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9" r:id="rId2"/>
    <p:sldId id="261" r:id="rId3"/>
    <p:sldId id="262" r:id="rId4"/>
    <p:sldId id="263" r:id="rId5"/>
    <p:sldId id="256" r:id="rId6"/>
    <p:sldId id="258" r:id="rId7"/>
    <p:sldId id="257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4FA5"/>
    <a:srgbClr val="F7F7F7"/>
    <a:srgbClr val="E68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343" autoAdjust="0"/>
  </p:normalViewPr>
  <p:slideViewPr>
    <p:cSldViewPr snapToGrid="0">
      <p:cViewPr varScale="1">
        <p:scale>
          <a:sx n="70" d="100"/>
          <a:sy n="70" d="100"/>
        </p:scale>
        <p:origin x="111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EDA433-9C98-4B50-AB7A-2CB8771DEB06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5C56F4-2807-438C-9181-82DD499C96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2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C56F4-2807-438C-9181-82DD499C965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71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C56F4-2807-438C-9181-82DD499C965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5785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C56F4-2807-438C-9181-82DD499C965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131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5C56F4-2807-438C-9181-82DD499C965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981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22896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1589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22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3101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4014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798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908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8984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529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096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zh-CN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7023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0CA4F-8393-451B-98DD-A4F61E1B28A8}" type="datetimeFigureOut">
              <a:rPr lang="zh-CN" altLang="en-US" smtClean="0"/>
              <a:t>2016/6/13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527FF-F962-491A-A2C9-F3F635A858B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1173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26" Type="http://schemas.openxmlformats.org/officeDocument/2006/relationships/image" Target="../media/image136.png"/><Relationship Id="rId93" Type="http://schemas.openxmlformats.org/officeDocument/2006/relationships/image" Target="../media/image140.png"/><Relationship Id="rId3" Type="http://schemas.openxmlformats.org/officeDocument/2006/relationships/image" Target="../media/image114.png"/><Relationship Id="rId21" Type="http://schemas.openxmlformats.org/officeDocument/2006/relationships/image" Target="../media/image131.png"/><Relationship Id="rId89" Type="http://schemas.openxmlformats.org/officeDocument/2006/relationships/image" Target="../media/image109.png"/><Relationship Id="rId7" Type="http://schemas.openxmlformats.org/officeDocument/2006/relationships/image" Target="../media/image118.png"/><Relationship Id="rId12" Type="http://schemas.openxmlformats.org/officeDocument/2006/relationships/image" Target="../media/image123.png"/><Relationship Id="rId17" Type="http://schemas.openxmlformats.org/officeDocument/2006/relationships/image" Target="../media/image128.png"/><Relationship Id="rId25" Type="http://schemas.openxmlformats.org/officeDocument/2006/relationships/image" Target="../media/image135.png"/><Relationship Id="rId92" Type="http://schemas.openxmlformats.org/officeDocument/2006/relationships/image" Target="../media/image13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27.png"/><Relationship Id="rId20" Type="http://schemas.openxmlformats.org/officeDocument/2006/relationships/image" Target="../media/image27.emf"/><Relationship Id="rId88" Type="http://schemas.openxmlformats.org/officeDocument/2006/relationships/image" Target="../media/image108.png"/><Relationship Id="rId91" Type="http://schemas.openxmlformats.org/officeDocument/2006/relationships/image" Target="../media/image1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7.png"/><Relationship Id="rId11" Type="http://schemas.openxmlformats.org/officeDocument/2006/relationships/image" Target="../media/image122.png"/><Relationship Id="rId24" Type="http://schemas.openxmlformats.org/officeDocument/2006/relationships/image" Target="../media/image134.png"/><Relationship Id="rId5" Type="http://schemas.openxmlformats.org/officeDocument/2006/relationships/image" Target="../media/image116.png"/><Relationship Id="rId15" Type="http://schemas.openxmlformats.org/officeDocument/2006/relationships/image" Target="../media/image126.png"/><Relationship Id="rId23" Type="http://schemas.openxmlformats.org/officeDocument/2006/relationships/image" Target="../media/image133.png"/><Relationship Id="rId90" Type="http://schemas.openxmlformats.org/officeDocument/2006/relationships/image" Target="../media/image137.png"/><Relationship Id="rId10" Type="http://schemas.openxmlformats.org/officeDocument/2006/relationships/image" Target="../media/image121.png"/><Relationship Id="rId19" Type="http://schemas.openxmlformats.org/officeDocument/2006/relationships/image" Target="../media/image130.png"/><Relationship Id="rId4" Type="http://schemas.openxmlformats.org/officeDocument/2006/relationships/image" Target="../media/image115.png"/><Relationship Id="rId9" Type="http://schemas.openxmlformats.org/officeDocument/2006/relationships/image" Target="../media/image120.png"/><Relationship Id="rId14" Type="http://schemas.openxmlformats.org/officeDocument/2006/relationships/image" Target="../media/image125.png"/><Relationship Id="rId22" Type="http://schemas.openxmlformats.org/officeDocument/2006/relationships/image" Target="../media/image1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9.gi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4.emf"/><Relationship Id="rId7" Type="http://schemas.openxmlformats.org/officeDocument/2006/relationships/image" Target="../media/image5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5" Type="http://schemas.openxmlformats.org/officeDocument/2006/relationships/image" Target="../media/image11.png"/><Relationship Id="rId10" Type="http://schemas.openxmlformats.org/officeDocument/2006/relationships/image" Target="../media/image12.emf"/><Relationship Id="rId4" Type="http://schemas.openxmlformats.org/officeDocument/2006/relationships/image" Target="../media/image10.emf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4.emf"/><Relationship Id="rId7" Type="http://schemas.openxmlformats.org/officeDocument/2006/relationships/image" Target="../media/image5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emf"/><Relationship Id="rId11" Type="http://schemas.openxmlformats.org/officeDocument/2006/relationships/image" Target="../media/image14.emf"/><Relationship Id="rId5" Type="http://schemas.openxmlformats.org/officeDocument/2006/relationships/image" Target="../media/image11.png"/><Relationship Id="rId10" Type="http://schemas.openxmlformats.org/officeDocument/2006/relationships/image" Target="../media/image13.jpeg"/><Relationship Id="rId4" Type="http://schemas.openxmlformats.org/officeDocument/2006/relationships/image" Target="../media/image10.emf"/><Relationship Id="rId9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5.emf"/><Relationship Id="rId26" Type="http://schemas.openxmlformats.org/officeDocument/2006/relationships/image" Target="../media/image17.emf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7" Type="http://schemas.openxmlformats.org/officeDocument/2006/relationships/image" Target="../media/image6.png"/><Relationship Id="rId12" Type="http://schemas.openxmlformats.org/officeDocument/2006/relationships/image" Target="../media/image110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29" Type="http://schemas.openxmlformats.org/officeDocument/2006/relationships/image" Target="../media/image19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" Type="http://schemas.openxmlformats.org/officeDocument/2006/relationships/image" Target="../media/image4.png"/><Relationship Id="rId23" Type="http://schemas.openxmlformats.org/officeDocument/2006/relationships/image" Target="../media/image22.png"/><Relationship Id="rId28" Type="http://schemas.openxmlformats.org/officeDocument/2006/relationships/image" Target="../media/image18.emf"/><Relationship Id="rId36" Type="http://schemas.openxmlformats.org/officeDocument/2006/relationships/image" Target="../media/image35.png"/><Relationship Id="rId49" Type="http://schemas.openxmlformats.org/officeDocument/2006/relationships/image" Target="../media/image48.png"/><Relationship Id="rId10" Type="http://schemas.openxmlformats.org/officeDocument/2006/relationships/image" Target="../media/image9.png"/><Relationship Id="rId19" Type="http://schemas.openxmlformats.org/officeDocument/2006/relationships/image" Target="../media/image16.emf"/><Relationship Id="rId31" Type="http://schemas.openxmlformats.org/officeDocument/2006/relationships/image" Target="../media/image30.png"/><Relationship Id="rId9" Type="http://schemas.openxmlformats.org/officeDocument/2006/relationships/image" Target="../media/image8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8" Type="http://schemas.openxmlformats.org/officeDocument/2006/relationships/image" Target="../media/image47.png"/><Relationship Id="rId8" Type="http://schemas.openxmlformats.org/officeDocument/2006/relationships/image" Target="../media/image72.png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7.emf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55" Type="http://schemas.openxmlformats.org/officeDocument/2006/relationships/image" Target="../media/image54.png"/><Relationship Id="rId63" Type="http://schemas.openxmlformats.org/officeDocument/2006/relationships/image" Target="../media/image62.png"/><Relationship Id="rId68" Type="http://schemas.openxmlformats.org/officeDocument/2006/relationships/image" Target="../media/image67.png"/><Relationship Id="rId2" Type="http://schemas.openxmlformats.org/officeDocument/2006/relationships/image" Target="../media/image15.emf"/><Relationship Id="rId20" Type="http://schemas.openxmlformats.org/officeDocument/2006/relationships/image" Target="../media/image19.png"/><Relationship Id="rId29" Type="http://schemas.openxmlformats.org/officeDocument/2006/relationships/image" Target="../media/image19.emf"/><Relationship Id="rId54" Type="http://schemas.openxmlformats.org/officeDocument/2006/relationships/image" Target="../media/image53.png"/><Relationship Id="rId62" Type="http://schemas.openxmlformats.org/officeDocument/2006/relationships/image" Target="../media/image61.png"/><Relationship Id="rId70" Type="http://schemas.openxmlformats.org/officeDocument/2006/relationships/image" Target="../media/image69.png"/><Relationship Id="rId1" Type="http://schemas.openxmlformats.org/officeDocument/2006/relationships/slideLayout" Target="../slideLayouts/slideLayout6.xml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53" Type="http://schemas.openxmlformats.org/officeDocument/2006/relationships/image" Target="../media/image52.png"/><Relationship Id="rId58" Type="http://schemas.openxmlformats.org/officeDocument/2006/relationships/image" Target="../media/image57.png"/><Relationship Id="rId66" Type="http://schemas.openxmlformats.org/officeDocument/2006/relationships/image" Target="../media/image65.png"/><Relationship Id="rId23" Type="http://schemas.openxmlformats.org/officeDocument/2006/relationships/image" Target="../media/image22.png"/><Relationship Id="rId28" Type="http://schemas.openxmlformats.org/officeDocument/2006/relationships/image" Target="../media/image18.emf"/><Relationship Id="rId36" Type="http://schemas.openxmlformats.org/officeDocument/2006/relationships/image" Target="../media/image35.png"/><Relationship Id="rId57" Type="http://schemas.openxmlformats.org/officeDocument/2006/relationships/image" Target="../media/image56.png"/><Relationship Id="rId61" Type="http://schemas.openxmlformats.org/officeDocument/2006/relationships/image" Target="../media/image60.png"/><Relationship Id="rId31" Type="http://schemas.openxmlformats.org/officeDocument/2006/relationships/image" Target="../media/image30.png"/><Relationship Id="rId52" Type="http://schemas.openxmlformats.org/officeDocument/2006/relationships/image" Target="../media/image51.png"/><Relationship Id="rId60" Type="http://schemas.openxmlformats.org/officeDocument/2006/relationships/image" Target="../media/image59.png"/><Relationship Id="rId65" Type="http://schemas.openxmlformats.org/officeDocument/2006/relationships/image" Target="../media/image64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56" Type="http://schemas.openxmlformats.org/officeDocument/2006/relationships/image" Target="../media/image55.png"/><Relationship Id="rId64" Type="http://schemas.openxmlformats.org/officeDocument/2006/relationships/image" Target="../media/image63.png"/><Relationship Id="rId69" Type="http://schemas.openxmlformats.org/officeDocument/2006/relationships/image" Target="../media/image68.png"/><Relationship Id="rId3" Type="http://schemas.openxmlformats.org/officeDocument/2006/relationships/image" Target="../media/image16.emf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59" Type="http://schemas.openxmlformats.org/officeDocument/2006/relationships/image" Target="../media/image58.png"/><Relationship Id="rId67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30.emf"/><Relationship Id="rId26" Type="http://schemas.openxmlformats.org/officeDocument/2006/relationships/image" Target="../media/image38.emf"/><Relationship Id="rId3" Type="http://schemas.openxmlformats.org/officeDocument/2006/relationships/image" Target="../media/image21.emf"/><Relationship Id="rId21" Type="http://schemas.openxmlformats.org/officeDocument/2006/relationships/image" Target="../media/image33.emf"/><Relationship Id="rId34" Type="http://schemas.openxmlformats.org/officeDocument/2006/relationships/image" Target="../media/image70.png"/><Relationship Id="rId7" Type="http://schemas.openxmlformats.org/officeDocument/2006/relationships/image" Target="../media/image24.emf"/><Relationship Id="rId12" Type="http://schemas.openxmlformats.org/officeDocument/2006/relationships/image" Target="../media/image17.png"/><Relationship Id="rId17" Type="http://schemas.openxmlformats.org/officeDocument/2006/relationships/image" Target="../media/image29.emf"/><Relationship Id="rId25" Type="http://schemas.openxmlformats.org/officeDocument/2006/relationships/image" Target="../media/image37.emf"/><Relationship Id="rId33" Type="http://schemas.openxmlformats.org/officeDocument/2006/relationships/image" Target="../media/image50.png"/><Relationship Id="rId2" Type="http://schemas.openxmlformats.org/officeDocument/2006/relationships/image" Target="../media/image20.emf"/><Relationship Id="rId16" Type="http://schemas.openxmlformats.org/officeDocument/2006/relationships/image" Target="../media/image28.emf"/><Relationship Id="rId20" Type="http://schemas.openxmlformats.org/officeDocument/2006/relationships/image" Target="../media/image32.emf"/><Relationship Id="rId29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emf"/><Relationship Id="rId11" Type="http://schemas.openxmlformats.org/officeDocument/2006/relationships/image" Target="../media/image15.png"/><Relationship Id="rId24" Type="http://schemas.openxmlformats.org/officeDocument/2006/relationships/image" Target="../media/image36.emf"/><Relationship Id="rId32" Type="http://schemas.openxmlformats.org/officeDocument/2006/relationships/image" Target="../media/image49.png"/><Relationship Id="rId5" Type="http://schemas.openxmlformats.org/officeDocument/2006/relationships/image" Target="../media/image22.emf"/><Relationship Id="rId15" Type="http://schemas.openxmlformats.org/officeDocument/2006/relationships/image" Target="../media/image27.png"/><Relationship Id="rId23" Type="http://schemas.openxmlformats.org/officeDocument/2006/relationships/image" Target="../media/image35.emf"/><Relationship Id="rId28" Type="http://schemas.openxmlformats.org/officeDocument/2006/relationships/image" Target="../media/image40.emf"/><Relationship Id="rId10" Type="http://schemas.openxmlformats.org/officeDocument/2006/relationships/image" Target="../media/image27.emf"/><Relationship Id="rId19" Type="http://schemas.openxmlformats.org/officeDocument/2006/relationships/image" Target="../media/image31.emf"/><Relationship Id="rId31" Type="http://schemas.openxmlformats.org/officeDocument/2006/relationships/image" Target="../media/image44.png"/><Relationship Id="rId4" Type="http://schemas.openxmlformats.org/officeDocument/2006/relationships/image" Target="../media/image2.emf"/><Relationship Id="rId9" Type="http://schemas.openxmlformats.org/officeDocument/2006/relationships/image" Target="../media/image26.emf"/><Relationship Id="rId14" Type="http://schemas.openxmlformats.org/officeDocument/2006/relationships/image" Target="../media/image25.png"/><Relationship Id="rId22" Type="http://schemas.openxmlformats.org/officeDocument/2006/relationships/image" Target="../media/image34.emf"/><Relationship Id="rId27" Type="http://schemas.openxmlformats.org/officeDocument/2006/relationships/image" Target="../media/image39.emf"/><Relationship Id="rId30" Type="http://schemas.openxmlformats.org/officeDocument/2006/relationships/image" Target="../media/image43.png"/><Relationship Id="rId35" Type="http://schemas.openxmlformats.org/officeDocument/2006/relationships/image" Target="../media/image71.png"/><Relationship Id="rId8" Type="http://schemas.openxmlformats.org/officeDocument/2006/relationships/image" Target="../media/image2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68" Type="http://schemas.openxmlformats.org/officeDocument/2006/relationships/image" Target="../media/image67.png"/><Relationship Id="rId76" Type="http://schemas.openxmlformats.org/officeDocument/2006/relationships/image" Target="../media/image87.png"/><Relationship Id="rId84" Type="http://schemas.openxmlformats.org/officeDocument/2006/relationships/image" Target="../media/image94.png"/><Relationship Id="rId89" Type="http://schemas.openxmlformats.org/officeDocument/2006/relationships/image" Target="../media/image99.png"/><Relationship Id="rId7" Type="http://schemas.openxmlformats.org/officeDocument/2006/relationships/image" Target="../media/image77.png"/><Relationship Id="rId71" Type="http://schemas.openxmlformats.org/officeDocument/2006/relationships/image" Target="../media/image82.png"/><Relationship Id="rId2" Type="http://schemas.openxmlformats.org/officeDocument/2006/relationships/notesSlide" Target="../notesSlides/notesSlide2.xml"/><Relationship Id="rId70" Type="http://schemas.openxmlformats.org/officeDocument/2006/relationships/image" Target="../media/image69.png"/><Relationship Id="rId75" Type="http://schemas.openxmlformats.org/officeDocument/2006/relationships/image" Target="../media/image86.png"/><Relationship Id="rId83" Type="http://schemas.openxmlformats.org/officeDocument/2006/relationships/image" Target="../media/image93.png"/><Relationship Id="rId88" Type="http://schemas.openxmlformats.org/officeDocument/2006/relationships/image" Target="../media/image9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74" Type="http://schemas.openxmlformats.org/officeDocument/2006/relationships/image" Target="../media/image85.png"/><Relationship Id="rId79" Type="http://schemas.openxmlformats.org/officeDocument/2006/relationships/image" Target="../media/image90.png"/><Relationship Id="rId87" Type="http://schemas.openxmlformats.org/officeDocument/2006/relationships/image" Target="../media/image97.png"/><Relationship Id="rId5" Type="http://schemas.openxmlformats.org/officeDocument/2006/relationships/image" Target="../media/image75.png"/><Relationship Id="rId82" Type="http://schemas.openxmlformats.org/officeDocument/2006/relationships/image" Target="../media/image92.png"/><Relationship Id="rId10" Type="http://schemas.openxmlformats.org/officeDocument/2006/relationships/image" Target="../media/image80.png"/><Relationship Id="rId73" Type="http://schemas.openxmlformats.org/officeDocument/2006/relationships/image" Target="../media/image84.png"/><Relationship Id="rId78" Type="http://schemas.openxmlformats.org/officeDocument/2006/relationships/image" Target="../media/image89.png"/><Relationship Id="rId81" Type="http://schemas.openxmlformats.org/officeDocument/2006/relationships/image" Target="../media/image27.emf"/><Relationship Id="rId86" Type="http://schemas.openxmlformats.org/officeDocument/2006/relationships/image" Target="../media/image96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69" Type="http://schemas.openxmlformats.org/officeDocument/2006/relationships/image" Target="../media/image68.png"/><Relationship Id="rId77" Type="http://schemas.openxmlformats.org/officeDocument/2006/relationships/image" Target="../media/image88.png"/><Relationship Id="rId8" Type="http://schemas.openxmlformats.org/officeDocument/2006/relationships/image" Target="../media/image78.png"/><Relationship Id="rId72" Type="http://schemas.openxmlformats.org/officeDocument/2006/relationships/image" Target="../media/image83.png"/><Relationship Id="rId80" Type="http://schemas.openxmlformats.org/officeDocument/2006/relationships/image" Target="../media/image91.png"/><Relationship Id="rId85" Type="http://schemas.openxmlformats.org/officeDocument/2006/relationships/image" Target="../media/image9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68" Type="http://schemas.openxmlformats.org/officeDocument/2006/relationships/image" Target="../media/image67.png"/><Relationship Id="rId76" Type="http://schemas.openxmlformats.org/officeDocument/2006/relationships/image" Target="../media/image87.png"/><Relationship Id="rId84" Type="http://schemas.openxmlformats.org/officeDocument/2006/relationships/image" Target="../media/image104.png"/><Relationship Id="rId89" Type="http://schemas.openxmlformats.org/officeDocument/2006/relationships/image" Target="../media/image109.png"/><Relationship Id="rId7" Type="http://schemas.openxmlformats.org/officeDocument/2006/relationships/image" Target="../media/image77.png"/><Relationship Id="rId71" Type="http://schemas.openxmlformats.org/officeDocument/2006/relationships/image" Target="../media/image82.png"/><Relationship Id="rId92" Type="http://schemas.openxmlformats.org/officeDocument/2006/relationships/image" Target="../media/image113.png"/><Relationship Id="rId2" Type="http://schemas.openxmlformats.org/officeDocument/2006/relationships/notesSlide" Target="../notesSlides/notesSlide3.xml"/><Relationship Id="rId70" Type="http://schemas.openxmlformats.org/officeDocument/2006/relationships/image" Target="../media/image69.png"/><Relationship Id="rId75" Type="http://schemas.openxmlformats.org/officeDocument/2006/relationships/image" Target="../media/image100.png"/><Relationship Id="rId83" Type="http://schemas.openxmlformats.org/officeDocument/2006/relationships/image" Target="../media/image103.png"/><Relationship Id="rId88" Type="http://schemas.openxmlformats.org/officeDocument/2006/relationships/image" Target="../media/image108.png"/><Relationship Id="rId91" Type="http://schemas.openxmlformats.org/officeDocument/2006/relationships/image" Target="../media/image1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74" Type="http://schemas.openxmlformats.org/officeDocument/2006/relationships/image" Target="../media/image85.png"/><Relationship Id="rId79" Type="http://schemas.openxmlformats.org/officeDocument/2006/relationships/image" Target="../media/image90.png"/><Relationship Id="rId87" Type="http://schemas.openxmlformats.org/officeDocument/2006/relationships/image" Target="../media/image107.png"/><Relationship Id="rId5" Type="http://schemas.openxmlformats.org/officeDocument/2006/relationships/image" Target="../media/image75.png"/><Relationship Id="rId82" Type="http://schemas.openxmlformats.org/officeDocument/2006/relationships/image" Target="../media/image102.png"/><Relationship Id="rId90" Type="http://schemas.openxmlformats.org/officeDocument/2006/relationships/image" Target="../media/image111.png"/><Relationship Id="rId10" Type="http://schemas.openxmlformats.org/officeDocument/2006/relationships/image" Target="../media/image80.png"/><Relationship Id="rId73" Type="http://schemas.openxmlformats.org/officeDocument/2006/relationships/image" Target="../media/image84.png"/><Relationship Id="rId78" Type="http://schemas.openxmlformats.org/officeDocument/2006/relationships/image" Target="../media/image89.png"/><Relationship Id="rId81" Type="http://schemas.openxmlformats.org/officeDocument/2006/relationships/image" Target="../media/image27.emf"/><Relationship Id="rId86" Type="http://schemas.openxmlformats.org/officeDocument/2006/relationships/image" Target="../media/image106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77" Type="http://schemas.openxmlformats.org/officeDocument/2006/relationships/image" Target="../media/image88.png"/><Relationship Id="rId8" Type="http://schemas.openxmlformats.org/officeDocument/2006/relationships/image" Target="../media/image78.png"/><Relationship Id="rId72" Type="http://schemas.openxmlformats.org/officeDocument/2006/relationships/image" Target="../media/image83.png"/><Relationship Id="rId80" Type="http://schemas.openxmlformats.org/officeDocument/2006/relationships/image" Target="../media/image101.png"/><Relationship Id="rId85" Type="http://schemas.openxmlformats.org/officeDocument/2006/relationships/image" Target="../media/image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 smtClean="0"/>
              <a:t>Transfer Knowledge between cities</a:t>
            </a:r>
            <a:endParaRPr lang="zh-CN" alt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zh-CN" dirty="0" smtClean="0"/>
              <a:t>Ying Wei</a:t>
            </a:r>
            <a:r>
              <a:rPr lang="en-US" altLang="zh-CN" sz="2000" baseline="30000" dirty="0" smtClean="0"/>
              <a:t>§</a:t>
            </a:r>
            <a:r>
              <a:rPr lang="en-US" altLang="zh-CN" dirty="0" smtClean="0"/>
              <a:t>, Yu </a:t>
            </a:r>
            <a:r>
              <a:rPr lang="en-US" altLang="zh-CN" dirty="0" err="1" smtClean="0"/>
              <a:t>Zheng</a:t>
            </a:r>
            <a:r>
              <a:rPr lang="en-US" altLang="zh-CN" sz="2000" baseline="30000" dirty="0" err="1"/>
              <a:t>Ɨ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Qiang</a:t>
            </a:r>
            <a:r>
              <a:rPr lang="en-US" altLang="zh-CN" dirty="0"/>
              <a:t> Yang</a:t>
            </a:r>
            <a:r>
              <a:rPr lang="en-US" altLang="zh-CN" sz="2000" baseline="30000" dirty="0" smtClean="0"/>
              <a:t>§</a:t>
            </a:r>
          </a:p>
          <a:p>
            <a:r>
              <a:rPr lang="en-US" altLang="zh-CN" baseline="30000" dirty="0" err="1"/>
              <a:t>Ɨ</a:t>
            </a:r>
            <a:r>
              <a:rPr lang="en-US" altLang="zh-CN" dirty="0" err="1" smtClean="0"/>
              <a:t>Microsoft</a:t>
            </a:r>
            <a:r>
              <a:rPr lang="en-US" altLang="zh-CN" dirty="0" smtClean="0"/>
              <a:t> Research, Beijing, China</a:t>
            </a:r>
          </a:p>
          <a:p>
            <a:pPr lvl="0"/>
            <a:r>
              <a:rPr lang="en-US" altLang="zh-CN" sz="2000" baseline="30000" dirty="0" smtClean="0">
                <a:solidFill>
                  <a:srgbClr val="000000"/>
                </a:solidFill>
              </a:rPr>
              <a:t>§</a:t>
            </a:r>
            <a:r>
              <a:rPr lang="en-US" altLang="zh-CN" dirty="0" smtClean="0"/>
              <a:t>Hong Kong University of Science and Technology</a:t>
            </a:r>
          </a:p>
          <a:p>
            <a:pPr lvl="0"/>
            <a:r>
              <a:rPr lang="en-US" altLang="zh-CN" sz="2000" baseline="30000" dirty="0">
                <a:solidFill>
                  <a:srgbClr val="000000"/>
                </a:solidFill>
              </a:rPr>
              <a:t>§</a:t>
            </a:r>
            <a:r>
              <a:rPr lang="en-US" altLang="zh-CN" dirty="0" smtClean="0"/>
              <a:t>{</a:t>
            </a:r>
            <a:r>
              <a:rPr lang="en-US" altLang="zh-CN" dirty="0" err="1" smtClean="0"/>
              <a:t>yweiad</a:t>
            </a:r>
            <a:r>
              <a:rPr lang="en-US" altLang="zh-CN" dirty="0" smtClean="0"/>
              <a:t>, </a:t>
            </a:r>
            <a:r>
              <a:rPr lang="en-US" altLang="zh-CN" dirty="0" err="1" smtClean="0"/>
              <a:t>qyang</a:t>
            </a:r>
            <a:r>
              <a:rPr lang="en-US" altLang="zh-CN" dirty="0" smtClean="0"/>
              <a:t>}@cse.ust.hk, </a:t>
            </a:r>
            <a:r>
              <a:rPr lang="en-US" altLang="zh-CN" baseline="30000" dirty="0"/>
              <a:t>Ɨ</a:t>
            </a:r>
            <a:r>
              <a:rPr lang="en-US" altLang="zh-CN" dirty="0" smtClean="0"/>
              <a:t>yuzheng@microsoft.com</a:t>
            </a:r>
            <a:endParaRPr lang="zh-CN" altLang="en-US" dirty="0"/>
          </a:p>
        </p:txBody>
      </p:sp>
      <p:pic>
        <p:nvPicPr>
          <p:cNvPr id="1026" name="Picture 2" descr="city-skyline-hi.png (600×355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7416" y="0"/>
            <a:ext cx="1741332" cy="1030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54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Multimodal Transfer </a:t>
            </a:r>
            <a:r>
              <a:rPr lang="en-US" altLang="zh-CN" dirty="0" err="1" smtClean="0"/>
              <a:t>Adaboost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505686" y="2164110"/>
                <a:ext cx="3339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686" y="2164110"/>
                <a:ext cx="333938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14545" r="-3636"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040165" y="2846462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0165" y="2846462"/>
                <a:ext cx="186268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33333" r="-30000"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/>
              <p:cNvSpPr txBox="1"/>
              <p:nvPr/>
            </p:nvSpPr>
            <p:spPr>
              <a:xfrm>
                <a:off x="3042634" y="4730677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2634" y="4730677"/>
                <a:ext cx="186268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32258" r="-25806"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6538153" y="282953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8153" y="2829534"/>
                <a:ext cx="186268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6550779" y="472852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779" y="4728524"/>
                <a:ext cx="186268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33333" r="-30000"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991081" y="1467019"/>
                <a:ext cx="284437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081" y="1467019"/>
                <a:ext cx="284437" cy="286297"/>
              </a:xfrm>
              <a:prstGeom prst="rect">
                <a:avLst/>
              </a:prstGeom>
              <a:blipFill rotWithShape="0">
                <a:blip r:embed="rId8"/>
                <a:stretch>
                  <a:fillRect l="-19565" t="-19149" r="-43478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991081" y="3361529"/>
                <a:ext cx="289374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081" y="3361529"/>
                <a:ext cx="289374" cy="286297"/>
              </a:xfrm>
              <a:prstGeom prst="rect">
                <a:avLst/>
              </a:prstGeom>
              <a:blipFill rotWithShape="0">
                <a:blip r:embed="rId9"/>
                <a:stretch>
                  <a:fillRect l="-21277" t="-17021" r="-38298" b="-85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6487734" y="1460386"/>
                <a:ext cx="289374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734" y="1460386"/>
                <a:ext cx="289374" cy="286297"/>
              </a:xfrm>
              <a:prstGeom prst="rect">
                <a:avLst/>
              </a:prstGeom>
              <a:blipFill rotWithShape="0">
                <a:blip r:embed="rId10"/>
                <a:stretch>
                  <a:fillRect l="-18750" t="-19149" r="-37500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6487734" y="3366009"/>
                <a:ext cx="289374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734" y="3366009"/>
                <a:ext cx="289374" cy="286297"/>
              </a:xfrm>
              <a:prstGeom prst="rect">
                <a:avLst/>
              </a:prstGeom>
              <a:blipFill rotWithShape="0">
                <a:blip r:embed="rId11"/>
                <a:stretch>
                  <a:fillRect l="-18750" t="-17021" r="-37500" b="-85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122505"/>
              </p:ext>
            </p:extLst>
          </p:nvPr>
        </p:nvGraphicFramePr>
        <p:xfrm>
          <a:off x="2859699" y="1753969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364268"/>
              </p:ext>
            </p:extLst>
          </p:nvPr>
        </p:nvGraphicFramePr>
        <p:xfrm>
          <a:off x="2862168" y="3638184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151980"/>
              </p:ext>
            </p:extLst>
          </p:nvPr>
        </p:nvGraphicFramePr>
        <p:xfrm>
          <a:off x="6358821" y="363603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216260"/>
              </p:ext>
            </p:extLst>
          </p:nvPr>
        </p:nvGraphicFramePr>
        <p:xfrm>
          <a:off x="6358821" y="173704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6268895" y="461147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/>
              <p:cNvSpPr txBox="1"/>
              <p:nvPr/>
            </p:nvSpPr>
            <p:spPr>
              <a:xfrm>
                <a:off x="3484570" y="1753316"/>
                <a:ext cx="659861" cy="279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4570" y="1753316"/>
                <a:ext cx="659861" cy="279628"/>
              </a:xfrm>
              <a:prstGeom prst="rect">
                <a:avLst/>
              </a:prstGeom>
              <a:blipFill rotWithShape="0">
                <a:blip r:embed="rId12"/>
                <a:stretch>
                  <a:fillRect l="-4630" t="-2222" r="-12963" b="-377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3448501" y="3633019"/>
                <a:ext cx="659861" cy="279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8501" y="3633019"/>
                <a:ext cx="659861" cy="279628"/>
              </a:xfrm>
              <a:prstGeom prst="rect">
                <a:avLst/>
              </a:prstGeom>
              <a:blipFill rotWithShape="0">
                <a:blip r:embed="rId13"/>
                <a:stretch>
                  <a:fillRect l="-5556" t="-2174" r="-13889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/>
              <p:cNvSpPr txBox="1"/>
              <p:nvPr/>
            </p:nvSpPr>
            <p:spPr>
              <a:xfrm>
                <a:off x="6989458" y="1731876"/>
                <a:ext cx="659861" cy="279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458" y="1731876"/>
                <a:ext cx="659861" cy="279628"/>
              </a:xfrm>
              <a:prstGeom prst="rect">
                <a:avLst/>
              </a:prstGeom>
              <a:blipFill rotWithShape="0">
                <a:blip r:embed="rId14"/>
                <a:stretch>
                  <a:fillRect l="-5556" t="-2174" r="-13889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/>
              <p:cNvSpPr txBox="1"/>
              <p:nvPr/>
            </p:nvSpPr>
            <p:spPr>
              <a:xfrm>
                <a:off x="6965373" y="3638159"/>
                <a:ext cx="659861" cy="279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5373" y="3638159"/>
                <a:ext cx="659861" cy="279628"/>
              </a:xfrm>
              <a:prstGeom prst="rect">
                <a:avLst/>
              </a:prstGeom>
              <a:blipFill rotWithShape="0">
                <a:blip r:embed="rId15"/>
                <a:stretch>
                  <a:fillRect l="-5556" t="-2174" r="-13889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/>
              <p:cNvSpPr txBox="1"/>
              <p:nvPr/>
            </p:nvSpPr>
            <p:spPr>
              <a:xfrm>
                <a:off x="3476383" y="2590251"/>
                <a:ext cx="751744" cy="306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6383" y="2590251"/>
                <a:ext cx="751744" cy="306238"/>
              </a:xfrm>
              <a:prstGeom prst="rect">
                <a:avLst/>
              </a:prstGeom>
              <a:blipFill rotWithShape="0">
                <a:blip r:embed="rId16"/>
                <a:stretch>
                  <a:fillRect l="-4032" t="-2000" r="-10484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3410510" y="4474466"/>
                <a:ext cx="751744" cy="306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510" y="4474466"/>
                <a:ext cx="751744" cy="306238"/>
              </a:xfrm>
              <a:prstGeom prst="rect">
                <a:avLst/>
              </a:prstGeom>
              <a:blipFill rotWithShape="0">
                <a:blip r:embed="rId17"/>
                <a:stretch>
                  <a:fillRect l="-4032" t="-2000" r="-10484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/>
              <p:cNvSpPr txBox="1"/>
              <p:nvPr/>
            </p:nvSpPr>
            <p:spPr>
              <a:xfrm>
                <a:off x="6939657" y="2573323"/>
                <a:ext cx="751744" cy="306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9657" y="2573323"/>
                <a:ext cx="751744" cy="306238"/>
              </a:xfrm>
              <a:prstGeom prst="rect">
                <a:avLst/>
              </a:prstGeom>
              <a:blipFill rotWithShape="0">
                <a:blip r:embed="rId18"/>
                <a:stretch>
                  <a:fillRect l="-4032" t="-2000" r="-10484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/>
              <p:cNvSpPr txBox="1"/>
              <p:nvPr/>
            </p:nvSpPr>
            <p:spPr>
              <a:xfrm>
                <a:off x="6919431" y="4472313"/>
                <a:ext cx="751744" cy="306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9431" y="4472313"/>
                <a:ext cx="751744" cy="306238"/>
              </a:xfrm>
              <a:prstGeom prst="rect">
                <a:avLst/>
              </a:prstGeom>
              <a:blipFill rotWithShape="0">
                <a:blip r:embed="rId19"/>
                <a:stretch>
                  <a:fillRect l="-4065" t="-2000" r="-11382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/>
          <p:cNvPicPr>
            <a:picLocks noChangeAspect="1"/>
          </p:cNvPicPr>
          <p:nvPr/>
        </p:nvPicPr>
        <p:blipFill>
          <a:blip r:embed="rId20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 flipV="1">
            <a:off x="3687101" y="2310554"/>
            <a:ext cx="244352" cy="5480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 flipV="1">
            <a:off x="3664205" y="4194769"/>
            <a:ext cx="244352" cy="5480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0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 flipV="1">
            <a:off x="7193352" y="2293627"/>
            <a:ext cx="244352" cy="5480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0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 flipV="1">
            <a:off x="7173126" y="4192616"/>
            <a:ext cx="244352" cy="548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7" name="TextBox 86"/>
              <p:cNvSpPr txBox="1"/>
              <p:nvPr/>
            </p:nvSpPr>
            <p:spPr>
              <a:xfrm>
                <a:off x="1777811" y="1779475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811" y="1779475"/>
                <a:ext cx="608115" cy="276999"/>
              </a:xfrm>
              <a:prstGeom prst="rect">
                <a:avLst/>
              </a:prstGeom>
              <a:blipFill rotWithShape="0">
                <a:blip r:embed="rId21"/>
                <a:stretch>
                  <a:fillRect l="-9091" t="-4444" r="-15152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8" name="TextBox 87"/>
              <p:cNvSpPr txBox="1"/>
              <p:nvPr/>
            </p:nvSpPr>
            <p:spPr>
              <a:xfrm>
                <a:off x="1798395" y="3647826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395" y="3647826"/>
                <a:ext cx="608115" cy="276999"/>
              </a:xfrm>
              <a:prstGeom prst="rect">
                <a:avLst/>
              </a:prstGeom>
              <a:blipFill rotWithShape="0">
                <a:blip r:embed="rId22"/>
                <a:stretch>
                  <a:fillRect l="-10000" t="-4348" r="-140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/>
              <p:cNvSpPr txBox="1"/>
              <p:nvPr/>
            </p:nvSpPr>
            <p:spPr>
              <a:xfrm>
                <a:off x="5280628" y="1731876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628" y="1731876"/>
                <a:ext cx="608115" cy="276999"/>
              </a:xfrm>
              <a:prstGeom prst="rect">
                <a:avLst/>
              </a:prstGeom>
              <a:blipFill rotWithShape="0">
                <a:blip r:embed="rId23"/>
                <a:stretch>
                  <a:fillRect l="-10000" t="-4348" r="-140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/>
              <p:cNvSpPr txBox="1"/>
              <p:nvPr/>
            </p:nvSpPr>
            <p:spPr>
              <a:xfrm>
                <a:off x="5280627" y="3598034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627" y="3598034"/>
                <a:ext cx="608115" cy="276999"/>
              </a:xfrm>
              <a:prstGeom prst="rect">
                <a:avLst/>
              </a:prstGeom>
              <a:blipFill rotWithShape="0">
                <a:blip r:embed="rId24"/>
                <a:stretch>
                  <a:fillRect l="-10000" t="-4348" r="-14000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TextBox 131"/>
          <p:cNvSpPr txBox="1"/>
          <p:nvPr/>
        </p:nvSpPr>
        <p:spPr>
          <a:xfrm>
            <a:off x="153357" y="2842303"/>
            <a:ext cx="1436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update</a:t>
            </a:r>
          </a:p>
          <a:p>
            <a:pPr algn="ctr"/>
            <a:r>
              <a:rPr lang="en-US" altLang="zh-CN" dirty="0" smtClean="0"/>
              <a:t>weights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TextBox 61"/>
              <p:cNvSpPr txBox="1"/>
              <p:nvPr/>
            </p:nvSpPr>
            <p:spPr>
              <a:xfrm>
                <a:off x="6010146" y="6319246"/>
                <a:ext cx="62895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146" y="6319246"/>
                <a:ext cx="628954" cy="276999"/>
              </a:xfrm>
              <a:prstGeom prst="rect">
                <a:avLst/>
              </a:prstGeom>
              <a:blipFill rotWithShape="0">
                <a:blip r:embed="rId25"/>
                <a:stretch>
                  <a:fillRect l="-12621" t="-4444" r="-8738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624068" y="5096243"/>
                <a:ext cx="2644827" cy="371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(1)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error</m:t>
                        </m:r>
                        <m:r>
                          <a:rPr lang="en-US" altLang="zh-CN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p>
                  </m:oMath>
                </a14:m>
                <a:r>
                  <a:rPr lang="zh-CN" altLang="en-US" dirty="0" smtClean="0">
                    <a:solidFill>
                      <a:schemeClr val="accent6"/>
                    </a:solidFill>
                  </a:rPr>
                  <a:t> </a:t>
                </a:r>
                <a:endParaRPr lang="zh-CN" altLang="en-US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068" y="5096243"/>
                <a:ext cx="2644827" cy="371961"/>
              </a:xfrm>
              <a:prstGeom prst="rect">
                <a:avLst/>
              </a:prstGeom>
              <a:blipFill rotWithShape="0">
                <a:blip r:embed="rId26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537527" y="6222981"/>
                <a:ext cx="4866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527" y="6222981"/>
                <a:ext cx="486608" cy="276999"/>
              </a:xfrm>
              <a:prstGeom prst="rect">
                <a:avLst/>
              </a:prstGeom>
              <a:blipFill rotWithShape="0">
                <a:blip r:embed="rId88"/>
                <a:stretch>
                  <a:fillRect l="-6250" t="-2222" r="-175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979746" y="6416018"/>
                <a:ext cx="16021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𝑐𝑜𝑛𝑠𝑖𝑠𝑡𝑒𝑛𝑐𝑦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746" y="6416018"/>
                <a:ext cx="1602170" cy="276999"/>
              </a:xfrm>
              <a:prstGeom prst="rect">
                <a:avLst/>
              </a:prstGeom>
              <a:blipFill rotWithShape="0">
                <a:blip r:embed="rId89"/>
                <a:stretch>
                  <a:fillRect l="-4563" t="-2174" r="-4943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ectangle 68"/>
          <p:cNvSpPr/>
          <p:nvPr/>
        </p:nvSpPr>
        <p:spPr>
          <a:xfrm>
            <a:off x="3991331" y="6218654"/>
            <a:ext cx="1590585" cy="4742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Straight Arrow Connector 42"/>
          <p:cNvCxnSpPr>
            <a:stCxn id="69" idx="3"/>
            <a:endCxn id="62" idx="1"/>
          </p:cNvCxnSpPr>
          <p:nvPr/>
        </p:nvCxnSpPr>
        <p:spPr>
          <a:xfrm>
            <a:off x="5581916" y="6455777"/>
            <a:ext cx="428230" cy="1969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9" name="TextBox 98"/>
              <p:cNvSpPr txBox="1"/>
              <p:nvPr/>
            </p:nvSpPr>
            <p:spPr>
              <a:xfrm>
                <a:off x="423929" y="5114649"/>
                <a:ext cx="3357551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0" dirty="0" smtClean="0"/>
                  <a:t>Tips: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e</m:t>
                    </m:r>
                    <m:r>
                      <m:rPr>
                        <m:sty m:val="p"/>
                      </m:rPr>
                      <a:rPr lang="en-US" altLang="zh-CN" i="0">
                        <a:latin typeface="Cambria Math" panose="02040503050406030204" pitchFamily="18" charset="0"/>
                      </a:rPr>
                      <m:t>r</m:t>
                    </m:r>
                    <m:r>
                      <m:rPr>
                        <m:sty m:val="p"/>
                      </m:rPr>
                      <a:rPr lang="en-US" altLang="zh-CN" b="0" i="0" smtClean="0">
                        <a:latin typeface="Cambria Math" panose="02040503050406030204" pitchFamily="18" charset="0"/>
                      </a:rPr>
                      <m:t>ror</m:t>
                    </m:r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p>
                    </m:sSubSup>
                    <m:d>
                      <m:d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altLang="zh-CN" dirty="0" smtClean="0">
                    <a:solidFill>
                      <a:schemeClr val="tx1"/>
                    </a:solidFill>
                  </a:rPr>
                  <a:t> gets </a:t>
                </a:r>
                <a:r>
                  <a:rPr lang="en-US" altLang="zh-CN" dirty="0" smtClean="0"/>
                  <a:t>smaller. </a:t>
                </a:r>
                <a:r>
                  <a:rPr lang="en-US" altLang="zh-CN" dirty="0" smtClean="0"/>
                  <a:t>The </a:t>
                </a:r>
                <a:r>
                  <a:rPr lang="en-US" altLang="zh-CN" dirty="0" err="1" smtClean="0"/>
                  <a:t>mis</a:t>
                </a:r>
                <a:r>
                  <a:rPr lang="en-US" altLang="zh-CN" dirty="0" smtClean="0"/>
                  <a:t>-classified samples in the source domain should be down-weighted because they are the most different from the target samples.</a:t>
                </a:r>
                <a:endParaRPr lang="zh-CN" altLang="en-US" dirty="0"/>
              </a:p>
            </p:txBody>
          </p:sp>
        </mc:Choice>
        <mc:Fallback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929" y="5114649"/>
                <a:ext cx="3357551" cy="1754326"/>
              </a:xfrm>
              <a:prstGeom prst="rect">
                <a:avLst/>
              </a:prstGeom>
              <a:blipFill rotWithShape="0">
                <a:blip r:embed="rId90"/>
                <a:stretch>
                  <a:fillRect l="-1636" t="-1389" r="-1091" b="-48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/>
          <p:cNvSpPr txBox="1"/>
          <p:nvPr/>
        </p:nvSpPr>
        <p:spPr>
          <a:xfrm>
            <a:off x="4358924" y="1711691"/>
            <a:ext cx="87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error1</a:t>
            </a:r>
            <a:endParaRPr lang="zh-CN" altLang="en-US" dirty="0"/>
          </a:p>
        </p:txBody>
      </p:sp>
      <p:sp>
        <p:nvSpPr>
          <p:cNvPr id="104" name="TextBox 103"/>
          <p:cNvSpPr txBox="1"/>
          <p:nvPr/>
        </p:nvSpPr>
        <p:spPr>
          <a:xfrm>
            <a:off x="7894884" y="1684395"/>
            <a:ext cx="87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error2</a:t>
            </a:r>
            <a:endParaRPr lang="zh-CN" altLang="en-US" dirty="0"/>
          </a:p>
        </p:txBody>
      </p:sp>
      <p:sp>
        <p:nvSpPr>
          <p:cNvPr id="105" name="TextBox 104"/>
          <p:cNvSpPr txBox="1"/>
          <p:nvPr/>
        </p:nvSpPr>
        <p:spPr>
          <a:xfrm>
            <a:off x="4366784" y="3591728"/>
            <a:ext cx="87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error3</a:t>
            </a:r>
            <a:endParaRPr lang="zh-CN" alt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7892278" y="3588167"/>
            <a:ext cx="87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error4</a:t>
            </a:r>
            <a:endParaRPr lang="zh-CN" altLang="en-US" dirty="0"/>
          </a:p>
        </p:txBody>
      </p:sp>
      <p:cxnSp>
        <p:nvCxnSpPr>
          <p:cNvPr id="5" name="Straight Arrow Connector 4"/>
          <p:cNvCxnSpPr>
            <a:stCxn id="87" idx="3"/>
          </p:cNvCxnSpPr>
          <p:nvPr/>
        </p:nvCxnSpPr>
        <p:spPr>
          <a:xfrm flipV="1">
            <a:off x="2385926" y="1917974"/>
            <a:ext cx="453698" cy="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26" idx="3"/>
            <a:endCxn id="103" idx="1"/>
          </p:cNvCxnSpPr>
          <p:nvPr/>
        </p:nvCxnSpPr>
        <p:spPr>
          <a:xfrm>
            <a:off x="4144431" y="1893130"/>
            <a:ext cx="214493" cy="3227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8" idx="3"/>
            <a:endCxn id="104" idx="1"/>
          </p:cNvCxnSpPr>
          <p:nvPr/>
        </p:nvCxnSpPr>
        <p:spPr>
          <a:xfrm flipV="1">
            <a:off x="7649319" y="1869061"/>
            <a:ext cx="245565" cy="2629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stCxn id="89" idx="3"/>
          </p:cNvCxnSpPr>
          <p:nvPr/>
        </p:nvCxnSpPr>
        <p:spPr>
          <a:xfrm flipV="1">
            <a:off x="5888743" y="1869061"/>
            <a:ext cx="518987" cy="131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88" idx="3"/>
          </p:cNvCxnSpPr>
          <p:nvPr/>
        </p:nvCxnSpPr>
        <p:spPr>
          <a:xfrm flipV="1">
            <a:off x="2406510" y="3786325"/>
            <a:ext cx="449494" cy="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stCxn id="27" idx="3"/>
            <a:endCxn id="105" idx="1"/>
          </p:cNvCxnSpPr>
          <p:nvPr/>
        </p:nvCxnSpPr>
        <p:spPr>
          <a:xfrm>
            <a:off x="4108362" y="3772833"/>
            <a:ext cx="258422" cy="356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>
            <a:stCxn id="90" idx="3"/>
          </p:cNvCxnSpPr>
          <p:nvPr/>
        </p:nvCxnSpPr>
        <p:spPr>
          <a:xfrm flipV="1">
            <a:off x="5888742" y="3736533"/>
            <a:ext cx="470079" cy="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>
            <a:stCxn id="29" idx="3"/>
            <a:endCxn id="106" idx="1"/>
          </p:cNvCxnSpPr>
          <p:nvPr/>
        </p:nvCxnSpPr>
        <p:spPr>
          <a:xfrm flipV="1">
            <a:off x="7625234" y="3772833"/>
            <a:ext cx="267044" cy="514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Rectangle 106"/>
              <p:cNvSpPr/>
              <p:nvPr/>
            </p:nvSpPr>
            <p:spPr>
              <a:xfrm>
                <a:off x="6199312" y="5100930"/>
                <a:ext cx="2644827" cy="371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(1)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error</m:t>
                        </m:r>
                        <m:r>
                          <a:rPr lang="en-US" altLang="zh-CN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CN" altLang="en-US" dirty="0" smtClean="0">
                    <a:solidFill>
                      <a:schemeClr val="accent6"/>
                    </a:solidFill>
                  </a:rPr>
                  <a:t> </a:t>
                </a:r>
                <a:endParaRPr lang="zh-CN" altLang="en-US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07" name="Rectangle 10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312" y="5100930"/>
                <a:ext cx="2644827" cy="371961"/>
              </a:xfrm>
              <a:prstGeom prst="rect">
                <a:avLst/>
              </a:prstGeom>
              <a:blipFill rotWithShape="0">
                <a:blip r:embed="rId91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Rectangle 107"/>
              <p:cNvSpPr/>
              <p:nvPr/>
            </p:nvSpPr>
            <p:spPr>
              <a:xfrm>
                <a:off x="3624067" y="5470505"/>
                <a:ext cx="2644827" cy="371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bSup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(1)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error</m:t>
                        </m:r>
                        <m:r>
                          <a:rPr lang="en-US" altLang="zh-CN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zh-CN" altLang="en-US" dirty="0" smtClean="0">
                    <a:solidFill>
                      <a:schemeClr val="accent6"/>
                    </a:solidFill>
                  </a:rPr>
                  <a:t> </a:t>
                </a:r>
                <a:endParaRPr lang="zh-CN" altLang="en-US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08" name="Rectangle 10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4067" y="5470505"/>
                <a:ext cx="2644827" cy="371961"/>
              </a:xfrm>
              <a:prstGeom prst="rect">
                <a:avLst/>
              </a:prstGeom>
              <a:blipFill rotWithShape="0">
                <a:blip r:embed="rId92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9" name="Rectangle 108"/>
              <p:cNvSpPr/>
              <p:nvPr/>
            </p:nvSpPr>
            <p:spPr>
              <a:xfrm>
                <a:off x="6204443" y="5470697"/>
                <a:ext cx="2644827" cy="3719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bSup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bSup>
                    <m:r>
                      <a:rPr lang="en-US" altLang="zh-CN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(1)</m:t>
                    </m:r>
                    <m:r>
                      <a:rPr lang="en-US" altLang="zh-CN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zh-CN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error</m:t>
                        </m:r>
                        <m:r>
                          <a:rPr lang="en-US" altLang="zh-CN" b="0" i="0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zh-CN" altLang="en-US" dirty="0" smtClean="0">
                    <a:solidFill>
                      <a:schemeClr val="accent6"/>
                    </a:solidFill>
                  </a:rPr>
                  <a:t> </a:t>
                </a:r>
                <a:endParaRPr lang="zh-CN" altLang="en-US" dirty="0">
                  <a:solidFill>
                    <a:schemeClr val="accent6"/>
                  </a:solidFill>
                </a:endParaRPr>
              </a:p>
            </p:txBody>
          </p:sp>
        </mc:Choice>
        <mc:Fallback>
          <p:sp>
            <p:nvSpPr>
              <p:cNvPr id="109" name="Rectangle 10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4443" y="5470697"/>
                <a:ext cx="2644827" cy="371961"/>
              </a:xfrm>
              <a:prstGeom prst="rect">
                <a:avLst/>
              </a:prstGeom>
              <a:blipFill rotWithShape="0">
                <a:blip r:embed="rId93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543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  <p:bldP spid="90" grpId="0"/>
      <p:bldP spid="132" grpId="0"/>
      <p:bldP spid="62" grpId="0"/>
      <p:bldP spid="4" grpId="0"/>
      <p:bldP spid="99" grpId="0"/>
      <p:bldP spid="103" grpId="0"/>
      <p:bldP spid="104" grpId="0"/>
      <p:bldP spid="105" grpId="0"/>
      <p:bldP spid="106" grpId="0"/>
      <p:bldP spid="107" grpId="0"/>
      <p:bldP spid="108" grpId="0"/>
      <p:bldP spid="10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Motivation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Urban computing tasks need to unlock the power of a diversity of datasets in a city.</a:t>
            </a:r>
          </a:p>
          <a:p>
            <a:endParaRPr lang="zh-CN" altLang="en-US" dirty="0"/>
          </a:p>
        </p:txBody>
      </p:sp>
      <p:pic>
        <p:nvPicPr>
          <p:cNvPr id="4" name="Picture 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097162" y="2790916"/>
            <a:ext cx="1260000" cy="12600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582387" y="2790916"/>
            <a:ext cx="1260000" cy="12600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6067612" y="2790916"/>
            <a:ext cx="1260000" cy="1260000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7552837" y="2790916"/>
            <a:ext cx="1260000" cy="1260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97162" y="4030804"/>
            <a:ext cx="29496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predict air quality</a:t>
            </a:r>
            <a:endParaRPr lang="zh-CN" altLang="en-US" dirty="0"/>
          </a:p>
        </p:txBody>
      </p:sp>
      <p:sp>
        <p:nvSpPr>
          <p:cNvPr id="10" name="Left Arrow 9"/>
          <p:cNvSpPr/>
          <p:nvPr/>
        </p:nvSpPr>
        <p:spPr>
          <a:xfrm>
            <a:off x="2577675" y="3347174"/>
            <a:ext cx="368710" cy="147484"/>
          </a:xfrm>
          <a:prstGeom prst="lef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Plus 10"/>
          <p:cNvSpPr/>
          <p:nvPr/>
        </p:nvSpPr>
        <p:spPr>
          <a:xfrm>
            <a:off x="4341528" y="3312916"/>
            <a:ext cx="216000" cy="216000"/>
          </a:xfrm>
          <a:prstGeom prst="mathPlu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Plus 11"/>
          <p:cNvSpPr/>
          <p:nvPr/>
        </p:nvSpPr>
        <p:spPr>
          <a:xfrm>
            <a:off x="5851612" y="3312916"/>
            <a:ext cx="216000" cy="216000"/>
          </a:xfrm>
          <a:prstGeom prst="mathPlu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Plus 12"/>
          <p:cNvSpPr/>
          <p:nvPr/>
        </p:nvSpPr>
        <p:spPr>
          <a:xfrm>
            <a:off x="7355860" y="3312916"/>
            <a:ext cx="216000" cy="216000"/>
          </a:xfrm>
          <a:prstGeom prst="mathPlu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762845" y="6235983"/>
            <a:ext cx="3618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diagnose noise level </a:t>
            </a:r>
            <a:endParaRPr lang="zh-CN" altLang="en-US" dirty="0"/>
          </a:p>
        </p:txBody>
      </p:sp>
      <p:pic>
        <p:nvPicPr>
          <p:cNvPr id="15" name="Picture 10" descr="noisethrermo.gif (227×394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235" y="4538132"/>
            <a:ext cx="1037056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3130229" y="4822795"/>
            <a:ext cx="1260000" cy="1260000"/>
          </a:xfrm>
          <a:prstGeom prst="rect">
            <a:avLst/>
          </a:prstGeom>
        </p:spPr>
      </p:pic>
      <p:pic>
        <p:nvPicPr>
          <p:cNvPr id="17" name="Picture 16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4610635" y="4822795"/>
            <a:ext cx="1260000" cy="1260000"/>
          </a:xfrm>
          <a:prstGeom prst="rect">
            <a:avLst/>
          </a:prstGeom>
        </p:spPr>
      </p:pic>
      <p:pic>
        <p:nvPicPr>
          <p:cNvPr id="18" name="Picture 16" descr="Foursquare-Checkins.png (626×565)"/>
          <p:cNvPicPr>
            <a:picLocks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860" y="4822795"/>
            <a:ext cx="12600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Plus 18"/>
          <p:cNvSpPr/>
          <p:nvPr/>
        </p:nvSpPr>
        <p:spPr>
          <a:xfrm>
            <a:off x="4373115" y="5344795"/>
            <a:ext cx="216000" cy="216000"/>
          </a:xfrm>
          <a:prstGeom prst="mathPlu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Plus 19"/>
          <p:cNvSpPr/>
          <p:nvPr/>
        </p:nvSpPr>
        <p:spPr>
          <a:xfrm>
            <a:off x="5885748" y="5344795"/>
            <a:ext cx="216000" cy="216000"/>
          </a:xfrm>
          <a:prstGeom prst="mathPlu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Left Arrow 20"/>
          <p:cNvSpPr/>
          <p:nvPr/>
        </p:nvSpPr>
        <p:spPr>
          <a:xfrm>
            <a:off x="2577675" y="5364390"/>
            <a:ext cx="368710" cy="147484"/>
          </a:xfrm>
          <a:prstGeom prst="lef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21"/>
          <p:cNvSpPr txBox="1"/>
          <p:nvPr/>
        </p:nvSpPr>
        <p:spPr>
          <a:xfrm>
            <a:off x="7297000" y="4325325"/>
            <a:ext cx="175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6"/>
                </a:solidFill>
              </a:rPr>
              <a:t>modality</a:t>
            </a:r>
            <a:endParaRPr lang="zh-CN" altLang="en-US" dirty="0">
              <a:solidFill>
                <a:schemeClr val="accent6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067286" y="2731582"/>
            <a:ext cx="1274520" cy="1319334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5" name="Picture 24"/>
          <p:cNvPicPr>
            <a:picLocks/>
          </p:cNvPicPr>
          <p:nvPr/>
        </p:nvPicPr>
        <p:blipFill rotWithShape="1">
          <a:blip r:embed="rId9"/>
          <a:srcRect l="-1" t="9484" r="710" b="12148"/>
          <a:stretch/>
        </p:blipFill>
        <p:spPr>
          <a:xfrm>
            <a:off x="1235763" y="2790916"/>
            <a:ext cx="1260000" cy="1260000"/>
          </a:xfrm>
          <a:prstGeom prst="rect">
            <a:avLst/>
          </a:prstGeom>
        </p:spPr>
      </p:pic>
      <p:pic>
        <p:nvPicPr>
          <p:cNvPr id="26" name="Picture 4" descr="aqi_colors_003.gif (138×208)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9" y="2790916"/>
            <a:ext cx="835961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924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4" grpId="0"/>
      <p:bldP spid="19" grpId="0" animBg="1"/>
      <p:bldP spid="20" grpId="0" animBg="1"/>
      <p:bldP spid="21" grpId="0" animBg="1"/>
      <p:bldP spid="22" grpId="0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Motivation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smtClean="0"/>
              <a:t>The </a:t>
            </a:r>
            <a:r>
              <a:rPr lang="en-US" altLang="zh-CN" dirty="0"/>
              <a:t>data required </a:t>
            </a:r>
            <a:r>
              <a:rPr lang="en-US" altLang="zh-CN" dirty="0" smtClean="0"/>
              <a:t>in a city could be insufficient.</a:t>
            </a:r>
          </a:p>
          <a:p>
            <a:pPr lvl="1"/>
            <a:r>
              <a:rPr lang="en-US" altLang="zh-CN" dirty="0" smtClean="0"/>
              <a:t>E.g., predicting air quality in Baoding</a:t>
            </a:r>
          </a:p>
          <a:p>
            <a:pPr lvl="2"/>
            <a:r>
              <a:rPr lang="en-US" altLang="zh-CN" dirty="0" smtClean="0"/>
              <a:t>Label scarcity</a:t>
            </a:r>
          </a:p>
          <a:p>
            <a:pPr lvl="2"/>
            <a:r>
              <a:rPr lang="en-US" altLang="zh-CN" dirty="0" smtClean="0"/>
              <a:t>Structured modality missing</a:t>
            </a:r>
          </a:p>
          <a:p>
            <a:pPr lvl="2"/>
            <a:r>
              <a:rPr lang="en-US" altLang="zh-CN" dirty="0" smtClean="0"/>
              <a:t>Within modality insufficiency</a:t>
            </a:r>
            <a:endParaRPr lang="zh-CN" alt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-153600" y="5800900"/>
            <a:ext cx="1531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Baoding</a:t>
            </a:r>
            <a:endParaRPr lang="zh-CN" altLang="en-US" dirty="0"/>
          </a:p>
        </p:txBody>
      </p:sp>
      <p:pic>
        <p:nvPicPr>
          <p:cNvPr id="37" name="Picture 36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582387" y="5438963"/>
            <a:ext cx="1260000" cy="1260000"/>
          </a:xfrm>
          <a:prstGeom prst="rect">
            <a:avLst/>
          </a:prstGeom>
        </p:spPr>
      </p:pic>
      <p:pic>
        <p:nvPicPr>
          <p:cNvPr id="38" name="Picture 3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067612" y="5433894"/>
            <a:ext cx="639746" cy="628616"/>
          </a:xfrm>
          <a:prstGeom prst="rect">
            <a:avLst/>
          </a:prstGeom>
        </p:spPr>
      </p:pic>
      <p:pic>
        <p:nvPicPr>
          <p:cNvPr id="39" name="Picture 3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716114" y="6068804"/>
            <a:ext cx="639746" cy="628616"/>
          </a:xfrm>
          <a:prstGeom prst="rect">
            <a:avLst/>
          </a:prstGeom>
        </p:spPr>
      </p:pic>
      <p:pic>
        <p:nvPicPr>
          <p:cNvPr id="40" name="Picture 39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097162" y="5438963"/>
            <a:ext cx="1260000" cy="1260000"/>
          </a:xfrm>
          <a:prstGeom prst="rect">
            <a:avLst/>
          </a:prstGeom>
        </p:spPr>
      </p:pic>
      <p:pic>
        <p:nvPicPr>
          <p:cNvPr id="3074" name="Picture 2" descr="question-mark-xxl.png (256×256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676" y="5834802"/>
            <a:ext cx="468321" cy="46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question-mark-xxl.png (256×256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826" y="5514041"/>
            <a:ext cx="468321" cy="46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question-mark-xxl.png (256×256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449" y="6145001"/>
            <a:ext cx="468321" cy="46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64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3097162" y="3777886"/>
            <a:ext cx="1260000" cy="1260000"/>
          </a:xfrm>
          <a:prstGeom prst="rect">
            <a:avLst/>
          </a:prstGeom>
        </p:spPr>
      </p:pic>
      <p:pic>
        <p:nvPicPr>
          <p:cNvPr id="66" name="Picture 6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582387" y="3777886"/>
            <a:ext cx="1260000" cy="1260000"/>
          </a:xfrm>
          <a:prstGeom prst="rect">
            <a:avLst/>
          </a:prstGeom>
        </p:spPr>
      </p:pic>
      <p:pic>
        <p:nvPicPr>
          <p:cNvPr id="67" name="Picture 6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067612" y="3777886"/>
            <a:ext cx="1260000" cy="1260000"/>
          </a:xfrm>
          <a:prstGeom prst="rect">
            <a:avLst/>
          </a:prstGeom>
        </p:spPr>
      </p:pic>
      <p:pic>
        <p:nvPicPr>
          <p:cNvPr id="68" name="Picture 67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552837" y="3777886"/>
            <a:ext cx="1260000" cy="1260000"/>
          </a:xfrm>
          <a:prstGeom prst="rect">
            <a:avLst/>
          </a:prstGeom>
        </p:spPr>
      </p:pic>
      <p:sp>
        <p:nvSpPr>
          <p:cNvPr id="69" name="Left Arrow 68"/>
          <p:cNvSpPr/>
          <p:nvPr/>
        </p:nvSpPr>
        <p:spPr>
          <a:xfrm>
            <a:off x="2577675" y="4334144"/>
            <a:ext cx="368710" cy="147484"/>
          </a:xfrm>
          <a:prstGeom prst="lef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0" name="Plus 69"/>
          <p:cNvSpPr/>
          <p:nvPr/>
        </p:nvSpPr>
        <p:spPr>
          <a:xfrm>
            <a:off x="4341528" y="4299886"/>
            <a:ext cx="216000" cy="216000"/>
          </a:xfrm>
          <a:prstGeom prst="mathPlu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Plus 70"/>
          <p:cNvSpPr/>
          <p:nvPr/>
        </p:nvSpPr>
        <p:spPr>
          <a:xfrm>
            <a:off x="5851612" y="4299886"/>
            <a:ext cx="216000" cy="216000"/>
          </a:xfrm>
          <a:prstGeom prst="mathPlu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Plus 71"/>
          <p:cNvSpPr/>
          <p:nvPr/>
        </p:nvSpPr>
        <p:spPr>
          <a:xfrm>
            <a:off x="7355860" y="4299886"/>
            <a:ext cx="216000" cy="216000"/>
          </a:xfrm>
          <a:prstGeom prst="mathPlus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4" name="Picture 73"/>
          <p:cNvPicPr>
            <a:picLocks/>
          </p:cNvPicPr>
          <p:nvPr/>
        </p:nvPicPr>
        <p:blipFill rotWithShape="1">
          <a:blip r:embed="rId8"/>
          <a:srcRect l="-1" t="9484" r="710" b="12148"/>
          <a:stretch/>
        </p:blipFill>
        <p:spPr>
          <a:xfrm>
            <a:off x="1235763" y="3777886"/>
            <a:ext cx="1260000" cy="1260000"/>
          </a:xfrm>
          <a:prstGeom prst="rect">
            <a:avLst/>
          </a:prstGeom>
        </p:spPr>
      </p:pic>
      <p:pic>
        <p:nvPicPr>
          <p:cNvPr id="75" name="Picture 4" descr="aqi_colors_003.gif (138×208)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89" y="3777886"/>
            <a:ext cx="835961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9" name="Group 78"/>
          <p:cNvGrpSpPr/>
          <p:nvPr/>
        </p:nvGrpSpPr>
        <p:grpSpPr>
          <a:xfrm>
            <a:off x="1232906" y="5432510"/>
            <a:ext cx="1260000" cy="1260000"/>
            <a:chOff x="1232906" y="5432510"/>
            <a:chExt cx="1260000" cy="1260000"/>
          </a:xfrm>
        </p:grpSpPr>
        <p:pic>
          <p:nvPicPr>
            <p:cNvPr id="78" name="Picture 77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2906" y="5432510"/>
              <a:ext cx="1260000" cy="1260000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91296" y="5499278"/>
              <a:ext cx="880024" cy="115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64167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69" grpId="0" animBg="1"/>
      <p:bldP spid="70" grpId="0" animBg="1"/>
      <p:bldP spid="71" grpId="0" animBg="1"/>
      <p:bldP spid="7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Motivation</a:t>
            </a:r>
            <a:endParaRPr lang="zh-CN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C</a:t>
            </a:r>
            <a:r>
              <a:rPr lang="en-US" altLang="zh-CN" dirty="0" smtClean="0"/>
              <a:t>an </a:t>
            </a:r>
            <a:r>
              <a:rPr lang="en-US" altLang="zh-CN" dirty="0"/>
              <a:t>we transfer knowledge from </a:t>
            </a:r>
            <a:r>
              <a:rPr lang="en-US" altLang="zh-CN" dirty="0" smtClean="0"/>
              <a:t>a city </a:t>
            </a:r>
            <a:r>
              <a:rPr lang="en-US" altLang="zh-CN" dirty="0"/>
              <a:t>where data are </a:t>
            </a:r>
            <a:r>
              <a:rPr lang="en-US" altLang="zh-CN" dirty="0" smtClean="0"/>
              <a:t>sufficient, say Beijing, to Baoding?</a:t>
            </a:r>
            <a:endParaRPr lang="zh-CN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-134372" y="5861069"/>
            <a:ext cx="1531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accent6"/>
                </a:solidFill>
              </a:rPr>
              <a:t>Baoding</a:t>
            </a:r>
            <a:endParaRPr lang="zh-CN" altLang="en-US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250242" y="5493790"/>
            <a:ext cx="1260000" cy="12600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735467" y="5488721"/>
            <a:ext cx="639746" cy="628616"/>
          </a:xfrm>
          <a:prstGeom prst="rect">
            <a:avLst/>
          </a:prstGeom>
        </p:spPr>
      </p:pic>
      <p:pic>
        <p:nvPicPr>
          <p:cNvPr id="7" name="Picture 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83969" y="6123631"/>
            <a:ext cx="639746" cy="628616"/>
          </a:xfrm>
          <a:prstGeom prst="rect">
            <a:avLst/>
          </a:prstGeom>
        </p:spPr>
      </p:pic>
      <p:pic>
        <p:nvPicPr>
          <p:cNvPr id="8" name="Picture 7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2765017" y="5493790"/>
            <a:ext cx="1260000" cy="1260000"/>
          </a:xfrm>
          <a:prstGeom prst="rect">
            <a:avLst/>
          </a:prstGeom>
        </p:spPr>
      </p:pic>
      <p:pic>
        <p:nvPicPr>
          <p:cNvPr id="9" name="Picture 2" descr="question-mark-xxl.png (256×256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531" y="5889629"/>
            <a:ext cx="468321" cy="46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question-mark-xxl.png (256×256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681" y="5568868"/>
            <a:ext cx="468321" cy="46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question-mark-xxl.png (256×256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304" y="6199828"/>
            <a:ext cx="468321" cy="46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-130507" y="3178442"/>
            <a:ext cx="1531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accent2"/>
                </a:solidFill>
              </a:rPr>
              <a:t>Beijing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pic>
        <p:nvPicPr>
          <p:cNvPr id="13" name="Picture 12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2765017" y="2811436"/>
            <a:ext cx="1260000" cy="1260000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4250242" y="2811436"/>
            <a:ext cx="1260000" cy="1260000"/>
          </a:xfrm>
          <a:prstGeom prst="rect">
            <a:avLst/>
          </a:prstGeom>
        </p:spPr>
      </p:pic>
      <p:pic>
        <p:nvPicPr>
          <p:cNvPr id="16" name="Picture 15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>
            <a:off x="7220692" y="2811436"/>
            <a:ext cx="1260000" cy="1260000"/>
          </a:xfrm>
          <a:prstGeom prst="rect">
            <a:avLst/>
          </a:prstGeom>
        </p:spPr>
      </p:pic>
      <p:pic>
        <p:nvPicPr>
          <p:cNvPr id="17" name="Picture 16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721343" y="2811436"/>
            <a:ext cx="639746" cy="628616"/>
          </a:xfrm>
          <a:prstGeom prst="rect">
            <a:avLst/>
          </a:prstGeom>
        </p:spPr>
      </p:pic>
      <p:pic>
        <p:nvPicPr>
          <p:cNvPr id="18" name="Picture 17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69845" y="3446346"/>
            <a:ext cx="639746" cy="628616"/>
          </a:xfrm>
          <a:prstGeom prst="rect">
            <a:avLst/>
          </a:prstGeom>
        </p:spPr>
      </p:pic>
      <p:pic>
        <p:nvPicPr>
          <p:cNvPr id="19" name="Picture 18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5730099" y="3442820"/>
            <a:ext cx="639746" cy="628616"/>
          </a:xfrm>
          <a:prstGeom prst="rect">
            <a:avLst/>
          </a:prstGeom>
        </p:spPr>
      </p:pic>
      <p:pic>
        <p:nvPicPr>
          <p:cNvPr id="20" name="Picture 19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378601" y="2811436"/>
            <a:ext cx="639746" cy="628616"/>
          </a:xfrm>
          <a:prstGeom prst="rect">
            <a:avLst/>
          </a:prstGeom>
        </p:spPr>
      </p:pic>
      <p:pic>
        <p:nvPicPr>
          <p:cNvPr id="21" name="Picture 20"/>
          <p:cNvPicPr>
            <a:picLocks/>
          </p:cNvPicPr>
          <p:nvPr/>
        </p:nvPicPr>
        <p:blipFill rotWithShape="1">
          <a:blip r:embed="rId8"/>
          <a:srcRect l="-1" t="9484" r="710" b="12148"/>
          <a:stretch/>
        </p:blipFill>
        <p:spPr>
          <a:xfrm>
            <a:off x="1275087" y="2811436"/>
            <a:ext cx="1260000" cy="126000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279792" y="5487337"/>
            <a:ext cx="1260000" cy="1260000"/>
            <a:chOff x="1232906" y="5432510"/>
            <a:chExt cx="1260000" cy="1260000"/>
          </a:xfrm>
        </p:grpSpPr>
        <p:pic>
          <p:nvPicPr>
            <p:cNvPr id="23" name="Picture 22"/>
            <p:cNvPicPr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32906" y="5432510"/>
              <a:ext cx="1260000" cy="1260000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91296" y="5499278"/>
              <a:ext cx="880024" cy="1152000"/>
            </a:xfrm>
            <a:prstGeom prst="rect">
              <a:avLst/>
            </a:prstGeom>
          </p:spPr>
        </p:pic>
      </p:grpSp>
      <p:sp>
        <p:nvSpPr>
          <p:cNvPr id="46" name="Rectangle 45"/>
          <p:cNvSpPr/>
          <p:nvPr/>
        </p:nvSpPr>
        <p:spPr>
          <a:xfrm>
            <a:off x="1852413" y="3657418"/>
            <a:ext cx="164223" cy="162415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9" name="Group 48"/>
          <p:cNvGrpSpPr/>
          <p:nvPr/>
        </p:nvGrpSpPr>
        <p:grpSpPr>
          <a:xfrm>
            <a:off x="1413464" y="4423694"/>
            <a:ext cx="1046310" cy="878400"/>
            <a:chOff x="6063499" y="5225677"/>
            <a:chExt cx="1046310" cy="878400"/>
          </a:xfrm>
        </p:grpSpPr>
        <p:sp>
          <p:nvSpPr>
            <p:cNvPr id="50" name="Oval 49"/>
            <p:cNvSpPr/>
            <p:nvPr/>
          </p:nvSpPr>
          <p:spPr>
            <a:xfrm>
              <a:off x="6147454" y="5225677"/>
              <a:ext cx="878400" cy="878400"/>
            </a:xfrm>
            <a:prstGeom prst="ellipse">
              <a:avLst/>
            </a:prstGeom>
            <a:solidFill>
              <a:srgbClr val="8C4F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800" dirty="0"/>
            </a:p>
          </p:txBody>
        </p:sp>
        <p:sp>
          <p:nvSpPr>
            <p:cNvPr id="51" name="Rectangle 50"/>
            <p:cNvSpPr/>
            <p:nvPr/>
          </p:nvSpPr>
          <p:spPr>
            <a:xfrm>
              <a:off x="6063499" y="5387812"/>
              <a:ext cx="104631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400" dirty="0">
                  <a:solidFill>
                    <a:schemeClr val="bg1"/>
                  </a:solidFill>
                </a:rPr>
                <a:t>Very unhealthy</a:t>
              </a:r>
              <a:endParaRPr lang="zh-CN" altLang="en-US" sz="14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2" name="Picture 4" descr="jam-clipart-Free-Clipart-traffic.jpg (500×380)"/>
          <p:cNvPicPr>
            <a:picLocks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131" y="4422987"/>
            <a:ext cx="878400" cy="8784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/>
          <p:cNvPicPr>
            <a:picLocks/>
          </p:cNvPicPr>
          <p:nvPr/>
        </p:nvPicPr>
        <p:blipFill rotWithShape="1">
          <a:blip r:embed="rId11"/>
          <a:srcRect t="26847"/>
          <a:stretch/>
        </p:blipFill>
        <p:spPr>
          <a:xfrm>
            <a:off x="2955817" y="4422987"/>
            <a:ext cx="878400" cy="878400"/>
          </a:xfrm>
          <a:prstGeom prst="ellipse">
            <a:avLst/>
          </a:prstGeom>
        </p:spPr>
      </p:pic>
      <p:cxnSp>
        <p:nvCxnSpPr>
          <p:cNvPr id="56" name="Curved Connector 55"/>
          <p:cNvCxnSpPr>
            <a:stCxn id="52" idx="1"/>
            <a:endCxn id="50" idx="7"/>
          </p:cNvCxnSpPr>
          <p:nvPr/>
        </p:nvCxnSpPr>
        <p:spPr>
          <a:xfrm rot="16200000" flipH="1" flipV="1">
            <a:off x="4875121" y="1923684"/>
            <a:ext cx="707" cy="5256590"/>
          </a:xfrm>
          <a:prstGeom prst="curvedConnector3">
            <a:avLst>
              <a:gd name="adj1" fmla="val -50528854"/>
            </a:avLst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stCxn id="53" idx="6"/>
            <a:endCxn id="52" idx="2"/>
          </p:cNvCxnSpPr>
          <p:nvPr/>
        </p:nvCxnSpPr>
        <p:spPr>
          <a:xfrm>
            <a:off x="3834217" y="4862187"/>
            <a:ext cx="3540914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/>
          <p:cNvCxnSpPr>
            <a:stCxn id="53" idx="2"/>
            <a:endCxn id="50" idx="6"/>
          </p:cNvCxnSpPr>
          <p:nvPr/>
        </p:nvCxnSpPr>
        <p:spPr>
          <a:xfrm flipH="1">
            <a:off x="2375819" y="4862187"/>
            <a:ext cx="579998" cy="707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Down Arrow 60"/>
          <p:cNvSpPr/>
          <p:nvPr/>
        </p:nvSpPr>
        <p:spPr>
          <a:xfrm>
            <a:off x="579399" y="4217579"/>
            <a:ext cx="215695" cy="1289216"/>
          </a:xfrm>
          <a:prstGeom prst="downArrow">
            <a:avLst/>
          </a:prstGeom>
          <a:gradFill>
            <a:gsLst>
              <a:gs pos="54000">
                <a:schemeClr val="bg1">
                  <a:lumMod val="85000"/>
                </a:schemeClr>
              </a:gs>
              <a:gs pos="3000">
                <a:schemeClr val="accent4"/>
              </a:gs>
              <a:gs pos="100000">
                <a:schemeClr val="accent4"/>
              </a:gs>
            </a:gsLst>
          </a:gra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3" name="Straight Arrow Connector 62"/>
          <p:cNvCxnSpPr>
            <a:stCxn id="46" idx="2"/>
            <a:endCxn id="50" idx="0"/>
          </p:cNvCxnSpPr>
          <p:nvPr/>
        </p:nvCxnSpPr>
        <p:spPr>
          <a:xfrm>
            <a:off x="1934525" y="3819833"/>
            <a:ext cx="2094" cy="60386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126" name="TextBox 5125"/>
          <p:cNvSpPr txBox="1"/>
          <p:nvPr/>
        </p:nvSpPr>
        <p:spPr>
          <a:xfrm>
            <a:off x="-49094" y="4599199"/>
            <a:ext cx="1485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4"/>
                </a:solidFill>
              </a:rPr>
              <a:t>transfer</a:t>
            </a:r>
            <a:endParaRPr lang="zh-CN" altLang="en-US" dirty="0">
              <a:solidFill>
                <a:schemeClr val="accent4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3097412" y="5553202"/>
            <a:ext cx="164223" cy="162415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128" name="Straight Arrow Connector 5127"/>
          <p:cNvCxnSpPr>
            <a:stCxn id="71" idx="0"/>
            <a:endCxn id="53" idx="4"/>
          </p:cNvCxnSpPr>
          <p:nvPr/>
        </p:nvCxnSpPr>
        <p:spPr>
          <a:xfrm flipV="1">
            <a:off x="3179524" y="5301387"/>
            <a:ext cx="215493" cy="25181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>
            <a:stCxn id="50" idx="4"/>
            <a:endCxn id="77" idx="0"/>
          </p:cNvCxnSpPr>
          <p:nvPr/>
        </p:nvCxnSpPr>
        <p:spPr>
          <a:xfrm flipH="1">
            <a:off x="1742736" y="5302094"/>
            <a:ext cx="193883" cy="237263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7" name="Rectangle 76"/>
          <p:cNvSpPr/>
          <p:nvPr/>
        </p:nvSpPr>
        <p:spPr>
          <a:xfrm>
            <a:off x="1660624" y="5539357"/>
            <a:ext cx="164223" cy="162415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646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61" grpId="0" animBg="1"/>
      <p:bldP spid="5126" grpId="0"/>
      <p:bldP spid="71" grpId="0" animBg="1"/>
      <p:bldP spid="7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6" name="Group 1035"/>
          <p:cNvGrpSpPr/>
          <p:nvPr/>
        </p:nvGrpSpPr>
        <p:grpSpPr>
          <a:xfrm>
            <a:off x="3642869" y="4776101"/>
            <a:ext cx="3629605" cy="1338101"/>
            <a:chOff x="3642869" y="4196171"/>
            <a:chExt cx="3629605" cy="1338101"/>
          </a:xfrm>
        </p:grpSpPr>
        <p:sp>
          <p:nvSpPr>
            <p:cNvPr id="176" name="Rounded Rectangular Callout 175"/>
            <p:cNvSpPr/>
            <p:nvPr/>
          </p:nvSpPr>
          <p:spPr>
            <a:xfrm>
              <a:off x="3916150" y="4196171"/>
              <a:ext cx="3356324" cy="1338101"/>
            </a:xfrm>
            <a:prstGeom prst="wedgeRoundRectCallout">
              <a:avLst>
                <a:gd name="adj1" fmla="val -49463"/>
                <a:gd name="adj2" fmla="val -6282"/>
                <a:gd name="adj3" fmla="val 16667"/>
              </a:avLst>
            </a:prstGeom>
            <a:ln w="254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7" name="Right Arrow 176"/>
            <p:cNvSpPr/>
            <p:nvPr/>
          </p:nvSpPr>
          <p:spPr>
            <a:xfrm rot="10800000" flipH="1">
              <a:off x="3642869" y="4260488"/>
              <a:ext cx="216000" cy="175844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29" name="Group 1028"/>
            <p:cNvGrpSpPr/>
            <p:nvPr/>
          </p:nvGrpSpPr>
          <p:grpSpPr>
            <a:xfrm>
              <a:off x="3932404" y="4274125"/>
              <a:ext cx="3083183" cy="858244"/>
              <a:chOff x="299417" y="4320822"/>
              <a:chExt cx="3083183" cy="858244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0" name="TextBox 89"/>
                  <p:cNvSpPr txBox="1"/>
                  <p:nvPr/>
                </p:nvSpPr>
                <p:spPr>
                  <a:xfrm>
                    <a:off x="299417" y="4902067"/>
                    <a:ext cx="321627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0" name="TextBox 8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99417" y="4902067"/>
                    <a:ext cx="321627" cy="276999"/>
                  </a:xfrm>
                  <a:prstGeom prst="rect">
                    <a:avLst/>
                  </a:prstGeom>
                  <a:blipFill rotWithShape="0">
                    <a:blip r:embed="rId5"/>
                    <a:stretch>
                      <a:fillRect l="-16981" r="-3774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8" name="Rectangle 1027"/>
                  <p:cNvSpPr/>
                  <p:nvPr/>
                </p:nvSpPr>
                <p:spPr>
                  <a:xfrm>
                    <a:off x="926006" y="4320822"/>
                    <a:ext cx="49968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28" name="Rectangle 102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26006" y="4320822"/>
                    <a:ext cx="499689" cy="369332"/>
                  </a:xfrm>
                  <a:prstGeom prst="rect">
                    <a:avLst/>
                  </a:prstGeom>
                  <a:blipFill rotWithShape="0"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4" name="Rectangle 153"/>
                  <p:cNvSpPr/>
                  <p:nvPr/>
                </p:nvSpPr>
                <p:spPr>
                  <a:xfrm>
                    <a:off x="1987487" y="4320822"/>
                    <a:ext cx="50462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4" name="Rectangle 15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87487" y="4320822"/>
                    <a:ext cx="504625" cy="369332"/>
                  </a:xfrm>
                  <a:prstGeom prst="rect">
                    <a:avLst/>
                  </a:prstGeom>
                  <a:blipFill rotWithShape="0"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5" name="Rectangle 154"/>
                  <p:cNvSpPr/>
                  <p:nvPr/>
                </p:nvSpPr>
                <p:spPr>
                  <a:xfrm>
                    <a:off x="2877975" y="4320822"/>
                    <a:ext cx="50462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5" name="Rectangle 15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877975" y="4320822"/>
                    <a:ext cx="504625" cy="369332"/>
                  </a:xfrm>
                  <a:prstGeom prst="rect">
                    <a:avLst/>
                  </a:prstGeom>
                  <a:blipFill rotWithShape="0"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035" name="Group 1034"/>
          <p:cNvGrpSpPr/>
          <p:nvPr/>
        </p:nvGrpSpPr>
        <p:grpSpPr>
          <a:xfrm>
            <a:off x="3635165" y="1209649"/>
            <a:ext cx="5066351" cy="1465377"/>
            <a:chOff x="3635165" y="1863217"/>
            <a:chExt cx="5066351" cy="1465377"/>
          </a:xfrm>
        </p:grpSpPr>
        <p:sp>
          <p:nvSpPr>
            <p:cNvPr id="1034" name="Rounded Rectangular Callout 1033"/>
            <p:cNvSpPr/>
            <p:nvPr/>
          </p:nvSpPr>
          <p:spPr>
            <a:xfrm>
              <a:off x="3908446" y="1863217"/>
              <a:ext cx="4793070" cy="1465377"/>
            </a:xfrm>
            <a:prstGeom prst="wedgeRoundRectCallout">
              <a:avLst>
                <a:gd name="adj1" fmla="val -49463"/>
                <a:gd name="adj2" fmla="val -6282"/>
                <a:gd name="adj3" fmla="val 16667"/>
              </a:avLst>
            </a:prstGeom>
            <a:ln w="254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24" name="Group 1023"/>
            <p:cNvGrpSpPr/>
            <p:nvPr/>
          </p:nvGrpSpPr>
          <p:grpSpPr>
            <a:xfrm>
              <a:off x="3902427" y="1863217"/>
              <a:ext cx="4135001" cy="974680"/>
              <a:chOff x="4431252" y="1034658"/>
              <a:chExt cx="4135001" cy="97468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4" name="TextBox 63"/>
                  <p:cNvSpPr txBox="1"/>
                  <p:nvPr/>
                </p:nvSpPr>
                <p:spPr>
                  <a:xfrm>
                    <a:off x="5190247" y="1034658"/>
                    <a:ext cx="284437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64" name="TextBox 6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90247" y="1034658"/>
                    <a:ext cx="284437" cy="276999"/>
                  </a:xfrm>
                  <a:prstGeom prst="rect">
                    <a:avLst/>
                  </a:prstGeom>
                  <a:blipFill rotWithShape="0">
                    <a:blip r:embed="rId9"/>
                    <a:stretch>
                      <a:fillRect l="-19565" t="-4348" r="-8696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TextBox 66"/>
                  <p:cNvSpPr txBox="1"/>
                  <p:nvPr/>
                </p:nvSpPr>
                <p:spPr>
                  <a:xfrm>
                    <a:off x="6185461" y="1034658"/>
                    <a:ext cx="28937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67" name="TextBox 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85461" y="1034658"/>
                    <a:ext cx="289374" cy="276999"/>
                  </a:xfrm>
                  <a:prstGeom prst="rect">
                    <a:avLst/>
                  </a:prstGeom>
                  <a:blipFill rotWithShape="0">
                    <a:blip r:embed="rId10"/>
                    <a:stretch>
                      <a:fillRect l="-21277" t="-4348" r="-6383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8" name="TextBox 67"/>
                  <p:cNvSpPr txBox="1"/>
                  <p:nvPr/>
                </p:nvSpPr>
                <p:spPr>
                  <a:xfrm>
                    <a:off x="7014797" y="1034658"/>
                    <a:ext cx="28937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68" name="TextBox 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14797" y="1034658"/>
                    <a:ext cx="289374" cy="276999"/>
                  </a:xfrm>
                  <a:prstGeom prst="rect">
                    <a:avLst/>
                  </a:prstGeom>
                  <a:blipFill rotWithShape="0">
                    <a:blip r:embed="rId11"/>
                    <a:stretch>
                      <a:fillRect l="-21277" t="-4348" r="-6383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9" name="TextBox 68"/>
                  <p:cNvSpPr txBox="1"/>
                  <p:nvPr/>
                </p:nvSpPr>
                <p:spPr>
                  <a:xfrm>
                    <a:off x="8276879" y="1034658"/>
                    <a:ext cx="28937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69" name="TextBox 6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276879" y="1034658"/>
                    <a:ext cx="289374" cy="276999"/>
                  </a:xfrm>
                  <a:prstGeom prst="rect">
                    <a:avLst/>
                  </a:prstGeom>
                  <a:blipFill rotWithShape="0">
                    <a:blip r:embed="rId12"/>
                    <a:stretch>
                      <a:fillRect l="-19149" t="-4348" r="-8511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8" name="TextBox 97"/>
                  <p:cNvSpPr txBox="1"/>
                  <p:nvPr/>
                </p:nvSpPr>
                <p:spPr>
                  <a:xfrm>
                    <a:off x="4431252" y="1732339"/>
                    <a:ext cx="33393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8" name="TextBox 9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31252" y="1732339"/>
                    <a:ext cx="333938" cy="276999"/>
                  </a:xfrm>
                  <a:prstGeom prst="rect">
                    <a:avLst/>
                  </a:prstGeom>
                  <a:blipFill rotWithShape="0">
                    <a:blip r:embed="rId17"/>
                    <a:stretch>
                      <a:fillRect l="-14545" r="-3636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75" name="Right Arrow 174"/>
            <p:cNvSpPr/>
            <p:nvPr/>
          </p:nvSpPr>
          <p:spPr>
            <a:xfrm rot="10800000" flipH="1">
              <a:off x="3635165" y="3060304"/>
              <a:ext cx="216000" cy="175844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-308167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Framework</a:t>
            </a:r>
            <a:endParaRPr lang="zh-CN" alt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68001" y="5856552"/>
            <a:ext cx="522148" cy="652044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</p:pic>
      <p:pic>
        <p:nvPicPr>
          <p:cNvPr id="44" name="Picture 43"/>
          <p:cNvPicPr>
            <a:picLocks/>
          </p:cNvPicPr>
          <p:nvPr/>
        </p:nvPicPr>
        <p:blipFill>
          <a:blip r:embed="rId19"/>
          <a:stretch>
            <a:fillRect/>
          </a:stretch>
        </p:blipFill>
        <p:spPr>
          <a:xfrm>
            <a:off x="1915075" y="5856552"/>
            <a:ext cx="522000" cy="651600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</p:pic>
      <p:sp>
        <p:nvSpPr>
          <p:cNvPr id="47" name="TextBox 46"/>
          <p:cNvSpPr txBox="1"/>
          <p:nvPr/>
        </p:nvSpPr>
        <p:spPr>
          <a:xfrm rot="16200000">
            <a:off x="-297595" y="5433901"/>
            <a:ext cx="1201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mtClean="0">
                <a:solidFill>
                  <a:schemeClr val="accent6"/>
                </a:solidFill>
              </a:rPr>
              <a:t>target city</a:t>
            </a:r>
            <a:endParaRPr lang="zh-CN" altLang="en-US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187887" y="6566337"/>
                <a:ext cx="482376" cy="280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887" y="6566337"/>
                <a:ext cx="482376" cy="280270"/>
              </a:xfrm>
              <a:prstGeom prst="rect">
                <a:avLst/>
              </a:prstGeom>
              <a:blipFill rotWithShape="0">
                <a:blip r:embed="rId20"/>
                <a:stretch>
                  <a:fillRect l="-11392" t="-2174" r="-2532" b="-195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934887" y="6566337"/>
                <a:ext cx="482376" cy="280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887" y="6566337"/>
                <a:ext cx="482376" cy="280270"/>
              </a:xfrm>
              <a:prstGeom prst="rect">
                <a:avLst/>
              </a:prstGeom>
              <a:blipFill rotWithShape="0">
                <a:blip r:embed="rId21"/>
                <a:stretch>
                  <a:fillRect l="-10000" t="-2174" r="-3750" b="-195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681813" y="6566337"/>
                <a:ext cx="482376" cy="280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813" y="6566337"/>
                <a:ext cx="482376" cy="280270"/>
              </a:xfrm>
              <a:prstGeom prst="rect">
                <a:avLst/>
              </a:prstGeom>
              <a:blipFill rotWithShape="0">
                <a:blip r:embed="rId22"/>
                <a:stretch>
                  <a:fillRect l="-11392" t="-2174" r="-3797" b="-195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 rot="16200000">
            <a:off x="-297595" y="1462270"/>
            <a:ext cx="1201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accent2"/>
                </a:solidFill>
              </a:rPr>
              <a:t>source city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91821" y="967160"/>
            <a:ext cx="522148" cy="65204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</p:pic>
      <p:pic>
        <p:nvPicPr>
          <p:cNvPr id="55" name="Picture 54"/>
          <p:cNvPicPr>
            <a:picLocks/>
          </p:cNvPicPr>
          <p:nvPr/>
        </p:nvPicPr>
        <p:blipFill>
          <a:blip r:embed="rId19"/>
          <a:stretch>
            <a:fillRect/>
          </a:stretch>
        </p:blipFill>
        <p:spPr>
          <a:xfrm>
            <a:off x="1538895" y="967160"/>
            <a:ext cx="522000" cy="6516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809616" y="657798"/>
                <a:ext cx="474104" cy="283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16" y="657798"/>
                <a:ext cx="474104" cy="283667"/>
              </a:xfrm>
              <a:prstGeom prst="rect">
                <a:avLst/>
              </a:prstGeom>
              <a:blipFill rotWithShape="0">
                <a:blip r:embed="rId23"/>
                <a:stretch>
                  <a:fillRect l="-11538" t="-4348" r="-3846" b="-17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556616" y="657798"/>
                <a:ext cx="479042" cy="2842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616" y="657798"/>
                <a:ext cx="479042" cy="284245"/>
              </a:xfrm>
              <a:prstGeom prst="rect">
                <a:avLst/>
              </a:prstGeom>
              <a:blipFill rotWithShape="0">
                <a:blip r:embed="rId24"/>
                <a:stretch>
                  <a:fillRect l="-10127" t="-2128" r="-5063" b="-170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303542" y="652412"/>
                <a:ext cx="479042" cy="2856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542" y="652412"/>
                <a:ext cx="479042" cy="285656"/>
              </a:xfrm>
              <a:prstGeom prst="rect">
                <a:avLst/>
              </a:prstGeom>
              <a:blipFill rotWithShape="0">
                <a:blip r:embed="rId25"/>
                <a:stretch>
                  <a:fillRect l="-11538" t="-2128" r="-5128" b="-191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0" name="Picture 59"/>
          <p:cNvPicPr>
            <a:picLocks/>
          </p:cNvPicPr>
          <p:nvPr/>
        </p:nvPicPr>
        <p:blipFill>
          <a:blip r:embed="rId26"/>
          <a:stretch>
            <a:fillRect/>
          </a:stretch>
        </p:blipFill>
        <p:spPr>
          <a:xfrm>
            <a:off x="3032747" y="967160"/>
            <a:ext cx="522000" cy="651600"/>
          </a:xfrm>
          <a:prstGeom prst="rect">
            <a:avLst/>
          </a:prstGeom>
          <a:ln w="25400">
            <a:solidFill>
              <a:schemeClr val="accent2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054226" y="652412"/>
                <a:ext cx="479042" cy="2856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226" y="652412"/>
                <a:ext cx="479042" cy="285656"/>
              </a:xfrm>
              <a:prstGeom prst="rect">
                <a:avLst/>
              </a:prstGeom>
              <a:blipFill rotWithShape="0">
                <a:blip r:embed="rId27"/>
                <a:stretch>
                  <a:fillRect l="-10127" t="-4255" r="-5063" b="-170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6" name="Table 6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0991711"/>
              </p:ext>
            </p:extLst>
          </p:nvPr>
        </p:nvGraphicFramePr>
        <p:xfrm>
          <a:off x="4261637" y="5180699"/>
          <a:ext cx="1094400" cy="822960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  <a:gridCol w="273600"/>
                <a:gridCol w="273600"/>
              </a:tblGrid>
              <a:tr h="270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0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0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6" name="Table 7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547743"/>
              </p:ext>
            </p:extLst>
          </p:nvPr>
        </p:nvGraphicFramePr>
        <p:xfrm>
          <a:off x="5599186" y="5177317"/>
          <a:ext cx="547200" cy="822960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7" name="Table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665243"/>
              </p:ext>
            </p:extLst>
          </p:nvPr>
        </p:nvGraphicFramePr>
        <p:xfrm>
          <a:off x="6352874" y="5178456"/>
          <a:ext cx="820800" cy="822960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78" name="Table 7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660998"/>
              </p:ext>
            </p:extLst>
          </p:nvPr>
        </p:nvGraphicFramePr>
        <p:xfrm>
          <a:off x="4242585" y="1524485"/>
          <a:ext cx="10944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  <a:gridCol w="273600"/>
                <a:gridCol w="273600"/>
              </a:tblGrid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pic>
        <p:nvPicPr>
          <p:cNvPr id="75" name="Picture 74"/>
          <p:cNvPicPr>
            <a:picLocks/>
          </p:cNvPicPr>
          <p:nvPr/>
        </p:nvPicPr>
        <p:blipFill>
          <a:blip r:embed="rId28"/>
          <a:stretch>
            <a:fillRect/>
          </a:stretch>
        </p:blipFill>
        <p:spPr>
          <a:xfrm>
            <a:off x="2282063" y="967804"/>
            <a:ext cx="522000" cy="651600"/>
          </a:xfrm>
          <a:prstGeom prst="rect">
            <a:avLst/>
          </a:prstGeom>
          <a:ln w="25400">
            <a:solidFill>
              <a:schemeClr val="accent2"/>
            </a:solidFill>
          </a:ln>
        </p:spPr>
      </p:pic>
      <p:pic>
        <p:nvPicPr>
          <p:cNvPr id="79" name="Picture 78"/>
          <p:cNvPicPr>
            <a:picLocks/>
          </p:cNvPicPr>
          <p:nvPr/>
        </p:nvPicPr>
        <p:blipFill>
          <a:blip r:embed="rId29"/>
          <a:stretch>
            <a:fillRect/>
          </a:stretch>
        </p:blipFill>
        <p:spPr>
          <a:xfrm>
            <a:off x="2655973" y="5856552"/>
            <a:ext cx="522000" cy="651600"/>
          </a:xfrm>
          <a:prstGeom prst="rect">
            <a:avLst/>
          </a:prstGeom>
          <a:ln w="25400">
            <a:solidFill>
              <a:schemeClr val="accent6"/>
            </a:solidFill>
          </a:ln>
        </p:spPr>
      </p:pic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4424216"/>
              </p:ext>
            </p:extLst>
          </p:nvPr>
        </p:nvGraphicFramePr>
        <p:xfrm>
          <a:off x="5513868" y="1524485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8262960"/>
              </p:ext>
            </p:extLst>
          </p:nvPr>
        </p:nvGraphicFramePr>
        <p:xfrm>
          <a:off x="7194886" y="1524485"/>
          <a:ext cx="13680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  <a:gridCol w="273600"/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83" name="Table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934165"/>
              </p:ext>
            </p:extLst>
          </p:nvPr>
        </p:nvGraphicFramePr>
        <p:xfrm>
          <a:off x="6206404" y="1524485"/>
          <a:ext cx="8208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1041" name="Group 1040"/>
          <p:cNvGrpSpPr/>
          <p:nvPr/>
        </p:nvGrpSpPr>
        <p:grpSpPr>
          <a:xfrm>
            <a:off x="752993" y="1658993"/>
            <a:ext cx="2831558" cy="1007317"/>
            <a:chOff x="752993" y="2079899"/>
            <a:chExt cx="2831558" cy="1007317"/>
          </a:xfrm>
        </p:grpSpPr>
        <p:sp>
          <p:nvSpPr>
            <p:cNvPr id="1040" name="Rounded Rectangle 1039"/>
            <p:cNvSpPr/>
            <p:nvPr/>
          </p:nvSpPr>
          <p:spPr>
            <a:xfrm>
              <a:off x="752993" y="2802312"/>
              <a:ext cx="2826752" cy="277713"/>
            </a:xfrm>
            <a:prstGeom prst="roundRect">
              <a:avLst/>
            </a:prstGeom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38" name="Group 1037"/>
            <p:cNvGrpSpPr/>
            <p:nvPr/>
          </p:nvGrpSpPr>
          <p:grpSpPr>
            <a:xfrm>
              <a:off x="759465" y="2079899"/>
              <a:ext cx="2825086" cy="1007317"/>
              <a:chOff x="759465" y="1934757"/>
              <a:chExt cx="2825086" cy="1007317"/>
            </a:xfrm>
          </p:grpSpPr>
          <p:sp>
            <p:nvSpPr>
              <p:cNvPr id="63" name="Rounded Rectangle 62"/>
              <p:cNvSpPr/>
              <p:nvPr/>
            </p:nvSpPr>
            <p:spPr>
              <a:xfrm>
                <a:off x="759465" y="2150757"/>
                <a:ext cx="2825086" cy="289959"/>
              </a:xfrm>
              <a:prstGeom prst="round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o</a:t>
                </a:r>
                <a:r>
                  <a:rPr lang="en-US" altLang="zh-CN" dirty="0" smtClean="0"/>
                  <a:t>riginal feature extraction</a:t>
                </a:r>
                <a:endParaRPr lang="zh-CN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5" name="TextBox 164"/>
                  <p:cNvSpPr txBox="1"/>
                  <p:nvPr/>
                </p:nvSpPr>
                <p:spPr>
                  <a:xfrm>
                    <a:off x="900976" y="2665075"/>
                    <a:ext cx="284437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65" name="TextBox 16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0976" y="2665075"/>
                    <a:ext cx="284437" cy="276999"/>
                  </a:xfrm>
                  <a:prstGeom prst="rect">
                    <a:avLst/>
                  </a:prstGeom>
                  <a:blipFill rotWithShape="0">
                    <a:blip r:embed="rId30"/>
                    <a:stretch>
                      <a:fillRect l="-19565" t="-4444" r="-8696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6" name="TextBox 165"/>
                  <p:cNvSpPr txBox="1"/>
                  <p:nvPr/>
                </p:nvSpPr>
                <p:spPr>
                  <a:xfrm>
                    <a:off x="1648805" y="2665075"/>
                    <a:ext cx="28937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66" name="TextBox 16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48805" y="2665075"/>
                    <a:ext cx="289374" cy="276999"/>
                  </a:xfrm>
                  <a:prstGeom prst="rect">
                    <a:avLst/>
                  </a:prstGeom>
                  <a:blipFill rotWithShape="0">
                    <a:blip r:embed="rId31"/>
                    <a:stretch>
                      <a:fillRect l="-18750" t="-4444" r="-6250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7" name="TextBox 166"/>
                  <p:cNvSpPr txBox="1"/>
                  <p:nvPr/>
                </p:nvSpPr>
                <p:spPr>
                  <a:xfrm>
                    <a:off x="2401571" y="2665075"/>
                    <a:ext cx="28937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67" name="TextBox 1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1571" y="2665075"/>
                    <a:ext cx="289374" cy="276999"/>
                  </a:xfrm>
                  <a:prstGeom prst="rect">
                    <a:avLst/>
                  </a:prstGeom>
                  <a:blipFill rotWithShape="0">
                    <a:blip r:embed="rId32"/>
                    <a:stretch>
                      <a:fillRect l="-21277" t="-4444" r="-6383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8" name="TextBox 167"/>
                  <p:cNvSpPr txBox="1"/>
                  <p:nvPr/>
                </p:nvSpPr>
                <p:spPr>
                  <a:xfrm>
                    <a:off x="3154338" y="2665075"/>
                    <a:ext cx="28937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68" name="TextBox 1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54338" y="2665075"/>
                    <a:ext cx="289374" cy="276999"/>
                  </a:xfrm>
                  <a:prstGeom prst="rect">
                    <a:avLst/>
                  </a:prstGeom>
                  <a:blipFill rotWithShape="0">
                    <a:blip r:embed="rId33"/>
                    <a:stretch>
                      <a:fillRect l="-18750" t="-4444" r="-6250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33" name="Right Arrow 1032"/>
              <p:cNvSpPr/>
              <p:nvPr/>
            </p:nvSpPr>
            <p:spPr>
              <a:xfrm rot="16200000" flipH="1">
                <a:off x="2064008" y="1954835"/>
                <a:ext cx="216000" cy="175844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1" name="Right Arrow 170"/>
              <p:cNvSpPr/>
              <p:nvPr/>
            </p:nvSpPr>
            <p:spPr>
              <a:xfrm rot="16200000" flipH="1">
                <a:off x="2064008" y="2468439"/>
                <a:ext cx="216000" cy="175844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042" name="Group 1041"/>
          <p:cNvGrpSpPr/>
          <p:nvPr/>
        </p:nvGrpSpPr>
        <p:grpSpPr>
          <a:xfrm>
            <a:off x="757431" y="4756359"/>
            <a:ext cx="2828786" cy="1052785"/>
            <a:chOff x="757431" y="4756359"/>
            <a:chExt cx="2828786" cy="1052785"/>
          </a:xfrm>
        </p:grpSpPr>
        <p:sp>
          <p:nvSpPr>
            <p:cNvPr id="194" name="Rounded Rectangle 193"/>
            <p:cNvSpPr/>
            <p:nvPr/>
          </p:nvSpPr>
          <p:spPr>
            <a:xfrm>
              <a:off x="759465" y="4784217"/>
              <a:ext cx="2826752" cy="277713"/>
            </a:xfrm>
            <a:prstGeom prst="roundRect">
              <a:avLst/>
            </a:prstGeom>
            <a:ln w="254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37" name="Group 1036"/>
            <p:cNvGrpSpPr/>
            <p:nvPr/>
          </p:nvGrpSpPr>
          <p:grpSpPr>
            <a:xfrm>
              <a:off x="757431" y="4756359"/>
              <a:ext cx="2827120" cy="1052785"/>
              <a:chOff x="757431" y="4756359"/>
              <a:chExt cx="2827120" cy="1052785"/>
            </a:xfrm>
          </p:grpSpPr>
          <p:sp>
            <p:nvSpPr>
              <p:cNvPr id="65" name="Rounded Rectangle 64"/>
              <p:cNvSpPr/>
              <p:nvPr/>
            </p:nvSpPr>
            <p:spPr>
              <a:xfrm>
                <a:off x="757431" y="5304960"/>
                <a:ext cx="2827120" cy="302569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o</a:t>
                </a:r>
                <a:r>
                  <a:rPr lang="en-US" altLang="zh-CN" dirty="0" smtClean="0"/>
                  <a:t>riginal feature extraction</a:t>
                </a:r>
                <a:endParaRPr lang="zh-CN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2" name="Rectangle 161"/>
                  <p:cNvSpPr/>
                  <p:nvPr/>
                </p:nvSpPr>
                <p:spPr>
                  <a:xfrm>
                    <a:off x="1192834" y="4771540"/>
                    <a:ext cx="49968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2" name="Rectangle 16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92834" y="4771540"/>
                    <a:ext cx="499689" cy="369332"/>
                  </a:xfrm>
                  <a:prstGeom prst="rect">
                    <a:avLst/>
                  </a:prstGeom>
                  <a:blipFill rotWithShape="0">
                    <a:blip r:embed="rId3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3" name="Rectangle 162"/>
                  <p:cNvSpPr/>
                  <p:nvPr/>
                </p:nvSpPr>
                <p:spPr>
                  <a:xfrm>
                    <a:off x="1941276" y="4771540"/>
                    <a:ext cx="50462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3" name="Rectangle 16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41276" y="4771540"/>
                    <a:ext cx="504625" cy="369332"/>
                  </a:xfrm>
                  <a:prstGeom prst="rect">
                    <a:avLst/>
                  </a:prstGeom>
                  <a:blipFill rotWithShape="0">
                    <a:blip r:embed="rId3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4" name="Rectangle 163"/>
                  <p:cNvSpPr/>
                  <p:nvPr/>
                </p:nvSpPr>
                <p:spPr>
                  <a:xfrm>
                    <a:off x="2694655" y="4756359"/>
                    <a:ext cx="50462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4" name="Rectangle 16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94655" y="4756359"/>
                    <a:ext cx="504625" cy="369332"/>
                  </a:xfrm>
                  <a:prstGeom prst="rect">
                    <a:avLst/>
                  </a:prstGeom>
                  <a:blipFill rotWithShape="0">
                    <a:blip r:embed="rId3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2" name="Right Arrow 171"/>
              <p:cNvSpPr/>
              <p:nvPr/>
            </p:nvSpPr>
            <p:spPr>
              <a:xfrm rot="16200000">
                <a:off x="2062991" y="5613222"/>
                <a:ext cx="216000" cy="175844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Right Arrow 172"/>
              <p:cNvSpPr/>
              <p:nvPr/>
            </p:nvSpPr>
            <p:spPr>
              <a:xfrm rot="16200000">
                <a:off x="2062991" y="5095794"/>
                <a:ext cx="216000" cy="175844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82" name="TextBox 181"/>
          <p:cNvSpPr txBox="1"/>
          <p:nvPr/>
        </p:nvSpPr>
        <p:spPr>
          <a:xfrm rot="16200000">
            <a:off x="-297595" y="3674896"/>
            <a:ext cx="1201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accent4"/>
                </a:solidFill>
              </a:rPr>
              <a:t>transfer</a:t>
            </a:r>
            <a:endParaRPr lang="zh-CN" altLang="en-US" dirty="0">
              <a:solidFill>
                <a:schemeClr val="accent4"/>
              </a:solidFill>
            </a:endParaRPr>
          </a:p>
        </p:txBody>
      </p:sp>
      <p:grpSp>
        <p:nvGrpSpPr>
          <p:cNvPr id="1044" name="Group 1043"/>
          <p:cNvGrpSpPr/>
          <p:nvPr/>
        </p:nvGrpSpPr>
        <p:grpSpPr>
          <a:xfrm>
            <a:off x="752992" y="2666759"/>
            <a:ext cx="2831559" cy="1325037"/>
            <a:chOff x="752992" y="3189263"/>
            <a:chExt cx="2831559" cy="1325037"/>
          </a:xfrm>
        </p:grpSpPr>
        <p:sp>
          <p:nvSpPr>
            <p:cNvPr id="84" name="Rounded Rectangle 83"/>
            <p:cNvSpPr/>
            <p:nvPr/>
          </p:nvSpPr>
          <p:spPr>
            <a:xfrm>
              <a:off x="759465" y="3402727"/>
              <a:ext cx="2825086" cy="52409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graph clustering based dictionary learning</a:t>
              </a:r>
              <a:endParaRPr lang="zh-CN" altLang="en-US" dirty="0"/>
            </a:p>
          </p:txBody>
        </p:sp>
        <p:sp>
          <p:nvSpPr>
            <p:cNvPr id="183" name="Right Arrow 182"/>
            <p:cNvSpPr/>
            <p:nvPr/>
          </p:nvSpPr>
          <p:spPr>
            <a:xfrm rot="16200000" flipH="1">
              <a:off x="2069703" y="3209341"/>
              <a:ext cx="216000" cy="175844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4" name="Right Arrow 183"/>
            <p:cNvSpPr/>
            <p:nvPr/>
          </p:nvSpPr>
          <p:spPr>
            <a:xfrm rot="16200000" flipH="1">
              <a:off x="2072650" y="3969992"/>
              <a:ext cx="216000" cy="175844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43" name="Group 1042"/>
            <p:cNvGrpSpPr/>
            <p:nvPr/>
          </p:nvGrpSpPr>
          <p:grpSpPr>
            <a:xfrm>
              <a:off x="752992" y="4225629"/>
              <a:ext cx="2826752" cy="288671"/>
              <a:chOff x="752992" y="4312713"/>
              <a:chExt cx="2826752" cy="288671"/>
            </a:xfrm>
          </p:grpSpPr>
          <p:sp>
            <p:nvSpPr>
              <p:cNvPr id="195" name="Rounded Rectangle 194"/>
              <p:cNvSpPr/>
              <p:nvPr/>
            </p:nvSpPr>
            <p:spPr>
              <a:xfrm>
                <a:off x="752992" y="4312713"/>
                <a:ext cx="2826752" cy="277713"/>
              </a:xfrm>
              <a:prstGeom prst="roundRect">
                <a:avLst/>
              </a:prstGeom>
              <a:ln w="25400">
                <a:solidFill>
                  <a:schemeClr val="accent4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5" name="TextBox 184"/>
                  <p:cNvSpPr txBox="1"/>
                  <p:nvPr/>
                </p:nvSpPr>
                <p:spPr>
                  <a:xfrm>
                    <a:off x="900976" y="4324385"/>
                    <a:ext cx="32201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85" name="TextBox 18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0976" y="4324385"/>
                    <a:ext cx="322011" cy="276999"/>
                  </a:xfrm>
                  <a:prstGeom prst="rect">
                    <a:avLst/>
                  </a:prstGeom>
                  <a:blipFill rotWithShape="0">
                    <a:blip r:embed="rId37"/>
                    <a:stretch>
                      <a:fillRect l="-18868" t="-4348" r="-3774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6" name="TextBox 185"/>
                  <p:cNvSpPr txBox="1"/>
                  <p:nvPr/>
                </p:nvSpPr>
                <p:spPr>
                  <a:xfrm>
                    <a:off x="2401572" y="4324385"/>
                    <a:ext cx="32694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86" name="TextBox 18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1572" y="4324385"/>
                    <a:ext cx="326949" cy="276999"/>
                  </a:xfrm>
                  <a:prstGeom prst="rect">
                    <a:avLst/>
                  </a:prstGeom>
                  <a:blipFill rotWithShape="0">
                    <a:blip r:embed="rId38"/>
                    <a:stretch>
                      <a:fillRect l="-18519" t="-4348" r="-3704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7" name="TextBox 186"/>
                  <p:cNvSpPr txBox="1"/>
                  <p:nvPr/>
                </p:nvSpPr>
                <p:spPr>
                  <a:xfrm>
                    <a:off x="3154338" y="4324385"/>
                    <a:ext cx="32694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87" name="TextBox 18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54338" y="4324385"/>
                    <a:ext cx="326949" cy="276999"/>
                  </a:xfrm>
                  <a:prstGeom prst="rect">
                    <a:avLst/>
                  </a:prstGeom>
                  <a:blipFill rotWithShape="0">
                    <a:blip r:embed="rId39"/>
                    <a:stretch>
                      <a:fillRect l="-16667" t="-4348" r="-5556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8" name="TextBox 187"/>
                  <p:cNvSpPr txBox="1"/>
                  <p:nvPr/>
                </p:nvSpPr>
                <p:spPr>
                  <a:xfrm>
                    <a:off x="1648805" y="4324385"/>
                    <a:ext cx="32694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88" name="TextBox 18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48805" y="4324385"/>
                    <a:ext cx="326949" cy="276999"/>
                  </a:xfrm>
                  <a:prstGeom prst="rect">
                    <a:avLst/>
                  </a:prstGeom>
                  <a:blipFill rotWithShape="0">
                    <a:blip r:embed="rId40"/>
                    <a:stretch>
                      <a:fillRect l="-16667" t="-4348" r="-5556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039" name="Group 1038"/>
          <p:cNvGrpSpPr/>
          <p:nvPr/>
        </p:nvGrpSpPr>
        <p:grpSpPr>
          <a:xfrm>
            <a:off x="3640247" y="3408830"/>
            <a:ext cx="5055250" cy="890132"/>
            <a:chOff x="3640247" y="3345780"/>
            <a:chExt cx="5055250" cy="890132"/>
          </a:xfrm>
        </p:grpSpPr>
        <p:sp>
          <p:nvSpPr>
            <p:cNvPr id="189" name="Rounded Rectangular Callout 188"/>
            <p:cNvSpPr/>
            <p:nvPr/>
          </p:nvSpPr>
          <p:spPr>
            <a:xfrm>
              <a:off x="3902427" y="3345780"/>
              <a:ext cx="4793070" cy="890132"/>
            </a:xfrm>
            <a:prstGeom prst="wedgeRoundRectCallout">
              <a:avLst>
                <a:gd name="adj1" fmla="val -49463"/>
                <a:gd name="adj2" fmla="val -6282"/>
                <a:gd name="adj3" fmla="val 16667"/>
              </a:avLst>
            </a:prstGeom>
            <a:ln w="254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25" name="Group 1024"/>
            <p:cNvGrpSpPr/>
            <p:nvPr/>
          </p:nvGrpSpPr>
          <p:grpSpPr>
            <a:xfrm>
              <a:off x="4004064" y="3366178"/>
              <a:ext cx="4066088" cy="684930"/>
              <a:chOff x="4520431" y="3676720"/>
              <a:chExt cx="4066088" cy="68493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97" name="TextBox 96"/>
                  <p:cNvSpPr txBox="1"/>
                  <p:nvPr/>
                </p:nvSpPr>
                <p:spPr>
                  <a:xfrm>
                    <a:off x="4520431" y="4084651"/>
                    <a:ext cx="18626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solidFill>
                                <a:schemeClr val="accent4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lang="zh-CN" altLang="en-US" dirty="0">
                      <a:solidFill>
                        <a:schemeClr val="accent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97" name="TextBox 9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20431" y="4084651"/>
                    <a:ext cx="186268" cy="276999"/>
                  </a:xfrm>
                  <a:prstGeom prst="rect">
                    <a:avLst/>
                  </a:prstGeom>
                  <a:blipFill rotWithShape="0">
                    <a:blip r:embed="rId42"/>
                    <a:stretch>
                      <a:fillRect l="-33333" r="-30000" b="-8889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2" name="TextBox 141"/>
                  <p:cNvSpPr txBox="1"/>
                  <p:nvPr/>
                </p:nvSpPr>
                <p:spPr>
                  <a:xfrm>
                    <a:off x="5180639" y="3676720"/>
                    <a:ext cx="32201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42" name="TextBox 1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80639" y="3676720"/>
                    <a:ext cx="322011" cy="276999"/>
                  </a:xfrm>
                  <a:prstGeom prst="rect">
                    <a:avLst/>
                  </a:prstGeom>
                  <a:blipFill rotWithShape="0">
                    <a:blip r:embed="rId46"/>
                    <a:stretch>
                      <a:fillRect l="-16981" t="-4444" r="-5660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" name="TextBox 142"/>
                  <p:cNvSpPr txBox="1"/>
                  <p:nvPr/>
                </p:nvSpPr>
                <p:spPr>
                  <a:xfrm>
                    <a:off x="6161406" y="3676720"/>
                    <a:ext cx="32694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43" name="TextBox 14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61406" y="3676720"/>
                    <a:ext cx="326949" cy="276999"/>
                  </a:xfrm>
                  <a:prstGeom prst="rect">
                    <a:avLst/>
                  </a:prstGeom>
                  <a:blipFill rotWithShape="0">
                    <a:blip r:embed="rId47"/>
                    <a:stretch>
                      <a:fillRect l="-16667" t="-4444" r="-5556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4" name="TextBox 143"/>
                  <p:cNvSpPr txBox="1"/>
                  <p:nvPr/>
                </p:nvSpPr>
                <p:spPr>
                  <a:xfrm>
                    <a:off x="7024459" y="3676720"/>
                    <a:ext cx="32694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44" name="TextBox 14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24459" y="3676720"/>
                    <a:ext cx="326949" cy="276999"/>
                  </a:xfrm>
                  <a:prstGeom prst="rect">
                    <a:avLst/>
                  </a:prstGeom>
                  <a:blipFill rotWithShape="0">
                    <a:blip r:embed="rId48"/>
                    <a:stretch>
                      <a:fillRect l="-18868" t="-4444" r="-5660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5" name="TextBox 144"/>
                  <p:cNvSpPr txBox="1"/>
                  <p:nvPr/>
                </p:nvSpPr>
                <p:spPr>
                  <a:xfrm>
                    <a:off x="8259570" y="3676720"/>
                    <a:ext cx="32694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45" name="TextBox 14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259570" y="3676720"/>
                    <a:ext cx="326949" cy="276999"/>
                  </a:xfrm>
                  <a:prstGeom prst="rect">
                    <a:avLst/>
                  </a:prstGeom>
                  <a:blipFill rotWithShape="0">
                    <a:blip r:embed="rId49"/>
                    <a:stretch>
                      <a:fillRect l="-16667" t="-4444" r="-5556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90" name="Right Arrow 189"/>
            <p:cNvSpPr/>
            <p:nvPr/>
          </p:nvSpPr>
          <p:spPr>
            <a:xfrm rot="10800000" flipH="1">
              <a:off x="3640247" y="3693207"/>
              <a:ext cx="216000" cy="175844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85" name="Table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62489"/>
              </p:ext>
            </p:extLst>
          </p:nvPr>
        </p:nvGraphicFramePr>
        <p:xfrm>
          <a:off x="4278077" y="3701340"/>
          <a:ext cx="1094400" cy="548640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273600"/>
                <a:gridCol w="273600"/>
                <a:gridCol w="273600"/>
                <a:gridCol w="273600"/>
              </a:tblGrid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22098"/>
              </p:ext>
            </p:extLst>
          </p:nvPr>
        </p:nvGraphicFramePr>
        <p:xfrm>
          <a:off x="5534913" y="3701340"/>
          <a:ext cx="547200" cy="548640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273600"/>
                <a:gridCol w="273600"/>
              </a:tblGrid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88" name="Table 8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183728"/>
              </p:ext>
            </p:extLst>
          </p:nvPr>
        </p:nvGraphicFramePr>
        <p:xfrm>
          <a:off x="6261166" y="3701340"/>
          <a:ext cx="820800" cy="548640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273600"/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89" name="Table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812956"/>
              </p:ext>
            </p:extLst>
          </p:nvPr>
        </p:nvGraphicFramePr>
        <p:xfrm>
          <a:off x="7222677" y="3701340"/>
          <a:ext cx="1368000" cy="548640"/>
        </p:xfrm>
        <a:graphic>
          <a:graphicData uri="http://schemas.openxmlformats.org/drawingml/2006/table">
            <a:tbl>
              <a:tblPr>
                <a:tableStyleId>{E929F9F4-4A8F-4326-A1B4-22849713DDAB}</a:tableStyleId>
              </a:tblPr>
              <a:tblGrid>
                <a:gridCol w="273600"/>
                <a:gridCol w="273600"/>
                <a:gridCol w="273600"/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8515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-308167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Framework</a:t>
            </a:r>
            <a:endParaRPr lang="zh-CN" altLang="en-US" dirty="0"/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001" y="5856552"/>
            <a:ext cx="522148" cy="652044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</p:pic>
      <p:pic>
        <p:nvPicPr>
          <p:cNvPr id="44" name="Picture 43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915075" y="5856552"/>
            <a:ext cx="522000" cy="651600"/>
          </a:xfrm>
          <a:prstGeom prst="rect">
            <a:avLst/>
          </a:prstGeom>
          <a:noFill/>
          <a:ln w="25400">
            <a:solidFill>
              <a:schemeClr val="accent6"/>
            </a:solidFill>
          </a:ln>
        </p:spPr>
      </p:pic>
      <p:sp>
        <p:nvSpPr>
          <p:cNvPr id="47" name="TextBox 46"/>
          <p:cNvSpPr txBox="1"/>
          <p:nvPr/>
        </p:nvSpPr>
        <p:spPr>
          <a:xfrm rot="16200000">
            <a:off x="-297595" y="5433901"/>
            <a:ext cx="1201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mtClean="0">
                <a:solidFill>
                  <a:schemeClr val="accent6"/>
                </a:solidFill>
              </a:rPr>
              <a:t>target city</a:t>
            </a:r>
            <a:endParaRPr lang="zh-CN" altLang="en-US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1187887" y="6566337"/>
                <a:ext cx="482376" cy="280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887" y="6566337"/>
                <a:ext cx="482376" cy="280270"/>
              </a:xfrm>
              <a:prstGeom prst="rect">
                <a:avLst/>
              </a:prstGeom>
              <a:blipFill rotWithShape="0">
                <a:blip r:embed="rId20"/>
                <a:stretch>
                  <a:fillRect l="-11392" t="-2174" r="-2532" b="-195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934887" y="6566337"/>
                <a:ext cx="482376" cy="280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4887" y="6566337"/>
                <a:ext cx="482376" cy="280270"/>
              </a:xfrm>
              <a:prstGeom prst="rect">
                <a:avLst/>
              </a:prstGeom>
              <a:blipFill rotWithShape="0">
                <a:blip r:embed="rId21"/>
                <a:stretch>
                  <a:fillRect l="-10000" t="-2174" r="-3750" b="-195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681813" y="6566337"/>
                <a:ext cx="482376" cy="2802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1813" y="6566337"/>
                <a:ext cx="482376" cy="280270"/>
              </a:xfrm>
              <a:prstGeom prst="rect">
                <a:avLst/>
              </a:prstGeom>
              <a:blipFill rotWithShape="0">
                <a:blip r:embed="rId22"/>
                <a:stretch>
                  <a:fillRect l="-11392" t="-2174" r="-3797" b="-195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TextBox 52"/>
          <p:cNvSpPr txBox="1"/>
          <p:nvPr/>
        </p:nvSpPr>
        <p:spPr>
          <a:xfrm rot="16200000">
            <a:off x="-297595" y="1462270"/>
            <a:ext cx="1201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accent2"/>
                </a:solidFill>
              </a:rPr>
              <a:t>source city</a:t>
            </a:r>
            <a:endParaRPr lang="zh-CN" altLang="en-US" dirty="0">
              <a:solidFill>
                <a:schemeClr val="accent2"/>
              </a:solidFill>
            </a:endParaRP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21" y="967160"/>
            <a:ext cx="522148" cy="652044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</p:pic>
      <p:pic>
        <p:nvPicPr>
          <p:cNvPr id="55" name="Picture 5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538895" y="967160"/>
            <a:ext cx="522000" cy="6516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809616" y="657798"/>
                <a:ext cx="474104" cy="28366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616" y="657798"/>
                <a:ext cx="474104" cy="283667"/>
              </a:xfrm>
              <a:prstGeom prst="rect">
                <a:avLst/>
              </a:prstGeom>
              <a:blipFill rotWithShape="0">
                <a:blip r:embed="rId23"/>
                <a:stretch>
                  <a:fillRect l="-11538" t="-4348" r="-3846" b="-173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1556616" y="657798"/>
                <a:ext cx="479042" cy="2842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6616" y="657798"/>
                <a:ext cx="479042" cy="284245"/>
              </a:xfrm>
              <a:prstGeom prst="rect">
                <a:avLst/>
              </a:prstGeom>
              <a:blipFill rotWithShape="0">
                <a:blip r:embed="rId24"/>
                <a:stretch>
                  <a:fillRect l="-10127" t="-2128" r="-5063" b="-170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303542" y="652412"/>
                <a:ext cx="479042" cy="2856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3542" y="652412"/>
                <a:ext cx="479042" cy="285656"/>
              </a:xfrm>
              <a:prstGeom prst="rect">
                <a:avLst/>
              </a:prstGeom>
              <a:blipFill rotWithShape="0">
                <a:blip r:embed="rId25"/>
                <a:stretch>
                  <a:fillRect l="-11538" t="-2128" r="-5128" b="-191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0" name="Picture 59"/>
          <p:cNvPicPr>
            <a:picLocks/>
          </p:cNvPicPr>
          <p:nvPr/>
        </p:nvPicPr>
        <p:blipFill>
          <a:blip r:embed="rId26"/>
          <a:stretch>
            <a:fillRect/>
          </a:stretch>
        </p:blipFill>
        <p:spPr>
          <a:xfrm>
            <a:off x="3032747" y="967160"/>
            <a:ext cx="522000" cy="651600"/>
          </a:xfrm>
          <a:prstGeom prst="rect">
            <a:avLst/>
          </a:prstGeom>
          <a:ln w="25400">
            <a:solidFill>
              <a:schemeClr val="accent2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3054226" y="652412"/>
                <a:ext cx="479042" cy="28565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𝐷𝐵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4226" y="652412"/>
                <a:ext cx="479042" cy="285656"/>
              </a:xfrm>
              <a:prstGeom prst="rect">
                <a:avLst/>
              </a:prstGeom>
              <a:blipFill rotWithShape="0">
                <a:blip r:embed="rId27"/>
                <a:stretch>
                  <a:fillRect l="-10127" t="-4255" r="-5063" b="-170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5" name="Picture 74"/>
          <p:cNvPicPr>
            <a:picLocks/>
          </p:cNvPicPr>
          <p:nvPr/>
        </p:nvPicPr>
        <p:blipFill>
          <a:blip r:embed="rId28"/>
          <a:stretch>
            <a:fillRect/>
          </a:stretch>
        </p:blipFill>
        <p:spPr>
          <a:xfrm>
            <a:off x="2282063" y="967804"/>
            <a:ext cx="522000" cy="651600"/>
          </a:xfrm>
          <a:prstGeom prst="rect">
            <a:avLst/>
          </a:prstGeom>
          <a:ln w="25400">
            <a:solidFill>
              <a:schemeClr val="accent2"/>
            </a:solidFill>
          </a:ln>
        </p:spPr>
      </p:pic>
      <p:pic>
        <p:nvPicPr>
          <p:cNvPr id="79" name="Picture 78"/>
          <p:cNvPicPr>
            <a:picLocks/>
          </p:cNvPicPr>
          <p:nvPr/>
        </p:nvPicPr>
        <p:blipFill>
          <a:blip r:embed="rId29"/>
          <a:stretch>
            <a:fillRect/>
          </a:stretch>
        </p:blipFill>
        <p:spPr>
          <a:xfrm>
            <a:off x="2655973" y="5856552"/>
            <a:ext cx="522000" cy="651600"/>
          </a:xfrm>
          <a:prstGeom prst="rect">
            <a:avLst/>
          </a:prstGeom>
          <a:ln w="25400">
            <a:solidFill>
              <a:schemeClr val="accent6"/>
            </a:solidFill>
          </a:ln>
        </p:spPr>
      </p:pic>
      <p:grpSp>
        <p:nvGrpSpPr>
          <p:cNvPr id="1041" name="Group 1040"/>
          <p:cNvGrpSpPr/>
          <p:nvPr/>
        </p:nvGrpSpPr>
        <p:grpSpPr>
          <a:xfrm>
            <a:off x="752993" y="1658993"/>
            <a:ext cx="2831558" cy="1007317"/>
            <a:chOff x="752993" y="2079899"/>
            <a:chExt cx="2831558" cy="1007317"/>
          </a:xfrm>
        </p:grpSpPr>
        <p:sp>
          <p:nvSpPr>
            <p:cNvPr id="1040" name="Rounded Rectangle 1039"/>
            <p:cNvSpPr/>
            <p:nvPr/>
          </p:nvSpPr>
          <p:spPr>
            <a:xfrm>
              <a:off x="752993" y="2802312"/>
              <a:ext cx="2826752" cy="277713"/>
            </a:xfrm>
            <a:prstGeom prst="roundRect">
              <a:avLst/>
            </a:prstGeom>
            <a:ln w="254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38" name="Group 1037"/>
            <p:cNvGrpSpPr/>
            <p:nvPr/>
          </p:nvGrpSpPr>
          <p:grpSpPr>
            <a:xfrm>
              <a:off x="759465" y="2079899"/>
              <a:ext cx="2825086" cy="1007317"/>
              <a:chOff x="759465" y="1934757"/>
              <a:chExt cx="2825086" cy="1007317"/>
            </a:xfrm>
          </p:grpSpPr>
          <p:sp>
            <p:nvSpPr>
              <p:cNvPr id="63" name="Rounded Rectangle 62"/>
              <p:cNvSpPr/>
              <p:nvPr/>
            </p:nvSpPr>
            <p:spPr>
              <a:xfrm>
                <a:off x="759465" y="2150757"/>
                <a:ext cx="2825086" cy="289959"/>
              </a:xfrm>
              <a:prstGeom prst="round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o</a:t>
                </a:r>
                <a:r>
                  <a:rPr lang="en-US" altLang="zh-CN" dirty="0" smtClean="0"/>
                  <a:t>riginal feature extraction</a:t>
                </a:r>
                <a:endParaRPr lang="zh-CN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5" name="TextBox 164"/>
                  <p:cNvSpPr txBox="1"/>
                  <p:nvPr/>
                </p:nvSpPr>
                <p:spPr>
                  <a:xfrm>
                    <a:off x="900976" y="2665075"/>
                    <a:ext cx="284437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65" name="TextBox 16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0976" y="2665075"/>
                    <a:ext cx="284437" cy="276999"/>
                  </a:xfrm>
                  <a:prstGeom prst="rect">
                    <a:avLst/>
                  </a:prstGeom>
                  <a:blipFill rotWithShape="0">
                    <a:blip r:embed="rId30"/>
                    <a:stretch>
                      <a:fillRect l="-19565" t="-4444" r="-8696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6" name="TextBox 165"/>
                  <p:cNvSpPr txBox="1"/>
                  <p:nvPr/>
                </p:nvSpPr>
                <p:spPr>
                  <a:xfrm>
                    <a:off x="1648805" y="2665075"/>
                    <a:ext cx="28937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66" name="TextBox 16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48805" y="2665075"/>
                    <a:ext cx="289374" cy="276999"/>
                  </a:xfrm>
                  <a:prstGeom prst="rect">
                    <a:avLst/>
                  </a:prstGeom>
                  <a:blipFill rotWithShape="0">
                    <a:blip r:embed="rId31"/>
                    <a:stretch>
                      <a:fillRect l="-18750" t="-4444" r="-6250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7" name="TextBox 166"/>
                  <p:cNvSpPr txBox="1"/>
                  <p:nvPr/>
                </p:nvSpPr>
                <p:spPr>
                  <a:xfrm>
                    <a:off x="2401571" y="2665075"/>
                    <a:ext cx="28937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67" name="TextBox 16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1571" y="2665075"/>
                    <a:ext cx="289374" cy="276999"/>
                  </a:xfrm>
                  <a:prstGeom prst="rect">
                    <a:avLst/>
                  </a:prstGeom>
                  <a:blipFill rotWithShape="0">
                    <a:blip r:embed="rId32"/>
                    <a:stretch>
                      <a:fillRect l="-21277" t="-4444" r="-6383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8" name="TextBox 167"/>
                  <p:cNvSpPr txBox="1"/>
                  <p:nvPr/>
                </p:nvSpPr>
                <p:spPr>
                  <a:xfrm>
                    <a:off x="3154338" y="2665075"/>
                    <a:ext cx="28937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68" name="TextBox 16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54338" y="2665075"/>
                    <a:ext cx="289374" cy="276999"/>
                  </a:xfrm>
                  <a:prstGeom prst="rect">
                    <a:avLst/>
                  </a:prstGeom>
                  <a:blipFill rotWithShape="0">
                    <a:blip r:embed="rId33"/>
                    <a:stretch>
                      <a:fillRect l="-18750" t="-4444" r="-6250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033" name="Right Arrow 1032"/>
              <p:cNvSpPr/>
              <p:nvPr/>
            </p:nvSpPr>
            <p:spPr>
              <a:xfrm rot="16200000" flipH="1">
                <a:off x="2064008" y="1954835"/>
                <a:ext cx="216000" cy="175844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1" name="Right Arrow 170"/>
              <p:cNvSpPr/>
              <p:nvPr/>
            </p:nvSpPr>
            <p:spPr>
              <a:xfrm rot="16200000" flipH="1">
                <a:off x="2064008" y="2468439"/>
                <a:ext cx="216000" cy="175844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042" name="Group 1041"/>
          <p:cNvGrpSpPr/>
          <p:nvPr/>
        </p:nvGrpSpPr>
        <p:grpSpPr>
          <a:xfrm>
            <a:off x="757431" y="4756359"/>
            <a:ext cx="2828786" cy="1052785"/>
            <a:chOff x="757431" y="4756359"/>
            <a:chExt cx="2828786" cy="1052785"/>
          </a:xfrm>
        </p:grpSpPr>
        <p:sp>
          <p:nvSpPr>
            <p:cNvPr id="194" name="Rounded Rectangle 193"/>
            <p:cNvSpPr/>
            <p:nvPr/>
          </p:nvSpPr>
          <p:spPr>
            <a:xfrm>
              <a:off x="759465" y="4784217"/>
              <a:ext cx="2826752" cy="277713"/>
            </a:xfrm>
            <a:prstGeom prst="roundRect">
              <a:avLst/>
            </a:prstGeom>
            <a:ln w="254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37" name="Group 1036"/>
            <p:cNvGrpSpPr/>
            <p:nvPr/>
          </p:nvGrpSpPr>
          <p:grpSpPr>
            <a:xfrm>
              <a:off x="757431" y="4756359"/>
              <a:ext cx="2827120" cy="1052785"/>
              <a:chOff x="757431" y="4756359"/>
              <a:chExt cx="2827120" cy="1052785"/>
            </a:xfrm>
          </p:grpSpPr>
          <p:sp>
            <p:nvSpPr>
              <p:cNvPr id="65" name="Rounded Rectangle 64"/>
              <p:cNvSpPr/>
              <p:nvPr/>
            </p:nvSpPr>
            <p:spPr>
              <a:xfrm>
                <a:off x="757431" y="5304960"/>
                <a:ext cx="2827120" cy="302569"/>
              </a:xfrm>
              <a:prstGeom prst="roundRect">
                <a:avLst/>
              </a:prstGeom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dirty="0"/>
                  <a:t>o</a:t>
                </a:r>
                <a:r>
                  <a:rPr lang="en-US" altLang="zh-CN" dirty="0" smtClean="0"/>
                  <a:t>riginal feature extraction</a:t>
                </a:r>
                <a:endParaRPr lang="zh-CN" altLang="en-US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2" name="Rectangle 161"/>
                  <p:cNvSpPr/>
                  <p:nvPr/>
                </p:nvSpPr>
                <p:spPr>
                  <a:xfrm>
                    <a:off x="1192834" y="4771540"/>
                    <a:ext cx="499689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2" name="Rectangle 16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192834" y="4771540"/>
                    <a:ext cx="499689" cy="369332"/>
                  </a:xfrm>
                  <a:prstGeom prst="rect">
                    <a:avLst/>
                  </a:prstGeom>
                  <a:blipFill rotWithShape="0">
                    <a:blip r:embed="rId3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3" name="Rectangle 162"/>
                  <p:cNvSpPr/>
                  <p:nvPr/>
                </p:nvSpPr>
                <p:spPr>
                  <a:xfrm>
                    <a:off x="1941276" y="4771540"/>
                    <a:ext cx="50462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3" name="Rectangle 16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41276" y="4771540"/>
                    <a:ext cx="504625" cy="369332"/>
                  </a:xfrm>
                  <a:prstGeom prst="rect">
                    <a:avLst/>
                  </a:prstGeom>
                  <a:blipFill rotWithShape="0">
                    <a:blip r:embed="rId3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4" name="Rectangle 163"/>
                  <p:cNvSpPr/>
                  <p:nvPr/>
                </p:nvSpPr>
                <p:spPr>
                  <a:xfrm>
                    <a:off x="2694655" y="4756359"/>
                    <a:ext cx="504625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6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64" name="Rectangle 16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694655" y="4756359"/>
                    <a:ext cx="504625" cy="369332"/>
                  </a:xfrm>
                  <a:prstGeom prst="rect">
                    <a:avLst/>
                  </a:prstGeom>
                  <a:blipFill rotWithShape="0">
                    <a:blip r:embed="rId3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72" name="Right Arrow 171"/>
              <p:cNvSpPr/>
              <p:nvPr/>
            </p:nvSpPr>
            <p:spPr>
              <a:xfrm rot="16200000">
                <a:off x="2062991" y="5613222"/>
                <a:ext cx="216000" cy="175844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3" name="Right Arrow 172"/>
              <p:cNvSpPr/>
              <p:nvPr/>
            </p:nvSpPr>
            <p:spPr>
              <a:xfrm rot="16200000">
                <a:off x="2062991" y="5095794"/>
                <a:ext cx="216000" cy="175844"/>
              </a:xfrm>
              <a:prstGeom prst="rightArrow">
                <a:avLst/>
              </a:prstGeom>
            </p:spPr>
            <p:style>
              <a:lnRef idx="0">
                <a:schemeClr val="dk1"/>
              </a:lnRef>
              <a:fillRef idx="3">
                <a:schemeClr val="dk1"/>
              </a:fillRef>
              <a:effectRef idx="3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sp>
        <p:nvSpPr>
          <p:cNvPr id="182" name="TextBox 181"/>
          <p:cNvSpPr txBox="1"/>
          <p:nvPr/>
        </p:nvSpPr>
        <p:spPr>
          <a:xfrm rot="16200000">
            <a:off x="-297595" y="3674896"/>
            <a:ext cx="1201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chemeClr val="accent4"/>
                </a:solidFill>
              </a:rPr>
              <a:t>transfer</a:t>
            </a:r>
            <a:endParaRPr lang="zh-CN" altLang="en-US" dirty="0">
              <a:solidFill>
                <a:schemeClr val="accent4"/>
              </a:solidFill>
            </a:endParaRPr>
          </a:p>
        </p:txBody>
      </p:sp>
      <p:grpSp>
        <p:nvGrpSpPr>
          <p:cNvPr id="1044" name="Group 1043"/>
          <p:cNvGrpSpPr/>
          <p:nvPr/>
        </p:nvGrpSpPr>
        <p:grpSpPr>
          <a:xfrm>
            <a:off x="752992" y="2666759"/>
            <a:ext cx="2831559" cy="1325037"/>
            <a:chOff x="752992" y="3189263"/>
            <a:chExt cx="2831559" cy="1325037"/>
          </a:xfrm>
        </p:grpSpPr>
        <p:sp>
          <p:nvSpPr>
            <p:cNvPr id="84" name="Rounded Rectangle 83"/>
            <p:cNvSpPr/>
            <p:nvPr/>
          </p:nvSpPr>
          <p:spPr>
            <a:xfrm>
              <a:off x="759465" y="3402727"/>
              <a:ext cx="2825086" cy="524098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graph clustering based dictionary learning</a:t>
              </a:r>
              <a:endParaRPr lang="zh-CN" altLang="en-US" dirty="0"/>
            </a:p>
          </p:txBody>
        </p:sp>
        <p:sp>
          <p:nvSpPr>
            <p:cNvPr id="183" name="Right Arrow 182"/>
            <p:cNvSpPr/>
            <p:nvPr/>
          </p:nvSpPr>
          <p:spPr>
            <a:xfrm rot="16200000" flipH="1">
              <a:off x="2069703" y="3209341"/>
              <a:ext cx="216000" cy="175844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4" name="Right Arrow 183"/>
            <p:cNvSpPr/>
            <p:nvPr/>
          </p:nvSpPr>
          <p:spPr>
            <a:xfrm rot="16200000" flipH="1">
              <a:off x="2072650" y="3969992"/>
              <a:ext cx="216000" cy="175844"/>
            </a:xfrm>
            <a:prstGeom prst="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43" name="Group 1042"/>
            <p:cNvGrpSpPr/>
            <p:nvPr/>
          </p:nvGrpSpPr>
          <p:grpSpPr>
            <a:xfrm>
              <a:off x="752992" y="4225629"/>
              <a:ext cx="2826752" cy="288671"/>
              <a:chOff x="752992" y="4312713"/>
              <a:chExt cx="2826752" cy="288671"/>
            </a:xfrm>
          </p:grpSpPr>
          <p:sp>
            <p:nvSpPr>
              <p:cNvPr id="195" name="Rounded Rectangle 194"/>
              <p:cNvSpPr/>
              <p:nvPr/>
            </p:nvSpPr>
            <p:spPr>
              <a:xfrm>
                <a:off x="752992" y="4312713"/>
                <a:ext cx="2826752" cy="277713"/>
              </a:xfrm>
              <a:prstGeom prst="roundRect">
                <a:avLst/>
              </a:prstGeom>
              <a:ln w="25400">
                <a:solidFill>
                  <a:schemeClr val="accent4"/>
                </a:solidFill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5" name="TextBox 184"/>
                  <p:cNvSpPr txBox="1"/>
                  <p:nvPr/>
                </p:nvSpPr>
                <p:spPr>
                  <a:xfrm>
                    <a:off x="900976" y="4324385"/>
                    <a:ext cx="322011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85" name="TextBox 18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00976" y="4324385"/>
                    <a:ext cx="322011" cy="276999"/>
                  </a:xfrm>
                  <a:prstGeom prst="rect">
                    <a:avLst/>
                  </a:prstGeom>
                  <a:blipFill rotWithShape="0">
                    <a:blip r:embed="rId37"/>
                    <a:stretch>
                      <a:fillRect l="-18868" t="-4348" r="-3774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6" name="TextBox 185"/>
                  <p:cNvSpPr txBox="1"/>
                  <p:nvPr/>
                </p:nvSpPr>
                <p:spPr>
                  <a:xfrm>
                    <a:off x="2401572" y="4324385"/>
                    <a:ext cx="32694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86" name="TextBox 18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401572" y="4324385"/>
                    <a:ext cx="326949" cy="276999"/>
                  </a:xfrm>
                  <a:prstGeom prst="rect">
                    <a:avLst/>
                  </a:prstGeom>
                  <a:blipFill rotWithShape="0">
                    <a:blip r:embed="rId38"/>
                    <a:stretch>
                      <a:fillRect l="-18519" t="-4348" r="-3704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7" name="TextBox 186"/>
                  <p:cNvSpPr txBox="1"/>
                  <p:nvPr/>
                </p:nvSpPr>
                <p:spPr>
                  <a:xfrm>
                    <a:off x="3154338" y="4324385"/>
                    <a:ext cx="32694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87" name="TextBox 18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54338" y="4324385"/>
                    <a:ext cx="326949" cy="276999"/>
                  </a:xfrm>
                  <a:prstGeom prst="rect">
                    <a:avLst/>
                  </a:prstGeom>
                  <a:blipFill rotWithShape="0">
                    <a:blip r:embed="rId39"/>
                    <a:stretch>
                      <a:fillRect l="-16667" t="-4348" r="-5556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8" name="TextBox 187"/>
                  <p:cNvSpPr txBox="1"/>
                  <p:nvPr/>
                </p:nvSpPr>
                <p:spPr>
                  <a:xfrm>
                    <a:off x="1648805" y="4324385"/>
                    <a:ext cx="326949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1" i="0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𝐃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4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/>
                  </a:p>
                </p:txBody>
              </p:sp>
            </mc:Choice>
            <mc:Fallback xmlns="">
              <p:sp>
                <p:nvSpPr>
                  <p:cNvPr id="188" name="TextBox 18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648805" y="4324385"/>
                    <a:ext cx="326949" cy="276999"/>
                  </a:xfrm>
                  <a:prstGeom prst="rect">
                    <a:avLst/>
                  </a:prstGeom>
                  <a:blipFill rotWithShape="0">
                    <a:blip r:embed="rId40"/>
                    <a:stretch>
                      <a:fillRect l="-16667" t="-4348" r="-5556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1066" name="Group 1065"/>
          <p:cNvGrpSpPr/>
          <p:nvPr/>
        </p:nvGrpSpPr>
        <p:grpSpPr>
          <a:xfrm>
            <a:off x="752992" y="3998424"/>
            <a:ext cx="2825086" cy="763926"/>
            <a:chOff x="752992" y="3998424"/>
            <a:chExt cx="2825086" cy="763926"/>
          </a:xfrm>
        </p:grpSpPr>
        <p:sp>
          <p:nvSpPr>
            <p:cNvPr id="217" name="Rounded Rectangle 216"/>
            <p:cNvSpPr/>
            <p:nvPr/>
          </p:nvSpPr>
          <p:spPr>
            <a:xfrm>
              <a:off x="752992" y="4234616"/>
              <a:ext cx="2825086" cy="289959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sparse coding model</a:t>
              </a:r>
              <a:endParaRPr lang="zh-CN" altLang="en-US" dirty="0"/>
            </a:p>
          </p:txBody>
        </p:sp>
        <p:sp>
          <p:nvSpPr>
            <p:cNvPr id="218" name="Right Arrow 217"/>
            <p:cNvSpPr/>
            <p:nvPr/>
          </p:nvSpPr>
          <p:spPr>
            <a:xfrm rot="16200000" flipH="1">
              <a:off x="2065303" y="4018502"/>
              <a:ext cx="216000" cy="175844"/>
            </a:xfrm>
            <a:prstGeom prst="right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0" name="Right Arrow 219"/>
            <p:cNvSpPr/>
            <p:nvPr/>
          </p:nvSpPr>
          <p:spPr>
            <a:xfrm rot="16200000">
              <a:off x="2069703" y="4566428"/>
              <a:ext cx="216000" cy="175844"/>
            </a:xfrm>
            <a:prstGeom prst="right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59" name="Group 1058"/>
          <p:cNvGrpSpPr/>
          <p:nvPr/>
        </p:nvGrpSpPr>
        <p:grpSpPr>
          <a:xfrm>
            <a:off x="4248046" y="5299731"/>
            <a:ext cx="3046964" cy="1428342"/>
            <a:chOff x="-3169298" y="2357710"/>
            <a:chExt cx="3046964" cy="1428342"/>
          </a:xfrm>
        </p:grpSpPr>
        <p:sp>
          <p:nvSpPr>
            <p:cNvPr id="221" name="Rounded Rectangular Callout 220"/>
            <p:cNvSpPr/>
            <p:nvPr/>
          </p:nvSpPr>
          <p:spPr>
            <a:xfrm>
              <a:off x="-3169298" y="2357710"/>
              <a:ext cx="3046964" cy="1428342"/>
            </a:xfrm>
            <a:prstGeom prst="wedgeRoundRectCallout">
              <a:avLst>
                <a:gd name="adj1" fmla="val -49463"/>
                <a:gd name="adj2" fmla="val -6282"/>
                <a:gd name="adj3" fmla="val 16667"/>
              </a:avLst>
            </a:prstGeom>
            <a:ln w="254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32" name="Group 1031"/>
            <p:cNvGrpSpPr/>
            <p:nvPr/>
          </p:nvGrpSpPr>
          <p:grpSpPr>
            <a:xfrm>
              <a:off x="-3099114" y="2440717"/>
              <a:ext cx="2769946" cy="1345335"/>
              <a:chOff x="530845" y="2515500"/>
              <a:chExt cx="2769946" cy="134533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8" name="TextBox 137"/>
                  <p:cNvSpPr txBox="1"/>
                  <p:nvPr/>
                </p:nvSpPr>
                <p:spPr>
                  <a:xfrm>
                    <a:off x="1081505" y="3583836"/>
                    <a:ext cx="162407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lang="zh-CN" altLang="en-US" dirty="0">
                      <a:solidFill>
                        <a:schemeClr val="accent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8" name="TextBox 13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81505" y="3583836"/>
                    <a:ext cx="162407" cy="276999"/>
                  </a:xfrm>
                  <a:prstGeom prst="rect">
                    <a:avLst/>
                  </a:prstGeom>
                  <a:blipFill rotWithShape="0">
                    <a:blip r:embed="rId52"/>
                    <a:stretch>
                      <a:fillRect l="-46154" r="-42308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9" name="TextBox 138"/>
                  <p:cNvSpPr txBox="1"/>
                  <p:nvPr/>
                </p:nvSpPr>
                <p:spPr>
                  <a:xfrm>
                    <a:off x="2149697" y="3583836"/>
                    <a:ext cx="162407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lang="zh-CN" altLang="en-US" dirty="0">
                      <a:solidFill>
                        <a:schemeClr val="accent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9" name="TextBox 13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49697" y="3583836"/>
                    <a:ext cx="162407" cy="276999"/>
                  </a:xfrm>
                  <a:prstGeom prst="rect">
                    <a:avLst/>
                  </a:prstGeom>
                  <a:blipFill rotWithShape="0">
                    <a:blip r:embed="rId53"/>
                    <a:stretch>
                      <a:fillRect l="-44444" r="-37037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0" name="TextBox 139"/>
                  <p:cNvSpPr txBox="1"/>
                  <p:nvPr/>
                </p:nvSpPr>
                <p:spPr>
                  <a:xfrm>
                    <a:off x="3059608" y="3583836"/>
                    <a:ext cx="162407" cy="276999"/>
                  </a:xfrm>
                  <a:prstGeom prst="rect">
                    <a:avLst/>
                  </a:prstGeom>
                  <a:noFill/>
                </p:spPr>
                <p:txBody>
                  <a:bodyPr wrap="squar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lang="zh-CN" altLang="en-US" dirty="0">
                      <a:solidFill>
                        <a:schemeClr val="accent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0" name="TextBox 13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059608" y="3583836"/>
                    <a:ext cx="162407" cy="276999"/>
                  </a:xfrm>
                  <a:prstGeom prst="rect">
                    <a:avLst/>
                  </a:prstGeom>
                  <a:blipFill rotWithShape="0">
                    <a:blip r:embed="rId54"/>
                    <a:stretch>
                      <a:fillRect l="-44444" r="-37037" b="-6522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1031" name="Group 1030"/>
              <p:cNvGrpSpPr/>
              <p:nvPr/>
            </p:nvGrpSpPr>
            <p:grpSpPr>
              <a:xfrm>
                <a:off x="530845" y="2515500"/>
                <a:ext cx="2769946" cy="818727"/>
                <a:chOff x="530845" y="2515500"/>
                <a:chExt cx="2769946" cy="81872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36" name="TextBox 135"/>
                    <p:cNvSpPr txBox="1"/>
                    <p:nvPr/>
                  </p:nvSpPr>
                  <p:spPr>
                    <a:xfrm>
                      <a:off x="530845" y="3057228"/>
                      <a:ext cx="321627" cy="276999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altLang="zh-CN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</m:oMath>
                        </m:oMathPara>
                      </a14:m>
                      <a:endParaRPr lang="zh-CN" altLang="en-US" dirty="0">
                        <a:solidFill>
                          <a:schemeClr val="accent6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36" name="TextBox 13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30845" y="3057228"/>
                      <a:ext cx="321627" cy="276999"/>
                    </a:xfrm>
                    <a:prstGeom prst="rect">
                      <a:avLst/>
                    </a:prstGeom>
                    <a:blipFill rotWithShape="0">
                      <a:blip r:embed="rId55"/>
                      <a:stretch>
                        <a:fillRect l="-16981" t="-2222" r="-3774" b="-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6" name="TextBox 155"/>
                    <p:cNvSpPr txBox="1"/>
                    <p:nvPr/>
                  </p:nvSpPr>
                  <p:spPr>
                    <a:xfrm>
                      <a:off x="1005197" y="2515500"/>
                      <a:ext cx="315022" cy="28443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altLang="zh-CN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CN" i="1" smtClean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b="1" i="0" smtClean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𝐓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p>
                            </m:sSup>
                          </m:oMath>
                        </m:oMathPara>
                      </a14:m>
                      <a:endParaRPr lang="zh-CN" altLang="en-US" dirty="0">
                        <a:solidFill>
                          <a:schemeClr val="accent6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56" name="TextBox 155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05197" y="2515500"/>
                      <a:ext cx="315022" cy="284437"/>
                    </a:xfrm>
                    <a:prstGeom prst="rect">
                      <a:avLst/>
                    </a:prstGeom>
                    <a:blipFill rotWithShape="0">
                      <a:blip r:embed="rId56"/>
                      <a:stretch>
                        <a:fillRect l="-17308" t="-19149" r="-34615" b="-638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7" name="TextBox 156"/>
                    <p:cNvSpPr txBox="1"/>
                    <p:nvPr/>
                  </p:nvSpPr>
                  <p:spPr>
                    <a:xfrm>
                      <a:off x="2070921" y="2515500"/>
                      <a:ext cx="319959" cy="28443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altLang="zh-CN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CN" i="1" smtClean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b="1" i="0" smtClean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𝐓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oMath>
                        </m:oMathPara>
                      </a14:m>
                      <a:endParaRPr lang="zh-CN" altLang="en-US" dirty="0">
                        <a:solidFill>
                          <a:schemeClr val="accent6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57" name="TextBox 15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070921" y="2515500"/>
                      <a:ext cx="319959" cy="284437"/>
                    </a:xfrm>
                    <a:prstGeom prst="rect">
                      <a:avLst/>
                    </a:prstGeom>
                    <a:blipFill rotWithShape="0">
                      <a:blip r:embed="rId57"/>
                      <a:stretch>
                        <a:fillRect l="-17308" t="-19149" r="-34615" b="-638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58" name="TextBox 157"/>
                    <p:cNvSpPr txBox="1"/>
                    <p:nvPr/>
                  </p:nvSpPr>
                  <p:spPr>
                    <a:xfrm>
                      <a:off x="2980832" y="2515500"/>
                      <a:ext cx="319959" cy="284437"/>
                    </a:xfrm>
                    <a:prstGeom prst="rect">
                      <a:avLst/>
                    </a:prstGeom>
                    <a:noFill/>
                  </p:spPr>
                  <p:txBody>
                    <a:bodyPr wrap="none" lIns="0" tIns="0" rIns="0" bIns="0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p>
                              <m:sSupPr>
                                <m:ctrlPr>
                                  <a:rPr lang="en-US" altLang="zh-CN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CN" i="1" smtClean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CN" b="1" i="0" smtClean="0">
                                        <a:solidFill>
                                          <a:schemeClr val="accent6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𝐓</m:t>
                                    </m:r>
                                  </m:e>
                                </m:acc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oMath>
                        </m:oMathPara>
                      </a14:m>
                      <a:endParaRPr lang="zh-CN" altLang="en-US" dirty="0">
                        <a:solidFill>
                          <a:schemeClr val="accent6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158" name="TextBox 15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2980832" y="2515500"/>
                      <a:ext cx="319959" cy="284437"/>
                    </a:xfrm>
                    <a:prstGeom prst="rect">
                      <a:avLst/>
                    </a:prstGeom>
                    <a:blipFill rotWithShape="0">
                      <a:blip r:embed="rId58"/>
                      <a:stretch>
                        <a:fillRect l="-16981" t="-19149" r="-32075" b="-638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zh-CN" alt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graphicFrame>
        <p:nvGraphicFramePr>
          <p:cNvPr id="130" name="Table 129"/>
          <p:cNvGraphicFramePr>
            <a:graphicFrameLocks noGrp="1"/>
          </p:cNvGraphicFramePr>
          <p:nvPr>
            <p:extLst/>
          </p:nvPr>
        </p:nvGraphicFramePr>
        <p:xfrm>
          <a:off x="4676493" y="5669865"/>
          <a:ext cx="547200" cy="822960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26973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31" name="Table 130"/>
          <p:cNvGraphicFramePr>
            <a:graphicFrameLocks noGrp="1"/>
          </p:cNvGraphicFramePr>
          <p:nvPr>
            <p:extLst/>
          </p:nvPr>
        </p:nvGraphicFramePr>
        <p:xfrm>
          <a:off x="5744685" y="5666483"/>
          <a:ext cx="547200" cy="822960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26973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32" name="Table 131"/>
          <p:cNvGraphicFramePr>
            <a:graphicFrameLocks noGrp="1"/>
          </p:cNvGraphicFramePr>
          <p:nvPr>
            <p:extLst/>
          </p:nvPr>
        </p:nvGraphicFramePr>
        <p:xfrm>
          <a:off x="6654596" y="5667622"/>
          <a:ext cx="547200" cy="822960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26973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25" name="Rounded Rectangle 224"/>
          <p:cNvSpPr/>
          <p:nvPr/>
        </p:nvSpPr>
        <p:spPr>
          <a:xfrm>
            <a:off x="4878557" y="976235"/>
            <a:ext cx="2825086" cy="289959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sparse coding model</a:t>
            </a:r>
            <a:endParaRPr lang="zh-CN" altLang="en-US" dirty="0"/>
          </a:p>
        </p:txBody>
      </p:sp>
      <p:grpSp>
        <p:nvGrpSpPr>
          <p:cNvPr id="1061" name="Group 1060"/>
          <p:cNvGrpSpPr/>
          <p:nvPr/>
        </p:nvGrpSpPr>
        <p:grpSpPr>
          <a:xfrm>
            <a:off x="4205081" y="1507654"/>
            <a:ext cx="4172039" cy="1687045"/>
            <a:chOff x="9297218" y="4613879"/>
            <a:chExt cx="4172039" cy="1687045"/>
          </a:xfrm>
        </p:grpSpPr>
        <p:sp>
          <p:nvSpPr>
            <p:cNvPr id="226" name="Rounded Rectangular Callout 225"/>
            <p:cNvSpPr/>
            <p:nvPr/>
          </p:nvSpPr>
          <p:spPr>
            <a:xfrm>
              <a:off x="9297218" y="4613879"/>
              <a:ext cx="4172039" cy="1687045"/>
            </a:xfrm>
            <a:prstGeom prst="wedgeRoundRectCallout">
              <a:avLst>
                <a:gd name="adj1" fmla="val -49463"/>
                <a:gd name="adj2" fmla="val -6282"/>
                <a:gd name="adj3" fmla="val 16667"/>
              </a:avLst>
            </a:prstGeom>
            <a:ln w="25400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27" name="Group 1026"/>
            <p:cNvGrpSpPr/>
            <p:nvPr/>
          </p:nvGrpSpPr>
          <p:grpSpPr>
            <a:xfrm>
              <a:off x="9353467" y="4632593"/>
              <a:ext cx="3863151" cy="1656442"/>
              <a:chOff x="4706699" y="5035917"/>
              <a:chExt cx="3863151" cy="1656442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5" name="TextBox 114"/>
                  <p:cNvSpPr txBox="1"/>
                  <p:nvPr/>
                </p:nvSpPr>
                <p:spPr>
                  <a:xfrm>
                    <a:off x="4706699" y="5733008"/>
                    <a:ext cx="33393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5" name="TextBox 11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06699" y="5733008"/>
                    <a:ext cx="333938" cy="276999"/>
                  </a:xfrm>
                  <a:prstGeom prst="rect">
                    <a:avLst/>
                  </a:prstGeom>
                  <a:blipFill rotWithShape="0">
                    <a:blip r:embed="rId59"/>
                    <a:stretch>
                      <a:fillRect l="-14545" r="-3636" b="-666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6" name="TextBox 115"/>
                  <p:cNvSpPr txBox="1"/>
                  <p:nvPr/>
                </p:nvSpPr>
                <p:spPr>
                  <a:xfrm>
                    <a:off x="5241178" y="6415360"/>
                    <a:ext cx="18626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6" name="TextBox 11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41178" y="6415360"/>
                    <a:ext cx="186268" cy="276999"/>
                  </a:xfrm>
                  <a:prstGeom prst="rect">
                    <a:avLst/>
                  </a:prstGeom>
                  <a:blipFill rotWithShape="0">
                    <a:blip r:embed="rId60"/>
                    <a:stretch>
                      <a:fillRect l="-33333" r="-30000" b="-8889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8" name="TextBox 117"/>
                  <p:cNvSpPr txBox="1"/>
                  <p:nvPr/>
                </p:nvSpPr>
                <p:spPr>
                  <a:xfrm>
                    <a:off x="6225278" y="6415360"/>
                    <a:ext cx="18626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8" name="TextBox 1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25278" y="6415360"/>
                    <a:ext cx="186268" cy="276999"/>
                  </a:xfrm>
                  <a:prstGeom prst="rect">
                    <a:avLst/>
                  </a:prstGeom>
                  <a:blipFill rotWithShape="0">
                    <a:blip r:embed="rId61"/>
                    <a:stretch>
                      <a:fillRect l="-32258" r="-25806" b="-8889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19" name="TextBox 118"/>
                  <p:cNvSpPr txBox="1"/>
                  <p:nvPr/>
                </p:nvSpPr>
                <p:spPr>
                  <a:xfrm>
                    <a:off x="7098538" y="6415360"/>
                    <a:ext cx="18626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19" name="TextBox 1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98538" y="6415360"/>
                    <a:ext cx="186268" cy="276999"/>
                  </a:xfrm>
                  <a:prstGeom prst="rect">
                    <a:avLst/>
                  </a:prstGeom>
                  <a:blipFill rotWithShape="0">
                    <a:blip r:embed="rId62"/>
                    <a:stretch>
                      <a:fillRect l="-32258" r="-25806" b="-8889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0" name="TextBox 119"/>
                  <p:cNvSpPr txBox="1"/>
                  <p:nvPr/>
                </p:nvSpPr>
                <p:spPr>
                  <a:xfrm>
                    <a:off x="8332029" y="6415360"/>
                    <a:ext cx="18626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20" name="TextBox 1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32029" y="6415360"/>
                    <a:ext cx="186268" cy="276999"/>
                  </a:xfrm>
                  <a:prstGeom prst="rect">
                    <a:avLst/>
                  </a:prstGeom>
                  <a:blipFill rotWithShape="0">
                    <a:blip r:embed="rId63"/>
                    <a:stretch>
                      <a:fillRect l="-33333" r="-30000" b="-8889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26" name="TextBox 1025"/>
                  <p:cNvSpPr txBox="1"/>
                  <p:nvPr/>
                </p:nvSpPr>
                <p:spPr>
                  <a:xfrm>
                    <a:off x="5192094" y="5035917"/>
                    <a:ext cx="284437" cy="28629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1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𝐒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26" name="TextBox 102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192094" y="5035917"/>
                    <a:ext cx="284437" cy="286297"/>
                  </a:xfrm>
                  <a:prstGeom prst="rect">
                    <a:avLst/>
                  </a:prstGeom>
                  <a:blipFill rotWithShape="0">
                    <a:blip r:embed="rId64"/>
                    <a:stretch>
                      <a:fillRect l="-19565" t="-17021" r="-43478" b="-851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9" name="TextBox 148"/>
                  <p:cNvSpPr txBox="1"/>
                  <p:nvPr/>
                </p:nvSpPr>
                <p:spPr>
                  <a:xfrm>
                    <a:off x="6173725" y="5046212"/>
                    <a:ext cx="289374" cy="28629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1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𝐒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9" name="TextBox 14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173725" y="5046212"/>
                    <a:ext cx="289374" cy="286297"/>
                  </a:xfrm>
                  <a:prstGeom prst="rect">
                    <a:avLst/>
                  </a:prstGeom>
                  <a:blipFill rotWithShape="0">
                    <a:blip r:embed="rId65"/>
                    <a:stretch>
                      <a:fillRect l="-21277" t="-17021" r="-38298" b="-851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0" name="TextBox 149"/>
                  <p:cNvSpPr txBox="1"/>
                  <p:nvPr/>
                </p:nvSpPr>
                <p:spPr>
                  <a:xfrm>
                    <a:off x="7046985" y="5046212"/>
                    <a:ext cx="289374" cy="28629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1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𝐒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0" name="TextBox 14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046985" y="5046212"/>
                    <a:ext cx="289374" cy="286297"/>
                  </a:xfrm>
                  <a:prstGeom prst="rect">
                    <a:avLst/>
                  </a:prstGeom>
                  <a:blipFill rotWithShape="0">
                    <a:blip r:embed="rId66"/>
                    <a:stretch>
                      <a:fillRect l="-21277" t="-17021" r="-38298" b="-851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1" name="TextBox 150"/>
                  <p:cNvSpPr txBox="1"/>
                  <p:nvPr/>
                </p:nvSpPr>
                <p:spPr>
                  <a:xfrm>
                    <a:off x="8280476" y="5052845"/>
                    <a:ext cx="289374" cy="28629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acc>
                                <m:accPr>
                                  <m:chr m:val="̂"/>
                                  <m:ctrlPr>
                                    <a:rPr lang="en-US" altLang="zh-CN" i="1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CN" b="1" i="0" smtClean="0">
                                      <a:solidFill>
                                        <a:schemeClr val="accent2"/>
                                      </a:solidFill>
                                      <a:latin typeface="Cambria Math" panose="02040503050406030204" pitchFamily="18" charset="0"/>
                                    </a:rPr>
                                    <m:t>𝐒</m:t>
                                  </m:r>
                                </m:e>
                              </m:acc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oMath>
                      </m:oMathPara>
                    </a14:m>
                    <a:endParaRPr lang="zh-CN" altLang="en-US" dirty="0">
                      <a:solidFill>
                        <a:schemeClr val="accent2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51" name="TextBox 15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280476" y="5052845"/>
                    <a:ext cx="289374" cy="286297"/>
                  </a:xfrm>
                  <a:prstGeom prst="rect">
                    <a:avLst/>
                  </a:prstGeom>
                  <a:blipFill rotWithShape="0">
                    <a:blip r:embed="rId67"/>
                    <a:stretch>
                      <a:fillRect l="-18750" t="-17021" r="-37500" b="-8511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aphicFrame>
        <p:nvGraphicFramePr>
          <p:cNvPr id="107" name="Table 106"/>
          <p:cNvGraphicFramePr>
            <a:graphicFrameLocks noGrp="1"/>
          </p:cNvGraphicFramePr>
          <p:nvPr>
            <p:extLst/>
          </p:nvPr>
        </p:nvGraphicFramePr>
        <p:xfrm>
          <a:off x="4615343" y="1813318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08" name="Table 107"/>
          <p:cNvGraphicFramePr>
            <a:graphicFrameLocks noGrp="1"/>
          </p:cNvGraphicFramePr>
          <p:nvPr>
            <p:extLst/>
          </p:nvPr>
        </p:nvGraphicFramePr>
        <p:xfrm>
          <a:off x="5599443" y="1813318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09" name="Table 108"/>
          <p:cNvGraphicFramePr>
            <a:graphicFrameLocks noGrp="1"/>
          </p:cNvGraphicFramePr>
          <p:nvPr>
            <p:extLst/>
          </p:nvPr>
        </p:nvGraphicFramePr>
        <p:xfrm>
          <a:off x="7706194" y="1813318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10" name="Table 109"/>
          <p:cNvGraphicFramePr>
            <a:graphicFrameLocks noGrp="1"/>
          </p:cNvGraphicFramePr>
          <p:nvPr>
            <p:extLst/>
          </p:nvPr>
        </p:nvGraphicFramePr>
        <p:xfrm>
          <a:off x="6472703" y="1813318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cxnSp>
        <p:nvCxnSpPr>
          <p:cNvPr id="1078" name="Elbow Connector 1077"/>
          <p:cNvCxnSpPr>
            <a:stCxn id="195" idx="3"/>
            <a:endCxn id="225" idx="1"/>
          </p:cNvCxnSpPr>
          <p:nvPr/>
        </p:nvCxnSpPr>
        <p:spPr>
          <a:xfrm flipV="1">
            <a:off x="3579744" y="1121215"/>
            <a:ext cx="1298813" cy="2720767"/>
          </a:xfrm>
          <a:prstGeom prst="bentConnector3">
            <a:avLst>
              <a:gd name="adj1" fmla="val 38825"/>
            </a:avLst>
          </a:prstGeom>
          <a:ln w="88900">
            <a:solidFill>
              <a:schemeClr val="accent3"/>
            </a:solidFill>
            <a:tailEnd type="triangle" w="sm" len="sm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83" name="Elbow Connector 1082"/>
          <p:cNvCxnSpPr>
            <a:stCxn id="1040" idx="3"/>
            <a:endCxn id="225" idx="0"/>
          </p:cNvCxnSpPr>
          <p:nvPr/>
        </p:nvCxnSpPr>
        <p:spPr>
          <a:xfrm flipV="1">
            <a:off x="3579745" y="976235"/>
            <a:ext cx="2711355" cy="1544028"/>
          </a:xfrm>
          <a:prstGeom prst="bentConnector4">
            <a:avLst>
              <a:gd name="adj1" fmla="val 12174"/>
              <a:gd name="adj2" fmla="val 119505"/>
            </a:avLst>
          </a:prstGeom>
          <a:ln w="88900">
            <a:solidFill>
              <a:schemeClr val="accent3"/>
            </a:solidFill>
            <a:tailEnd type="triangle" w="sm" len="sm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53" name="Right Arrow 252"/>
          <p:cNvSpPr/>
          <p:nvPr/>
        </p:nvSpPr>
        <p:spPr>
          <a:xfrm rot="16200000" flipH="1">
            <a:off x="6183100" y="1297741"/>
            <a:ext cx="216000" cy="17584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9" name="Elbow Connector 158"/>
          <p:cNvCxnSpPr>
            <a:stCxn id="217" idx="3"/>
            <a:endCxn id="221" idx="1"/>
          </p:cNvCxnSpPr>
          <p:nvPr/>
        </p:nvCxnSpPr>
        <p:spPr>
          <a:xfrm>
            <a:off x="3578078" y="4379596"/>
            <a:ext cx="669968" cy="1634306"/>
          </a:xfrm>
          <a:prstGeom prst="bentConnector3">
            <a:avLst>
              <a:gd name="adj1" fmla="val 50000"/>
            </a:avLst>
          </a:prstGeom>
          <a:ln w="88900">
            <a:solidFill>
              <a:schemeClr val="accent3"/>
            </a:solidFill>
            <a:tailEnd type="triangle" w="sm" len="sm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60" name="Rounded Rectangle 259"/>
          <p:cNvSpPr/>
          <p:nvPr/>
        </p:nvSpPr>
        <p:spPr>
          <a:xfrm>
            <a:off x="4759114" y="3702630"/>
            <a:ext cx="3065018" cy="291186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Multimodal Transfer </a:t>
            </a:r>
            <a:r>
              <a:rPr lang="en-US" altLang="zh-CN" dirty="0" err="1" smtClean="0"/>
              <a:t>Adaboost</a:t>
            </a:r>
            <a:endParaRPr lang="zh-CN" altLang="en-US" dirty="0"/>
          </a:p>
        </p:txBody>
      </p:sp>
      <p:graphicFrame>
        <p:nvGraphicFramePr>
          <p:cNvPr id="265" name="Table 264"/>
          <p:cNvGraphicFramePr>
            <a:graphicFrameLocks noGrp="1"/>
          </p:cNvGraphicFramePr>
          <p:nvPr>
            <p:extLst/>
          </p:nvPr>
        </p:nvGraphicFramePr>
        <p:xfrm>
          <a:off x="4683892" y="5677347"/>
          <a:ext cx="547200" cy="809196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0.8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0.2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0.1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0.4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0.6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0.3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66" name="Table 265"/>
          <p:cNvGraphicFramePr>
            <a:graphicFrameLocks noGrp="1"/>
          </p:cNvGraphicFramePr>
          <p:nvPr>
            <p:extLst/>
          </p:nvPr>
        </p:nvGraphicFramePr>
        <p:xfrm>
          <a:off x="5764757" y="5669913"/>
          <a:ext cx="547200" cy="809196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0.9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0.7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0.2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0.1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0.4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0.8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267" name="Table 266"/>
          <p:cNvGraphicFramePr>
            <a:graphicFrameLocks noGrp="1"/>
          </p:cNvGraphicFramePr>
          <p:nvPr>
            <p:extLst/>
          </p:nvPr>
        </p:nvGraphicFramePr>
        <p:xfrm>
          <a:off x="6645530" y="5659288"/>
          <a:ext cx="547200" cy="809196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0.1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0.9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0.2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0.1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69" name="Rounded Rectangle 268"/>
          <p:cNvSpPr/>
          <p:nvPr/>
        </p:nvSpPr>
        <p:spPr>
          <a:xfrm>
            <a:off x="5089329" y="4672517"/>
            <a:ext cx="1364398" cy="278564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max pooling</a:t>
            </a:r>
            <a:endParaRPr lang="zh-CN" altLang="en-US" dirty="0"/>
          </a:p>
        </p:txBody>
      </p:sp>
      <p:sp>
        <p:nvSpPr>
          <p:cNvPr id="270" name="Right Arrow 269"/>
          <p:cNvSpPr/>
          <p:nvPr/>
        </p:nvSpPr>
        <p:spPr>
          <a:xfrm rot="16200000">
            <a:off x="5676864" y="4994814"/>
            <a:ext cx="216000" cy="175844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1" name="Group 160"/>
          <p:cNvGrpSpPr/>
          <p:nvPr/>
        </p:nvGrpSpPr>
        <p:grpSpPr>
          <a:xfrm>
            <a:off x="7650942" y="4220019"/>
            <a:ext cx="1033554" cy="1373125"/>
            <a:chOff x="8981304" y="5016498"/>
            <a:chExt cx="1033554" cy="1373125"/>
          </a:xfrm>
        </p:grpSpPr>
        <p:sp>
          <p:nvSpPr>
            <p:cNvPr id="268" name="Rounded Rectangular Callout 267"/>
            <p:cNvSpPr/>
            <p:nvPr/>
          </p:nvSpPr>
          <p:spPr>
            <a:xfrm>
              <a:off x="8981304" y="5016498"/>
              <a:ext cx="1033554" cy="1358611"/>
            </a:xfrm>
            <a:prstGeom prst="wedgeRoundRectCallout">
              <a:avLst>
                <a:gd name="adj1" fmla="val -49463"/>
                <a:gd name="adj2" fmla="val -6282"/>
                <a:gd name="adj3" fmla="val 16667"/>
              </a:avLst>
            </a:prstGeom>
            <a:ln w="25400">
              <a:solidFill>
                <a:schemeClr val="accent6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2" name="TextBox 261"/>
                <p:cNvSpPr txBox="1"/>
                <p:nvPr/>
              </p:nvSpPr>
              <p:spPr>
                <a:xfrm>
                  <a:off x="9517989" y="6112624"/>
                  <a:ext cx="162407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262" name="TextBox 2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7989" y="6112624"/>
                  <a:ext cx="162407" cy="276999"/>
                </a:xfrm>
                <a:prstGeom prst="rect">
                  <a:avLst/>
                </a:prstGeom>
                <a:blipFill rotWithShape="0">
                  <a:blip r:embed="rId68"/>
                  <a:stretch>
                    <a:fillRect l="-44444" r="-37037" b="-65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3" name="TextBox 262"/>
                <p:cNvSpPr txBox="1"/>
                <p:nvPr/>
              </p:nvSpPr>
              <p:spPr>
                <a:xfrm>
                  <a:off x="8983186" y="5606684"/>
                  <a:ext cx="32162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63" name="TextBox 2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3186" y="5606684"/>
                  <a:ext cx="321627" cy="276999"/>
                </a:xfrm>
                <a:prstGeom prst="rect">
                  <a:avLst/>
                </a:prstGeom>
                <a:blipFill rotWithShape="0">
                  <a:blip r:embed="rId69"/>
                  <a:stretch>
                    <a:fillRect l="-16981" t="-2174" r="-3774" b="-65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4" name="TextBox 263"/>
                <p:cNvSpPr txBox="1"/>
                <p:nvPr/>
              </p:nvSpPr>
              <p:spPr>
                <a:xfrm>
                  <a:off x="9366843" y="5041497"/>
                  <a:ext cx="470257" cy="2844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altLang="zh-CN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1" i="0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𝐓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𝑀𝑃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64" name="TextBox 2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6843" y="5041497"/>
                  <a:ext cx="470257" cy="284437"/>
                </a:xfrm>
                <a:prstGeom prst="rect">
                  <a:avLst/>
                </a:prstGeom>
                <a:blipFill rotWithShape="0">
                  <a:blip r:embed="rId70"/>
                  <a:stretch>
                    <a:fillRect l="-10390" t="-17021" r="-24675" b="-851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261" name="Table 260"/>
          <p:cNvGraphicFramePr>
            <a:graphicFrameLocks noGrp="1"/>
          </p:cNvGraphicFramePr>
          <p:nvPr>
            <p:extLst/>
          </p:nvPr>
        </p:nvGraphicFramePr>
        <p:xfrm>
          <a:off x="7995231" y="4493185"/>
          <a:ext cx="547200" cy="809196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0.9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0.9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0.2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0.4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0.6</a:t>
                      </a:r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1600" dirty="0" smtClean="0"/>
                        <a:t>0.8</a:t>
                      </a:r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cxnSp>
        <p:nvCxnSpPr>
          <p:cNvPr id="174" name="Straight Arrow Connector 173"/>
          <p:cNvCxnSpPr>
            <a:stCxn id="269" idx="3"/>
            <a:endCxn id="268" idx="4"/>
          </p:cNvCxnSpPr>
          <p:nvPr/>
        </p:nvCxnSpPr>
        <p:spPr>
          <a:xfrm>
            <a:off x="6453727" y="4811799"/>
            <a:ext cx="1202765" cy="2178"/>
          </a:xfrm>
          <a:prstGeom prst="straightConnector1">
            <a:avLst/>
          </a:prstGeom>
          <a:ln w="88900">
            <a:solidFill>
              <a:schemeClr val="accent3"/>
            </a:solidFill>
            <a:tailEnd type="triangle" w="sm" len="sm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>
            <a:stCxn id="226" idx="2"/>
            <a:endCxn id="260" idx="0"/>
          </p:cNvCxnSpPr>
          <p:nvPr/>
        </p:nvCxnSpPr>
        <p:spPr>
          <a:xfrm>
            <a:off x="6291101" y="3194699"/>
            <a:ext cx="522" cy="507931"/>
          </a:xfrm>
          <a:prstGeom prst="straightConnector1">
            <a:avLst/>
          </a:prstGeom>
          <a:ln w="88900">
            <a:solidFill>
              <a:schemeClr val="accent3"/>
            </a:solidFill>
            <a:tailEnd type="triangle" w="sm" len="sm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0" name="Elbow Connector 199"/>
          <p:cNvCxnSpPr>
            <a:endCxn id="260" idx="2"/>
          </p:cNvCxnSpPr>
          <p:nvPr/>
        </p:nvCxnSpPr>
        <p:spPr>
          <a:xfrm rot="10800000">
            <a:off x="6291624" y="3993817"/>
            <a:ext cx="1336783" cy="523887"/>
          </a:xfrm>
          <a:prstGeom prst="bentConnector2">
            <a:avLst/>
          </a:prstGeom>
          <a:ln w="88900">
            <a:solidFill>
              <a:schemeClr val="accent3"/>
            </a:solidFill>
            <a:tailEnd type="triangle" w="sm" len="sm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209" name="Group 208"/>
          <p:cNvGrpSpPr/>
          <p:nvPr/>
        </p:nvGrpSpPr>
        <p:grpSpPr>
          <a:xfrm>
            <a:off x="7376696" y="3848223"/>
            <a:ext cx="1455040" cy="2450771"/>
            <a:chOff x="7376696" y="3889788"/>
            <a:chExt cx="1455040" cy="2450771"/>
          </a:xfrm>
        </p:grpSpPr>
        <p:sp>
          <p:nvSpPr>
            <p:cNvPr id="201" name="Parallelogram 200"/>
            <p:cNvSpPr/>
            <p:nvPr/>
          </p:nvSpPr>
          <p:spPr>
            <a:xfrm>
              <a:off x="7376696" y="5847287"/>
              <a:ext cx="1455040" cy="493272"/>
            </a:xfrm>
            <a:prstGeom prst="parallelogram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dirty="0" smtClean="0"/>
                <a:t>final classifier</a:t>
              </a:r>
              <a:endParaRPr lang="zh-CN" altLang="en-US" dirty="0"/>
            </a:p>
          </p:txBody>
        </p:sp>
        <p:cxnSp>
          <p:nvCxnSpPr>
            <p:cNvPr id="207" name="Elbow Connector 206"/>
            <p:cNvCxnSpPr>
              <a:stCxn id="260" idx="3"/>
              <a:endCxn id="201" idx="2"/>
            </p:cNvCxnSpPr>
            <p:nvPr/>
          </p:nvCxnSpPr>
          <p:spPr>
            <a:xfrm>
              <a:off x="7824132" y="3889788"/>
              <a:ext cx="945945" cy="2204135"/>
            </a:xfrm>
            <a:prstGeom prst="bentConnector3">
              <a:avLst>
                <a:gd name="adj1" fmla="val 130685"/>
              </a:avLst>
            </a:prstGeom>
            <a:ln w="88900">
              <a:solidFill>
                <a:schemeClr val="accent3"/>
              </a:solidFill>
              <a:tailEnd type="triangle" w="sm" len="sm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297" name="Right Arrow 296"/>
          <p:cNvSpPr/>
          <p:nvPr/>
        </p:nvSpPr>
        <p:spPr>
          <a:xfrm rot="16200000" flipH="1">
            <a:off x="8084138" y="5622974"/>
            <a:ext cx="216000" cy="175844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0" name="Parallelogram 299"/>
          <p:cNvSpPr/>
          <p:nvPr/>
        </p:nvSpPr>
        <p:spPr>
          <a:xfrm>
            <a:off x="7372781" y="6506363"/>
            <a:ext cx="1455040" cy="296370"/>
          </a:xfrm>
          <a:prstGeom prst="parallelogram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smtClean="0"/>
              <a:t>results</a:t>
            </a:r>
            <a:endParaRPr lang="zh-CN" altLang="en-US" dirty="0"/>
          </a:p>
        </p:txBody>
      </p:sp>
      <p:sp>
        <p:nvSpPr>
          <p:cNvPr id="301" name="Right Arrow 300"/>
          <p:cNvSpPr/>
          <p:nvPr/>
        </p:nvSpPr>
        <p:spPr>
          <a:xfrm rot="16200000" flipH="1">
            <a:off x="8084138" y="6328059"/>
            <a:ext cx="216000" cy="175844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6823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53" grpId="0" animBg="1"/>
      <p:bldP spid="260" grpId="0" animBg="1"/>
      <p:bldP spid="269" grpId="0" animBg="1"/>
      <p:bldP spid="270" grpId="0" animBg="1"/>
      <p:bldP spid="297" grpId="0" animBg="1"/>
      <p:bldP spid="300" grpId="0" animBg="1"/>
      <p:bldP spid="30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846723" y="1631240"/>
            <a:ext cx="7092000" cy="1555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126" y="1631240"/>
            <a:ext cx="7093597" cy="15532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-80859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Graph clustering based </a:t>
            </a:r>
            <a:br>
              <a:rPr lang="en-US" altLang="zh-CN" dirty="0" smtClean="0"/>
            </a:br>
            <a:r>
              <a:rPr lang="en-US" altLang="zh-CN" dirty="0" smtClean="0"/>
              <a:t>dictionary learning</a:t>
            </a:r>
            <a:endParaRPr lang="zh-CN" alt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4731" y="80271"/>
            <a:ext cx="1487985" cy="1385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4183734"/>
              </p:ext>
            </p:extLst>
          </p:nvPr>
        </p:nvGraphicFramePr>
        <p:xfrm>
          <a:off x="7528323" y="498678"/>
          <a:ext cx="820800" cy="548640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  <a:gridCol w="273600"/>
              </a:tblGrid>
              <a:tr h="2700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alpha val="51000"/>
                      </a:schemeClr>
                    </a:solidFill>
                  </a:tcPr>
                </a:tc>
              </a:tr>
              <a:tr h="2700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alpha val="5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alpha val="51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5543331" y="530543"/>
            <a:ext cx="1107710" cy="1089473"/>
            <a:chOff x="6988323" y="4081167"/>
            <a:chExt cx="1107710" cy="1089473"/>
          </a:xfrm>
        </p:grpSpPr>
        <p:sp>
          <p:nvSpPr>
            <p:cNvPr id="10" name="Rectangle 9"/>
            <p:cNvSpPr/>
            <p:nvPr/>
          </p:nvSpPr>
          <p:spPr>
            <a:xfrm>
              <a:off x="6988323" y="4081167"/>
              <a:ext cx="1080000" cy="1080000"/>
            </a:xfrm>
            <a:prstGeom prst="rect">
              <a:avLst/>
            </a:prstGeom>
            <a:noFill/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4"/>
            <a:srcRect l="28580" t="35659" r="51867" b="44340"/>
            <a:stretch/>
          </p:blipFill>
          <p:spPr>
            <a:xfrm>
              <a:off x="7112831" y="4205531"/>
              <a:ext cx="436419" cy="41563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95858" y="4678269"/>
              <a:ext cx="470363" cy="425796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85801" y="4205531"/>
              <a:ext cx="432807" cy="41563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555585" y="4586440"/>
              <a:ext cx="540448" cy="584200"/>
            </a:xfrm>
            <a:prstGeom prst="rect">
              <a:avLst/>
            </a:prstGeom>
          </p:spPr>
        </p:pic>
      </p:grpSp>
      <p:cxnSp>
        <p:nvCxnSpPr>
          <p:cNvPr id="18" name="Curved Connector 17"/>
          <p:cNvCxnSpPr/>
          <p:nvPr/>
        </p:nvCxnSpPr>
        <p:spPr>
          <a:xfrm rot="10800000" flipV="1">
            <a:off x="6610167" y="665057"/>
            <a:ext cx="918158" cy="615136"/>
          </a:xfrm>
          <a:prstGeom prst="curvedConnector3">
            <a:avLst/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Curved Connector 19"/>
          <p:cNvCxnSpPr>
            <a:stCxn id="11" idx="1"/>
          </p:cNvCxnSpPr>
          <p:nvPr/>
        </p:nvCxnSpPr>
        <p:spPr>
          <a:xfrm rot="10800000" flipV="1">
            <a:off x="2826471" y="862725"/>
            <a:ext cx="2841368" cy="1093844"/>
          </a:xfrm>
          <a:prstGeom prst="curvedConnector3">
            <a:avLst>
              <a:gd name="adj1" fmla="val 33268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14" idx="1"/>
          </p:cNvCxnSpPr>
          <p:nvPr/>
        </p:nvCxnSpPr>
        <p:spPr>
          <a:xfrm rot="10800000" flipV="1">
            <a:off x="3341029" y="862724"/>
            <a:ext cx="2799781" cy="935959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13" idx="1"/>
          </p:cNvCxnSpPr>
          <p:nvPr/>
        </p:nvCxnSpPr>
        <p:spPr>
          <a:xfrm rot="10800000" flipV="1">
            <a:off x="3160224" y="1340543"/>
            <a:ext cx="2490643" cy="756148"/>
          </a:xfrm>
          <a:prstGeom prst="curvedConnector3">
            <a:avLst>
              <a:gd name="adj1" fmla="val 59456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Curved Connector 33"/>
          <p:cNvCxnSpPr/>
          <p:nvPr/>
        </p:nvCxnSpPr>
        <p:spPr>
          <a:xfrm rot="10800000" flipV="1">
            <a:off x="3745715" y="1317071"/>
            <a:ext cx="2575900" cy="847112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-174913" y="2033979"/>
            <a:ext cx="1607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graph construction</a:t>
            </a:r>
            <a:endParaRPr lang="zh-CN" altLang="en-US" dirty="0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250" y="1468675"/>
            <a:ext cx="1723672" cy="1180569"/>
          </a:xfrm>
          <a:prstGeom prst="rect">
            <a:avLst/>
          </a:prstGeom>
        </p:spPr>
      </p:pic>
      <p:grpSp>
        <p:nvGrpSpPr>
          <p:cNvPr id="45" name="Group 44"/>
          <p:cNvGrpSpPr/>
          <p:nvPr/>
        </p:nvGrpSpPr>
        <p:grpSpPr>
          <a:xfrm>
            <a:off x="7353299" y="2760978"/>
            <a:ext cx="2013748" cy="724587"/>
            <a:chOff x="7582844" y="3718327"/>
            <a:chExt cx="2013748" cy="1107996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7582844" y="3980685"/>
              <a:ext cx="385271" cy="2419"/>
            </a:xfrm>
            <a:prstGeom prst="line">
              <a:avLst/>
            </a:prstGeom>
            <a:ln w="50800" cmpd="thickThin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7680725" y="3718327"/>
              <a:ext cx="191586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B050"/>
                  </a:solidFill>
                </a:rPr>
                <a:t>inter-edges: different features distance based</a:t>
              </a:r>
              <a:endParaRPr lang="zh-CN" altLang="en-US" sz="1600" dirty="0">
                <a:solidFill>
                  <a:srgbClr val="00B050"/>
                </a:solidFill>
              </a:endParaRPr>
            </a:p>
            <a:p>
              <a:pPr algn="ctr"/>
              <a:endParaRPr lang="zh-CN" altLang="en-US" dirty="0">
                <a:solidFill>
                  <a:srgbClr val="00B050"/>
                </a:solidFill>
              </a:endParaRP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1220" y="1145323"/>
            <a:ext cx="3416559" cy="1425959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-169468" y="3562940"/>
            <a:ext cx="1596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submodular graph clustering</a:t>
            </a:r>
            <a:endParaRPr lang="zh-CN" altLang="en-US" dirty="0"/>
          </a:p>
        </p:txBody>
      </p:sp>
      <p:sp>
        <p:nvSpPr>
          <p:cNvPr id="49" name="Right Arrow 48"/>
          <p:cNvSpPr/>
          <p:nvPr/>
        </p:nvSpPr>
        <p:spPr>
          <a:xfrm rot="16200000" flipH="1">
            <a:off x="3709262" y="3184868"/>
            <a:ext cx="216000" cy="175844"/>
          </a:xfrm>
          <a:prstGeom prst="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TextBox 64"/>
          <p:cNvSpPr txBox="1"/>
          <p:nvPr/>
        </p:nvSpPr>
        <p:spPr>
          <a:xfrm>
            <a:off x="-169468" y="5807798"/>
            <a:ext cx="1596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d</a:t>
            </a:r>
            <a:r>
              <a:rPr lang="en-US" altLang="zh-CN" dirty="0" smtClean="0"/>
              <a:t>ictionary inference</a:t>
            </a:r>
            <a:endParaRPr lang="zh-CN" altLang="en-US" dirty="0"/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V="1">
            <a:off x="4264907" y="5873753"/>
            <a:ext cx="402903" cy="9035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2017238" y="5918932"/>
                <a:ext cx="28860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7238" y="5918932"/>
                <a:ext cx="288605" cy="276999"/>
              </a:xfrm>
              <a:prstGeom prst="rect">
                <a:avLst/>
              </a:prstGeom>
              <a:blipFill rotWithShape="0">
                <a:blip r:embed="rId11"/>
                <a:stretch>
                  <a:fillRect l="-21277" t="-4444" r="-4255" b="-2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/>
              <p:cNvSpPr txBox="1"/>
              <p:nvPr/>
            </p:nvSpPr>
            <p:spPr>
              <a:xfrm>
                <a:off x="2712625" y="6470099"/>
                <a:ext cx="16240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9" name="TextBox 6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625" y="6470099"/>
                <a:ext cx="162407" cy="276999"/>
              </a:xfrm>
              <a:prstGeom prst="rect">
                <a:avLst/>
              </a:prstGeom>
              <a:blipFill rotWithShape="0">
                <a:blip r:embed="rId12"/>
                <a:stretch>
                  <a:fillRect l="-44444" r="-37037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4" name="Picture 8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 flipV="1">
            <a:off x="2765857" y="6011714"/>
            <a:ext cx="203857" cy="457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5750459" y="5246401"/>
                <a:ext cx="32694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𝐃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0459" y="5246401"/>
                <a:ext cx="326949" cy="276999"/>
              </a:xfrm>
              <a:prstGeom prst="rect">
                <a:avLst/>
              </a:prstGeom>
              <a:blipFill rotWithShape="0">
                <a:blip r:embed="rId13"/>
                <a:stretch>
                  <a:fillRect l="-16667" t="-4444" r="-5556" b="-6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/>
              <p:cNvSpPr txBox="1"/>
              <p:nvPr/>
            </p:nvSpPr>
            <p:spPr>
              <a:xfrm>
                <a:off x="5135194" y="5895606"/>
                <a:ext cx="29354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4" name="TextBox 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194" y="5895606"/>
                <a:ext cx="293542" cy="276999"/>
              </a:xfrm>
              <a:prstGeom prst="rect">
                <a:avLst/>
              </a:prstGeom>
              <a:blipFill rotWithShape="0">
                <a:blip r:embed="rId14"/>
                <a:stretch>
                  <a:fillRect l="-20408" t="-4348" r="-4082" b="-239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5829086" y="6600644"/>
                <a:ext cx="162407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9086" y="6600644"/>
                <a:ext cx="162407" cy="276999"/>
              </a:xfrm>
              <a:prstGeom prst="rect">
                <a:avLst/>
              </a:prstGeom>
              <a:blipFill rotWithShape="0">
                <a:blip r:embed="rId15"/>
                <a:stretch>
                  <a:fillRect l="-44444" r="-37037" b="-88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5" name="Picture 8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 flipV="1">
            <a:off x="5873938" y="6011247"/>
            <a:ext cx="203857" cy="4571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69236" y="3272789"/>
            <a:ext cx="1363587" cy="136224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787137" y="3337519"/>
            <a:ext cx="327784" cy="3960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63402" y="3577966"/>
            <a:ext cx="327784" cy="3960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114921" y="3533829"/>
            <a:ext cx="327784" cy="3960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6628" y="3877438"/>
            <a:ext cx="327784" cy="3960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10936" y="3724320"/>
            <a:ext cx="306302" cy="3060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14205" y="4197837"/>
            <a:ext cx="296521" cy="25920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834248" y="4255620"/>
            <a:ext cx="288283" cy="288000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24803" y="3893097"/>
            <a:ext cx="296521" cy="259200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52908" y="4143873"/>
            <a:ext cx="327784" cy="396000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38991" y="3943046"/>
            <a:ext cx="288283" cy="288000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589853" y="3272789"/>
            <a:ext cx="1363587" cy="1362246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54284" y="3566461"/>
            <a:ext cx="327784" cy="396000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15523" y="3918324"/>
            <a:ext cx="327784" cy="396000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065794" y="3359288"/>
            <a:ext cx="327784" cy="396000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58346" y="3445402"/>
            <a:ext cx="327784" cy="3960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94794" y="3784948"/>
            <a:ext cx="281253" cy="288000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04172" y="4169037"/>
            <a:ext cx="281253" cy="288000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119945" y="3790870"/>
            <a:ext cx="288283" cy="288000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005085" y="4228333"/>
            <a:ext cx="327784" cy="396000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V="1">
            <a:off x="5334514" y="3908733"/>
            <a:ext cx="402903" cy="90359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74983" y="3272789"/>
            <a:ext cx="1363587" cy="1362246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36005" y="3508126"/>
            <a:ext cx="327784" cy="396000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87149" y="3895924"/>
            <a:ext cx="327784" cy="3960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863789" y="4248929"/>
            <a:ext cx="327784" cy="396000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01179" y="4057620"/>
            <a:ext cx="327784" cy="396000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934757" y="3368461"/>
            <a:ext cx="327784" cy="396000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876247" y="3867742"/>
            <a:ext cx="327784" cy="396000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365265" y="3582446"/>
            <a:ext cx="281253" cy="288000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54659" y="3731255"/>
            <a:ext cx="296521" cy="259200"/>
          </a:xfrm>
          <a:prstGeom prst="rect">
            <a:avLst/>
          </a:prstGeom>
        </p:spPr>
      </p:pic>
      <p:pic>
        <p:nvPicPr>
          <p:cNvPr id="119" name="Picture 118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36005" y="3508126"/>
            <a:ext cx="327784" cy="396000"/>
          </a:xfrm>
          <a:prstGeom prst="rect">
            <a:avLst/>
          </a:prstGeom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87149" y="3895924"/>
            <a:ext cx="327784" cy="396000"/>
          </a:xfrm>
          <a:prstGeom prst="rect">
            <a:avLst/>
          </a:prstGeom>
        </p:spPr>
      </p:pic>
      <p:pic>
        <p:nvPicPr>
          <p:cNvPr id="121" name="Picture 12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01179" y="4057620"/>
            <a:ext cx="327784" cy="396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/>
              <p:cNvSpPr txBox="1"/>
              <p:nvPr/>
            </p:nvSpPr>
            <p:spPr>
              <a:xfrm>
                <a:off x="1350896" y="5117634"/>
                <a:ext cx="295657" cy="279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39" name="TextBox 1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896" y="5117634"/>
                <a:ext cx="295657" cy="279628"/>
              </a:xfrm>
              <a:prstGeom prst="rect">
                <a:avLst/>
              </a:prstGeom>
              <a:blipFill rotWithShape="0">
                <a:blip r:embed="rId29"/>
                <a:stretch>
                  <a:fillRect l="-18750" t="-2222" r="-8333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/>
              <p:cNvSpPr txBox="1"/>
              <p:nvPr/>
            </p:nvSpPr>
            <p:spPr>
              <a:xfrm>
                <a:off x="2309922" y="5117923"/>
                <a:ext cx="300595" cy="2790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0" name="TextBox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9922" y="5117923"/>
                <a:ext cx="300595" cy="279051"/>
              </a:xfrm>
              <a:prstGeom prst="rect">
                <a:avLst/>
              </a:prstGeom>
              <a:blipFill rotWithShape="0">
                <a:blip r:embed="rId30"/>
                <a:stretch>
                  <a:fillRect l="-20408" t="-2222" r="-6122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TextBox 140"/>
              <p:cNvSpPr txBox="1"/>
              <p:nvPr/>
            </p:nvSpPr>
            <p:spPr>
              <a:xfrm>
                <a:off x="3573048" y="5116354"/>
                <a:ext cx="263093" cy="28218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1" name="TextBox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3048" y="5116354"/>
                <a:ext cx="263093" cy="282188"/>
              </a:xfrm>
              <a:prstGeom prst="rect">
                <a:avLst/>
              </a:prstGeom>
              <a:blipFill rotWithShape="0">
                <a:blip r:embed="rId31"/>
                <a:stretch>
                  <a:fillRect l="-27907" t="-2128" r="-16279" b="-170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/>
              <p:cNvSpPr txBox="1"/>
              <p:nvPr/>
            </p:nvSpPr>
            <p:spPr>
              <a:xfrm>
                <a:off x="4765968" y="5117923"/>
                <a:ext cx="300595" cy="2790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2" name="TextBox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5968" y="5117923"/>
                <a:ext cx="300595" cy="279051"/>
              </a:xfrm>
              <a:prstGeom prst="rect">
                <a:avLst/>
              </a:prstGeom>
              <a:blipFill rotWithShape="0">
                <a:blip r:embed="rId32"/>
                <a:stretch>
                  <a:fillRect l="-20408" t="-2222" r="-6122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/>
              <p:cNvSpPr txBox="1"/>
              <p:nvPr/>
            </p:nvSpPr>
            <p:spPr>
              <a:xfrm>
                <a:off x="6320299" y="5113755"/>
                <a:ext cx="303032" cy="2873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3" name="TextBox 1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299" y="5113755"/>
                <a:ext cx="303032" cy="287386"/>
              </a:xfrm>
              <a:prstGeom prst="rect">
                <a:avLst/>
              </a:prstGeom>
              <a:blipFill rotWithShape="0">
                <a:blip r:embed="rId33"/>
                <a:stretch>
                  <a:fillRect l="-20000" t="-2128" r="-6000" b="-191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/>
              <p:cNvSpPr txBox="1"/>
              <p:nvPr/>
            </p:nvSpPr>
            <p:spPr>
              <a:xfrm>
                <a:off x="7569040" y="5114043"/>
                <a:ext cx="303032" cy="2868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44" name="TextBox 1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9040" y="5114043"/>
                <a:ext cx="303032" cy="286810"/>
              </a:xfrm>
              <a:prstGeom prst="rect">
                <a:avLst/>
              </a:prstGeom>
              <a:blipFill rotWithShape="0">
                <a:blip r:embed="rId34"/>
                <a:stretch>
                  <a:fillRect l="-20408" t="-2128" r="-8163" b="-191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77" name="Group 176"/>
          <p:cNvGrpSpPr/>
          <p:nvPr/>
        </p:nvGrpSpPr>
        <p:grpSpPr>
          <a:xfrm>
            <a:off x="5963599" y="4705676"/>
            <a:ext cx="1003585" cy="417468"/>
            <a:chOff x="5963599" y="4705676"/>
            <a:chExt cx="1003585" cy="417468"/>
          </a:xfrm>
        </p:grpSpPr>
        <p:pic>
          <p:nvPicPr>
            <p:cNvPr id="131" name="Picture 130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331795" y="4716410"/>
              <a:ext cx="327784" cy="396000"/>
            </a:xfrm>
            <a:prstGeom prst="rect">
              <a:avLst/>
            </a:prstGeom>
          </p:spPr>
        </p:pic>
        <p:pic>
          <p:nvPicPr>
            <p:cNvPr id="132" name="Picture 131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996406" y="4716410"/>
              <a:ext cx="327784" cy="396000"/>
            </a:xfrm>
            <a:prstGeom prst="rect">
              <a:avLst/>
            </a:prstGeom>
          </p:spPr>
        </p:pic>
        <p:pic>
          <p:nvPicPr>
            <p:cNvPr id="133" name="Picture 132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6639400" y="4716410"/>
              <a:ext cx="327784" cy="396000"/>
            </a:xfrm>
            <a:prstGeom prst="rect">
              <a:avLst/>
            </a:prstGeom>
          </p:spPr>
        </p:pic>
        <p:sp>
          <p:nvSpPr>
            <p:cNvPr id="146" name="Rounded Rectangle 145"/>
            <p:cNvSpPr/>
            <p:nvPr/>
          </p:nvSpPr>
          <p:spPr>
            <a:xfrm>
              <a:off x="5963599" y="4705676"/>
              <a:ext cx="1003585" cy="417468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9" name="Group 178"/>
          <p:cNvGrpSpPr/>
          <p:nvPr/>
        </p:nvGrpSpPr>
        <p:grpSpPr>
          <a:xfrm>
            <a:off x="4413667" y="4705676"/>
            <a:ext cx="1003585" cy="417468"/>
            <a:chOff x="4413667" y="4705676"/>
            <a:chExt cx="1003585" cy="417468"/>
          </a:xfrm>
        </p:grpSpPr>
        <p:pic>
          <p:nvPicPr>
            <p:cNvPr id="122" name="Picture 121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4477682" y="4716410"/>
              <a:ext cx="327784" cy="396000"/>
            </a:xfrm>
            <a:prstGeom prst="rect">
              <a:avLst/>
            </a:prstGeom>
          </p:spPr>
        </p:pic>
        <p:pic>
          <p:nvPicPr>
            <p:cNvPr id="123" name="Picture 122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4774834" y="4770410"/>
              <a:ext cx="281253" cy="288000"/>
            </a:xfrm>
            <a:prstGeom prst="rect">
              <a:avLst/>
            </a:prstGeom>
          </p:spPr>
        </p:pic>
        <p:pic>
          <p:nvPicPr>
            <p:cNvPr id="124" name="Picture 123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5054194" y="4770410"/>
              <a:ext cx="281253" cy="288000"/>
            </a:xfrm>
            <a:prstGeom prst="rect">
              <a:avLst/>
            </a:prstGeom>
          </p:spPr>
        </p:pic>
        <p:sp>
          <p:nvSpPr>
            <p:cNvPr id="148" name="Rounded Rectangle 147"/>
            <p:cNvSpPr/>
            <p:nvPr/>
          </p:nvSpPr>
          <p:spPr>
            <a:xfrm>
              <a:off x="4413667" y="4705676"/>
              <a:ext cx="1003585" cy="417468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5" name="Group 174"/>
          <p:cNvGrpSpPr/>
          <p:nvPr/>
        </p:nvGrpSpPr>
        <p:grpSpPr>
          <a:xfrm>
            <a:off x="1133378" y="4705676"/>
            <a:ext cx="738666" cy="417468"/>
            <a:chOff x="1133378" y="4705676"/>
            <a:chExt cx="738666" cy="417468"/>
          </a:xfrm>
        </p:grpSpPr>
        <p:pic>
          <p:nvPicPr>
            <p:cNvPr id="110" name="Picture 109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170941" y="4716410"/>
              <a:ext cx="327784" cy="396000"/>
            </a:xfrm>
            <a:prstGeom prst="rect">
              <a:avLst/>
            </a:prstGeom>
          </p:spPr>
        </p:pic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508563" y="4761410"/>
              <a:ext cx="306302" cy="306000"/>
            </a:xfrm>
            <a:prstGeom prst="rect">
              <a:avLst/>
            </a:prstGeom>
          </p:spPr>
        </p:pic>
        <p:sp>
          <p:nvSpPr>
            <p:cNvPr id="151" name="Rounded Rectangle 150"/>
            <p:cNvSpPr/>
            <p:nvPr/>
          </p:nvSpPr>
          <p:spPr>
            <a:xfrm>
              <a:off x="1133378" y="4705676"/>
              <a:ext cx="738666" cy="417468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2" name="TextBox 151"/>
          <p:cNvSpPr txBox="1"/>
          <p:nvPr/>
        </p:nvSpPr>
        <p:spPr>
          <a:xfrm>
            <a:off x="-191552" y="4709713"/>
            <a:ext cx="1596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averaging</a:t>
            </a:r>
            <a:endParaRPr lang="zh-CN" altLang="en-US" dirty="0"/>
          </a:p>
        </p:txBody>
      </p:sp>
      <p:grpSp>
        <p:nvGrpSpPr>
          <p:cNvPr id="178" name="Group 177"/>
          <p:cNvGrpSpPr/>
          <p:nvPr/>
        </p:nvGrpSpPr>
        <p:grpSpPr>
          <a:xfrm>
            <a:off x="2085646" y="4705676"/>
            <a:ext cx="738666" cy="417468"/>
            <a:chOff x="2085646" y="4705676"/>
            <a:chExt cx="738666" cy="417468"/>
          </a:xfrm>
        </p:grpSpPr>
        <p:pic>
          <p:nvPicPr>
            <p:cNvPr id="115" name="Picture 114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471325" y="4716410"/>
              <a:ext cx="327784" cy="396000"/>
            </a:xfrm>
            <a:prstGeom prst="rect">
              <a:avLst/>
            </a:prstGeom>
          </p:spPr>
        </p:pic>
        <p:pic>
          <p:nvPicPr>
            <p:cNvPr id="116" name="Picture 115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137894" y="4716410"/>
              <a:ext cx="327784" cy="396000"/>
            </a:xfrm>
            <a:prstGeom prst="rect">
              <a:avLst/>
            </a:prstGeom>
          </p:spPr>
        </p:pic>
        <p:sp>
          <p:nvSpPr>
            <p:cNvPr id="153" name="Rounded Rectangle 152"/>
            <p:cNvSpPr/>
            <p:nvPr/>
          </p:nvSpPr>
          <p:spPr>
            <a:xfrm>
              <a:off x="2085646" y="4705676"/>
              <a:ext cx="738666" cy="417468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76" name="Group 175"/>
          <p:cNvGrpSpPr/>
          <p:nvPr/>
        </p:nvGrpSpPr>
        <p:grpSpPr>
          <a:xfrm>
            <a:off x="3353280" y="4705676"/>
            <a:ext cx="738666" cy="417468"/>
            <a:chOff x="3353280" y="4705676"/>
            <a:chExt cx="738666" cy="417468"/>
          </a:xfrm>
        </p:grpSpPr>
        <p:pic>
          <p:nvPicPr>
            <p:cNvPr id="117" name="Picture 116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408307" y="4716410"/>
              <a:ext cx="327784" cy="396000"/>
            </a:xfrm>
            <a:prstGeom prst="rect">
              <a:avLst/>
            </a:prstGeom>
          </p:spPr>
        </p:pic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3744727" y="4716410"/>
              <a:ext cx="327784" cy="396000"/>
            </a:xfrm>
            <a:prstGeom prst="rect">
              <a:avLst/>
            </a:prstGeom>
          </p:spPr>
        </p:pic>
        <p:sp>
          <p:nvSpPr>
            <p:cNvPr id="154" name="Rounded Rectangle 153"/>
            <p:cNvSpPr/>
            <p:nvPr/>
          </p:nvSpPr>
          <p:spPr>
            <a:xfrm>
              <a:off x="3353280" y="4705676"/>
              <a:ext cx="738666" cy="417468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7346047" y="4705676"/>
            <a:ext cx="738666" cy="417468"/>
            <a:chOff x="7346047" y="4705676"/>
            <a:chExt cx="738666" cy="417468"/>
          </a:xfrm>
        </p:grpSpPr>
        <p:pic>
          <p:nvPicPr>
            <p:cNvPr id="125" name="Picture 124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7408952" y="4716410"/>
              <a:ext cx="327784" cy="396000"/>
            </a:xfrm>
            <a:prstGeom prst="rect">
              <a:avLst/>
            </a:prstGeom>
          </p:spPr>
        </p:pic>
        <p:pic>
          <p:nvPicPr>
            <p:cNvPr id="126" name="Picture 125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7778304" y="4770410"/>
              <a:ext cx="281253" cy="288000"/>
            </a:xfrm>
            <a:prstGeom prst="rect">
              <a:avLst/>
            </a:prstGeom>
          </p:spPr>
        </p:pic>
        <p:sp>
          <p:nvSpPr>
            <p:cNvPr id="155" name="Rounded Rectangle 154"/>
            <p:cNvSpPr/>
            <p:nvPr/>
          </p:nvSpPr>
          <p:spPr>
            <a:xfrm>
              <a:off x="7346047" y="4705676"/>
              <a:ext cx="738666" cy="417468"/>
            </a:xfrm>
            <a:prstGeom prst="roundRect">
              <a:avLst/>
            </a:prstGeom>
            <a:noFill/>
            <a:ln w="28575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83" name="Table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770853"/>
              </p:ext>
            </p:extLst>
          </p:nvPr>
        </p:nvGraphicFramePr>
        <p:xfrm>
          <a:off x="2315993" y="5626063"/>
          <a:ext cx="180000" cy="8640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80000"/>
              </a:tblGrid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6" name="Table 1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137528"/>
              </p:ext>
            </p:extLst>
          </p:nvPr>
        </p:nvGraphicFramePr>
        <p:xfrm>
          <a:off x="2542823" y="5626063"/>
          <a:ext cx="180000" cy="8640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80000"/>
              </a:tblGrid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7" name="Table 1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216456"/>
              </p:ext>
            </p:extLst>
          </p:nvPr>
        </p:nvGraphicFramePr>
        <p:xfrm>
          <a:off x="3012748" y="5628592"/>
          <a:ext cx="180000" cy="8640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80000"/>
              </a:tblGrid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8" name="Table 15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535511"/>
              </p:ext>
            </p:extLst>
          </p:nvPr>
        </p:nvGraphicFramePr>
        <p:xfrm>
          <a:off x="5456970" y="5494573"/>
          <a:ext cx="180000" cy="10800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80000"/>
              </a:tblGrid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9" name="Table 15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5817044"/>
              </p:ext>
            </p:extLst>
          </p:nvPr>
        </p:nvGraphicFramePr>
        <p:xfrm>
          <a:off x="5677363" y="5494573"/>
          <a:ext cx="180000" cy="10800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80000"/>
              </a:tblGrid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0" name="Table 1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4836697"/>
              </p:ext>
            </p:extLst>
          </p:nvPr>
        </p:nvGraphicFramePr>
        <p:xfrm>
          <a:off x="6131286" y="5494573"/>
          <a:ext cx="180000" cy="10800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180000"/>
              </a:tblGrid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  <a:tr h="216000">
                <a:tc>
                  <a:txBody>
                    <a:bodyPr/>
                    <a:lstStyle/>
                    <a:p>
                      <a:endParaRPr lang="zh-CN" altLang="en-US" sz="1000" dirty="0"/>
                    </a:p>
                  </a:txBody>
                  <a:tcPr marL="0" marR="0" marT="0" marB="0"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noFill/>
                      <a:prstDash val="solid"/>
                      <a:miter lim="800000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2640832" y="5360266"/>
                <a:ext cx="32201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𝐃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0832" y="5360266"/>
                <a:ext cx="322011" cy="276999"/>
              </a:xfrm>
              <a:prstGeom prst="rect">
                <a:avLst/>
              </a:prstGeom>
              <a:blipFill rotWithShape="0">
                <a:blip r:embed="rId35"/>
                <a:stretch>
                  <a:fillRect l="-16981" t="-4348" r="-5660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1" name="Picture 16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363402" y="3578084"/>
            <a:ext cx="327784" cy="396000"/>
          </a:xfrm>
          <a:prstGeom prst="rect">
            <a:avLst/>
          </a:prstGeom>
        </p:spPr>
      </p:pic>
      <p:pic>
        <p:nvPicPr>
          <p:cNvPr id="162" name="Picture 161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710936" y="3724438"/>
            <a:ext cx="306302" cy="306000"/>
          </a:xfrm>
          <a:prstGeom prst="rect">
            <a:avLst/>
          </a:prstGeom>
        </p:spPr>
      </p:pic>
      <p:pic>
        <p:nvPicPr>
          <p:cNvPr id="163" name="Picture 162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46628" y="3877438"/>
            <a:ext cx="327784" cy="396000"/>
          </a:xfrm>
          <a:prstGeom prst="rect">
            <a:avLst/>
          </a:prstGeom>
        </p:spPr>
      </p:pic>
      <p:pic>
        <p:nvPicPr>
          <p:cNvPr id="164" name="Picture 163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52908" y="4143873"/>
            <a:ext cx="327784" cy="396000"/>
          </a:xfrm>
          <a:prstGeom prst="rect">
            <a:avLst/>
          </a:prstGeom>
        </p:spPr>
      </p:pic>
      <p:pic>
        <p:nvPicPr>
          <p:cNvPr id="165" name="Picture 16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665747" y="3566461"/>
            <a:ext cx="327784" cy="396000"/>
          </a:xfrm>
          <a:prstGeom prst="rect">
            <a:avLst/>
          </a:prstGeom>
        </p:spPr>
      </p:pic>
      <p:pic>
        <p:nvPicPr>
          <p:cNvPr id="166" name="Picture 16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726986" y="3918324"/>
            <a:ext cx="327784" cy="396000"/>
          </a:xfrm>
          <a:prstGeom prst="rect">
            <a:avLst/>
          </a:prstGeom>
        </p:spPr>
      </p:pic>
      <p:pic>
        <p:nvPicPr>
          <p:cNvPr id="167" name="Picture 16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458011" y="3446689"/>
            <a:ext cx="327784" cy="396000"/>
          </a:xfrm>
          <a:prstGeom prst="rect">
            <a:avLst/>
          </a:prstGeom>
        </p:spPr>
      </p:pic>
      <p:pic>
        <p:nvPicPr>
          <p:cNvPr id="168" name="Picture 167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94459" y="3786235"/>
            <a:ext cx="281253" cy="288000"/>
          </a:xfrm>
          <a:prstGeom prst="rect">
            <a:avLst/>
          </a:prstGeom>
        </p:spPr>
      </p:pic>
      <p:pic>
        <p:nvPicPr>
          <p:cNvPr id="169" name="Picture 168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03837" y="4170324"/>
            <a:ext cx="281253" cy="288000"/>
          </a:xfrm>
          <a:prstGeom prst="rect">
            <a:avLst/>
          </a:prstGeom>
        </p:spPr>
      </p:pic>
      <p:pic>
        <p:nvPicPr>
          <p:cNvPr id="170" name="Picture 169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536005" y="3508126"/>
            <a:ext cx="327784" cy="396000"/>
          </a:xfrm>
          <a:prstGeom prst="rect">
            <a:avLst/>
          </a:prstGeom>
        </p:spPr>
      </p:pic>
      <p:pic>
        <p:nvPicPr>
          <p:cNvPr id="171" name="Picture 17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487149" y="3895924"/>
            <a:ext cx="327784" cy="396000"/>
          </a:xfrm>
          <a:prstGeom prst="rect">
            <a:avLst/>
          </a:prstGeom>
        </p:spPr>
      </p:pic>
      <p:pic>
        <p:nvPicPr>
          <p:cNvPr id="172" name="Picture 17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301179" y="4057620"/>
            <a:ext cx="327784" cy="396000"/>
          </a:xfrm>
          <a:prstGeom prst="rect">
            <a:avLst/>
          </a:prstGeom>
        </p:spPr>
      </p:pic>
      <p:pic>
        <p:nvPicPr>
          <p:cNvPr id="173" name="Picture 172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6876247" y="3869151"/>
            <a:ext cx="327784" cy="396000"/>
          </a:xfrm>
          <a:prstGeom prst="rect">
            <a:avLst/>
          </a:prstGeom>
        </p:spPr>
      </p:pic>
      <p:pic>
        <p:nvPicPr>
          <p:cNvPr id="174" name="Picture 173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365265" y="3583855"/>
            <a:ext cx="281253" cy="288000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7363080" y="2015221"/>
            <a:ext cx="2031864" cy="830997"/>
            <a:chOff x="7495601" y="3222095"/>
            <a:chExt cx="1472735" cy="1388800"/>
          </a:xfrm>
        </p:grpSpPr>
        <p:cxnSp>
          <p:nvCxnSpPr>
            <p:cNvPr id="42" name="Straight Connector 41"/>
            <p:cNvCxnSpPr/>
            <p:nvPr/>
          </p:nvCxnSpPr>
          <p:spPr>
            <a:xfrm>
              <a:off x="7495601" y="3525625"/>
              <a:ext cx="272490" cy="3480"/>
            </a:xfrm>
            <a:prstGeom prst="line">
              <a:avLst/>
            </a:prstGeom>
            <a:ln w="50800" cmpd="sng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7605423" y="3222095"/>
              <a:ext cx="1362913" cy="1388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1600" dirty="0" smtClean="0">
                  <a:solidFill>
                    <a:schemeClr val="accent1"/>
                  </a:solidFill>
                </a:rPr>
                <a:t>intra-edges: the same feature, similarity based</a:t>
              </a:r>
              <a:endParaRPr lang="zh-CN" altLang="en-US" sz="1600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245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96296E-6 L -3.88889E-6 0.00023 C -0.00225 0.00278 -0.00468 0.00556 -0.00677 0.00903 C -0.00816 0.01158 -0.00902 0.01412 -0.01007 0.01644 C -0.01128 0.01945 -0.01267 0.02292 -0.01354 0.02616 C -0.01701 0.03912 -0.01684 0.04398 -0.01927 0.05764 C -0.01979 0.06019 -0.02066 0.0625 -0.021 0.06482 C -0.02222 0.07315 -0.02257 0.08148 -0.0243 0.08935 C -0.02482 0.09167 -0.02534 0.09398 -0.02604 0.09653 C -0.02864 0.10764 -0.02673 0.09861 -0.02847 0.10695 C -0.02934 0.1206 -0.03073 0.13496 -0.0276 0.14815 C -0.02708 0.15023 -0.02638 0.15255 -0.02604 0.1544 C -0.02534 0.15672 -0.02517 0.15949 -0.0243 0.16181 C -0.02187 0.16922 -0.02239 0.16875 -0.021 0.16482 L -0.021 0.16505 " pathEditMode="relative" rAng="0" ptsTypes="AAAAAAAAAAAAAAA">
                                      <p:cBhvr>
                                        <p:cTn id="176" dur="2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3" y="8380"/>
                                    </p:animMotion>
                                  </p:childTnLst>
                                </p:cTn>
                              </p:par>
                              <p:par>
                                <p:cTn id="17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L 2.77778E-6 -3.33333E-6 C -0.00417 0.01088 -0.00521 0.01273 -0.00834 0.02662 C -0.00973 0.03241 -0.00973 0.03889 -0.01181 0.04445 C -0.01354 0.04931 -0.01545 0.0537 -0.01667 0.0588 C -0.01736 0.06134 -0.01789 0.06389 -0.01841 0.06667 C -0.01875 0.06945 -0.01893 0.07245 -0.01927 0.07546 C -0.01962 0.07847 -0.02032 0.08148 -0.02084 0.08426 C -0.02118 0.08588 -0.02153 0.08727 -0.0217 0.08889 C -0.0224 0.09352 -0.02257 0.0963 -0.02344 0.10093 C -0.025 0.11088 -0.02344 0.09908 -0.025 0.11204 C -0.02483 0.11875 -0.025 0.12546 -0.02431 0.13218 C -0.02396 0.13495 -0.0224 0.13727 -0.0217 0.13982 C -0.02066 0.14445 -0.02084 0.14653 -0.02084 0.15116 L -0.02084 0.15116 " pathEditMode="relative" ptsTypes="AAAAAAAAAAAAAAA">
                                      <p:cBhvr>
                                        <p:cTn id="178" dur="20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-4.72222E-6 -1.11111E-6 C -0.00729 0.04491 0.00087 -0.00416 -0.01336 0.0676 C -0.02395 0.11991 -0.01545 0.08774 -0.02517 0.12199 C -0.02743 0.14399 -0.02343 0.1132 -0.0302 0.13866 C -0.03107 0.1419 -0.03072 0.14537 -0.0309 0.14861 C -0.02916 0.16713 -0.02934 0.16042 -0.02934 0.16875 L -0.02934 0.16875 " pathEditMode="relative" ptsTypes="AAAAAAAA">
                                      <p:cBhvr>
                                        <p:cTn id="194" dur="2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-1.48148E-6 L 0.00538 0.00023 C 0.00087 0.0257 -0.00503 0.05139 -0.00764 0.07732 C -0.00851 0.08611 -0.0059 0.09445 -0.00469 0.10301 C -0.00469 0.10394 -0.0026 0.11181 -0.00208 0.11343 C -0.00121 0.11505 0.00087 0.11806 0.00087 0.11852 L 0.00087 0.11806 " pathEditMode="relative" rAng="0" ptsTypes="AAAAAAA">
                                      <p:cBhvr>
                                        <p:cTn id="196" dur="2000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0" y="5926"/>
                                    </p:animMotion>
                                  </p:childTnLst>
                                </p:cTn>
                              </p:par>
                              <p:par>
                                <p:cTn id="19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7 L 3.61111E-6 -3.7037E-7 C -0.004 0.00579 -0.00799 0.01157 -0.01181 0.01759 C -0.01268 0.01898 -0.01337 0.02083 -0.01424 0.02199 C -0.01632 0.02523 -0.01875 0.02778 -0.02084 0.03102 C -0.0257 0.03819 -0.02622 0.04097 -0.03004 0.04884 C -0.03369 0.05602 -0.0316 0.05023 -0.03507 0.05879 C -0.03629 0.06157 -0.03716 0.06481 -0.03837 0.06759 C -0.04601 0.08495 -0.03646 0.06018 -0.04254 0.07639 C -0.04445 0.09166 -0.04202 0.07523 -0.04497 0.08866 C -0.04549 0.09051 -0.04549 0.09236 -0.04584 0.09421 C -0.04619 0.09583 -0.04705 0.09722 -0.04757 0.09861 C -0.05018 0.10648 -0.04844 0.10162 -0.05 0.10764 C -0.05139 0.1125 -0.05278 0.11713 -0.05417 0.12199 C -0.05504 0.125 -0.05678 0.13079 -0.05678 0.13079 C -0.05695 0.1419 -0.0566 0.15324 -0.05747 0.16412 C -0.05782 0.16666 -0.05921 0.16852 -0.06007 0.17083 C -0.06042 0.17199 -0.06077 0.1743 -0.06077 0.1743 L -0.06077 0.1743 " pathEditMode="relative" ptsTypes="AAAAAAAAAAAAAAAAAAA">
                                      <p:cBhvr>
                                        <p:cTn id="212" dur="20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L 8.33333E-7 -2.96296E-6 C -0.00591 0.02061 -0.01216 0.04121 -0.01771 0.06204 C -0.01841 0.06459 -0.01841 0.06713 -0.01858 0.06991 C -0.02032 0.11088 -0.01806 0.08774 -0.02014 0.10764 C -0.01927 0.1169 -0.01945 0.11274 -0.01945 0.11991 L -0.01945 0.11991 " pathEditMode="relative" ptsTypes="AAAAAAA">
                                      <p:cBhvr>
                                        <p:cTn id="214" dur="2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5.55556E-7 0.00023 C -0.0059 0.00787 -0.01163 0.0162 -0.01754 0.02407 C -0.02083 0.02847 -0.02344 0.0338 -0.0276 0.03657 C -0.03056 0.03889 -0.03385 0.04051 -0.03663 0.04306 C -0.04254 0.04792 -0.04288 0.05046 -0.04757 0.05694 C -0.05 0.05995 -0.0526 0.06296 -0.05504 0.06644 C -0.0559 0.06736 -0.05677 0.06829 -0.05747 0.06944 C -0.05833 0.07107 -0.05903 0.07222 -0.06007 0.07361 C -0.06129 0.07569 -0.06285 0.07708 -0.06424 0.07894 C -0.06493 0.08009 -0.06528 0.08102 -0.0658 0.08218 C -0.06719 0.08449 -0.06858 0.08634 -0.06997 0.08866 C -0.07344 0.09329 -0.0717 0.08958 -0.07326 0.09398 L -0.07326 0.09421 " pathEditMode="relative" rAng="0" ptsTypes="AAAAAAAAAAAAAA">
                                      <p:cBhvr>
                                        <p:cTn id="216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63" y="4699"/>
                                    </p:animMotion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7.40741E-7 L 1.38889E-6 -7.40741E-7 C -0.00087 0.00278 -0.00191 0.00579 -0.00261 0.0088 C -0.00573 0.02153 -0.00295 0.04375 -0.00261 0.05093 C -0.00261 0.05255 -0.00208 0.05394 -0.00174 0.05533 C -0.00122 0.05764 1.38889E-6 0.05972 1.38889E-6 0.06204 L 1.38889E-6 0.08102 L 1.38889E-6 0.08102 " pathEditMode="relative" ptsTypes="AAAAAAAA">
                                      <p:cBhvr>
                                        <p:cTn id="248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07407E-6 L -2.77778E-7 4.07407E-6 C 0.00764 0.00764 0.01597 0.01458 0.02327 0.02315 C 0.0283 0.02917 0.02761 0.03356 0.03073 0.03981 C 0.03143 0.0412 0.03247 0.04213 0.03334 0.04329 C 0.03386 0.04537 0.03525 0.04768 0.0349 0.05 C 0.03472 0.05278 0.03438 0.05787 0.03334 0.06111 C 0.03281 0.06227 0.03212 0.06319 0.0316 0.06435 C 0.03143 0.0662 0.03125 0.06805 0.03073 0.06991 C 0.03038 0.07176 0.02969 0.07361 0.02917 0.07546 C 0.02882 0.07662 0.02847 0.07778 0.0283 0.0787 C 0.02795 0.08148 0.02795 0.08403 0.02743 0.08657 C 0.02709 0.08889 0.02587 0.09097 0.0257 0.09329 C 0.02552 0.09954 0.02622 0.10579 0.02656 0.11204 C 0.02761 0.12731 0.02743 0.11458 0.02743 0.12338 L 0.02743 0.12338 " pathEditMode="relative" ptsTypes="AAAAAAAAAAAAAAAA">
                                      <p:cBhvr>
                                        <p:cTn id="250" dur="2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111E-6 L 8.33333E-7 1.11111E-6 C 0.00122 0.0037 0.00347 0.00694 0.00347 0.01111 C 0.00313 0.02083 -0.00069 0.03982 -0.00069 0.03982 C -0.00052 0.0669 -0.00087 0.09398 8.33333E-7 0.12107 C 0.00017 0.12639 0.00226 0.13125 0.00261 0.13657 C 0.00347 0.15093 0.00295 0.16551 0.00347 0.17986 C 0.00347 0.18148 0.00434 0.18449 0.00434 0.18449 L 0.00434 0.18449 " pathEditMode="relative" ptsTypes="AAAAAAAAA">
                                      <p:cBhvr>
                                        <p:cTn id="266" dur="2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1.66667E-6 -2.59259E-6 C 0.00157 0.00278 0.0033 0.00578 0.00486 0.00879 C 0.00833 0.01551 0.00451 0.01134 0.00902 0.01551 C 0.01077 0.01991 0.01058 0.02037 0.0132 0.0243 C 0.01407 0.02546 0.01511 0.02639 0.0158 0.02754 L 0.02084 0.03773 L 0.0224 0.04097 C 0.02292 0.04213 0.02379 0.04305 0.02414 0.04421 C 0.02466 0.04606 0.02518 0.04791 0.02569 0.04977 C 0.02657 0.05324 0.02742 0.05648 0.0283 0.05995 L 0.02986 0.06643 C 0.03021 0.06759 0.03004 0.06921 0.03072 0.06991 L 0.03334 0.07199 C 0.03403 0.07523 0.03403 0.07616 0.03577 0.0787 C 0.04202 0.08796 0.03941 0.08194 0.04167 0.08773 L 0.04167 0.08773 " pathEditMode="relative" ptsTypes="AAAAAAAAAAAAAAAAA">
                                      <p:cBhvr>
                                        <p:cTn id="268" dur="2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38889E-6 -8.14815E-6 L -6.38889E-6 -8.14815E-6 C 0.00069 0.00393 0.00156 0.0081 0.00243 0.01203 C 0.0026 0.01319 0.00277 0.01435 0.00329 0.0155 C 0.00364 0.01666 0.00434 0.01759 0.00486 0.01874 C 0.00572 0.02291 0.00624 0.02708 0.00746 0.03101 C 0.00815 0.03356 0.01024 0.03518 0.01076 0.03773 C 0.01232 0.0449 0.01284 0.05254 0.01406 0.05995 C 0.01423 0.06111 0.01458 0.06226 0.01493 0.06319 C 0.01805 0.07106 0.02309 0.0831 0.02743 0.09097 C 0.02812 0.09236 0.02916 0.09305 0.02986 0.09444 C 0.03142 0.09675 0.03281 0.10115 0.03402 0.10324 C 0.03472 0.10439 0.03593 0.10532 0.03663 0.10648 C 0.03749 0.10833 0.03819 0.11018 0.03906 0.11203 C 0.03958 0.11319 0.04027 0.11435 0.04079 0.1155 C 0.04236 0.11944 0.04322 0.12152 0.04409 0.12546 C 0.04652 0.13726 0.04253 0.1206 0.04652 0.13657 C 0.04687 0.13773 0.04687 0.13888 0.04739 0.13981 C 0.0493 0.14374 0.04843 0.14236 0.04999 0.14444 L 0.04999 0.14444 " pathEditMode="relative" ptsTypes="AAAAAAAAAAAAAAAAAAAA">
                                      <p:cBhvr>
                                        <p:cTn id="270" dur="2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11111E-6 -1.11111E-6 L 6.11111E-6 -1.11111E-6 C 0.00765 0.01528 0.00921 0.01782 0.01667 0.03981 C 0.01841 0.0456 0.01824 0.05255 0.02084 0.05764 C 0.02206 0.06042 0.02327 0.06227 0.02414 0.06551 C 0.02483 0.06806 0.02518 0.0706 0.0257 0.07315 C 0.02605 0.07431 0.0264 0.07546 0.02657 0.07662 C 0.02883 0.08704 0.03091 0.09745 0.03334 0.10764 C 0.03369 0.10926 0.03438 0.11065 0.0349 0.11227 C 0.03542 0.11551 0.03577 0.11898 0.03664 0.12222 C 0.03699 0.12338 0.03803 0.12431 0.0382 0.12546 C 0.0389 0.12755 0.03872 0.13009 0.03907 0.13218 C 0.03959 0.13472 0.04029 0.13727 0.04081 0.14005 C 0.04115 0.14143 0.04133 0.14282 0.04167 0.14444 C 0.04185 0.14884 0.04202 0.15324 0.04237 0.15764 C 0.04254 0.15926 0.04306 0.16065 0.04324 0.16227 C 0.04324 0.16227 0.04393 0.17153 0.04497 0.17338 C 0.04532 0.17407 0.04601 0.17407 0.04671 0.17454 L 0.04671 0.17454 " pathEditMode="relative" ptsTypes="AAAAAAAAAAAAAAAAAAA">
                                      <p:cBhvr>
                                        <p:cTn id="288" dur="2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5.92593E-6 L 4.44444E-6 -5.92593E-6 C 0.00069 0.00277 0.00173 0.00578 0.00243 0.00879 C 0.00451 0.0199 0.00538 0.03124 0.00833 0.04212 C 0.00972 0.04721 0.01093 0.05254 0.0125 0.05763 C 0.01284 0.05948 0.01371 0.06133 0.01406 0.06319 C 0.01441 0.06457 0.01441 0.0662 0.01493 0.06758 C 0.01614 0.07036 0.01771 0.07268 0.01909 0.07545 C 0.01996 0.07731 0.02066 0.07916 0.02153 0.08101 C 0.02222 0.08217 0.02326 0.08309 0.02413 0.08425 C 0.02587 0.0868 0.02743 0.08957 0.02916 0.09212 C 0.03055 0.09791 0.02916 0.09467 0.03489 0.09976 L 0.0375 0.10207 C 0.03819 0.10277 0.03923 0.10323 0.03993 0.10439 C 0.0408 0.10532 0.04149 0.1067 0.04236 0.10763 C 0.04323 0.10856 0.04427 0.10879 0.04496 0.10995 C 0.05225 0.11967 0.04097 0.10856 0.05243 0.11874 L 0.05746 0.12314 C 0.06024 0.12569 0.06059 0.12453 0.05903 0.12661 L 0.05903 0.12661 " pathEditMode="relative" ptsTypes="AAAAAAAAAAAAAAAAAAAA">
                                      <p:cBhvr>
                                        <p:cTn id="290" dur="2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1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 animBg="1"/>
      <p:bldP spid="65" grpId="0"/>
      <p:bldP spid="68" grpId="0"/>
      <p:bldP spid="69" grpId="0"/>
      <p:bldP spid="73" grpId="0"/>
      <p:bldP spid="74" grpId="0"/>
      <p:bldP spid="75" grpId="0"/>
      <p:bldP spid="139" grpId="0"/>
      <p:bldP spid="140" grpId="0"/>
      <p:bldP spid="141" grpId="0"/>
      <p:bldP spid="142" grpId="0"/>
      <p:bldP spid="143" grpId="0"/>
      <p:bldP spid="144" grpId="0"/>
      <p:bldP spid="152" grpId="0"/>
      <p:bldP spid="6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Multimodal Transfer </a:t>
            </a:r>
            <a:r>
              <a:rPr lang="en-US" altLang="zh-CN" dirty="0" err="1" smtClean="0"/>
              <a:t>Adaboost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65849" y="2147182"/>
                <a:ext cx="3339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849" y="2147182"/>
                <a:ext cx="333938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14545" r="-3636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00328" y="282953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328" y="2829534"/>
                <a:ext cx="186268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32258" r="-25806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53510" y="282953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510" y="2829534"/>
                <a:ext cx="186268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91978" y="282953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978" y="2829534"/>
                <a:ext cx="186268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14471" y="282953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471" y="2829534"/>
                <a:ext cx="186268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51244" y="1450091"/>
                <a:ext cx="284437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244" y="1450091"/>
                <a:ext cx="284437" cy="286297"/>
              </a:xfrm>
              <a:prstGeom prst="rect">
                <a:avLst/>
              </a:prstGeom>
              <a:blipFill rotWithShape="0">
                <a:blip r:embed="rId8"/>
                <a:stretch>
                  <a:fillRect l="-17021" t="-19149" r="-42553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01957" y="1460386"/>
                <a:ext cx="289374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957" y="1460386"/>
                <a:ext cx="289374" cy="286297"/>
              </a:xfrm>
              <a:prstGeom prst="rect">
                <a:avLst/>
              </a:prstGeom>
              <a:blipFill rotWithShape="0">
                <a:blip r:embed="rId9"/>
                <a:stretch>
                  <a:fillRect l="-18750" t="-19149" r="-37500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41559" y="1460386"/>
                <a:ext cx="289374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559" y="1460386"/>
                <a:ext cx="289374" cy="286297"/>
              </a:xfrm>
              <a:prstGeom prst="rect">
                <a:avLst/>
              </a:prstGeom>
              <a:blipFill rotWithShape="0">
                <a:blip r:embed="rId10"/>
                <a:stretch>
                  <a:fillRect l="-18750" t="-19149" r="-37500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451426" y="1467019"/>
                <a:ext cx="289374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426" y="1467019"/>
                <a:ext cx="289374" cy="286297"/>
              </a:xfrm>
              <a:prstGeom prst="rect">
                <a:avLst/>
              </a:prstGeom>
              <a:blipFill rotWithShape="0">
                <a:blip r:embed="rId11"/>
                <a:stretch>
                  <a:fillRect l="-18750" t="-19149" r="-37500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305450"/>
              </p:ext>
            </p:extLst>
          </p:nvPr>
        </p:nvGraphicFramePr>
        <p:xfrm>
          <a:off x="1819862" y="173704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1583841"/>
              </p:ext>
            </p:extLst>
          </p:nvPr>
        </p:nvGraphicFramePr>
        <p:xfrm>
          <a:off x="3573044" y="173704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989216"/>
              </p:ext>
            </p:extLst>
          </p:nvPr>
        </p:nvGraphicFramePr>
        <p:xfrm>
          <a:off x="7322513" y="173704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358393"/>
              </p:ext>
            </p:extLst>
          </p:nvPr>
        </p:nvGraphicFramePr>
        <p:xfrm>
          <a:off x="5512646" y="173704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3963230" y="3232057"/>
            <a:ext cx="853914" cy="1348126"/>
            <a:chOff x="8983186" y="5041497"/>
            <a:chExt cx="853914" cy="13481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9517989" y="6112624"/>
                  <a:ext cx="162407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262" name="TextBox 2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7989" y="6112624"/>
                  <a:ext cx="162407" cy="276999"/>
                </a:xfrm>
                <a:prstGeom prst="rect">
                  <a:avLst/>
                </a:prstGeom>
                <a:blipFill rotWithShape="0">
                  <a:blip r:embed="rId68"/>
                  <a:stretch>
                    <a:fillRect l="-44444" r="-37037" b="-65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8983186" y="5606684"/>
                  <a:ext cx="321627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63" name="TextBox 26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83186" y="5606684"/>
                  <a:ext cx="321627" cy="276999"/>
                </a:xfrm>
                <a:prstGeom prst="rect">
                  <a:avLst/>
                </a:prstGeom>
                <a:blipFill rotWithShape="0">
                  <a:blip r:embed="rId69"/>
                  <a:stretch>
                    <a:fillRect l="-16981" t="-2174" r="-3774" b="-65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9366843" y="5041497"/>
                  <a:ext cx="470257" cy="2844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altLang="zh-CN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1" i="0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𝐓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𝑀𝑃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64" name="TextBox 2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6843" y="5041497"/>
                  <a:ext cx="470257" cy="284437"/>
                </a:xfrm>
                <a:prstGeom prst="rect">
                  <a:avLst/>
                </a:prstGeom>
                <a:blipFill rotWithShape="0">
                  <a:blip r:embed="rId70"/>
                  <a:stretch>
                    <a:fillRect l="-10390" t="-17021" r="-24675" b="-851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8008039"/>
              </p:ext>
            </p:extLst>
          </p:nvPr>
        </p:nvGraphicFramePr>
        <p:xfrm>
          <a:off x="4305637" y="3480224"/>
          <a:ext cx="547200" cy="809196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269732"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232587" y="271248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436546" y="1731876"/>
            <a:ext cx="6198321" cy="2534251"/>
            <a:chOff x="2436546" y="1731876"/>
            <a:chExt cx="6198321" cy="25342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2444733" y="1736388"/>
                  <a:ext cx="659861" cy="2796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44733" y="1736388"/>
                  <a:ext cx="659861" cy="279628"/>
                </a:xfrm>
                <a:prstGeom prst="rect">
                  <a:avLst/>
                </a:prstGeom>
                <a:blipFill rotWithShape="0">
                  <a:blip r:embed="rId71"/>
                  <a:stretch>
                    <a:fillRect l="-4630" t="-2174" r="-12963" b="-3478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4159377" y="1731876"/>
                  <a:ext cx="659861" cy="2796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9377" y="1731876"/>
                  <a:ext cx="659861" cy="279628"/>
                </a:xfrm>
                <a:prstGeom prst="rect">
                  <a:avLst/>
                </a:prstGeom>
                <a:blipFill rotWithShape="0">
                  <a:blip r:embed="rId72"/>
                  <a:stretch>
                    <a:fillRect l="-5505" t="-2174" r="-12844" b="-3478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/>
                <p:cNvSpPr txBox="1"/>
                <p:nvPr/>
              </p:nvSpPr>
              <p:spPr>
                <a:xfrm>
                  <a:off x="6143283" y="1731876"/>
                  <a:ext cx="659861" cy="2796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143283" y="1731876"/>
                  <a:ext cx="659861" cy="279628"/>
                </a:xfrm>
                <a:prstGeom prst="rect">
                  <a:avLst/>
                </a:prstGeom>
                <a:blipFill rotWithShape="0">
                  <a:blip r:embed="rId73"/>
                  <a:stretch>
                    <a:fillRect l="-5556" t="-2174" r="-13889" b="-3478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7929065" y="1739169"/>
                  <a:ext cx="659861" cy="27962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b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29065" y="1739169"/>
                  <a:ext cx="659861" cy="279628"/>
                </a:xfrm>
                <a:prstGeom prst="rect">
                  <a:avLst/>
                </a:prstGeom>
                <a:blipFill rotWithShape="0">
                  <a:blip r:embed="rId74"/>
                  <a:stretch>
                    <a:fillRect l="-5556" t="-2174" r="-13889" b="-34783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4894087" y="3480224"/>
                  <a:ext cx="598305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4087" y="3480224"/>
                  <a:ext cx="598305" cy="276999"/>
                </a:xfrm>
                <a:prstGeom prst="rect">
                  <a:avLst/>
                </a:prstGeom>
                <a:blipFill rotWithShape="0">
                  <a:blip r:embed="rId75"/>
                  <a:stretch>
                    <a:fillRect l="-5102" t="-2222" r="-14286" b="-35556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/>
                <p:cNvSpPr txBox="1"/>
                <p:nvPr/>
              </p:nvSpPr>
              <p:spPr>
                <a:xfrm>
                  <a:off x="2436546" y="2573323"/>
                  <a:ext cx="751744" cy="30623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b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6546" y="2573323"/>
                  <a:ext cx="751744" cy="306238"/>
                </a:xfrm>
                <a:prstGeom prst="rect">
                  <a:avLst/>
                </a:prstGeom>
                <a:blipFill rotWithShape="0">
                  <a:blip r:embed="rId76"/>
                  <a:stretch>
                    <a:fillRect l="-4065" t="-2000" r="-11382" b="-3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4121386" y="2573323"/>
                  <a:ext cx="751744" cy="30623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1386" y="2573323"/>
                  <a:ext cx="751744" cy="306238"/>
                </a:xfrm>
                <a:prstGeom prst="rect">
                  <a:avLst/>
                </a:prstGeom>
                <a:blipFill rotWithShape="0">
                  <a:blip r:embed="rId77"/>
                  <a:stretch>
                    <a:fillRect l="-4065" t="-2000" r="-11382" b="-3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/>
                <p:cNvSpPr txBox="1"/>
                <p:nvPr/>
              </p:nvSpPr>
              <p:spPr>
                <a:xfrm>
                  <a:off x="6093482" y="2573323"/>
                  <a:ext cx="751744" cy="30623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b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3482" y="2573323"/>
                  <a:ext cx="751744" cy="306238"/>
                </a:xfrm>
                <a:prstGeom prst="rect">
                  <a:avLst/>
                </a:prstGeom>
                <a:blipFill rotWithShape="0">
                  <a:blip r:embed="rId78"/>
                  <a:stretch>
                    <a:fillRect l="-4065" t="-2000" r="-11382" b="-3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7883123" y="2573323"/>
                  <a:ext cx="751744" cy="30623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Sup>
                          <m:sSubSupPr>
                            <m:ctrlPr>
                              <a:rPr lang="en-US" altLang="zh-CN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zh-CN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bSup>
                        <m:r>
                          <a:rPr lang="en-US" altLang="zh-CN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2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83123" y="2573323"/>
                  <a:ext cx="751744" cy="306238"/>
                </a:xfrm>
                <a:prstGeom prst="rect">
                  <a:avLst/>
                </a:prstGeom>
                <a:blipFill rotWithShape="0">
                  <a:blip r:embed="rId79"/>
                  <a:stretch>
                    <a:fillRect l="-4065" t="-2000" r="-11382" b="-30000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4894087" y="3983614"/>
                  <a:ext cx="711349" cy="28251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CN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CN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p>
                                <m:r>
                                  <a:rPr lang="en-US" altLang="zh-CN" b="0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p>
                          </m:sub>
                        </m:sSub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94087" y="3983614"/>
                  <a:ext cx="711349" cy="282513"/>
                </a:xfrm>
                <a:prstGeom prst="rect">
                  <a:avLst/>
                </a:prstGeom>
                <a:blipFill rotWithShape="0">
                  <a:blip r:embed="rId80"/>
                  <a:stretch>
                    <a:fillRect l="-4274" r="-11966" b="-31915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81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 flipV="1">
              <a:off x="2647264" y="2293626"/>
              <a:ext cx="244352" cy="54801"/>
            </a:xfrm>
            <a:prstGeom prst="rect">
              <a:avLst/>
            </a:prstGeom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81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 flipV="1">
              <a:off x="4375081" y="2293626"/>
              <a:ext cx="244352" cy="54801"/>
            </a:xfrm>
            <a:prstGeom prst="rect">
              <a:avLst/>
            </a:prstGeom>
          </p:spPr>
        </p:pic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81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 flipV="1">
              <a:off x="6347177" y="2293627"/>
              <a:ext cx="244352" cy="54801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81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 flipV="1">
              <a:off x="8136818" y="2293626"/>
              <a:ext cx="244352" cy="54801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81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rot="16200000" flipV="1">
              <a:off x="5071062" y="3879277"/>
              <a:ext cx="244352" cy="54801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1790168" y="5197158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0168" y="5197158"/>
                <a:ext cx="608115" cy="276999"/>
              </a:xfrm>
              <a:prstGeom prst="rect">
                <a:avLst/>
              </a:prstGeom>
              <a:blipFill rotWithShape="0">
                <a:blip r:embed="rId82"/>
                <a:stretch>
                  <a:fillRect l="-9091" t="-4444" r="-15152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543257" y="5197158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257" y="5197158"/>
                <a:ext cx="608115" cy="276999"/>
              </a:xfrm>
              <a:prstGeom prst="rect">
                <a:avLst/>
              </a:prstGeom>
              <a:blipFill rotWithShape="0">
                <a:blip r:embed="rId83"/>
                <a:stretch>
                  <a:fillRect l="-10000" t="-4444" r="-140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5481055" y="5197158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055" y="5197158"/>
                <a:ext cx="608115" cy="276999"/>
              </a:xfrm>
              <a:prstGeom prst="rect">
                <a:avLst/>
              </a:prstGeom>
              <a:blipFill rotWithShape="0">
                <a:blip r:embed="rId84"/>
                <a:stretch>
                  <a:fillRect l="-10000" t="-4444" r="-140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7303548" y="5197158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3548" y="5197158"/>
                <a:ext cx="608115" cy="276999"/>
              </a:xfrm>
              <a:prstGeom prst="rect">
                <a:avLst/>
              </a:prstGeom>
              <a:blipFill rotWithShape="0">
                <a:blip r:embed="rId85"/>
                <a:stretch>
                  <a:fillRect l="-10000" t="-4444" r="-140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8" name="Straight Arrow Connector 97"/>
          <p:cNvCxnSpPr>
            <a:stCxn id="7" idx="2"/>
            <a:endCxn id="87" idx="0"/>
          </p:cNvCxnSpPr>
          <p:nvPr/>
        </p:nvCxnSpPr>
        <p:spPr>
          <a:xfrm>
            <a:off x="2093462" y="3106533"/>
            <a:ext cx="764" cy="209062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0" name="Elbow Connector 99"/>
          <p:cNvCxnSpPr>
            <a:stCxn id="21" idx="2"/>
            <a:endCxn id="87" idx="0"/>
          </p:cNvCxnSpPr>
          <p:nvPr/>
        </p:nvCxnSpPr>
        <p:spPr>
          <a:xfrm rot="5400000">
            <a:off x="3028245" y="3646165"/>
            <a:ext cx="616975" cy="2485011"/>
          </a:xfrm>
          <a:prstGeom prst="bentConnector3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2" name="Straight Arrow Connector 101"/>
          <p:cNvCxnSpPr>
            <a:stCxn id="8" idx="2"/>
            <a:endCxn id="88" idx="0"/>
          </p:cNvCxnSpPr>
          <p:nvPr/>
        </p:nvCxnSpPr>
        <p:spPr>
          <a:xfrm>
            <a:off x="3846644" y="3106533"/>
            <a:ext cx="671" cy="209062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4" name="Elbow Connector 103"/>
          <p:cNvCxnSpPr>
            <a:stCxn id="21" idx="2"/>
            <a:endCxn id="88" idx="0"/>
          </p:cNvCxnSpPr>
          <p:nvPr/>
        </p:nvCxnSpPr>
        <p:spPr>
          <a:xfrm rot="5400000">
            <a:off x="3904789" y="4522709"/>
            <a:ext cx="616975" cy="731922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7" name="Straight Arrow Connector 106"/>
          <p:cNvCxnSpPr>
            <a:stCxn id="9" idx="2"/>
            <a:endCxn id="89" idx="0"/>
          </p:cNvCxnSpPr>
          <p:nvPr/>
        </p:nvCxnSpPr>
        <p:spPr>
          <a:xfrm>
            <a:off x="5785112" y="3106533"/>
            <a:ext cx="1" cy="209062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9" name="Elbow Connector 108"/>
          <p:cNvCxnSpPr>
            <a:stCxn id="21" idx="2"/>
            <a:endCxn id="89" idx="0"/>
          </p:cNvCxnSpPr>
          <p:nvPr/>
        </p:nvCxnSpPr>
        <p:spPr>
          <a:xfrm rot="16200000" flipH="1">
            <a:off x="4873688" y="4285732"/>
            <a:ext cx="616975" cy="1205876"/>
          </a:xfrm>
          <a:prstGeom prst="bentConnector3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>
            <a:stCxn id="10" idx="2"/>
            <a:endCxn id="90" idx="0"/>
          </p:cNvCxnSpPr>
          <p:nvPr/>
        </p:nvCxnSpPr>
        <p:spPr>
          <a:xfrm>
            <a:off x="7607605" y="3106533"/>
            <a:ext cx="1" cy="209062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3" name="Elbow Connector 112"/>
          <p:cNvCxnSpPr>
            <a:stCxn id="21" idx="2"/>
            <a:endCxn id="90" idx="0"/>
          </p:cNvCxnSpPr>
          <p:nvPr/>
        </p:nvCxnSpPr>
        <p:spPr>
          <a:xfrm rot="16200000" flipH="1">
            <a:off x="5784934" y="3374485"/>
            <a:ext cx="616975" cy="3028369"/>
          </a:xfrm>
          <a:prstGeom prst="bentConnector3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/>
              <p:cNvSpPr txBox="1"/>
              <p:nvPr/>
            </p:nvSpPr>
            <p:spPr>
              <a:xfrm>
                <a:off x="4545703" y="5716979"/>
                <a:ext cx="470257" cy="2844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𝐓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𝑀𝑃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4" name="TextBox 1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5703" y="5716979"/>
                <a:ext cx="470257" cy="284437"/>
              </a:xfrm>
              <a:prstGeom prst="rect">
                <a:avLst/>
              </a:prstGeom>
              <a:blipFill rotWithShape="0">
                <a:blip r:embed="rId86"/>
                <a:stretch>
                  <a:fillRect l="-11688" t="-19565" r="-23377" b="-86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6" name="Straight Arrow Connector 115"/>
          <p:cNvCxnSpPr>
            <a:stCxn id="87" idx="2"/>
            <a:endCxn id="114" idx="1"/>
          </p:cNvCxnSpPr>
          <p:nvPr/>
        </p:nvCxnSpPr>
        <p:spPr>
          <a:xfrm>
            <a:off x="2094226" y="5474157"/>
            <a:ext cx="2451477" cy="38504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8" name="Straight Arrow Connector 117"/>
          <p:cNvCxnSpPr>
            <a:stCxn id="88" idx="2"/>
            <a:endCxn id="114" idx="0"/>
          </p:cNvCxnSpPr>
          <p:nvPr/>
        </p:nvCxnSpPr>
        <p:spPr>
          <a:xfrm>
            <a:off x="3847315" y="5474157"/>
            <a:ext cx="933517" cy="24282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0" name="Straight Arrow Connector 119"/>
          <p:cNvCxnSpPr>
            <a:stCxn id="89" idx="2"/>
            <a:endCxn id="114" idx="0"/>
          </p:cNvCxnSpPr>
          <p:nvPr/>
        </p:nvCxnSpPr>
        <p:spPr>
          <a:xfrm flipH="1">
            <a:off x="4780832" y="5474157"/>
            <a:ext cx="1004281" cy="24282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>
            <a:stCxn id="90" idx="2"/>
            <a:endCxn id="114" idx="3"/>
          </p:cNvCxnSpPr>
          <p:nvPr/>
        </p:nvCxnSpPr>
        <p:spPr>
          <a:xfrm flipH="1">
            <a:off x="5015960" y="5474157"/>
            <a:ext cx="2591646" cy="38504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/>
              <p:cNvSpPr txBox="1"/>
              <p:nvPr/>
            </p:nvSpPr>
            <p:spPr>
              <a:xfrm>
                <a:off x="4537527" y="6235681"/>
                <a:ext cx="4866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3" name="TextBox 1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527" y="6235681"/>
                <a:ext cx="486608" cy="276999"/>
              </a:xfrm>
              <a:prstGeom prst="rect">
                <a:avLst/>
              </a:prstGeom>
              <a:blipFill rotWithShape="0">
                <a:blip r:embed="rId87"/>
                <a:stretch>
                  <a:fillRect l="-6250" t="-2222" r="-175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/>
              <p:cNvSpPr txBox="1"/>
              <p:nvPr/>
            </p:nvSpPr>
            <p:spPr>
              <a:xfrm>
                <a:off x="3979746" y="6428718"/>
                <a:ext cx="16021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𝑐𝑜𝑛𝑠𝑖𝑠𝑡𝑒𝑛𝑐𝑦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124" name="TextBox 1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746" y="6428718"/>
                <a:ext cx="1602170" cy="276999"/>
              </a:xfrm>
              <a:prstGeom prst="rect">
                <a:avLst/>
              </a:prstGeom>
              <a:blipFill rotWithShape="0">
                <a:blip r:embed="rId88"/>
                <a:stretch>
                  <a:fillRect l="-4563" t="-4444" r="-4943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7" name="TextBox 126"/>
          <p:cNvSpPr txBox="1"/>
          <p:nvPr/>
        </p:nvSpPr>
        <p:spPr>
          <a:xfrm>
            <a:off x="159657" y="5197157"/>
            <a:ext cx="143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classifiers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/>
              <p:cNvSpPr txBox="1"/>
              <p:nvPr/>
            </p:nvSpPr>
            <p:spPr>
              <a:xfrm>
                <a:off x="-121815" y="6091132"/>
                <a:ext cx="2525674" cy="653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dirty="0" smtClean="0">
                    <a:solidFill>
                      <a:schemeClr val="tx1"/>
                    </a:solidFill>
                  </a:rPr>
                  <a:t>prediction accuracy and consistency 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̂"/>
                            <m:ctrlPr>
                              <a:rPr lang="en-US" altLang="zh-CN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𝐓</m:t>
                            </m:r>
                          </m:e>
                        </m:acc>
                      </m:e>
                      <m:sup>
                        <m:r>
                          <a:rPr lang="en-US" altLang="zh-CN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𝑀𝑃</m:t>
                        </m:r>
                      </m:sup>
                    </m:sSup>
                  </m:oMath>
                </a14:m>
                <a:r>
                  <a:rPr lang="en-US" altLang="zh-CN" dirty="0" smtClean="0">
                    <a:solidFill>
                      <a:schemeClr val="tx1"/>
                    </a:solidFill>
                  </a:rPr>
                  <a:t> </a:t>
                </a:r>
                <a:endParaRPr lang="zh-CN" alt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8" name="TextBox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21815" y="6091132"/>
                <a:ext cx="2525674" cy="653769"/>
              </a:xfrm>
              <a:prstGeom prst="rect">
                <a:avLst/>
              </a:prstGeom>
              <a:blipFill rotWithShape="0">
                <a:blip r:embed="rId89"/>
                <a:stretch>
                  <a:fillRect t="-4673" r="-1691" b="-149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0" name="Straight Arrow Connector 129"/>
          <p:cNvCxnSpPr>
            <a:stCxn id="114" idx="2"/>
            <a:endCxn id="123" idx="0"/>
          </p:cNvCxnSpPr>
          <p:nvPr/>
        </p:nvCxnSpPr>
        <p:spPr>
          <a:xfrm flipH="1">
            <a:off x="4780831" y="6001416"/>
            <a:ext cx="1" cy="23426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153357" y="2842303"/>
            <a:ext cx="14369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/>
              <a:t>i</a:t>
            </a:r>
            <a:r>
              <a:rPr lang="en-US" altLang="zh-CN" dirty="0" smtClean="0"/>
              <a:t>nitial </a:t>
            </a:r>
          </a:p>
          <a:p>
            <a:pPr algn="ctr"/>
            <a:r>
              <a:rPr lang="en-US" altLang="zh-CN" dirty="0" smtClean="0"/>
              <a:t>sample </a:t>
            </a:r>
            <a:r>
              <a:rPr lang="en-US" altLang="zh-CN" dirty="0" smtClean="0"/>
              <a:t>weights</a:t>
            </a:r>
            <a:endParaRPr lang="zh-CN" altLang="en-US" dirty="0"/>
          </a:p>
        </p:txBody>
      </p:sp>
      <p:sp>
        <p:nvSpPr>
          <p:cNvPr id="135" name="Rectangle 134"/>
          <p:cNvSpPr/>
          <p:nvPr/>
        </p:nvSpPr>
        <p:spPr>
          <a:xfrm>
            <a:off x="3991331" y="6231354"/>
            <a:ext cx="1590585" cy="4742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865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  <p:bldP spid="90" grpId="0"/>
      <p:bldP spid="114" grpId="0"/>
      <p:bldP spid="123" grpId="0"/>
      <p:bldP spid="124" grpId="0"/>
      <p:bldP spid="127" grpId="0"/>
      <p:bldP spid="128" grpId="0"/>
      <p:bldP spid="132" grpId="0"/>
      <p:bldP spid="1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Multimodal Transfer </a:t>
            </a:r>
            <a:r>
              <a:rPr lang="en-US" altLang="zh-CN" dirty="0" err="1" smtClean="0"/>
              <a:t>Adaboost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465849" y="2147182"/>
                <a:ext cx="33393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5849" y="2147182"/>
                <a:ext cx="333938" cy="276999"/>
              </a:xfrm>
              <a:prstGeom prst="rect">
                <a:avLst/>
              </a:prstGeom>
              <a:blipFill rotWithShape="0">
                <a:blip r:embed="rId3"/>
                <a:stretch>
                  <a:fillRect l="-14545" r="-3636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000328" y="282953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0328" y="2829534"/>
                <a:ext cx="186268" cy="276999"/>
              </a:xfrm>
              <a:prstGeom prst="rect">
                <a:avLst/>
              </a:prstGeom>
              <a:blipFill rotWithShape="0">
                <a:blip r:embed="rId4"/>
                <a:stretch>
                  <a:fillRect l="-32258" r="-25806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753510" y="282953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3510" y="2829534"/>
                <a:ext cx="186268" cy="276999"/>
              </a:xfrm>
              <a:prstGeom prst="rect">
                <a:avLst/>
              </a:prstGeom>
              <a:blipFill rotWithShape="0">
                <a:blip r:embed="rId5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691978" y="282953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1978" y="2829534"/>
                <a:ext cx="186268" cy="276999"/>
              </a:xfrm>
              <a:prstGeom prst="rect">
                <a:avLst/>
              </a:prstGeom>
              <a:blipFill rotWithShape="0">
                <a:blip r:embed="rId6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514471" y="2829534"/>
                <a:ext cx="18626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471" y="2829534"/>
                <a:ext cx="186268" cy="276999"/>
              </a:xfrm>
              <a:prstGeom prst="rect">
                <a:avLst/>
              </a:prstGeom>
              <a:blipFill rotWithShape="0">
                <a:blip r:embed="rId7"/>
                <a:stretch>
                  <a:fillRect l="-33333" r="-30000" b="-652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951244" y="1450091"/>
                <a:ext cx="284437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244" y="1450091"/>
                <a:ext cx="284437" cy="286297"/>
              </a:xfrm>
              <a:prstGeom prst="rect">
                <a:avLst/>
              </a:prstGeom>
              <a:blipFill rotWithShape="0">
                <a:blip r:embed="rId8"/>
                <a:stretch>
                  <a:fillRect l="-17021" t="-19149" r="-42553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701957" y="1460386"/>
                <a:ext cx="289374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957" y="1460386"/>
                <a:ext cx="289374" cy="286297"/>
              </a:xfrm>
              <a:prstGeom prst="rect">
                <a:avLst/>
              </a:prstGeom>
              <a:blipFill rotWithShape="0">
                <a:blip r:embed="rId9"/>
                <a:stretch>
                  <a:fillRect l="-18750" t="-19149" r="-37500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41559" y="1460386"/>
                <a:ext cx="289374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559" y="1460386"/>
                <a:ext cx="289374" cy="286297"/>
              </a:xfrm>
              <a:prstGeom prst="rect">
                <a:avLst/>
              </a:prstGeom>
              <a:blipFill rotWithShape="0">
                <a:blip r:embed="rId10"/>
                <a:stretch>
                  <a:fillRect l="-18750" t="-19149" r="-37500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451426" y="1467019"/>
                <a:ext cx="289374" cy="2862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altLang="zh-CN" b="1" i="0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𝐒</m:t>
                              </m:r>
                            </m:e>
                          </m:acc>
                        </m:e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426" y="1467019"/>
                <a:ext cx="289374" cy="286297"/>
              </a:xfrm>
              <a:prstGeom prst="rect">
                <a:avLst/>
              </a:prstGeom>
              <a:blipFill rotWithShape="0">
                <a:blip r:embed="rId11"/>
                <a:stretch>
                  <a:fillRect l="-18750" t="-19149" r="-37500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5" name="Table 14"/>
          <p:cNvGraphicFramePr>
            <a:graphicFrameLocks noGrp="1"/>
          </p:cNvGraphicFramePr>
          <p:nvPr>
            <p:extLst/>
          </p:nvPr>
        </p:nvGraphicFramePr>
        <p:xfrm>
          <a:off x="1819862" y="173704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00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3573044" y="173704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7322513" y="173704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aphicFrame>
        <p:nvGraphicFramePr>
          <p:cNvPr id="18" name="Table 17"/>
          <p:cNvGraphicFramePr>
            <a:graphicFrameLocks noGrp="1"/>
          </p:cNvGraphicFramePr>
          <p:nvPr>
            <p:extLst/>
          </p:nvPr>
        </p:nvGraphicFramePr>
        <p:xfrm>
          <a:off x="5512646" y="1737041"/>
          <a:ext cx="547200" cy="1097280"/>
        </p:xfrm>
        <a:graphic>
          <a:graphicData uri="http://schemas.openxmlformats.org/drawingml/2006/table">
            <a:tbl>
              <a:tblPr>
                <a:tableStyleId>{37CE84F3-28C3-443E-9E96-99CF82512B78}</a:tableStyleId>
              </a:tblPr>
              <a:tblGrid>
                <a:gridCol w="273600"/>
                <a:gridCol w="273600"/>
              </a:tblGrid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4346887" y="3511457"/>
            <a:ext cx="470257" cy="1348126"/>
            <a:chOff x="9366843" y="5041497"/>
            <a:chExt cx="470257" cy="13481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9517989" y="6112624"/>
                  <a:ext cx="162407" cy="27699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oMath>
                    </m:oMathPara>
                  </a14:m>
                  <a:endParaRPr lang="zh-CN" altLang="en-US" dirty="0">
                    <a:solidFill>
                      <a:schemeClr val="accent4"/>
                    </a:solidFill>
                  </a:endParaRPr>
                </a:p>
              </p:txBody>
            </p:sp>
          </mc:Choice>
          <mc:Fallback xmlns="">
            <p:sp>
              <p:nvSpPr>
                <p:cNvPr id="262" name="TextBox 2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17989" y="6112624"/>
                  <a:ext cx="162407" cy="276999"/>
                </a:xfrm>
                <a:prstGeom prst="rect">
                  <a:avLst/>
                </a:prstGeom>
                <a:blipFill rotWithShape="0">
                  <a:blip r:embed="rId68"/>
                  <a:stretch>
                    <a:fillRect l="-44444" r="-37037" b="-6522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9366843" y="5041497"/>
                  <a:ext cx="470257" cy="28443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altLang="zh-CN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altLang="zh-CN" i="1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b="1" i="0" smtClean="0">
                                    <a:solidFill>
                                      <a:schemeClr val="accent6"/>
                                    </a:solidFill>
                                    <a:latin typeface="Cambria Math" panose="02040503050406030204" pitchFamily="18" charset="0"/>
                                  </a:rPr>
                                  <m:t>𝐓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b="0" i="1" smtClean="0">
                                <a:solidFill>
                                  <a:schemeClr val="accent6"/>
                                </a:solidFill>
                                <a:latin typeface="Cambria Math" panose="02040503050406030204" pitchFamily="18" charset="0"/>
                              </a:rPr>
                              <m:t>𝑀𝑃</m:t>
                            </m:r>
                          </m:sup>
                        </m:sSup>
                      </m:oMath>
                    </m:oMathPara>
                  </a14:m>
                  <a:endParaRPr lang="zh-CN" altLang="en-US" dirty="0">
                    <a:solidFill>
                      <a:schemeClr val="accent6"/>
                    </a:solidFill>
                  </a:endParaRPr>
                </a:p>
              </p:txBody>
            </p:sp>
          </mc:Choice>
          <mc:Fallback xmlns="">
            <p:sp>
              <p:nvSpPr>
                <p:cNvPr id="264" name="TextBox 26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66843" y="5041497"/>
                  <a:ext cx="470257" cy="284437"/>
                </a:xfrm>
                <a:prstGeom prst="rect">
                  <a:avLst/>
                </a:prstGeom>
                <a:blipFill rotWithShape="0">
                  <a:blip r:embed="rId70"/>
                  <a:stretch>
                    <a:fillRect l="-10390" t="-17021" r="-24675" b="-8511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012271"/>
              </p:ext>
            </p:extLst>
          </p:nvPr>
        </p:nvGraphicFramePr>
        <p:xfrm>
          <a:off x="4305637" y="3759624"/>
          <a:ext cx="547200" cy="809196"/>
        </p:xfrm>
        <a:graphic>
          <a:graphicData uri="http://schemas.openxmlformats.org/drawingml/2006/table">
            <a:tbl>
              <a:tblPr>
                <a:tableStyleId>{AF606853-7671-496A-8E4F-DF71F8EC918B}</a:tableStyleId>
              </a:tblPr>
              <a:tblGrid>
                <a:gridCol w="273600"/>
                <a:gridCol w="273600"/>
              </a:tblGrid>
              <a:tr h="269732"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69732"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zh-CN" altLang="en-US" sz="1600" dirty="0"/>
                    </a:p>
                  </a:txBody>
                  <a:tcPr marL="0" marR="0" marT="0" marB="0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7232587" y="271248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444733" y="1736388"/>
                <a:ext cx="659861" cy="279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4733" y="1736388"/>
                <a:ext cx="659861" cy="279628"/>
              </a:xfrm>
              <a:prstGeom prst="rect">
                <a:avLst/>
              </a:prstGeom>
              <a:blipFill rotWithShape="0">
                <a:blip r:embed="rId71"/>
                <a:stretch>
                  <a:fillRect l="-4630" t="-2174" r="-12963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159377" y="1731876"/>
                <a:ext cx="659861" cy="279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377" y="1731876"/>
                <a:ext cx="659861" cy="279628"/>
              </a:xfrm>
              <a:prstGeom prst="rect">
                <a:avLst/>
              </a:prstGeom>
              <a:blipFill rotWithShape="0">
                <a:blip r:embed="rId72"/>
                <a:stretch>
                  <a:fillRect l="-5505" t="-2174" r="-12844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143283" y="1731876"/>
                <a:ext cx="659861" cy="279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3283" y="1731876"/>
                <a:ext cx="659861" cy="279628"/>
              </a:xfrm>
              <a:prstGeom prst="rect">
                <a:avLst/>
              </a:prstGeom>
              <a:blipFill rotWithShape="0">
                <a:blip r:embed="rId73"/>
                <a:stretch>
                  <a:fillRect l="-5556" t="-2174" r="-13889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929065" y="1739169"/>
                <a:ext cx="659861" cy="2796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9065" y="1739169"/>
                <a:ext cx="659861" cy="279628"/>
              </a:xfrm>
              <a:prstGeom prst="rect">
                <a:avLst/>
              </a:prstGeom>
              <a:blipFill rotWithShape="0">
                <a:blip r:embed="rId74"/>
                <a:stretch>
                  <a:fillRect l="-5556" t="-2174" r="-13889" b="-347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894087" y="3759624"/>
                <a:ext cx="59830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CN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087" y="3759624"/>
                <a:ext cx="598305" cy="276999"/>
              </a:xfrm>
              <a:prstGeom prst="rect">
                <a:avLst/>
              </a:prstGeom>
              <a:blipFill rotWithShape="0">
                <a:blip r:embed="rId75"/>
                <a:stretch>
                  <a:fillRect l="-5102" t="-4444" r="-14286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2436546" y="2573323"/>
                <a:ext cx="751744" cy="306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6546" y="2573323"/>
                <a:ext cx="751744" cy="306238"/>
              </a:xfrm>
              <a:prstGeom prst="rect">
                <a:avLst/>
              </a:prstGeom>
              <a:blipFill rotWithShape="0">
                <a:blip r:embed="rId76"/>
                <a:stretch>
                  <a:fillRect l="-4065" t="-2000" r="-11382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4121386" y="2573323"/>
                <a:ext cx="751744" cy="306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386" y="2573323"/>
                <a:ext cx="751744" cy="306238"/>
              </a:xfrm>
              <a:prstGeom prst="rect">
                <a:avLst/>
              </a:prstGeom>
              <a:blipFill rotWithShape="0">
                <a:blip r:embed="rId77"/>
                <a:stretch>
                  <a:fillRect l="-4065" t="-2000" r="-11382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6093482" y="2573323"/>
                <a:ext cx="751744" cy="306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3482" y="2573323"/>
                <a:ext cx="751744" cy="306238"/>
              </a:xfrm>
              <a:prstGeom prst="rect">
                <a:avLst/>
              </a:prstGeom>
              <a:blipFill rotWithShape="0">
                <a:blip r:embed="rId78"/>
                <a:stretch>
                  <a:fillRect l="-4065" t="-2000" r="-11382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883123" y="2573323"/>
                <a:ext cx="751744" cy="3062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zh-CN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p>
                          </m:sSup>
                        </m:sub>
                        <m:sup>
                          <m:r>
                            <a:rPr lang="en-US" altLang="zh-CN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bSup>
                      <m:r>
                        <a:rPr lang="en-US" altLang="zh-CN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2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3123" y="2573323"/>
                <a:ext cx="751744" cy="306238"/>
              </a:xfrm>
              <a:prstGeom prst="rect">
                <a:avLst/>
              </a:prstGeom>
              <a:blipFill rotWithShape="0">
                <a:blip r:embed="rId79"/>
                <a:stretch>
                  <a:fillRect l="-4065" t="-2000" r="-11382" b="-3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894087" y="4263014"/>
                <a:ext cx="711349" cy="2825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solidFill>
                                <a:schemeClr val="accent6"/>
                              </a:solidFill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sSup>
                            <m:sSupPr>
                              <m:ctrlPr>
                                <a:rPr lang="en-US" altLang="zh-CN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p>
                              <m:r>
                                <a:rPr lang="en-US" altLang="zh-CN" b="0" i="1" smtClean="0">
                                  <a:solidFill>
                                    <a:schemeClr val="accent6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sub>
                      </m:sSub>
                      <m:r>
                        <a:rPr lang="en-US" altLang="zh-CN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4087" y="4263014"/>
                <a:ext cx="711349" cy="282513"/>
              </a:xfrm>
              <a:prstGeom prst="rect">
                <a:avLst/>
              </a:prstGeom>
              <a:blipFill rotWithShape="0">
                <a:blip r:embed="rId80"/>
                <a:stretch>
                  <a:fillRect l="-4274" r="-11966" b="-319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6" name="Picture 35"/>
          <p:cNvPicPr>
            <a:picLocks noChangeAspect="1"/>
          </p:cNvPicPr>
          <p:nvPr/>
        </p:nvPicPr>
        <p:blipFill>
          <a:blip r:embed="rId8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 flipV="1">
            <a:off x="2647264" y="2293626"/>
            <a:ext cx="244352" cy="54801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 flipV="1">
            <a:off x="4375081" y="2293626"/>
            <a:ext cx="244352" cy="54801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 flipV="1">
            <a:off x="6347177" y="2293627"/>
            <a:ext cx="244352" cy="54801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8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 flipV="1">
            <a:off x="8136818" y="2293626"/>
            <a:ext cx="244352" cy="5480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1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6200000" flipV="1">
            <a:off x="5071062" y="4158677"/>
            <a:ext cx="244352" cy="5480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1798397" y="3444524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397" y="3444524"/>
                <a:ext cx="608115" cy="276999"/>
              </a:xfrm>
              <a:prstGeom prst="rect">
                <a:avLst/>
              </a:prstGeom>
              <a:blipFill rotWithShape="0">
                <a:blip r:embed="rId82"/>
                <a:stretch>
                  <a:fillRect l="-9000" t="-4444" r="-140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1798396" y="3816222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396" y="3816222"/>
                <a:ext cx="608115" cy="276999"/>
              </a:xfrm>
              <a:prstGeom prst="rect">
                <a:avLst/>
              </a:prstGeom>
              <a:blipFill rotWithShape="0">
                <a:blip r:embed="rId83"/>
                <a:stretch>
                  <a:fillRect l="-10000" t="-4444" r="-140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1798429" y="4187920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429" y="4187920"/>
                <a:ext cx="608115" cy="276999"/>
              </a:xfrm>
              <a:prstGeom prst="rect">
                <a:avLst/>
              </a:prstGeom>
              <a:blipFill rotWithShape="0">
                <a:blip r:embed="rId84"/>
                <a:stretch>
                  <a:fillRect l="-10000" t="-4444" r="-140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/>
              <p:cNvSpPr txBox="1"/>
              <p:nvPr/>
            </p:nvSpPr>
            <p:spPr>
              <a:xfrm>
                <a:off x="1798395" y="4559617"/>
                <a:ext cx="608115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395" y="4559617"/>
                <a:ext cx="608115" cy="276999"/>
              </a:xfrm>
              <a:prstGeom prst="rect">
                <a:avLst/>
              </a:prstGeom>
              <a:blipFill rotWithShape="0">
                <a:blip r:embed="rId85"/>
                <a:stretch>
                  <a:fillRect l="-10000" t="-4444" r="-140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2" name="TextBox 131"/>
          <p:cNvSpPr txBox="1"/>
          <p:nvPr/>
        </p:nvSpPr>
        <p:spPr>
          <a:xfrm>
            <a:off x="153357" y="2842303"/>
            <a:ext cx="1436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/>
              <a:t>update</a:t>
            </a:r>
          </a:p>
          <a:p>
            <a:pPr algn="ctr"/>
            <a:r>
              <a:rPr lang="en-US" altLang="zh-CN" dirty="0" smtClean="0"/>
              <a:t>weights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6010146" y="6319246"/>
                <a:ext cx="112511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𝛽</m:t>
                      </m:r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&lt;0.5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0146" y="6319246"/>
                <a:ext cx="1125116" cy="276999"/>
              </a:xfrm>
              <a:prstGeom prst="rect">
                <a:avLst/>
              </a:prstGeom>
              <a:blipFill rotWithShape="0">
                <a:blip r:embed="rId86"/>
                <a:stretch>
                  <a:fillRect l="-7065" t="-4444" r="-5435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4003699" y="5210185"/>
                <a:ext cx="268201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CN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altLang="zh-CN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altLang="zh-CN" b="0" i="1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CN" altLang="en-US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𝛽</m:t>
                        </m:r>
                        <m:r>
                          <a:rPr lang="en-US" altLang="zh-CN" i="1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(1)</m:t>
                        </m:r>
                      </m:e>
                      <m:sup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altLang="zh-CN" b="0" i="1" smtClean="0">
                            <a:solidFill>
                              <a:schemeClr val="accent6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sup>
                    </m:sSup>
                  </m:oMath>
                </a14:m>
                <a:r>
                  <a:rPr lang="zh-CN" altLang="en-US" dirty="0" smtClean="0">
                    <a:solidFill>
                      <a:schemeClr val="accent6"/>
                    </a:solidFill>
                  </a:rPr>
                  <a:t> </a:t>
                </a:r>
                <a:endParaRPr lang="zh-CN" altLang="en-US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3699" y="5210185"/>
                <a:ext cx="2682016" cy="369332"/>
              </a:xfrm>
              <a:prstGeom prst="rect">
                <a:avLst/>
              </a:prstGeom>
              <a:blipFill rotWithShape="0">
                <a:blip r:embed="rId8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Box 40"/>
          <p:cNvSpPr txBox="1"/>
          <p:nvPr/>
        </p:nvSpPr>
        <p:spPr>
          <a:xfrm>
            <a:off x="5821943" y="3280678"/>
            <a:ext cx="87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error1</a:t>
            </a:r>
            <a:endParaRPr lang="zh-CN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4537527" y="6222981"/>
                <a:ext cx="48660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CN" altLang="en-US" i="1" smtClean="0">
                          <a:latin typeface="Cambria Math" panose="02040503050406030204" pitchFamily="18" charset="0"/>
                        </a:rPr>
                        <m:t>𝜀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7527" y="6222981"/>
                <a:ext cx="486608" cy="276999"/>
              </a:xfrm>
              <a:prstGeom prst="rect">
                <a:avLst/>
              </a:prstGeom>
              <a:blipFill rotWithShape="0">
                <a:blip r:embed="rId88"/>
                <a:stretch>
                  <a:fillRect l="-6250" t="-2222" r="-17500" b="-3555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3979746" y="6416018"/>
                <a:ext cx="1602170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𝑐𝑜𝑛𝑠𝑖𝑠𝑡𝑒𝑛𝑐𝑦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746" y="6416018"/>
                <a:ext cx="1602170" cy="276999"/>
              </a:xfrm>
              <a:prstGeom prst="rect">
                <a:avLst/>
              </a:prstGeom>
              <a:blipFill rotWithShape="0">
                <a:blip r:embed="rId89"/>
                <a:stretch>
                  <a:fillRect l="-4563" t="-2174" r="-4943" b="-326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ectangle 68"/>
          <p:cNvSpPr/>
          <p:nvPr/>
        </p:nvSpPr>
        <p:spPr>
          <a:xfrm>
            <a:off x="3991331" y="6218654"/>
            <a:ext cx="1590585" cy="47424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3" name="Straight Arrow Connector 42"/>
          <p:cNvCxnSpPr>
            <a:stCxn id="69" idx="3"/>
            <a:endCxn id="62" idx="1"/>
          </p:cNvCxnSpPr>
          <p:nvPr/>
        </p:nvCxnSpPr>
        <p:spPr>
          <a:xfrm>
            <a:off x="5581916" y="6455777"/>
            <a:ext cx="428230" cy="1969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>
            <a:stCxn id="30" idx="3"/>
            <a:endCxn id="41" idx="1"/>
          </p:cNvCxnSpPr>
          <p:nvPr/>
        </p:nvCxnSpPr>
        <p:spPr>
          <a:xfrm flipV="1">
            <a:off x="5492392" y="3465344"/>
            <a:ext cx="329551" cy="43278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815838" y="3566303"/>
            <a:ext cx="87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error2</a:t>
            </a:r>
            <a:endParaRPr lang="zh-CN" altLang="en-US" dirty="0"/>
          </a:p>
        </p:txBody>
      </p:sp>
      <p:sp>
        <p:nvSpPr>
          <p:cNvPr id="91" name="TextBox 90"/>
          <p:cNvSpPr txBox="1"/>
          <p:nvPr/>
        </p:nvSpPr>
        <p:spPr>
          <a:xfrm>
            <a:off x="5815838" y="3826528"/>
            <a:ext cx="87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error3</a:t>
            </a:r>
            <a:endParaRPr lang="zh-CN" altLang="en-US" dirty="0"/>
          </a:p>
        </p:txBody>
      </p:sp>
      <p:sp>
        <p:nvSpPr>
          <p:cNvPr id="92" name="TextBox 91"/>
          <p:cNvSpPr txBox="1"/>
          <p:nvPr/>
        </p:nvSpPr>
        <p:spPr>
          <a:xfrm>
            <a:off x="5815838" y="4086753"/>
            <a:ext cx="872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error4</a:t>
            </a:r>
            <a:endParaRPr lang="zh-CN" altLang="en-US" dirty="0"/>
          </a:p>
        </p:txBody>
      </p:sp>
      <p:cxnSp>
        <p:nvCxnSpPr>
          <p:cNvPr id="59" name="Straight Arrow Connector 58"/>
          <p:cNvCxnSpPr>
            <a:stCxn id="30" idx="3"/>
            <a:endCxn id="86" idx="1"/>
          </p:cNvCxnSpPr>
          <p:nvPr/>
        </p:nvCxnSpPr>
        <p:spPr>
          <a:xfrm flipV="1">
            <a:off x="5492392" y="3750969"/>
            <a:ext cx="323446" cy="14715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>
            <a:stCxn id="30" idx="3"/>
            <a:endCxn id="91" idx="1"/>
          </p:cNvCxnSpPr>
          <p:nvPr/>
        </p:nvCxnSpPr>
        <p:spPr>
          <a:xfrm>
            <a:off x="5492392" y="3898124"/>
            <a:ext cx="323446" cy="11307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>
            <a:stCxn id="30" idx="3"/>
            <a:endCxn id="92" idx="1"/>
          </p:cNvCxnSpPr>
          <p:nvPr/>
        </p:nvCxnSpPr>
        <p:spPr>
          <a:xfrm>
            <a:off x="5492392" y="3898124"/>
            <a:ext cx="323446" cy="373295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>
            <a:stCxn id="87" idx="3"/>
          </p:cNvCxnSpPr>
          <p:nvPr/>
        </p:nvCxnSpPr>
        <p:spPr>
          <a:xfrm>
            <a:off x="2406512" y="3583024"/>
            <a:ext cx="1899125" cy="315099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>
            <a:stCxn id="88" idx="3"/>
          </p:cNvCxnSpPr>
          <p:nvPr/>
        </p:nvCxnSpPr>
        <p:spPr>
          <a:xfrm flipV="1">
            <a:off x="2406511" y="3914560"/>
            <a:ext cx="1894124" cy="40162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stCxn id="89" idx="3"/>
          </p:cNvCxnSpPr>
          <p:nvPr/>
        </p:nvCxnSpPr>
        <p:spPr>
          <a:xfrm flipV="1">
            <a:off x="2406544" y="3934590"/>
            <a:ext cx="1892988" cy="391830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stCxn id="90" idx="3"/>
          </p:cNvCxnSpPr>
          <p:nvPr/>
        </p:nvCxnSpPr>
        <p:spPr>
          <a:xfrm flipV="1">
            <a:off x="2406510" y="3934641"/>
            <a:ext cx="1887116" cy="763476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7226783" y="3721523"/>
                <a:ext cx="46967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b="0" i="0" smtClean="0">
                          <a:latin typeface="Cambria Math" panose="02040503050406030204" pitchFamily="18" charset="0"/>
                        </a:rPr>
                        <m:t>max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6783" y="3721523"/>
                <a:ext cx="469679" cy="276999"/>
              </a:xfrm>
              <a:prstGeom prst="rect">
                <a:avLst/>
              </a:prstGeom>
              <a:blipFill rotWithShape="0">
                <a:blip r:embed="rId90"/>
                <a:stretch>
                  <a:fillRect l="-6410" r="-64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0" name="Elbow Connector 79"/>
          <p:cNvCxnSpPr>
            <a:stCxn id="41" idx="3"/>
            <a:endCxn id="78" idx="1"/>
          </p:cNvCxnSpPr>
          <p:nvPr/>
        </p:nvCxnSpPr>
        <p:spPr>
          <a:xfrm>
            <a:off x="6694154" y="3465344"/>
            <a:ext cx="532629" cy="394679"/>
          </a:xfrm>
          <a:prstGeom prst="bentConnector3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2" name="Elbow Connector 81"/>
          <p:cNvCxnSpPr>
            <a:stCxn id="86" idx="3"/>
            <a:endCxn id="78" idx="1"/>
          </p:cNvCxnSpPr>
          <p:nvPr/>
        </p:nvCxnSpPr>
        <p:spPr>
          <a:xfrm>
            <a:off x="6688049" y="3750969"/>
            <a:ext cx="538734" cy="109054"/>
          </a:xfrm>
          <a:prstGeom prst="bentConnector3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4" name="Elbow Connector 83"/>
          <p:cNvCxnSpPr>
            <a:stCxn id="91" idx="3"/>
            <a:endCxn id="78" idx="1"/>
          </p:cNvCxnSpPr>
          <p:nvPr/>
        </p:nvCxnSpPr>
        <p:spPr>
          <a:xfrm flipV="1">
            <a:off x="6688049" y="3860023"/>
            <a:ext cx="538734" cy="151171"/>
          </a:xfrm>
          <a:prstGeom prst="bentConnector3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3" name="Elbow Connector 92"/>
          <p:cNvCxnSpPr>
            <a:stCxn id="92" idx="3"/>
            <a:endCxn id="78" idx="1"/>
          </p:cNvCxnSpPr>
          <p:nvPr/>
        </p:nvCxnSpPr>
        <p:spPr>
          <a:xfrm flipV="1">
            <a:off x="6688049" y="3860023"/>
            <a:ext cx="538734" cy="411396"/>
          </a:xfrm>
          <a:prstGeom prst="bentConnector3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8057313" y="3719132"/>
                <a:ext cx="17177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</a:rPr>
                        <m:t>𝑒</m:t>
                      </m:r>
                    </m:oMath>
                  </m:oMathPara>
                </a14:m>
                <a:endParaRPr lang="zh-CN" altLang="en-US" dirty="0"/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7313" y="3719132"/>
                <a:ext cx="171778" cy="276999"/>
              </a:xfrm>
              <a:prstGeom prst="rect">
                <a:avLst/>
              </a:prstGeom>
              <a:blipFill rotWithShape="0">
                <a:blip r:embed="rId91"/>
                <a:stretch>
                  <a:fillRect l="-21429" r="-178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6" name="Straight Arrow Connector 95"/>
          <p:cNvCxnSpPr>
            <a:stCxn id="78" idx="3"/>
            <a:endCxn id="94" idx="1"/>
          </p:cNvCxnSpPr>
          <p:nvPr/>
        </p:nvCxnSpPr>
        <p:spPr>
          <a:xfrm flipV="1">
            <a:off x="7696462" y="3857632"/>
            <a:ext cx="360851" cy="239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99" name="TextBox 98"/>
              <p:cNvSpPr txBox="1"/>
              <p:nvPr/>
            </p:nvSpPr>
            <p:spPr>
              <a:xfrm>
                <a:off x="628649" y="5210185"/>
                <a:ext cx="3073307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0" dirty="0" smtClean="0"/>
                  <a:t>Tips: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↑</m:t>
                    </m:r>
                  </m:oMath>
                </a14:m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r>
                      <a:rPr lang="zh-CN" altLang="en-US" i="1" dirty="0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zh-CN" alt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zh-CN" altLang="en-US" dirty="0" smtClean="0"/>
                  <a:t> </a:t>
                </a:r>
                <a:r>
                  <a:rPr lang="en-US" altLang="zh-CN" dirty="0" smtClean="0"/>
                  <a:t>gets larger.</a:t>
                </a:r>
              </a:p>
              <a:p>
                <a:r>
                  <a:rPr lang="en-US" altLang="zh-CN" dirty="0" smtClean="0"/>
                  <a:t>The </a:t>
                </a:r>
                <a:r>
                  <a:rPr lang="en-US" altLang="zh-CN" dirty="0" err="1" smtClean="0"/>
                  <a:t>mis</a:t>
                </a:r>
                <a:r>
                  <a:rPr lang="en-US" altLang="zh-CN" dirty="0" smtClean="0"/>
                  <a:t>-classified samples in the target domain make sure to draw enough attention in the next round.</a:t>
                </a:r>
                <a:endParaRPr lang="zh-CN" altLang="en-US" dirty="0"/>
              </a:p>
            </p:txBody>
          </p:sp>
        </mc:Choice>
        <mc:Fallback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49" y="5210185"/>
                <a:ext cx="3073307" cy="1477328"/>
              </a:xfrm>
              <a:prstGeom prst="rect">
                <a:avLst/>
              </a:prstGeom>
              <a:blipFill rotWithShape="0">
                <a:blip r:embed="rId92"/>
                <a:stretch>
                  <a:fillRect l="-1587" t="-2479" b="-578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495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/>
      <p:bldP spid="88" grpId="0"/>
      <p:bldP spid="89" grpId="0"/>
      <p:bldP spid="90" grpId="0"/>
      <p:bldP spid="132" grpId="0"/>
      <p:bldP spid="62" grpId="0"/>
      <p:bldP spid="4" grpId="0"/>
      <p:bldP spid="41" grpId="0"/>
      <p:bldP spid="86" grpId="0"/>
      <p:bldP spid="91" grpId="0"/>
      <p:bldP spid="92" grpId="0"/>
      <p:bldP spid="78" grpId="0"/>
      <p:bldP spid="94" grpId="0"/>
      <p:bldP spid="99" grpId="0"/>
    </p:bldLst>
  </p:timing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3500</TotalTime>
  <Words>306</Words>
  <Application>Microsoft Office PowerPoint</Application>
  <PresentationFormat>On-screen Show (4:3)</PresentationFormat>
  <Paragraphs>267</Paragraphs>
  <Slides>10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宋体</vt:lpstr>
      <vt:lpstr>Arial</vt:lpstr>
      <vt:lpstr>Calibri</vt:lpstr>
      <vt:lpstr>Calibri Light</vt:lpstr>
      <vt:lpstr>Cambria Math</vt:lpstr>
      <vt:lpstr>Office Theme</vt:lpstr>
      <vt:lpstr>Transfer Knowledge between cities</vt:lpstr>
      <vt:lpstr>Motivation</vt:lpstr>
      <vt:lpstr>Motivation</vt:lpstr>
      <vt:lpstr>Motivation</vt:lpstr>
      <vt:lpstr>Framework</vt:lpstr>
      <vt:lpstr>Framework</vt:lpstr>
      <vt:lpstr>Graph clustering based  dictionary learning</vt:lpstr>
      <vt:lpstr>Multimodal Transfer Adaboost</vt:lpstr>
      <vt:lpstr>Multimodal Transfer Adaboost</vt:lpstr>
      <vt:lpstr>Multimodal Transfer Adaboost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Framework</dc:title>
  <dc:creator>Ying Wei</dc:creator>
  <cp:lastModifiedBy>Ying Wei</cp:lastModifiedBy>
  <cp:revision>156</cp:revision>
  <dcterms:created xsi:type="dcterms:W3CDTF">2016-05-19T12:15:06Z</dcterms:created>
  <dcterms:modified xsi:type="dcterms:W3CDTF">2016-06-13T09:58:29Z</dcterms:modified>
</cp:coreProperties>
</file>