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tiff" ContentType="image/tiff"/>
  <Default Extension="vml" ContentType="application/vnd.openxmlformats-officedocument.vmlDrawing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951" r:id="rId1"/>
  </p:sldMasterIdLst>
  <p:notesMasterIdLst>
    <p:notesMasterId r:id="rId26"/>
  </p:notesMasterIdLst>
  <p:sldIdLst>
    <p:sldId id="256" r:id="rId2"/>
    <p:sldId id="422" r:id="rId3"/>
    <p:sldId id="423" r:id="rId4"/>
    <p:sldId id="281" r:id="rId5"/>
    <p:sldId id="283" r:id="rId6"/>
    <p:sldId id="448" r:id="rId7"/>
    <p:sldId id="444" r:id="rId8"/>
    <p:sldId id="445" r:id="rId9"/>
    <p:sldId id="450" r:id="rId10"/>
    <p:sldId id="424" r:id="rId11"/>
    <p:sldId id="425" r:id="rId12"/>
    <p:sldId id="440" r:id="rId13"/>
    <p:sldId id="439" r:id="rId14"/>
    <p:sldId id="455" r:id="rId15"/>
    <p:sldId id="432" r:id="rId16"/>
    <p:sldId id="400" r:id="rId17"/>
    <p:sldId id="456" r:id="rId18"/>
    <p:sldId id="435" r:id="rId19"/>
    <p:sldId id="457" r:id="rId20"/>
    <p:sldId id="442" r:id="rId21"/>
    <p:sldId id="452" r:id="rId22"/>
    <p:sldId id="454" r:id="rId23"/>
    <p:sldId id="453" r:id="rId24"/>
    <p:sldId id="420" r:id="rId25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33CC"/>
    <a:srgbClr val="FFFF00"/>
    <a:srgbClr val="5B9BD5"/>
    <a:srgbClr val="FFFFFF"/>
    <a:srgbClr val="FFC000"/>
    <a:srgbClr val="A5301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ABFCF23-3B69-468F-B69F-88F6DE6A72F2}" styleName="Medium Style 1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775DCB02-9BB8-47FD-8907-85C794F793BA}" styleName="Themed Style 1 - Accent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E269D01E-BC32-4049-B463-5C60D7B0CCD2}" styleName="Themed Style 2 - Accent 4">
    <a:tblBg>
      <a:fillRef idx="3">
        <a:schemeClr val="accent4"/>
      </a:fillRef>
      <a:effectRef idx="3">
        <a:schemeClr val="accent4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4">
                <a:tint val="50000"/>
              </a:schemeClr>
            </a:lnRef>
          </a:left>
          <a:right>
            <a:lnRef idx="1">
              <a:schemeClr val="accent4">
                <a:tint val="50000"/>
              </a:schemeClr>
            </a:lnRef>
          </a:right>
          <a:top>
            <a:lnRef idx="1">
              <a:schemeClr val="accent4">
                <a:tint val="50000"/>
              </a:schemeClr>
            </a:lnRef>
          </a:top>
          <a:bottom>
            <a:lnRef idx="1">
              <a:schemeClr val="accent4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06799F8-075E-4A3A-A7F6-7FBC6576F1A4}" styleName="Themed Style 2 - Accent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D113A9D2-9D6B-4929-AA2D-F23B5EE8CBE7}" styleName="Themed Style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5758FB7-9AC5-4552-8A53-C91805E547FA}" styleName="Themed Style 1 - Ac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638B1855-1B75-4FBE-930C-398BA8C253C6}" styleName="Themed Style 2 - Accent 6">
    <a:tblBg>
      <a:fillRef idx="3">
        <a:schemeClr val="accent6"/>
      </a:fillRef>
      <a:effectRef idx="3">
        <a:schemeClr val="accent6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6">
                <a:tint val="50000"/>
              </a:schemeClr>
            </a:lnRef>
          </a:left>
          <a:right>
            <a:lnRef idx="1">
              <a:schemeClr val="accent6">
                <a:tint val="50000"/>
              </a:schemeClr>
            </a:lnRef>
          </a:right>
          <a:top>
            <a:lnRef idx="1">
              <a:schemeClr val="accent6">
                <a:tint val="50000"/>
              </a:schemeClr>
            </a:lnRef>
          </a:top>
          <a:bottom>
            <a:lnRef idx="1">
              <a:schemeClr val="accent6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106" autoAdjust="0"/>
    <p:restoredTop sz="94660"/>
  </p:normalViewPr>
  <p:slideViewPr>
    <p:cSldViewPr snapToGrid="0">
      <p:cViewPr>
        <p:scale>
          <a:sx n="75" d="100"/>
          <a:sy n="75" d="100"/>
        </p:scale>
        <p:origin x="930" y="420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27.emf"/><Relationship Id="rId1" Type="http://schemas.openxmlformats.org/officeDocument/2006/relationships/image" Target="../media/image26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379F77B-9CFC-4DF7-A650-56FF1D97FCA1}" type="datetimeFigureOut">
              <a:rPr lang="en-US" smtClean="0"/>
              <a:t>11/10/2016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C3A4ECF-25BA-45B2-81BF-CFE9B2CFFC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05155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42416" y="2514601"/>
            <a:ext cx="6600451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42416" y="4777380"/>
            <a:ext cx="6600451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5D5C-B4F4-4930-905F-AA53E261B7AE}" type="datetime1">
              <a:rPr lang="en-US" smtClean="0"/>
              <a:t>11/10/2016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20416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609600"/>
            <a:ext cx="6591985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005009-5A2F-4E11-8AB1-F5E0CED58B64}" type="datetime1">
              <a:rPr lang="en-US" smtClean="0"/>
              <a:t>11/10/2016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735011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15972" y="3505200"/>
            <a:ext cx="5653888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6C5BDC-11D0-4932-A6E2-BC642BEB0041}" type="datetime1">
              <a:rPr lang="en-US" smtClean="0"/>
              <a:t>11/10/2016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9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86607210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438401"/>
            <a:ext cx="6591985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369BF6-0874-4F7C-B457-CA8167358B63}" type="datetime1">
              <a:rPr lang="en-US" smtClean="0"/>
              <a:t>11/10/2016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007976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688292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688292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AABE69-B3B8-4ED1-B05D-2A3549499CB5}" type="datetime1">
              <a:rPr lang="en-US" smtClean="0"/>
              <a:t>11/10/2016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2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80635059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6" y="627407"/>
            <a:ext cx="6591984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591985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808B21-49C1-46E5-B832-D2B5F56136E1}" type="datetime1">
              <a:rPr lang="en-US" smtClean="0"/>
              <a:t>11/10/2016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24888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65E1AE-AAC8-469C-8AA6-8A55F9EF0CFC}" type="datetime1">
              <a:rPr lang="en-US" smtClean="0"/>
              <a:t>11/10/2016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141928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78535" y="627406"/>
            <a:ext cx="1656132" cy="5283817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42416" y="627406"/>
            <a:ext cx="4716348" cy="52838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59E960-B0C9-443A-8EC0-AC67B24DA40C}" type="datetime1">
              <a:rPr lang="en-US" smtClean="0"/>
              <a:t>11/10/2016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9738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58413" y="324560"/>
            <a:ext cx="7175987" cy="812804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75407" y="1329964"/>
            <a:ext cx="7658993" cy="458125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7E4601-8ED5-4381-9D8F-3FB249A1637A}" type="datetime1">
              <a:rPr lang="en-US" smtClean="0"/>
              <a:t>11/10/2016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35608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637A9-119A-49DA-BD12-AAC58B377D8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94221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074562"/>
            <a:ext cx="6591985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3581400"/>
            <a:ext cx="659198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579CA9-1A85-4995-B02B-CF6E623DBA13}" type="datetime1">
              <a:rPr lang="en-US" smtClean="0"/>
              <a:t>11/10/2016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50631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42416" y="2136706"/>
            <a:ext cx="3197531" cy="376739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7307" y="2136706"/>
            <a:ext cx="3197093" cy="376739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69FE74-583A-48CD-A79B-385C971C58DB}" type="datetime1">
              <a:rPr lang="en-US" smtClean="0"/>
              <a:t>11/10/2016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45046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65352" y="2226626"/>
            <a:ext cx="287459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942415" y="2802888"/>
            <a:ext cx="3197532" cy="3105703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6154" y="2223398"/>
            <a:ext cx="28732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333715" y="2799660"/>
            <a:ext cx="3195680" cy="3105703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ECA871-182C-4C09-A8E6-A2BF7E30B314}" type="datetime1">
              <a:rPr lang="en-US" smtClean="0"/>
              <a:t>11/10/2016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31063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FBB953-1002-43AC-B5AC-01BCBF19DE39}" type="datetime1">
              <a:rPr lang="en-US" smtClean="0"/>
              <a:t>11/10/2016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31114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4C03EE-931D-482D-9B52-C3F9F21D90FF}" type="datetime1">
              <a:rPr lang="en-US" smtClean="0"/>
              <a:t>11/10/2016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56382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46088"/>
            <a:ext cx="2629584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3494" y="446089"/>
            <a:ext cx="3790906" cy="5414963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1598613"/>
            <a:ext cx="2629584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A15374-7FED-4C21-9FE7-B2A89BB10D33}" type="datetime1">
              <a:rPr lang="en-US" smtClean="0"/>
              <a:t>11/10/2016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7272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800600"/>
            <a:ext cx="6591985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942415" y="634965"/>
            <a:ext cx="6591985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367338"/>
            <a:ext cx="6591985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7B3257-28CF-425A-948C-3CC82D3AE0A0}" type="datetime1">
              <a:rPr lang="en-US" smtClean="0"/>
              <a:t>11/10/2016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20421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Group 35"/>
          <p:cNvGrpSpPr/>
          <p:nvPr/>
        </p:nvGrpSpPr>
        <p:grpSpPr>
          <a:xfrm>
            <a:off x="0" y="228600"/>
            <a:ext cx="984126" cy="6638628"/>
            <a:chOff x="2487613" y="285750"/>
            <a:chExt cx="1206501" cy="5654676"/>
          </a:xfrm>
        </p:grpSpPr>
        <p:sp>
          <p:nvSpPr>
            <p:cNvPr id="37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8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9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0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1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2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3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4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6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7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8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49" name="Group 48"/>
          <p:cNvGrpSpPr/>
          <p:nvPr/>
        </p:nvGrpSpPr>
        <p:grpSpPr>
          <a:xfrm>
            <a:off x="20424" y="285"/>
            <a:ext cx="1009468" cy="6852968"/>
            <a:chOff x="6627813" y="195717"/>
            <a:chExt cx="1009650" cy="5678034"/>
          </a:xfrm>
        </p:grpSpPr>
        <p:sp>
          <p:nvSpPr>
            <p:cNvPr id="50" name="Freeform 27"/>
            <p:cNvSpPr/>
            <p:nvPr/>
          </p:nvSpPr>
          <p:spPr bwMode="auto">
            <a:xfrm>
              <a:off x="6627813" y="195717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3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4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5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6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8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1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62" name="Rectangle 61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59568" y="312578"/>
            <a:ext cx="7174832" cy="82913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6085" y="1401854"/>
            <a:ext cx="7528315" cy="461794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772400" y="6135089"/>
            <a:ext cx="766380" cy="3701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54AE31-676E-4F7E-8784-2A843295B177}" type="datetime1">
              <a:rPr lang="en-US" smtClean="0"/>
              <a:t>11/10/2016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42415" y="6135809"/>
            <a:ext cx="57164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11228" y="476251"/>
            <a:ext cx="58497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89834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52" r:id="rId1"/>
    <p:sldLayoutId id="2147483953" r:id="rId2"/>
    <p:sldLayoutId id="2147483954" r:id="rId3"/>
    <p:sldLayoutId id="2147483955" r:id="rId4"/>
    <p:sldLayoutId id="2147483956" r:id="rId5"/>
    <p:sldLayoutId id="2147483957" r:id="rId6"/>
    <p:sldLayoutId id="2147483958" r:id="rId7"/>
    <p:sldLayoutId id="2147483959" r:id="rId8"/>
    <p:sldLayoutId id="2147483960" r:id="rId9"/>
    <p:sldLayoutId id="2147483961" r:id="rId10"/>
    <p:sldLayoutId id="2147483962" r:id="rId11"/>
    <p:sldLayoutId id="2147483963" r:id="rId12"/>
    <p:sldLayoutId id="2147483964" r:id="rId13"/>
    <p:sldLayoutId id="2147483965" r:id="rId14"/>
    <p:sldLayoutId id="2147483966" r:id="rId15"/>
    <p:sldLayoutId id="2147483967" r:id="rId16"/>
  </p:sldLayoutIdLst>
  <p:hf hdr="0" ftr="0" dt="0"/>
  <p:txStyles>
    <p:titleStyle>
      <a:lvl1pPr algn="ctr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tiff"/><Relationship Id="rId2" Type="http://schemas.openxmlformats.org/officeDocument/2006/relationships/hyperlink" Target="mailto:mhoang@cs.ucsb.edu" TargetMode="Externa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emf"/><Relationship Id="rId4" Type="http://schemas.openxmlformats.org/officeDocument/2006/relationships/image" Target="../media/image14.e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tiff"/><Relationship Id="rId7" Type="http://schemas.openxmlformats.org/officeDocument/2006/relationships/image" Target="../media/image20.emf"/><Relationship Id="rId2" Type="http://schemas.openxmlformats.org/officeDocument/2006/relationships/image" Target="../media/image16.tif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emf"/><Relationship Id="rId5" Type="http://schemas.openxmlformats.org/officeDocument/2006/relationships/image" Target="../media/image18.emf"/><Relationship Id="rId4" Type="http://schemas.openxmlformats.org/officeDocument/2006/relationships/image" Target="../media/image15.e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emf"/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emf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em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27.e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26.e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emf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emf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0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emf"/><Relationship Id="rId2" Type="http://schemas.openxmlformats.org/officeDocument/2006/relationships/image" Target="../media/image29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emf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emf"/><Relationship Id="rId3" Type="http://schemas.openxmlformats.org/officeDocument/2006/relationships/image" Target="../media/image35.emf"/><Relationship Id="rId7" Type="http://schemas.openxmlformats.org/officeDocument/2006/relationships/image" Target="../media/image39.emf"/><Relationship Id="rId2" Type="http://schemas.openxmlformats.org/officeDocument/2006/relationships/image" Target="../media/image34.tif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emf"/><Relationship Id="rId5" Type="http://schemas.openxmlformats.org/officeDocument/2006/relationships/image" Target="../media/image37.emf"/><Relationship Id="rId10" Type="http://schemas.openxmlformats.org/officeDocument/2006/relationships/image" Target="../media/image41.emf"/><Relationship Id="rId4" Type="http://schemas.openxmlformats.org/officeDocument/2006/relationships/image" Target="../media/image36.emf"/><Relationship Id="rId9" Type="http://schemas.openxmlformats.org/officeDocument/2006/relationships/image" Target="../media/image5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tiff"/><Relationship Id="rId2" Type="http://schemas.openxmlformats.org/officeDocument/2006/relationships/image" Target="../media/image42.e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4.tiff"/><Relationship Id="rId4" Type="http://schemas.openxmlformats.org/officeDocument/2006/relationships/image" Target="../media/image43.tiff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tiff"/><Relationship Id="rId3" Type="http://schemas.openxmlformats.org/officeDocument/2006/relationships/image" Target="../media/image46.emf"/><Relationship Id="rId7" Type="http://schemas.openxmlformats.org/officeDocument/2006/relationships/image" Target="../media/image5.png"/><Relationship Id="rId2" Type="http://schemas.openxmlformats.org/officeDocument/2006/relationships/image" Target="../media/image45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9.emf"/><Relationship Id="rId5" Type="http://schemas.openxmlformats.org/officeDocument/2006/relationships/image" Target="../media/image48.emf"/><Relationship Id="rId4" Type="http://schemas.openxmlformats.org/officeDocument/2006/relationships/image" Target="../media/image47.emf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gif"/><Relationship Id="rId2" Type="http://schemas.openxmlformats.org/officeDocument/2006/relationships/hyperlink" Target="mailto:mhoang@cs.ucsb.edu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tif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65473" y="664030"/>
            <a:ext cx="6600451" cy="2262781"/>
          </a:xfrm>
        </p:spPr>
        <p:txBody>
          <a:bodyPr>
            <a:noAutofit/>
          </a:bodyPr>
          <a:lstStyle/>
          <a:p>
            <a:r>
              <a:rPr lang="en-US" sz="2800" dirty="0"/>
              <a:t>Forecasting Citywide Crowd Flows</a:t>
            </a:r>
            <a:br>
              <a:rPr lang="en-US" sz="2800" dirty="0"/>
            </a:br>
            <a:r>
              <a:rPr lang="en-US" sz="2800" dirty="0"/>
              <a:t>using Big Data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23959" y="3135086"/>
            <a:ext cx="6600451" cy="918006"/>
          </a:xfrm>
        </p:spPr>
        <p:txBody>
          <a:bodyPr>
            <a:normAutofit/>
          </a:bodyPr>
          <a:lstStyle/>
          <a:p>
            <a:pPr algn="ctr"/>
            <a:r>
              <a:rPr lang="en-US" b="1" dirty="0"/>
              <a:t>Minh Hoang</a:t>
            </a:r>
            <a:r>
              <a:rPr lang="en-US" dirty="0"/>
              <a:t>, Yu Zheng, </a:t>
            </a:r>
            <a:r>
              <a:rPr lang="en-US" dirty="0" err="1"/>
              <a:t>Ambuj</a:t>
            </a:r>
            <a:r>
              <a:rPr lang="en-US" dirty="0"/>
              <a:t> Singh</a:t>
            </a:r>
          </a:p>
          <a:p>
            <a:pPr algn="ctr"/>
            <a:r>
              <a:rPr lang="en-US" dirty="0">
                <a:hlinkClick r:id="rId2"/>
              </a:rPr>
              <a:t>mhoang@cs.ucsb.edu</a:t>
            </a:r>
            <a:r>
              <a:rPr lang="en-US" dirty="0"/>
              <a:t> 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33601" y="4495799"/>
            <a:ext cx="1782917" cy="949238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46336" y="4466747"/>
            <a:ext cx="2622043" cy="978289"/>
          </a:xfrm>
          <a:prstGeom prst="rect">
            <a:avLst/>
          </a:prstGeom>
        </p:spPr>
      </p:pic>
      <p:sp>
        <p:nvSpPr>
          <p:cNvPr id="7" name="Subtitle 2"/>
          <p:cNvSpPr txBox="1">
            <a:spLocks/>
          </p:cNvSpPr>
          <p:nvPr/>
        </p:nvSpPr>
        <p:spPr>
          <a:xfrm>
            <a:off x="1279160" y="5970495"/>
            <a:ext cx="6600451" cy="48347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b="1"/>
              <a:t>SIGSPATIAL 2016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83009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Insights from Regional Crowd Flows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637A9-119A-49DA-BD12-AAC58B377D80}" type="slidenum">
              <a:rPr lang="en-US" smtClean="0"/>
              <a:t>10</a:t>
            </a:fld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6207" y="1859107"/>
            <a:ext cx="3486856" cy="104605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6209" y="3514851"/>
            <a:ext cx="3486854" cy="1046057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6204" y="5127140"/>
            <a:ext cx="3486859" cy="1046057"/>
          </a:xfrm>
          <a:prstGeom prst="rect">
            <a:avLst/>
          </a:prstGeom>
        </p:spPr>
      </p:pic>
      <p:pic>
        <p:nvPicPr>
          <p:cNvPr id="92" name="Picture 9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3235" y="1715971"/>
            <a:ext cx="3754055" cy="3707421"/>
          </a:xfrm>
          <a:prstGeom prst="rect">
            <a:avLst/>
          </a:prstGeom>
        </p:spPr>
      </p:pic>
      <p:grpSp>
        <p:nvGrpSpPr>
          <p:cNvPr id="93" name="Group 92"/>
          <p:cNvGrpSpPr/>
          <p:nvPr/>
        </p:nvGrpSpPr>
        <p:grpSpPr>
          <a:xfrm>
            <a:off x="680946" y="1996595"/>
            <a:ext cx="436959" cy="584775"/>
            <a:chOff x="795450" y="1590193"/>
            <a:chExt cx="263453" cy="352576"/>
          </a:xfrm>
        </p:grpSpPr>
        <p:sp>
          <p:nvSpPr>
            <p:cNvPr id="94" name="Oval 93"/>
            <p:cNvSpPr/>
            <p:nvPr/>
          </p:nvSpPr>
          <p:spPr>
            <a:xfrm>
              <a:off x="795450" y="1641336"/>
              <a:ext cx="250371" cy="250371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3200" dirty="0"/>
            </a:p>
          </p:txBody>
        </p:sp>
        <p:sp>
          <p:nvSpPr>
            <p:cNvPr id="95" name="TextBox 94"/>
            <p:cNvSpPr txBox="1"/>
            <p:nvPr/>
          </p:nvSpPr>
          <p:spPr>
            <a:xfrm>
              <a:off x="821920" y="1590193"/>
              <a:ext cx="236983" cy="35257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200" dirty="0">
                  <a:latin typeface="Calibri" charset="0"/>
                  <a:ea typeface="Calibri" charset="0"/>
                  <a:cs typeface="Calibri" charset="0"/>
                </a:rPr>
                <a:t>7</a:t>
              </a:r>
            </a:p>
          </p:txBody>
        </p:sp>
      </p:grpSp>
      <p:grpSp>
        <p:nvGrpSpPr>
          <p:cNvPr id="102" name="Group 101"/>
          <p:cNvGrpSpPr/>
          <p:nvPr/>
        </p:nvGrpSpPr>
        <p:grpSpPr>
          <a:xfrm>
            <a:off x="641219" y="5264245"/>
            <a:ext cx="550151" cy="523220"/>
            <a:chOff x="766788" y="1610866"/>
            <a:chExt cx="331699" cy="315463"/>
          </a:xfrm>
        </p:grpSpPr>
        <p:sp>
          <p:nvSpPr>
            <p:cNvPr id="103" name="Oval 102"/>
            <p:cNvSpPr/>
            <p:nvPr/>
          </p:nvSpPr>
          <p:spPr>
            <a:xfrm>
              <a:off x="795450" y="1641336"/>
              <a:ext cx="250371" cy="250371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3200" dirty="0"/>
            </a:p>
          </p:txBody>
        </p:sp>
        <p:sp>
          <p:nvSpPr>
            <p:cNvPr id="104" name="TextBox 103"/>
            <p:cNvSpPr txBox="1"/>
            <p:nvPr/>
          </p:nvSpPr>
          <p:spPr>
            <a:xfrm>
              <a:off x="766788" y="1610866"/>
              <a:ext cx="331699" cy="31546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dirty="0">
                  <a:latin typeface="Calibri" charset="0"/>
                  <a:ea typeface="Calibri" charset="0"/>
                  <a:cs typeface="Calibri" charset="0"/>
                </a:rPr>
                <a:t>26</a:t>
              </a:r>
            </a:p>
          </p:txBody>
        </p:sp>
      </p:grpSp>
      <p:grpSp>
        <p:nvGrpSpPr>
          <p:cNvPr id="105" name="Group 104"/>
          <p:cNvGrpSpPr/>
          <p:nvPr/>
        </p:nvGrpSpPr>
        <p:grpSpPr>
          <a:xfrm>
            <a:off x="620550" y="3695872"/>
            <a:ext cx="550151" cy="523220"/>
            <a:chOff x="759893" y="1603975"/>
            <a:chExt cx="331699" cy="315463"/>
          </a:xfrm>
        </p:grpSpPr>
        <p:sp>
          <p:nvSpPr>
            <p:cNvPr id="106" name="Oval 105"/>
            <p:cNvSpPr/>
            <p:nvPr/>
          </p:nvSpPr>
          <p:spPr>
            <a:xfrm>
              <a:off x="795450" y="1641336"/>
              <a:ext cx="250371" cy="250371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3200" dirty="0"/>
            </a:p>
          </p:txBody>
        </p:sp>
        <p:sp>
          <p:nvSpPr>
            <p:cNvPr id="107" name="TextBox 106"/>
            <p:cNvSpPr txBox="1"/>
            <p:nvPr/>
          </p:nvSpPr>
          <p:spPr>
            <a:xfrm>
              <a:off x="759893" y="1603975"/>
              <a:ext cx="331699" cy="31546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>
                  <a:latin typeface="Calibri" charset="0"/>
                  <a:ea typeface="Calibri" charset="0"/>
                  <a:cs typeface="Calibri" charset="0"/>
                </a:rPr>
                <a:t>19</a:t>
              </a:r>
              <a:endParaRPr lang="en-US" sz="2800" dirty="0">
                <a:latin typeface="Calibri" charset="0"/>
                <a:ea typeface="Calibri" charset="0"/>
                <a:cs typeface="Calibri" charset="0"/>
              </a:endParaRPr>
            </a:p>
          </p:txBody>
        </p:sp>
      </p:grpSp>
      <p:sp>
        <p:nvSpPr>
          <p:cNvPr id="108" name="TextBox 107"/>
          <p:cNvSpPr txBox="1"/>
          <p:nvPr/>
        </p:nvSpPr>
        <p:spPr>
          <a:xfrm>
            <a:off x="2437546" y="1249503"/>
            <a:ext cx="12041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New flow</a:t>
            </a:r>
          </a:p>
        </p:txBody>
      </p:sp>
      <p:sp>
        <p:nvSpPr>
          <p:cNvPr id="109" name="TextBox 108"/>
          <p:cNvSpPr txBox="1"/>
          <p:nvPr/>
        </p:nvSpPr>
        <p:spPr>
          <a:xfrm>
            <a:off x="3597316" y="1251090"/>
            <a:ext cx="11112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3333CC"/>
                </a:solidFill>
              </a:rPr>
              <a:t>End flow</a:t>
            </a:r>
          </a:p>
        </p:txBody>
      </p:sp>
      <p:cxnSp>
        <p:nvCxnSpPr>
          <p:cNvPr id="111" name="Straight Arrow Connector 110"/>
          <p:cNvCxnSpPr/>
          <p:nvPr/>
        </p:nvCxnSpPr>
        <p:spPr>
          <a:xfrm>
            <a:off x="3218460" y="1574025"/>
            <a:ext cx="59254" cy="404356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12" name="Straight Arrow Connector 111"/>
          <p:cNvCxnSpPr/>
          <p:nvPr/>
        </p:nvCxnSpPr>
        <p:spPr>
          <a:xfrm flipH="1">
            <a:off x="3597316" y="1595061"/>
            <a:ext cx="88813" cy="539110"/>
          </a:xfrm>
          <a:prstGeom prst="straightConnector1">
            <a:avLst/>
          </a:prstGeom>
          <a:ln w="57150">
            <a:solidFill>
              <a:srgbClr val="3333CC"/>
            </a:solidFill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16" name="TextBox 115"/>
          <p:cNvSpPr txBox="1"/>
          <p:nvPr/>
        </p:nvSpPr>
        <p:spPr>
          <a:xfrm>
            <a:off x="5854150" y="5549193"/>
            <a:ext cx="2093843" cy="8002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Regions in Beijing</a:t>
            </a:r>
          </a:p>
          <a:p>
            <a:r>
              <a:rPr lang="en-US" sz="1400" i="1" dirty="0"/>
              <a:t>#regions is chosen by </a:t>
            </a:r>
            <a:br>
              <a:rPr lang="en-US" sz="1400" i="1" dirty="0"/>
            </a:br>
            <a:r>
              <a:rPr lang="en-US" sz="1400" i="1" dirty="0"/>
              <a:t>elbow method</a:t>
            </a:r>
          </a:p>
        </p:txBody>
      </p:sp>
      <p:sp>
        <p:nvSpPr>
          <p:cNvPr id="117" name="TextBox 116"/>
          <p:cNvSpPr txBox="1"/>
          <p:nvPr/>
        </p:nvSpPr>
        <p:spPr>
          <a:xfrm>
            <a:off x="561749" y="2730030"/>
            <a:ext cx="452559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/>
              <a:t>Residential Area</a:t>
            </a:r>
          </a:p>
          <a:p>
            <a:pPr algn="ctr"/>
            <a:r>
              <a:rPr lang="en-US" sz="1600" dirty="0"/>
              <a:t>(Leave in the morning, come back at night)</a:t>
            </a:r>
          </a:p>
        </p:txBody>
      </p:sp>
      <p:sp>
        <p:nvSpPr>
          <p:cNvPr id="118" name="TextBox 117"/>
          <p:cNvSpPr txBox="1"/>
          <p:nvPr/>
        </p:nvSpPr>
        <p:spPr>
          <a:xfrm>
            <a:off x="1848061" y="4418109"/>
            <a:ext cx="191988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Tourist Attractions</a:t>
            </a:r>
          </a:p>
          <a:p>
            <a:pPr algn="ctr"/>
            <a:r>
              <a:rPr lang="en-US" sz="1600" dirty="0"/>
              <a:t>(Forbidden city)</a:t>
            </a:r>
          </a:p>
        </p:txBody>
      </p:sp>
      <p:sp>
        <p:nvSpPr>
          <p:cNvPr id="119" name="TextBox 118"/>
          <p:cNvSpPr txBox="1"/>
          <p:nvPr/>
        </p:nvSpPr>
        <p:spPr>
          <a:xfrm>
            <a:off x="2171160" y="6032983"/>
            <a:ext cx="128432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/>
              <a:t>City center</a:t>
            </a:r>
          </a:p>
          <a:p>
            <a:pPr algn="ctr"/>
            <a:r>
              <a:rPr lang="en-US" sz="1600"/>
              <a:t>New ~ </a:t>
            </a:r>
            <a:r>
              <a:rPr lang="en-US" sz="1600" dirty="0"/>
              <a:t>end</a:t>
            </a:r>
          </a:p>
        </p:txBody>
      </p:sp>
      <p:sp>
        <p:nvSpPr>
          <p:cNvPr id="127" name="Rectangle 126"/>
          <p:cNvSpPr/>
          <p:nvPr/>
        </p:nvSpPr>
        <p:spPr>
          <a:xfrm>
            <a:off x="1437506" y="1562977"/>
            <a:ext cx="496801" cy="1134969"/>
          </a:xfrm>
          <a:prstGeom prst="rect">
            <a:avLst/>
          </a:prstGeom>
          <a:solidFill>
            <a:srgbClr val="FFFF00">
              <a:alpha val="14118"/>
            </a:srgb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8" name="TextBox 127"/>
          <p:cNvSpPr txBox="1"/>
          <p:nvPr/>
        </p:nvSpPr>
        <p:spPr>
          <a:xfrm>
            <a:off x="1138802" y="1233616"/>
            <a:ext cx="11801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/>
              <a:t>One day</a:t>
            </a:r>
          </a:p>
        </p:txBody>
      </p:sp>
      <p:sp>
        <p:nvSpPr>
          <p:cNvPr id="5" name="Oval 4"/>
          <p:cNvSpPr/>
          <p:nvPr/>
        </p:nvSpPr>
        <p:spPr>
          <a:xfrm>
            <a:off x="6654246" y="2601250"/>
            <a:ext cx="308113" cy="323794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Oval 28"/>
          <p:cNvSpPr/>
          <p:nvPr/>
        </p:nvSpPr>
        <p:spPr>
          <a:xfrm>
            <a:off x="6925232" y="3407784"/>
            <a:ext cx="308113" cy="323794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Oval 29"/>
          <p:cNvSpPr/>
          <p:nvPr/>
        </p:nvSpPr>
        <p:spPr>
          <a:xfrm>
            <a:off x="7313541" y="3795585"/>
            <a:ext cx="308113" cy="323794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6122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8" grpId="0"/>
      <p:bldP spid="109" grpId="0"/>
      <p:bldP spid="117" grpId="0"/>
      <p:bldP spid="118" grpId="0"/>
      <p:bldP spid="119" grpId="0"/>
      <p:bldP spid="127" grpId="0" animBg="1"/>
      <p:bldP spid="128" grpId="0"/>
      <p:bldP spid="5" grpId="0" animBg="1"/>
      <p:bldP spid="5" grpId="1" animBg="1"/>
      <p:bldP spid="29" grpId="0" animBg="1"/>
      <p:bldP spid="29" grpId="1" animBg="1"/>
      <p:bldP spid="30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5" name="Picture 12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83891" y="3855366"/>
            <a:ext cx="781468" cy="683784"/>
          </a:xfrm>
          <a:prstGeom prst="rect">
            <a:avLst/>
          </a:prstGeom>
        </p:spPr>
      </p:pic>
      <p:pic>
        <p:nvPicPr>
          <p:cNvPr id="126" name="Picture 12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85431" y="4777065"/>
            <a:ext cx="1027513" cy="766682"/>
          </a:xfrm>
          <a:prstGeom prst="rect">
            <a:avLst/>
          </a:prstGeom>
        </p:spPr>
      </p:pic>
      <p:pic>
        <p:nvPicPr>
          <p:cNvPr id="121" name="Picture 12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1865" y="5122729"/>
            <a:ext cx="781468" cy="683784"/>
          </a:xfrm>
          <a:prstGeom prst="rect">
            <a:avLst/>
          </a:prstGeom>
        </p:spPr>
      </p:pic>
      <p:pic>
        <p:nvPicPr>
          <p:cNvPr id="122" name="Picture 12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47656" y="3783687"/>
            <a:ext cx="1027513" cy="76668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Predicting crowd flows</a:t>
            </a:r>
            <a:r>
              <a:rPr lang="en-US" dirty="0"/>
              <a:t/>
            </a:r>
            <a:br>
              <a:rPr lang="en-US" dirty="0"/>
            </a:br>
            <a:r>
              <a:rPr lang="en-US" sz="3100" dirty="0"/>
              <a:t>Intra-region Patterns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637A9-119A-49DA-BD12-AAC58B377D80}" type="slidenum">
              <a:rPr lang="en-US" smtClean="0"/>
              <a:t>11</a:t>
            </a:fld>
            <a:endParaRPr lang="en-US" dirty="0"/>
          </a:p>
        </p:txBody>
      </p:sp>
      <p:pic>
        <p:nvPicPr>
          <p:cNvPr id="42" name="Picture 4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38872" y="1657443"/>
            <a:ext cx="2268727" cy="2240544"/>
          </a:xfrm>
          <a:prstGeom prst="rect">
            <a:avLst/>
          </a:prstGeom>
        </p:spPr>
      </p:pic>
      <p:sp>
        <p:nvSpPr>
          <p:cNvPr id="43" name="Right Arrow 42"/>
          <p:cNvSpPr/>
          <p:nvPr/>
        </p:nvSpPr>
        <p:spPr>
          <a:xfrm rot="16965617">
            <a:off x="7773086" y="3868687"/>
            <a:ext cx="563696" cy="319210"/>
          </a:xfrm>
          <a:prstGeom prst="rightArrow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8" name="TextBox 77"/>
          <p:cNvSpPr txBox="1"/>
          <p:nvPr/>
        </p:nvSpPr>
        <p:spPr>
          <a:xfrm>
            <a:off x="1861894" y="1596124"/>
            <a:ext cx="297428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latin typeface="Times New Roman" charset="0"/>
                <a:ea typeface="Times New Roman" charset="0"/>
                <a:cs typeface="Times New Roman" charset="0"/>
              </a:rPr>
              <a:t>May 04-17, 2015</a:t>
            </a:r>
          </a:p>
        </p:txBody>
      </p:sp>
      <p:grpSp>
        <p:nvGrpSpPr>
          <p:cNvPr id="124" name="Group 123"/>
          <p:cNvGrpSpPr/>
          <p:nvPr/>
        </p:nvGrpSpPr>
        <p:grpSpPr>
          <a:xfrm>
            <a:off x="735716" y="1855068"/>
            <a:ext cx="5037241" cy="1168111"/>
            <a:chOff x="914826" y="1393849"/>
            <a:chExt cx="4756571" cy="1103025"/>
          </a:xfrm>
        </p:grpSpPr>
        <p:pic>
          <p:nvPicPr>
            <p:cNvPr id="79" name="Picture 78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80918" y="1393849"/>
              <a:ext cx="4590479" cy="1103025"/>
            </a:xfrm>
            <a:prstGeom prst="rect">
              <a:avLst/>
            </a:prstGeom>
          </p:spPr>
        </p:pic>
        <p:sp>
          <p:nvSpPr>
            <p:cNvPr id="96" name="TextBox 95"/>
            <p:cNvSpPr txBox="1"/>
            <p:nvPr/>
          </p:nvSpPr>
          <p:spPr>
            <a:xfrm>
              <a:off x="1501835" y="1450948"/>
              <a:ext cx="2082621" cy="2308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900" dirty="0">
                  <a:latin typeface="Times New Roman" charset="0"/>
                  <a:ea typeface="Times New Roman" charset="0"/>
                  <a:cs typeface="Times New Roman" charset="0"/>
                </a:rPr>
                <a:t>Mon  Tue   Wed   Thu      Fri    Sat    Sun</a:t>
              </a:r>
            </a:p>
          </p:txBody>
        </p:sp>
        <p:sp>
          <p:nvSpPr>
            <p:cNvPr id="97" name="TextBox 96"/>
            <p:cNvSpPr txBox="1"/>
            <p:nvPr/>
          </p:nvSpPr>
          <p:spPr>
            <a:xfrm>
              <a:off x="3470635" y="1449953"/>
              <a:ext cx="2082621" cy="2308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900">
                  <a:latin typeface="Times New Roman" charset="0"/>
                  <a:ea typeface="Times New Roman" charset="0"/>
                  <a:cs typeface="Times New Roman" charset="0"/>
                </a:rPr>
                <a:t>Mon  Tue   Wed   Thu      Fri    Sat    Sun</a:t>
              </a:r>
            </a:p>
          </p:txBody>
        </p:sp>
        <p:sp>
          <p:nvSpPr>
            <p:cNvPr id="98" name="Rectangle 97"/>
            <p:cNvSpPr/>
            <p:nvPr/>
          </p:nvSpPr>
          <p:spPr>
            <a:xfrm rot="16200000">
              <a:off x="737349" y="1771514"/>
              <a:ext cx="687141" cy="201541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103" name="TextBox 102"/>
            <p:cNvSpPr txBox="1"/>
            <p:nvPr/>
          </p:nvSpPr>
          <p:spPr>
            <a:xfrm rot="16200000">
              <a:off x="631895" y="1709869"/>
              <a:ext cx="827471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100"/>
                <a:t>New-flow</a:t>
              </a:r>
            </a:p>
          </p:txBody>
        </p:sp>
      </p:grpSp>
      <p:sp>
        <p:nvSpPr>
          <p:cNvPr id="111" name="TextBox 110"/>
          <p:cNvSpPr txBox="1"/>
          <p:nvPr/>
        </p:nvSpPr>
        <p:spPr>
          <a:xfrm>
            <a:off x="1460086" y="2995667"/>
            <a:ext cx="39629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Seasonal</a:t>
            </a:r>
            <a:r>
              <a:rPr lang="en-US" dirty="0">
                <a:solidFill>
                  <a:srgbClr val="FF0000"/>
                </a:solidFill>
              </a:rPr>
              <a:t> patterns: Daily &amp; Weekly</a:t>
            </a:r>
          </a:p>
        </p:txBody>
      </p:sp>
      <p:pic>
        <p:nvPicPr>
          <p:cNvPr id="80" name="Picture 7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962" y="4214488"/>
            <a:ext cx="2013216" cy="1509913"/>
          </a:xfrm>
          <a:prstGeom prst="rect">
            <a:avLst/>
          </a:prstGeom>
        </p:spPr>
      </p:pic>
      <p:pic>
        <p:nvPicPr>
          <p:cNvPr id="81" name="Picture 80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3622" y="4214488"/>
            <a:ext cx="2013216" cy="1509913"/>
          </a:xfrm>
          <a:prstGeom prst="rect">
            <a:avLst/>
          </a:prstGeom>
        </p:spPr>
      </p:pic>
      <p:sp>
        <p:nvSpPr>
          <p:cNvPr id="99" name="Rectangle 98"/>
          <p:cNvSpPr/>
          <p:nvPr/>
        </p:nvSpPr>
        <p:spPr>
          <a:xfrm rot="16200000">
            <a:off x="761694" y="4696526"/>
            <a:ext cx="651195" cy="190998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1600"/>
          </a:p>
        </p:txBody>
      </p:sp>
      <p:sp>
        <p:nvSpPr>
          <p:cNvPr id="101" name="Rectangle 100"/>
          <p:cNvSpPr/>
          <p:nvPr/>
        </p:nvSpPr>
        <p:spPr>
          <a:xfrm rot="16200000">
            <a:off x="4536600" y="4806070"/>
            <a:ext cx="651195" cy="190998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1600"/>
          </a:p>
        </p:txBody>
      </p:sp>
      <p:sp>
        <p:nvSpPr>
          <p:cNvPr id="104" name="TextBox 103"/>
          <p:cNvSpPr txBox="1"/>
          <p:nvPr/>
        </p:nvSpPr>
        <p:spPr>
          <a:xfrm rot="16200000">
            <a:off x="732030" y="4699948"/>
            <a:ext cx="784184" cy="2479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/>
              <a:t>New-flow</a:t>
            </a:r>
          </a:p>
        </p:txBody>
      </p:sp>
      <p:sp>
        <p:nvSpPr>
          <p:cNvPr id="106" name="TextBox 105"/>
          <p:cNvSpPr txBox="1"/>
          <p:nvPr/>
        </p:nvSpPr>
        <p:spPr>
          <a:xfrm rot="16200000">
            <a:off x="4491582" y="4699949"/>
            <a:ext cx="784184" cy="2479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/>
              <a:t>New-flow</a:t>
            </a:r>
          </a:p>
        </p:txBody>
      </p:sp>
      <p:sp>
        <p:nvSpPr>
          <p:cNvPr id="113" name="TextBox 112"/>
          <p:cNvSpPr txBox="1"/>
          <p:nvPr/>
        </p:nvSpPr>
        <p:spPr>
          <a:xfrm>
            <a:off x="1362916" y="4275886"/>
            <a:ext cx="820965" cy="3974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>
                <a:latin typeface="Times New Roman" charset="0"/>
                <a:ea typeface="Times New Roman" charset="0"/>
                <a:cs typeface="Times New Roman" charset="0"/>
              </a:rPr>
              <a:t>6am</a:t>
            </a:r>
            <a:endParaRPr lang="en-US" sz="1600" b="1" dirty="0">
              <a:latin typeface="Times New Roman" charset="0"/>
              <a:ea typeface="Times New Roman" charset="0"/>
              <a:cs typeface="Times New Roman" charset="0"/>
            </a:endParaRPr>
          </a:p>
        </p:txBody>
      </p:sp>
      <p:sp>
        <p:nvSpPr>
          <p:cNvPr id="114" name="TextBox 113"/>
          <p:cNvSpPr txBox="1"/>
          <p:nvPr/>
        </p:nvSpPr>
        <p:spPr>
          <a:xfrm>
            <a:off x="5120385" y="4971914"/>
            <a:ext cx="820965" cy="3974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>
                <a:latin typeface="Times New Roman" charset="0"/>
                <a:ea typeface="Times New Roman" charset="0"/>
                <a:cs typeface="Times New Roman" charset="0"/>
              </a:rPr>
              <a:t>3pm</a:t>
            </a:r>
          </a:p>
        </p:txBody>
      </p:sp>
      <p:cxnSp>
        <p:nvCxnSpPr>
          <p:cNvPr id="116" name="Straight Arrow Connector 115"/>
          <p:cNvCxnSpPr/>
          <p:nvPr/>
        </p:nvCxnSpPr>
        <p:spPr>
          <a:xfrm flipV="1">
            <a:off x="1450371" y="4474635"/>
            <a:ext cx="1422761" cy="596394"/>
          </a:xfrm>
          <a:prstGeom prst="straightConnector1">
            <a:avLst/>
          </a:prstGeom>
          <a:ln w="57150">
            <a:tailEnd type="triangle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117" name="Straight Arrow Connector 116"/>
          <p:cNvCxnSpPr/>
          <p:nvPr/>
        </p:nvCxnSpPr>
        <p:spPr>
          <a:xfrm>
            <a:off x="5264223" y="4556688"/>
            <a:ext cx="1472329" cy="446843"/>
          </a:xfrm>
          <a:prstGeom prst="straightConnector1">
            <a:avLst/>
          </a:prstGeom>
          <a:ln w="57150">
            <a:tailEnd type="triangle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120" name="TextBox 119"/>
          <p:cNvSpPr txBox="1"/>
          <p:nvPr/>
        </p:nvSpPr>
        <p:spPr>
          <a:xfrm>
            <a:off x="1086932" y="5920328"/>
            <a:ext cx="56797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>
                <a:solidFill>
                  <a:srgbClr val="FF0000"/>
                </a:solidFill>
              </a:rPr>
              <a:t>Trend</a:t>
            </a:r>
            <a:r>
              <a:rPr lang="en-US" dirty="0">
                <a:solidFill>
                  <a:srgbClr val="FF0000"/>
                </a:solidFill>
              </a:rPr>
              <a:t>: Different hours in day have different trends</a:t>
            </a:r>
          </a:p>
        </p:txBody>
      </p:sp>
    </p:spTree>
    <p:extLst>
      <p:ext uri="{BB962C8B-B14F-4D97-AF65-F5344CB8AC3E}">
        <p14:creationId xmlns:p14="http://schemas.microsoft.com/office/powerpoint/2010/main" val="15574613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9" grpId="0" animBg="1"/>
      <p:bldP spid="101" grpId="0" animBg="1"/>
      <p:bldP spid="104" grpId="0"/>
      <p:bldP spid="106" grpId="0"/>
      <p:bldP spid="113" grpId="0"/>
      <p:bldP spid="114" grpId="0"/>
      <p:bldP spid="12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200" b="1" dirty="0"/>
              <a:t>Predicting crowd flows </a:t>
            </a:r>
            <a:r>
              <a:rPr lang="en-US" sz="3200" dirty="0"/>
              <a:t/>
            </a:r>
            <a:br>
              <a:rPr lang="en-US" sz="3200" dirty="0"/>
            </a:br>
            <a:r>
              <a:rPr lang="en-US" sz="3200" dirty="0"/>
              <a:t>Inter-region Patterns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637A9-119A-49DA-BD12-AAC58B377D80}" type="slidenum">
              <a:rPr lang="en-US" smtClean="0"/>
              <a:t>12</a:t>
            </a:fld>
            <a:endParaRPr lang="en-US" dirty="0"/>
          </a:p>
        </p:txBody>
      </p:sp>
      <p:pic>
        <p:nvPicPr>
          <p:cNvPr id="42" name="Picture 4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6172" y="2584293"/>
            <a:ext cx="2268727" cy="2240544"/>
          </a:xfrm>
          <a:prstGeom prst="rect">
            <a:avLst/>
          </a:prstGeom>
        </p:spPr>
      </p:pic>
      <p:pic>
        <p:nvPicPr>
          <p:cNvPr id="82" name="Picture 8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0662" y="3984057"/>
            <a:ext cx="2616409" cy="2013277"/>
          </a:xfrm>
          <a:prstGeom prst="rect">
            <a:avLst/>
          </a:prstGeom>
        </p:spPr>
      </p:pic>
      <p:pic>
        <p:nvPicPr>
          <p:cNvPr id="87" name="Picture 8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0688" y="1642612"/>
            <a:ext cx="2616409" cy="2013277"/>
          </a:xfrm>
          <a:prstGeom prst="rect">
            <a:avLst/>
          </a:prstGeom>
        </p:spPr>
      </p:pic>
      <p:sp>
        <p:nvSpPr>
          <p:cNvPr id="88" name="TextBox 87"/>
          <p:cNvSpPr txBox="1"/>
          <p:nvPr/>
        </p:nvSpPr>
        <p:spPr>
          <a:xfrm>
            <a:off x="3093599" y="2895277"/>
            <a:ext cx="11560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3333CC"/>
                </a:solidFill>
              </a:rPr>
              <a:t>Increase</a:t>
            </a:r>
          </a:p>
        </p:txBody>
      </p:sp>
      <p:sp>
        <p:nvSpPr>
          <p:cNvPr id="89" name="TextBox 88"/>
          <p:cNvSpPr txBox="1"/>
          <p:nvPr/>
        </p:nvSpPr>
        <p:spPr>
          <a:xfrm>
            <a:off x="3053779" y="5151901"/>
            <a:ext cx="11560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3333CC"/>
                </a:solidFill>
              </a:rPr>
              <a:t>Increase</a:t>
            </a:r>
          </a:p>
        </p:txBody>
      </p:sp>
      <p:sp>
        <p:nvSpPr>
          <p:cNvPr id="90" name="TextBox 89"/>
          <p:cNvSpPr txBox="1"/>
          <p:nvPr/>
        </p:nvSpPr>
        <p:spPr>
          <a:xfrm>
            <a:off x="4080650" y="2498452"/>
            <a:ext cx="115127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>
                <a:solidFill>
                  <a:srgbClr val="FF0000"/>
                </a:solidFill>
              </a:rPr>
              <a:t>Decrease</a:t>
            </a:r>
          </a:p>
        </p:txBody>
      </p:sp>
      <p:sp>
        <p:nvSpPr>
          <p:cNvPr id="91" name="TextBox 90"/>
          <p:cNvSpPr txBox="1"/>
          <p:nvPr/>
        </p:nvSpPr>
        <p:spPr>
          <a:xfrm>
            <a:off x="3973293" y="4203563"/>
            <a:ext cx="115127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>
                <a:solidFill>
                  <a:srgbClr val="FF0000"/>
                </a:solidFill>
              </a:rPr>
              <a:t>Decrease</a:t>
            </a:r>
          </a:p>
        </p:txBody>
      </p:sp>
      <p:sp>
        <p:nvSpPr>
          <p:cNvPr id="92" name="Right Arrow 91"/>
          <p:cNvSpPr/>
          <p:nvPr/>
        </p:nvSpPr>
        <p:spPr>
          <a:xfrm rot="6391367">
            <a:off x="4170123" y="4621231"/>
            <a:ext cx="281709" cy="133666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1600"/>
          </a:p>
        </p:txBody>
      </p:sp>
      <p:sp>
        <p:nvSpPr>
          <p:cNvPr id="93" name="Right Arrow 92"/>
          <p:cNvSpPr/>
          <p:nvPr/>
        </p:nvSpPr>
        <p:spPr>
          <a:xfrm rot="13806961">
            <a:off x="3148224" y="2762659"/>
            <a:ext cx="281709" cy="133666"/>
          </a:xfrm>
          <a:prstGeom prst="rightArrow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1600"/>
          </a:p>
        </p:txBody>
      </p:sp>
      <p:sp>
        <p:nvSpPr>
          <p:cNvPr id="94" name="Right Arrow 93"/>
          <p:cNvSpPr/>
          <p:nvPr/>
        </p:nvSpPr>
        <p:spPr>
          <a:xfrm rot="13806961">
            <a:off x="3166454" y="4988778"/>
            <a:ext cx="281709" cy="133666"/>
          </a:xfrm>
          <a:prstGeom prst="rightArrow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1600"/>
          </a:p>
        </p:txBody>
      </p:sp>
      <p:sp>
        <p:nvSpPr>
          <p:cNvPr id="95" name="Right Arrow 94"/>
          <p:cNvSpPr/>
          <p:nvPr/>
        </p:nvSpPr>
        <p:spPr>
          <a:xfrm rot="13643149">
            <a:off x="4213671" y="2350096"/>
            <a:ext cx="281709" cy="133666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1600"/>
          </a:p>
        </p:txBody>
      </p:sp>
      <p:sp>
        <p:nvSpPr>
          <p:cNvPr id="100" name="Rectangle 99"/>
          <p:cNvSpPr/>
          <p:nvPr/>
        </p:nvSpPr>
        <p:spPr>
          <a:xfrm rot="16200000">
            <a:off x="1921891" y="2401112"/>
            <a:ext cx="868286" cy="248224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102" name="Rectangle 101"/>
          <p:cNvSpPr/>
          <p:nvPr/>
        </p:nvSpPr>
        <p:spPr>
          <a:xfrm rot="16200000">
            <a:off x="1913250" y="4764735"/>
            <a:ext cx="868286" cy="248224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105" name="TextBox 104"/>
          <p:cNvSpPr txBox="1"/>
          <p:nvPr/>
        </p:nvSpPr>
        <p:spPr>
          <a:xfrm rot="16200000">
            <a:off x="1758287" y="2312775"/>
            <a:ext cx="111921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/>
              <a:t>New-flow</a:t>
            </a:r>
          </a:p>
        </p:txBody>
      </p:sp>
      <p:sp>
        <p:nvSpPr>
          <p:cNvPr id="107" name="TextBox 106"/>
          <p:cNvSpPr txBox="1"/>
          <p:nvPr/>
        </p:nvSpPr>
        <p:spPr>
          <a:xfrm rot="16200000">
            <a:off x="1804096" y="4712137"/>
            <a:ext cx="104067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/>
              <a:t>End-flow</a:t>
            </a:r>
            <a:endParaRPr lang="en-US" sz="1600" dirty="0"/>
          </a:p>
        </p:txBody>
      </p:sp>
      <p:sp>
        <p:nvSpPr>
          <p:cNvPr id="109" name="Oval 108"/>
          <p:cNvSpPr/>
          <p:nvPr/>
        </p:nvSpPr>
        <p:spPr>
          <a:xfrm>
            <a:off x="7559598" y="2729015"/>
            <a:ext cx="949402" cy="535594"/>
          </a:xfrm>
          <a:prstGeom prst="ellipse">
            <a:avLst/>
          </a:prstGeom>
          <a:noFill/>
          <a:ln w="38100">
            <a:solidFill>
              <a:srgbClr val="FF0000"/>
            </a:solidFill>
          </a:ln>
          <a:effectLst>
            <a:glow rad="1016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0" name="Right Arrow 109"/>
          <p:cNvSpPr/>
          <p:nvPr/>
        </p:nvSpPr>
        <p:spPr>
          <a:xfrm rot="6992300">
            <a:off x="8281389" y="2384757"/>
            <a:ext cx="567613" cy="357465"/>
          </a:xfrm>
          <a:prstGeom prst="rightArrow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6449674" y="4990363"/>
            <a:ext cx="148630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Times New Roman" charset="0"/>
                <a:ea typeface="Times New Roman" charset="0"/>
                <a:cs typeface="Times New Roman" charset="0"/>
              </a:rPr>
              <a:t>June 3</a:t>
            </a:r>
            <a:r>
              <a:rPr lang="en-US" baseline="30000" dirty="0">
                <a:latin typeface="Times New Roman" charset="0"/>
                <a:ea typeface="Times New Roman" charset="0"/>
                <a:cs typeface="Times New Roman" charset="0"/>
              </a:rPr>
              <a:t>rd</a:t>
            </a:r>
            <a:r>
              <a:rPr lang="en-US" dirty="0">
                <a:latin typeface="Times New Roman" charset="0"/>
                <a:ea typeface="Times New Roman" charset="0"/>
                <a:cs typeface="Times New Roman" charset="0"/>
              </a:rPr>
              <a:t>, 2015</a:t>
            </a:r>
          </a:p>
        </p:txBody>
      </p:sp>
      <p:sp>
        <p:nvSpPr>
          <p:cNvPr id="50" name="TextBox 49"/>
          <p:cNvSpPr txBox="1"/>
          <p:nvPr/>
        </p:nvSpPr>
        <p:spPr>
          <a:xfrm>
            <a:off x="1365660" y="6031632"/>
            <a:ext cx="497443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>
                <a:solidFill>
                  <a:srgbClr val="FF0000"/>
                </a:solidFill>
              </a:rPr>
              <a:t>Neighboring regions affect each other</a:t>
            </a:r>
            <a:endParaRPr lang="en-US" sz="2000" dirty="0">
              <a:solidFill>
                <a:srgbClr val="FF0000"/>
              </a:solidFill>
            </a:endParaRPr>
          </a:p>
        </p:txBody>
      </p:sp>
      <p:grpSp>
        <p:nvGrpSpPr>
          <p:cNvPr id="51" name="Group 50"/>
          <p:cNvGrpSpPr/>
          <p:nvPr/>
        </p:nvGrpSpPr>
        <p:grpSpPr>
          <a:xfrm>
            <a:off x="1510564" y="4567126"/>
            <a:ext cx="421716" cy="584775"/>
            <a:chOff x="795450" y="1587895"/>
            <a:chExt cx="254263" cy="352576"/>
          </a:xfrm>
        </p:grpSpPr>
        <p:sp>
          <p:nvSpPr>
            <p:cNvPr id="52" name="Oval 51"/>
            <p:cNvSpPr/>
            <p:nvPr/>
          </p:nvSpPr>
          <p:spPr>
            <a:xfrm>
              <a:off x="795450" y="1641336"/>
              <a:ext cx="250371" cy="250371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3200" dirty="0"/>
            </a:p>
          </p:txBody>
        </p:sp>
        <p:sp>
          <p:nvSpPr>
            <p:cNvPr id="53" name="TextBox 52"/>
            <p:cNvSpPr txBox="1"/>
            <p:nvPr/>
          </p:nvSpPr>
          <p:spPr>
            <a:xfrm>
              <a:off x="812730" y="1587895"/>
              <a:ext cx="236983" cy="35257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200">
                  <a:latin typeface="Calibri" charset="0"/>
                  <a:ea typeface="Calibri" charset="0"/>
                  <a:cs typeface="Calibri" charset="0"/>
                </a:rPr>
                <a:t>1</a:t>
              </a:r>
              <a:endParaRPr lang="en-US" sz="3200" dirty="0">
                <a:latin typeface="Calibri" charset="0"/>
                <a:ea typeface="Calibri" charset="0"/>
                <a:cs typeface="Calibri" charset="0"/>
              </a:endParaRPr>
            </a:p>
          </p:txBody>
        </p:sp>
      </p:grpSp>
      <p:grpSp>
        <p:nvGrpSpPr>
          <p:cNvPr id="54" name="Group 53"/>
          <p:cNvGrpSpPr/>
          <p:nvPr/>
        </p:nvGrpSpPr>
        <p:grpSpPr>
          <a:xfrm>
            <a:off x="1510564" y="2154332"/>
            <a:ext cx="421716" cy="584775"/>
            <a:chOff x="795450" y="1587895"/>
            <a:chExt cx="254263" cy="352576"/>
          </a:xfrm>
        </p:grpSpPr>
        <p:sp>
          <p:nvSpPr>
            <p:cNvPr id="55" name="Oval 54"/>
            <p:cNvSpPr/>
            <p:nvPr/>
          </p:nvSpPr>
          <p:spPr>
            <a:xfrm>
              <a:off x="795450" y="1641336"/>
              <a:ext cx="250371" cy="250371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3200" dirty="0"/>
            </a:p>
          </p:txBody>
        </p:sp>
        <p:sp>
          <p:nvSpPr>
            <p:cNvPr id="56" name="TextBox 55"/>
            <p:cNvSpPr txBox="1"/>
            <p:nvPr/>
          </p:nvSpPr>
          <p:spPr>
            <a:xfrm>
              <a:off x="812730" y="1587895"/>
              <a:ext cx="236983" cy="35257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200" dirty="0">
                  <a:latin typeface="Calibri" charset="0"/>
                  <a:ea typeface="Calibri" charset="0"/>
                  <a:cs typeface="Calibri" charset="0"/>
                </a:rPr>
                <a:t>3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9471830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8" grpId="0"/>
      <p:bldP spid="89" grpId="0"/>
      <p:bldP spid="90" grpId="0"/>
      <p:bldP spid="91" grpId="0"/>
      <p:bldP spid="92" grpId="0" animBg="1"/>
      <p:bldP spid="93" grpId="0" animBg="1"/>
      <p:bldP spid="94" grpId="0" animBg="1"/>
      <p:bldP spid="95" grpId="0" animBg="1"/>
      <p:bldP spid="100" grpId="0" animBg="1"/>
      <p:bldP spid="102" grpId="0" animBg="1"/>
      <p:bldP spid="105" grpId="0"/>
      <p:bldP spid="107" grpId="0"/>
      <p:bldP spid="50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Predicting crowd flows </a:t>
            </a:r>
            <a:br>
              <a:rPr lang="en-US" b="1" dirty="0"/>
            </a:br>
            <a:r>
              <a:rPr lang="en-US" dirty="0"/>
              <a:t>Affect of weather &amp; holidays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637A9-119A-49DA-BD12-AAC58B377D80}" type="slidenum">
              <a:rPr lang="en-US" smtClean="0"/>
              <a:t>13</a:t>
            </a:fld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8946"/>
          <a:stretch/>
        </p:blipFill>
        <p:spPr>
          <a:xfrm>
            <a:off x="803717" y="2374900"/>
            <a:ext cx="4000512" cy="26797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779"/>
          <a:stretch/>
        </p:blipFill>
        <p:spPr>
          <a:xfrm>
            <a:off x="4688112" y="2374900"/>
            <a:ext cx="3856927" cy="2679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94899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Predicting crow flows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Flow decomposition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637A9-119A-49DA-BD12-AAC58B377D80}" type="slidenum">
              <a:rPr lang="en-US" smtClean="0"/>
              <a:t>14</a:t>
            </a:fld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3110043" y="1764804"/>
                <a:ext cx="2991332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0" i="1" smtClean="0">
                          <a:latin typeface="Cambria Math" charset="0"/>
                        </a:rPr>
                        <m:t>𝑥</m:t>
                      </m:r>
                      <m:r>
                        <a:rPr lang="en-US" sz="3600" b="0" i="1" smtClean="0">
                          <a:latin typeface="Cambria Math" charset="0"/>
                        </a:rPr>
                        <m:t>=</m:t>
                      </m:r>
                      <m:r>
                        <a:rPr lang="en-US" sz="3600" b="0" i="1" smtClean="0">
                          <a:latin typeface="Cambria Math" charset="0"/>
                        </a:rPr>
                        <m:t>𝑠</m:t>
                      </m:r>
                      <m:r>
                        <a:rPr lang="en-US" sz="3600" b="0" i="1" smtClean="0">
                          <a:latin typeface="Cambria Math" charset="0"/>
                        </a:rPr>
                        <m:t>+</m:t>
                      </m:r>
                      <m:r>
                        <a:rPr lang="en-US" sz="3600" b="0" i="1" smtClean="0">
                          <a:latin typeface="Cambria Math" charset="0"/>
                        </a:rPr>
                        <m:t>𝑦</m:t>
                      </m:r>
                      <m:r>
                        <a:rPr lang="en-US" sz="3600" b="0" i="1" smtClean="0">
                          <a:latin typeface="Cambria Math" charset="0"/>
                        </a:rPr>
                        <m:t>+</m:t>
                      </m:r>
                      <m:r>
                        <a:rPr lang="en-US" sz="3600" b="0" i="1" smtClean="0">
                          <a:latin typeface="Cambria Math" charset="0"/>
                        </a:rPr>
                        <m:t>𝑟</m:t>
                      </m:r>
                    </m:oMath>
                  </m:oMathPara>
                </a14:m>
                <a:endParaRPr lang="en-US" sz="3600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10043" y="1764804"/>
                <a:ext cx="2991332" cy="646331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5"/>
          <p:cNvSpPr txBox="1"/>
          <p:nvPr/>
        </p:nvSpPr>
        <p:spPr>
          <a:xfrm>
            <a:off x="1289300" y="2902226"/>
            <a:ext cx="637386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Crowd flow = Seasonal + Trend + Residual</a:t>
            </a:r>
          </a:p>
        </p:txBody>
      </p:sp>
      <p:cxnSp>
        <p:nvCxnSpPr>
          <p:cNvPr id="8" name="Straight Arrow Connector 7"/>
          <p:cNvCxnSpPr/>
          <p:nvPr/>
        </p:nvCxnSpPr>
        <p:spPr>
          <a:xfrm flipV="1">
            <a:off x="2404421" y="2411135"/>
            <a:ext cx="802888" cy="491091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 flipV="1">
            <a:off x="3912931" y="2396424"/>
            <a:ext cx="253383" cy="505802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 flipH="1" flipV="1">
            <a:off x="5058412" y="2396424"/>
            <a:ext cx="423746" cy="505802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/>
          <p:nvPr/>
        </p:nvCxnSpPr>
        <p:spPr>
          <a:xfrm flipH="1" flipV="1">
            <a:off x="5756762" y="2396424"/>
            <a:ext cx="1085846" cy="483734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>
            <a:off x="3912931" y="4256292"/>
            <a:ext cx="1801495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600" b="1" dirty="0">
                <a:solidFill>
                  <a:srgbClr val="FF0000"/>
                </a:solidFill>
              </a:rPr>
              <a:t>Temporal Model</a:t>
            </a:r>
          </a:p>
        </p:txBody>
      </p:sp>
      <p:sp>
        <p:nvSpPr>
          <p:cNvPr id="11" name="Left Brace 10"/>
          <p:cNvSpPr/>
          <p:nvPr/>
        </p:nvSpPr>
        <p:spPr>
          <a:xfrm rot="16200000">
            <a:off x="4636815" y="2711778"/>
            <a:ext cx="261715" cy="2667405"/>
          </a:xfrm>
          <a:prstGeom prst="leftBrac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5823018" y="4256292"/>
            <a:ext cx="2486779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600" b="1" dirty="0" err="1">
                <a:solidFill>
                  <a:srgbClr val="FF0000"/>
                </a:solidFill>
              </a:rPr>
              <a:t>Spatio</a:t>
            </a:r>
            <a:r>
              <a:rPr lang="en-US" sz="1600" b="1" dirty="0">
                <a:solidFill>
                  <a:srgbClr val="FF0000"/>
                </a:solidFill>
              </a:rPr>
              <a:t>-temporal Model</a:t>
            </a:r>
          </a:p>
        </p:txBody>
      </p:sp>
      <p:sp>
        <p:nvSpPr>
          <p:cNvPr id="14" name="Left Brace 13"/>
          <p:cNvSpPr/>
          <p:nvPr/>
        </p:nvSpPr>
        <p:spPr>
          <a:xfrm rot="16200000">
            <a:off x="6935552" y="3230786"/>
            <a:ext cx="261713" cy="1629392"/>
          </a:xfrm>
          <a:prstGeom prst="leftBrac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5" name="Group 14"/>
          <p:cNvGrpSpPr/>
          <p:nvPr/>
        </p:nvGrpSpPr>
        <p:grpSpPr>
          <a:xfrm>
            <a:off x="7281559" y="5258473"/>
            <a:ext cx="1152880" cy="955581"/>
            <a:chOff x="6298729" y="1744399"/>
            <a:chExt cx="1152880" cy="955581"/>
          </a:xfrm>
        </p:grpSpPr>
        <p:grpSp>
          <p:nvGrpSpPr>
            <p:cNvPr id="16" name="Group 15"/>
            <p:cNvGrpSpPr/>
            <p:nvPr/>
          </p:nvGrpSpPr>
          <p:grpSpPr>
            <a:xfrm>
              <a:off x="6356497" y="2099801"/>
              <a:ext cx="791529" cy="600179"/>
              <a:chOff x="8529637" y="1921816"/>
              <a:chExt cx="791529" cy="600179"/>
            </a:xfrm>
          </p:grpSpPr>
          <p:sp>
            <p:nvSpPr>
              <p:cNvPr id="19" name="Cloud 18"/>
              <p:cNvSpPr/>
              <p:nvPr/>
            </p:nvSpPr>
            <p:spPr>
              <a:xfrm>
                <a:off x="8534400" y="1921816"/>
                <a:ext cx="716282" cy="392759"/>
              </a:xfrm>
              <a:prstGeom prst="cloud">
                <a:avLst/>
              </a:prstGeom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2400"/>
              </a:p>
            </p:txBody>
          </p:sp>
          <p:sp>
            <p:nvSpPr>
              <p:cNvPr id="20" name="Lightning Bolt 19"/>
              <p:cNvSpPr/>
              <p:nvPr/>
            </p:nvSpPr>
            <p:spPr>
              <a:xfrm>
                <a:off x="8529637" y="2055270"/>
                <a:ext cx="400050" cy="466725"/>
              </a:xfrm>
              <a:prstGeom prst="lightningBolt">
                <a:avLst/>
              </a:prstGeom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2400"/>
              </a:p>
            </p:txBody>
          </p:sp>
          <p:sp>
            <p:nvSpPr>
              <p:cNvPr id="21" name="Sun 20"/>
              <p:cNvSpPr/>
              <p:nvPr/>
            </p:nvSpPr>
            <p:spPr>
              <a:xfrm>
                <a:off x="8892541" y="2055270"/>
                <a:ext cx="428625" cy="419100"/>
              </a:xfrm>
              <a:prstGeom prst="sun">
                <a:avLst/>
              </a:prstGeom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/>
              </a:p>
            </p:txBody>
          </p:sp>
        </p:grpSp>
        <p:sp>
          <p:nvSpPr>
            <p:cNvPr id="18" name="TextBox 17"/>
            <p:cNvSpPr txBox="1"/>
            <p:nvPr/>
          </p:nvSpPr>
          <p:spPr>
            <a:xfrm>
              <a:off x="6298729" y="1744399"/>
              <a:ext cx="115288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Weather</a:t>
              </a:r>
            </a:p>
          </p:txBody>
        </p:sp>
      </p:grpSp>
      <p:grpSp>
        <p:nvGrpSpPr>
          <p:cNvPr id="22" name="Group 21"/>
          <p:cNvGrpSpPr/>
          <p:nvPr/>
        </p:nvGrpSpPr>
        <p:grpSpPr>
          <a:xfrm>
            <a:off x="5865978" y="5627805"/>
            <a:ext cx="1010539" cy="937341"/>
            <a:chOff x="4668092" y="1906778"/>
            <a:chExt cx="1010539" cy="937341"/>
          </a:xfrm>
        </p:grpSpPr>
        <p:sp>
          <p:nvSpPr>
            <p:cNvPr id="23" name="Oval 22"/>
            <p:cNvSpPr/>
            <p:nvPr/>
          </p:nvSpPr>
          <p:spPr>
            <a:xfrm flipV="1">
              <a:off x="4810584" y="2039400"/>
              <a:ext cx="33959" cy="33720"/>
            </a:xfrm>
            <a:prstGeom prst="ellipse">
              <a:avLst/>
            </a:prstGeom>
            <a:effectLst/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Oval 23"/>
            <p:cNvSpPr/>
            <p:nvPr/>
          </p:nvSpPr>
          <p:spPr>
            <a:xfrm flipV="1">
              <a:off x="5310128" y="2059243"/>
              <a:ext cx="33959" cy="33720"/>
            </a:xfrm>
            <a:prstGeom prst="ellipse">
              <a:avLst/>
            </a:prstGeom>
            <a:effectLst/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Oval 24"/>
            <p:cNvSpPr/>
            <p:nvPr/>
          </p:nvSpPr>
          <p:spPr>
            <a:xfrm flipV="1">
              <a:off x="5029013" y="2352716"/>
              <a:ext cx="33959" cy="33720"/>
            </a:xfrm>
            <a:prstGeom prst="ellipse">
              <a:avLst/>
            </a:prstGeom>
            <a:effectLst/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Oval 25"/>
            <p:cNvSpPr/>
            <p:nvPr/>
          </p:nvSpPr>
          <p:spPr>
            <a:xfrm flipV="1">
              <a:off x="4700867" y="2539221"/>
              <a:ext cx="33959" cy="33720"/>
            </a:xfrm>
            <a:prstGeom prst="ellipse">
              <a:avLst/>
            </a:prstGeom>
            <a:effectLst/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Oval 26"/>
            <p:cNvSpPr/>
            <p:nvPr/>
          </p:nvSpPr>
          <p:spPr>
            <a:xfrm flipV="1">
              <a:off x="5569635" y="1912304"/>
              <a:ext cx="31030" cy="30812"/>
            </a:xfrm>
            <a:prstGeom prst="ellipse">
              <a:avLst/>
            </a:prstGeom>
            <a:effectLst/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Oval 27"/>
            <p:cNvSpPr/>
            <p:nvPr/>
          </p:nvSpPr>
          <p:spPr>
            <a:xfrm flipV="1">
              <a:off x="5471221" y="2268922"/>
              <a:ext cx="33959" cy="33720"/>
            </a:xfrm>
            <a:prstGeom prst="ellipse">
              <a:avLst/>
            </a:prstGeom>
            <a:effectLst/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Oval 28"/>
            <p:cNvSpPr/>
            <p:nvPr/>
          </p:nvSpPr>
          <p:spPr>
            <a:xfrm flipV="1">
              <a:off x="5220768" y="2497323"/>
              <a:ext cx="33959" cy="33720"/>
            </a:xfrm>
            <a:prstGeom prst="ellipse">
              <a:avLst/>
            </a:prstGeom>
            <a:effectLst/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Oval 29"/>
            <p:cNvSpPr/>
            <p:nvPr/>
          </p:nvSpPr>
          <p:spPr>
            <a:xfrm flipV="1">
              <a:off x="5597802" y="2527942"/>
              <a:ext cx="33959" cy="33720"/>
            </a:xfrm>
            <a:prstGeom prst="ellipse">
              <a:avLst/>
            </a:prstGeom>
            <a:effectLst/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Oval 30"/>
            <p:cNvSpPr/>
            <p:nvPr/>
          </p:nvSpPr>
          <p:spPr>
            <a:xfrm flipV="1">
              <a:off x="5429028" y="2749639"/>
              <a:ext cx="33959" cy="33720"/>
            </a:xfrm>
            <a:prstGeom prst="ellipse">
              <a:avLst/>
            </a:prstGeom>
            <a:effectLst/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Oval 31"/>
            <p:cNvSpPr/>
            <p:nvPr/>
          </p:nvSpPr>
          <p:spPr>
            <a:xfrm flipV="1">
              <a:off x="4968444" y="2810399"/>
              <a:ext cx="33959" cy="33720"/>
            </a:xfrm>
            <a:prstGeom prst="ellipse">
              <a:avLst/>
            </a:prstGeom>
            <a:effectLst/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33" name="Straight Arrow Connector 32"/>
            <p:cNvCxnSpPr>
              <a:stCxn id="27" idx="1"/>
              <a:endCxn id="24" idx="5"/>
            </p:cNvCxnSpPr>
            <p:nvPr/>
          </p:nvCxnSpPr>
          <p:spPr>
            <a:xfrm flipH="1">
              <a:off x="5339114" y="1938604"/>
              <a:ext cx="235065" cy="125577"/>
            </a:xfrm>
            <a:prstGeom prst="straightConnector1">
              <a:avLst/>
            </a:prstGeom>
            <a:ln w="9525" cmpd="sng">
              <a:headEnd type="none"/>
              <a:tailEnd type="triangle" w="sm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Arrow Connector 33"/>
            <p:cNvCxnSpPr>
              <a:stCxn id="27" idx="7"/>
              <a:endCxn id="28" idx="4"/>
            </p:cNvCxnSpPr>
            <p:nvPr/>
          </p:nvCxnSpPr>
          <p:spPr>
            <a:xfrm flipH="1">
              <a:off x="5488201" y="1938604"/>
              <a:ext cx="107921" cy="330318"/>
            </a:xfrm>
            <a:prstGeom prst="straightConnector1">
              <a:avLst/>
            </a:prstGeom>
            <a:ln w="9525" cmpd="sng">
              <a:headEnd type="none"/>
              <a:tailEnd type="triangle" w="sm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Arrow Connector 34"/>
            <p:cNvCxnSpPr>
              <a:stCxn id="28" idx="7"/>
              <a:endCxn id="30" idx="4"/>
            </p:cNvCxnSpPr>
            <p:nvPr/>
          </p:nvCxnSpPr>
          <p:spPr>
            <a:xfrm>
              <a:off x="5500207" y="2297705"/>
              <a:ext cx="114575" cy="230238"/>
            </a:xfrm>
            <a:prstGeom prst="straightConnector1">
              <a:avLst/>
            </a:prstGeom>
            <a:ln w="9525" cmpd="sng">
              <a:headEnd type="triangle" w="sm" len="med"/>
              <a:tailEnd type="triangle" w="sm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Arrow Connector 35"/>
            <p:cNvCxnSpPr>
              <a:stCxn id="23" idx="7"/>
              <a:endCxn id="25" idx="3"/>
            </p:cNvCxnSpPr>
            <p:nvPr/>
          </p:nvCxnSpPr>
          <p:spPr>
            <a:xfrm>
              <a:off x="4839571" y="2068182"/>
              <a:ext cx="194415" cy="289472"/>
            </a:xfrm>
            <a:prstGeom prst="straightConnector1">
              <a:avLst/>
            </a:prstGeom>
            <a:ln w="9525" cmpd="sng">
              <a:headEnd type="triangle" w="sm" len="med"/>
              <a:tailEnd type="triangle" w="sm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Arrow Connector 36"/>
            <p:cNvCxnSpPr>
              <a:stCxn id="42" idx="6"/>
              <a:endCxn id="29" idx="1"/>
            </p:cNvCxnSpPr>
            <p:nvPr/>
          </p:nvCxnSpPr>
          <p:spPr>
            <a:xfrm flipV="1">
              <a:off x="4985424" y="2526106"/>
              <a:ext cx="240317" cy="35557"/>
            </a:xfrm>
            <a:prstGeom prst="straightConnector1">
              <a:avLst/>
            </a:prstGeom>
            <a:ln w="9525" cmpd="sng">
              <a:headEnd type="triangle" w="sm" len="med"/>
              <a:tailEnd type="triangle" w="sm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Arrow Connector 37"/>
            <p:cNvCxnSpPr>
              <a:stCxn id="24" idx="2"/>
              <a:endCxn id="23" idx="6"/>
            </p:cNvCxnSpPr>
            <p:nvPr/>
          </p:nvCxnSpPr>
          <p:spPr>
            <a:xfrm flipH="1" flipV="1">
              <a:off x="4844544" y="2056260"/>
              <a:ext cx="465585" cy="19843"/>
            </a:xfrm>
            <a:prstGeom prst="straightConnector1">
              <a:avLst/>
            </a:prstGeom>
            <a:ln w="9525" cmpd="sng">
              <a:headEnd type="none"/>
              <a:tailEnd type="triangle" w="sm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Arrow Connector 38"/>
            <p:cNvCxnSpPr>
              <a:stCxn id="28" idx="3"/>
              <a:endCxn id="24" idx="7"/>
            </p:cNvCxnSpPr>
            <p:nvPr/>
          </p:nvCxnSpPr>
          <p:spPr>
            <a:xfrm flipH="1" flipV="1">
              <a:off x="5339114" y="2088026"/>
              <a:ext cx="137080" cy="185835"/>
            </a:xfrm>
            <a:prstGeom prst="straightConnector1">
              <a:avLst/>
            </a:prstGeom>
            <a:ln w="9525" cmpd="sng">
              <a:headEnd type="none"/>
              <a:tailEnd type="triangle" w="sm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Arrow Connector 39"/>
            <p:cNvCxnSpPr>
              <a:stCxn id="31" idx="4"/>
              <a:endCxn id="30" idx="2"/>
            </p:cNvCxnSpPr>
            <p:nvPr/>
          </p:nvCxnSpPr>
          <p:spPr>
            <a:xfrm flipV="1">
              <a:off x="5446007" y="2544803"/>
              <a:ext cx="151795" cy="204837"/>
            </a:xfrm>
            <a:prstGeom prst="straightConnector1">
              <a:avLst/>
            </a:prstGeom>
            <a:ln w="9525" cmpd="sng">
              <a:headEnd type="none"/>
              <a:tailEnd type="triangle" w="sm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Arrow Connector 40"/>
            <p:cNvCxnSpPr>
              <a:stCxn id="42" idx="7"/>
              <a:endCxn id="31" idx="3"/>
            </p:cNvCxnSpPr>
            <p:nvPr/>
          </p:nvCxnSpPr>
          <p:spPr>
            <a:xfrm>
              <a:off x="4980451" y="2573585"/>
              <a:ext cx="453550" cy="180992"/>
            </a:xfrm>
            <a:prstGeom prst="straightConnector1">
              <a:avLst/>
            </a:prstGeom>
            <a:ln w="9525" cmpd="sng">
              <a:headEnd type="none"/>
              <a:tailEnd type="triangle" w="sm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42" name="Oval 41"/>
            <p:cNvSpPr/>
            <p:nvPr/>
          </p:nvSpPr>
          <p:spPr>
            <a:xfrm flipV="1">
              <a:off x="4951465" y="2544803"/>
              <a:ext cx="33959" cy="33720"/>
            </a:xfrm>
            <a:prstGeom prst="ellipse">
              <a:avLst/>
            </a:prstGeom>
            <a:effectLst/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43" name="Straight Arrow Connector 42"/>
            <p:cNvCxnSpPr>
              <a:stCxn id="42" idx="0"/>
              <a:endCxn id="32" idx="4"/>
            </p:cNvCxnSpPr>
            <p:nvPr/>
          </p:nvCxnSpPr>
          <p:spPr>
            <a:xfrm>
              <a:off x="4968444" y="2578523"/>
              <a:ext cx="16980" cy="231875"/>
            </a:xfrm>
            <a:prstGeom prst="straightConnector1">
              <a:avLst/>
            </a:prstGeom>
            <a:ln w="9525" cmpd="sng">
              <a:headEnd type="none"/>
              <a:tailEnd type="triangle" w="sm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Arrow Connector 43"/>
            <p:cNvCxnSpPr>
              <a:stCxn id="26" idx="7"/>
              <a:endCxn id="32" idx="3"/>
            </p:cNvCxnSpPr>
            <p:nvPr/>
          </p:nvCxnSpPr>
          <p:spPr>
            <a:xfrm>
              <a:off x="4729853" y="2568003"/>
              <a:ext cx="243565" cy="247333"/>
            </a:xfrm>
            <a:prstGeom prst="straightConnector1">
              <a:avLst/>
            </a:prstGeom>
            <a:ln w="9525" cmpd="sng">
              <a:headEnd type="none"/>
              <a:tailEnd type="triangle" w="sm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Straight Arrow Connector 44"/>
            <p:cNvCxnSpPr>
              <a:stCxn id="25" idx="7"/>
              <a:endCxn id="29" idx="3"/>
            </p:cNvCxnSpPr>
            <p:nvPr/>
          </p:nvCxnSpPr>
          <p:spPr>
            <a:xfrm>
              <a:off x="5057999" y="2381499"/>
              <a:ext cx="167742" cy="120763"/>
            </a:xfrm>
            <a:prstGeom prst="straightConnector1">
              <a:avLst/>
            </a:prstGeom>
            <a:ln w="9525" cmpd="sng">
              <a:headEnd type="none"/>
              <a:tailEnd type="triangle" w="sm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Straight Arrow Connector 45"/>
            <p:cNvCxnSpPr>
              <a:stCxn id="26" idx="5"/>
              <a:endCxn id="25" idx="1"/>
            </p:cNvCxnSpPr>
            <p:nvPr/>
          </p:nvCxnSpPr>
          <p:spPr>
            <a:xfrm flipV="1">
              <a:off x="4729853" y="2381499"/>
              <a:ext cx="304133" cy="162660"/>
            </a:xfrm>
            <a:prstGeom prst="straightConnector1">
              <a:avLst/>
            </a:prstGeom>
            <a:ln w="9525" cmpd="sng">
              <a:headEnd type="triangle" w="sm" len="med"/>
              <a:tailEnd type="triangle" w="sm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Straight Arrow Connector 46"/>
            <p:cNvCxnSpPr>
              <a:stCxn id="23" idx="0"/>
              <a:endCxn id="42" idx="3"/>
            </p:cNvCxnSpPr>
            <p:nvPr/>
          </p:nvCxnSpPr>
          <p:spPr>
            <a:xfrm>
              <a:off x="4827564" y="2073121"/>
              <a:ext cx="128874" cy="476620"/>
            </a:xfrm>
            <a:prstGeom prst="straightConnector1">
              <a:avLst/>
            </a:prstGeom>
            <a:ln w="9525" cmpd="sng">
              <a:headEnd type="none"/>
              <a:tailEnd type="triangle" w="sm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Straight Arrow Connector 47"/>
            <p:cNvCxnSpPr>
              <a:stCxn id="29" idx="4"/>
              <a:endCxn id="28" idx="2"/>
            </p:cNvCxnSpPr>
            <p:nvPr/>
          </p:nvCxnSpPr>
          <p:spPr>
            <a:xfrm flipV="1">
              <a:off x="5237748" y="2285782"/>
              <a:ext cx="233473" cy="211541"/>
            </a:xfrm>
            <a:prstGeom prst="straightConnector1">
              <a:avLst/>
            </a:prstGeom>
            <a:ln w="9525" cmpd="sng">
              <a:headEnd type="none"/>
              <a:tailEnd type="triangle" w="sm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Straight Arrow Connector 48"/>
            <p:cNvCxnSpPr>
              <a:stCxn id="51" idx="3"/>
              <a:endCxn id="28" idx="6"/>
            </p:cNvCxnSpPr>
            <p:nvPr/>
          </p:nvCxnSpPr>
          <p:spPr>
            <a:xfrm flipH="1" flipV="1">
              <a:off x="5505180" y="2285782"/>
              <a:ext cx="173451" cy="89666"/>
            </a:xfrm>
            <a:prstGeom prst="straightConnector1">
              <a:avLst/>
            </a:prstGeom>
            <a:ln w="9525" cmpd="sng">
              <a:headEnd type="none"/>
              <a:tailEnd type="triangle" w="sm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Straight Arrow Connector 49"/>
            <p:cNvCxnSpPr>
              <a:endCxn id="23" idx="3"/>
            </p:cNvCxnSpPr>
            <p:nvPr/>
          </p:nvCxnSpPr>
          <p:spPr>
            <a:xfrm>
              <a:off x="4668092" y="1943116"/>
              <a:ext cx="147465" cy="101222"/>
            </a:xfrm>
            <a:prstGeom prst="straightConnector1">
              <a:avLst/>
            </a:prstGeom>
            <a:ln w="9525" cmpd="sng">
              <a:headEnd type="triangle" w="sm" len="med"/>
              <a:tailEnd type="triangle" w="sm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51" name="Rectangle 50"/>
            <p:cNvSpPr/>
            <p:nvPr/>
          </p:nvSpPr>
          <p:spPr>
            <a:xfrm>
              <a:off x="4670086" y="1906778"/>
              <a:ext cx="1008545" cy="937341"/>
            </a:xfrm>
            <a:prstGeom prst="rect">
              <a:avLst/>
            </a:prstGeom>
            <a:noFill/>
            <a:ln w="3175" cmpd="sng"/>
            <a:effectLst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52" name="Straight Arrow Connector 51"/>
            <p:cNvCxnSpPr>
              <a:endCxn id="30" idx="7"/>
            </p:cNvCxnSpPr>
            <p:nvPr/>
          </p:nvCxnSpPr>
          <p:spPr>
            <a:xfrm flipH="1" flipV="1">
              <a:off x="5626788" y="2556725"/>
              <a:ext cx="51843" cy="131993"/>
            </a:xfrm>
            <a:prstGeom prst="straightConnector1">
              <a:avLst/>
            </a:prstGeom>
            <a:ln w="9525" cmpd="sng">
              <a:headEnd type="none"/>
              <a:tailEnd type="triangle" w="sm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Straight Arrow Connector 52"/>
            <p:cNvCxnSpPr>
              <a:stCxn id="31" idx="7"/>
            </p:cNvCxnSpPr>
            <p:nvPr/>
          </p:nvCxnSpPr>
          <p:spPr>
            <a:xfrm>
              <a:off x="5458014" y="2778422"/>
              <a:ext cx="81887" cy="65697"/>
            </a:xfrm>
            <a:prstGeom prst="straightConnector1">
              <a:avLst/>
            </a:prstGeom>
            <a:ln w="9525" cmpd="sng">
              <a:headEnd type="none"/>
              <a:tailEnd type="triangle" w="sm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Straight Arrow Connector 53"/>
            <p:cNvCxnSpPr>
              <a:stCxn id="24" idx="1"/>
              <a:endCxn id="25" idx="5"/>
            </p:cNvCxnSpPr>
            <p:nvPr/>
          </p:nvCxnSpPr>
          <p:spPr>
            <a:xfrm flipH="1">
              <a:off x="5057999" y="2088026"/>
              <a:ext cx="257102" cy="269629"/>
            </a:xfrm>
            <a:prstGeom prst="straightConnector1">
              <a:avLst/>
            </a:prstGeom>
            <a:ln w="9525" cmpd="sng">
              <a:headEnd type="none"/>
              <a:tailEnd type="triangle" w="sm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5" name="TextBox 54"/>
          <p:cNvSpPr txBox="1"/>
          <p:nvPr/>
        </p:nvSpPr>
        <p:spPr>
          <a:xfrm>
            <a:off x="5543956" y="5243640"/>
            <a:ext cx="16545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Transit Graph</a:t>
            </a:r>
          </a:p>
        </p:txBody>
      </p:sp>
      <p:sp>
        <p:nvSpPr>
          <p:cNvPr id="56" name="TextBox 55"/>
          <p:cNvSpPr txBox="1"/>
          <p:nvPr/>
        </p:nvSpPr>
        <p:spPr>
          <a:xfrm>
            <a:off x="4031261" y="5240439"/>
            <a:ext cx="149710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Intra-region</a:t>
            </a:r>
            <a:br>
              <a:rPr lang="en-US" dirty="0"/>
            </a:br>
            <a:r>
              <a:rPr lang="en-US" dirty="0"/>
              <a:t>patterns</a:t>
            </a:r>
          </a:p>
        </p:txBody>
      </p:sp>
      <p:sp>
        <p:nvSpPr>
          <p:cNvPr id="3" name="Arrow: Down 2"/>
          <p:cNvSpPr/>
          <p:nvPr/>
        </p:nvSpPr>
        <p:spPr>
          <a:xfrm rot="10800000">
            <a:off x="4696350" y="4774196"/>
            <a:ext cx="234656" cy="42520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Arrow: Down 56"/>
          <p:cNvSpPr/>
          <p:nvPr/>
        </p:nvSpPr>
        <p:spPr>
          <a:xfrm rot="10800000">
            <a:off x="6939786" y="4736660"/>
            <a:ext cx="234656" cy="42520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3169235" y="3308578"/>
            <a:ext cx="192071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Normal/holiday</a:t>
            </a:r>
          </a:p>
        </p:txBody>
      </p:sp>
    </p:spTree>
    <p:extLst>
      <p:ext uri="{BB962C8B-B14F-4D97-AF65-F5344CB8AC3E}">
        <p14:creationId xmlns:p14="http://schemas.microsoft.com/office/powerpoint/2010/main" val="7460786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 animBg="1"/>
      <p:bldP spid="13" grpId="0"/>
      <p:bldP spid="14" grpId="0" animBg="1"/>
      <p:bldP spid="55" grpId="0"/>
      <p:bldP spid="56" grpId="0"/>
      <p:bldP spid="3" grpId="0" animBg="1"/>
      <p:bldP spid="57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Missing &amp; noisy data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637A9-119A-49DA-BD12-AAC58B377D80}" type="slidenum">
              <a:rPr lang="en-US" smtClean="0"/>
              <a:t>15</a:t>
            </a:fld>
            <a:endParaRPr lang="en-US" dirty="0"/>
          </a:p>
        </p:txBody>
      </p:sp>
      <p:grpSp>
        <p:nvGrpSpPr>
          <p:cNvPr id="8" name="Group 7"/>
          <p:cNvGrpSpPr/>
          <p:nvPr/>
        </p:nvGrpSpPr>
        <p:grpSpPr>
          <a:xfrm>
            <a:off x="820314" y="2311058"/>
            <a:ext cx="7867650" cy="1134556"/>
            <a:chOff x="768403" y="5684746"/>
            <a:chExt cx="7867650" cy="1134556"/>
          </a:xfrm>
        </p:grpSpPr>
        <p:grpSp>
          <p:nvGrpSpPr>
            <p:cNvPr id="9" name="Group 8"/>
            <p:cNvGrpSpPr/>
            <p:nvPr/>
          </p:nvGrpSpPr>
          <p:grpSpPr>
            <a:xfrm>
              <a:off x="768403" y="5684746"/>
              <a:ext cx="7867650" cy="1134556"/>
              <a:chOff x="768403" y="5684746"/>
              <a:chExt cx="7867650" cy="1134556"/>
            </a:xfrm>
          </p:grpSpPr>
          <p:pic>
            <p:nvPicPr>
              <p:cNvPr id="11" name="Picture 10"/>
              <p:cNvPicPr>
                <a:picLocks noChangeAspect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500" t="28758" r="11459"/>
              <a:stretch/>
            </p:blipFill>
            <p:spPr>
              <a:xfrm>
                <a:off x="768403" y="5684746"/>
                <a:ext cx="7867650" cy="651444"/>
              </a:xfrm>
              <a:prstGeom prst="rect">
                <a:avLst/>
              </a:prstGeom>
            </p:spPr>
          </p:pic>
          <p:sp>
            <p:nvSpPr>
              <p:cNvPr id="12" name="Right Arrow 11"/>
              <p:cNvSpPr/>
              <p:nvPr/>
            </p:nvSpPr>
            <p:spPr>
              <a:xfrm rot="16200000">
                <a:off x="1790700" y="6320854"/>
                <a:ext cx="247650" cy="159860"/>
              </a:xfrm>
              <a:prstGeom prst="rightArrow">
                <a:avLst/>
              </a:prstGeom>
            </p:spPr>
            <p:style>
              <a:lnRef idx="1">
                <a:schemeClr val="accent2"/>
              </a:lnRef>
              <a:fillRef idx="3">
                <a:schemeClr val="accent2"/>
              </a:fillRef>
              <a:effectRef idx="2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" name="Right Arrow 12"/>
              <p:cNvSpPr/>
              <p:nvPr/>
            </p:nvSpPr>
            <p:spPr>
              <a:xfrm rot="16200000">
                <a:off x="1097744" y="6320855"/>
                <a:ext cx="247650" cy="159860"/>
              </a:xfrm>
              <a:prstGeom prst="rightArrow">
                <a:avLst/>
              </a:prstGeom>
            </p:spPr>
            <p:style>
              <a:lnRef idx="1">
                <a:schemeClr val="accent2"/>
              </a:lnRef>
              <a:fillRef idx="3">
                <a:schemeClr val="accent2"/>
              </a:fillRef>
              <a:effectRef idx="2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" name="Right Arrow 13"/>
              <p:cNvSpPr/>
              <p:nvPr/>
            </p:nvSpPr>
            <p:spPr>
              <a:xfrm rot="16200000">
                <a:off x="1950560" y="6320854"/>
                <a:ext cx="247650" cy="159860"/>
              </a:xfrm>
              <a:prstGeom prst="rightArrow">
                <a:avLst/>
              </a:prstGeom>
            </p:spPr>
            <p:style>
              <a:lnRef idx="1">
                <a:schemeClr val="accent2"/>
              </a:lnRef>
              <a:fillRef idx="3">
                <a:schemeClr val="accent2"/>
              </a:fillRef>
              <a:effectRef idx="2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" name="Right Arrow 14"/>
              <p:cNvSpPr/>
              <p:nvPr/>
            </p:nvSpPr>
            <p:spPr>
              <a:xfrm rot="16200000">
                <a:off x="2606012" y="6320855"/>
                <a:ext cx="247650" cy="159860"/>
              </a:xfrm>
              <a:prstGeom prst="rightArrow">
                <a:avLst/>
              </a:prstGeom>
            </p:spPr>
            <p:style>
              <a:lnRef idx="1">
                <a:schemeClr val="accent2"/>
              </a:lnRef>
              <a:fillRef idx="3">
                <a:schemeClr val="accent2"/>
              </a:fillRef>
              <a:effectRef idx="2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" name="Right Arrow 15"/>
              <p:cNvSpPr/>
              <p:nvPr/>
            </p:nvSpPr>
            <p:spPr>
              <a:xfrm rot="16200000">
                <a:off x="3514725" y="6320854"/>
                <a:ext cx="247650" cy="159860"/>
              </a:xfrm>
              <a:prstGeom prst="rightArrow">
                <a:avLst/>
              </a:prstGeom>
            </p:spPr>
            <p:style>
              <a:lnRef idx="1">
                <a:schemeClr val="accent2"/>
              </a:lnRef>
              <a:fillRef idx="3">
                <a:schemeClr val="accent2"/>
              </a:fillRef>
              <a:effectRef idx="2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7" name="Right Arrow 16"/>
              <p:cNvSpPr/>
              <p:nvPr/>
            </p:nvSpPr>
            <p:spPr>
              <a:xfrm rot="16200000">
                <a:off x="2927297" y="6320854"/>
                <a:ext cx="247650" cy="159860"/>
              </a:xfrm>
              <a:prstGeom prst="rightArrow">
                <a:avLst/>
              </a:prstGeom>
            </p:spPr>
            <p:style>
              <a:lnRef idx="1">
                <a:schemeClr val="accent2"/>
              </a:lnRef>
              <a:fillRef idx="3">
                <a:schemeClr val="accent2"/>
              </a:fillRef>
              <a:effectRef idx="2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" name="Right Arrow 17"/>
              <p:cNvSpPr/>
              <p:nvPr/>
            </p:nvSpPr>
            <p:spPr>
              <a:xfrm rot="16200000">
                <a:off x="4196066" y="6320854"/>
                <a:ext cx="247650" cy="159860"/>
              </a:xfrm>
              <a:prstGeom prst="rightArrow">
                <a:avLst/>
              </a:prstGeom>
            </p:spPr>
            <p:style>
              <a:lnRef idx="1">
                <a:schemeClr val="accent2"/>
              </a:lnRef>
              <a:fillRef idx="3">
                <a:schemeClr val="accent2"/>
              </a:fillRef>
              <a:effectRef idx="2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9" name="Right Arrow 18"/>
              <p:cNvSpPr/>
              <p:nvPr/>
            </p:nvSpPr>
            <p:spPr>
              <a:xfrm rot="16200000">
                <a:off x="4403051" y="6320853"/>
                <a:ext cx="247650" cy="159860"/>
              </a:xfrm>
              <a:prstGeom prst="rightArrow">
                <a:avLst/>
              </a:prstGeom>
            </p:spPr>
            <p:style>
              <a:lnRef idx="1">
                <a:schemeClr val="accent2"/>
              </a:lnRef>
              <a:fillRef idx="3">
                <a:schemeClr val="accent2"/>
              </a:fillRef>
              <a:effectRef idx="2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0" name="Right Arrow 19"/>
              <p:cNvSpPr/>
              <p:nvPr/>
            </p:nvSpPr>
            <p:spPr>
              <a:xfrm rot="16200000">
                <a:off x="4670306" y="6320853"/>
                <a:ext cx="247650" cy="159860"/>
              </a:xfrm>
              <a:prstGeom prst="rightArrow">
                <a:avLst/>
              </a:prstGeom>
            </p:spPr>
            <p:style>
              <a:lnRef idx="1">
                <a:schemeClr val="accent2"/>
              </a:lnRef>
              <a:fillRef idx="3">
                <a:schemeClr val="accent2"/>
              </a:fillRef>
              <a:effectRef idx="2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1" name="Right Arrow 20"/>
              <p:cNvSpPr/>
              <p:nvPr/>
            </p:nvSpPr>
            <p:spPr>
              <a:xfrm rot="16200000">
                <a:off x="4867882" y="6320852"/>
                <a:ext cx="247650" cy="159860"/>
              </a:xfrm>
              <a:prstGeom prst="rightArrow">
                <a:avLst/>
              </a:prstGeom>
            </p:spPr>
            <p:style>
              <a:lnRef idx="1">
                <a:schemeClr val="accent2"/>
              </a:lnRef>
              <a:fillRef idx="3">
                <a:schemeClr val="accent2"/>
              </a:fillRef>
              <a:effectRef idx="2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" name="Right Arrow 21"/>
              <p:cNvSpPr/>
              <p:nvPr/>
            </p:nvSpPr>
            <p:spPr>
              <a:xfrm rot="16200000">
                <a:off x="5342188" y="6320852"/>
                <a:ext cx="247650" cy="159860"/>
              </a:xfrm>
              <a:prstGeom prst="rightArrow">
                <a:avLst/>
              </a:prstGeom>
            </p:spPr>
            <p:style>
              <a:lnRef idx="1">
                <a:schemeClr val="accent2"/>
              </a:lnRef>
              <a:fillRef idx="3">
                <a:schemeClr val="accent2"/>
              </a:fillRef>
              <a:effectRef idx="2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3" name="Right Arrow 22"/>
              <p:cNvSpPr/>
              <p:nvPr/>
            </p:nvSpPr>
            <p:spPr>
              <a:xfrm rot="16200000">
                <a:off x="6194899" y="6320852"/>
                <a:ext cx="247650" cy="159860"/>
              </a:xfrm>
              <a:prstGeom prst="rightArrow">
                <a:avLst/>
              </a:prstGeom>
            </p:spPr>
            <p:style>
              <a:lnRef idx="1">
                <a:schemeClr val="accent2"/>
              </a:lnRef>
              <a:fillRef idx="3">
                <a:schemeClr val="accent2"/>
              </a:fillRef>
              <a:effectRef idx="2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4" name="Right Arrow 23"/>
              <p:cNvSpPr/>
              <p:nvPr/>
            </p:nvSpPr>
            <p:spPr>
              <a:xfrm rot="16200000">
                <a:off x="6343636" y="6320852"/>
                <a:ext cx="247650" cy="159860"/>
              </a:xfrm>
              <a:prstGeom prst="rightArrow">
                <a:avLst/>
              </a:prstGeom>
            </p:spPr>
            <p:style>
              <a:lnRef idx="1">
                <a:schemeClr val="accent2"/>
              </a:lnRef>
              <a:fillRef idx="3">
                <a:schemeClr val="accent2"/>
              </a:fillRef>
              <a:effectRef idx="2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5" name="Right Arrow 24"/>
              <p:cNvSpPr/>
              <p:nvPr/>
            </p:nvSpPr>
            <p:spPr>
              <a:xfrm rot="16200000">
                <a:off x="6568627" y="6320852"/>
                <a:ext cx="247650" cy="159860"/>
              </a:xfrm>
              <a:prstGeom prst="rightArrow">
                <a:avLst/>
              </a:prstGeom>
            </p:spPr>
            <p:style>
              <a:lnRef idx="1">
                <a:schemeClr val="accent2"/>
              </a:lnRef>
              <a:fillRef idx="3">
                <a:schemeClr val="accent2"/>
              </a:fillRef>
              <a:effectRef idx="2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6" name="Right Arrow 25"/>
              <p:cNvSpPr/>
              <p:nvPr/>
            </p:nvSpPr>
            <p:spPr>
              <a:xfrm rot="16200000">
                <a:off x="7017771" y="6320852"/>
                <a:ext cx="247650" cy="159860"/>
              </a:xfrm>
              <a:prstGeom prst="rightArrow">
                <a:avLst/>
              </a:prstGeom>
            </p:spPr>
            <p:style>
              <a:lnRef idx="1">
                <a:schemeClr val="accent2"/>
              </a:lnRef>
              <a:fillRef idx="3">
                <a:schemeClr val="accent2"/>
              </a:fillRef>
              <a:effectRef idx="2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7" name="TextBox 26"/>
              <p:cNvSpPr txBox="1"/>
              <p:nvPr/>
            </p:nvSpPr>
            <p:spPr>
              <a:xfrm>
                <a:off x="2418740" y="6542303"/>
                <a:ext cx="4910641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200" dirty="0">
                    <a:solidFill>
                      <a:schemeClr val="bg1">
                        <a:lumMod val="50000"/>
                      </a:schemeClr>
                    </a:solidFill>
                  </a:rPr>
                  <a:t>Flow of a region during Feb-May, 2014. Red arrows == missing</a:t>
                </a:r>
              </a:p>
            </p:txBody>
          </p:sp>
        </p:grpSp>
        <p:sp>
          <p:nvSpPr>
            <p:cNvPr id="10" name="Right Arrow 9"/>
            <p:cNvSpPr/>
            <p:nvPr/>
          </p:nvSpPr>
          <p:spPr>
            <a:xfrm rot="16200000">
              <a:off x="5479955" y="6320851"/>
              <a:ext cx="247650" cy="159860"/>
            </a:xfrm>
            <a:prstGeom prst="rightArrow">
              <a:avLst/>
            </a:prstGeom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7" name="TextBox 46"/>
          <p:cNvSpPr txBox="1"/>
          <p:nvPr/>
        </p:nvSpPr>
        <p:spPr>
          <a:xfrm>
            <a:off x="2428260" y="4093159"/>
            <a:ext cx="479646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i="1" dirty="0">
                <a:solidFill>
                  <a:srgbClr val="FF0000"/>
                </a:solidFill>
                <a:sym typeface="Wingdings" panose="05000000000000000000" pitchFamily="2" charset="2"/>
              </a:rPr>
              <a:t>Use probabilistic model</a:t>
            </a:r>
          </a:p>
          <a:p>
            <a:pPr algn="ctr"/>
            <a:r>
              <a:rPr lang="en-US" sz="2000" b="1" i="1" dirty="0">
                <a:solidFill>
                  <a:srgbClr val="FF0000"/>
                </a:solidFill>
                <a:sym typeface="Wingdings" panose="05000000000000000000" pitchFamily="2" charset="2"/>
              </a:rPr>
              <a:t>Gaussian Markov Random Field</a:t>
            </a:r>
          </a:p>
        </p:txBody>
      </p:sp>
      <p:sp>
        <p:nvSpPr>
          <p:cNvPr id="48" name="Right Arrow 47"/>
          <p:cNvSpPr/>
          <p:nvPr/>
        </p:nvSpPr>
        <p:spPr>
          <a:xfrm>
            <a:off x="1430487" y="4166248"/>
            <a:ext cx="806955" cy="561708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39964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/>
      <p:bldP spid="48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Rectangle 110"/>
          <p:cNvSpPr/>
          <p:nvPr/>
        </p:nvSpPr>
        <p:spPr>
          <a:xfrm>
            <a:off x="1399177" y="3378756"/>
            <a:ext cx="6793185" cy="1468011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>
            <a:off x="1398254" y="1223343"/>
            <a:ext cx="6793185" cy="1945697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2800" dirty="0"/>
              <a:t>Gaussian Markov Random Field (GMRF)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637A9-119A-49DA-BD12-AAC58B377D80}" type="slidenum">
              <a:rPr lang="en-US" smtClean="0"/>
              <a:t>16</a:t>
            </a:fld>
            <a:endParaRPr lang="en-US" dirty="0"/>
          </a:p>
        </p:txBody>
      </p:sp>
      <p:graphicFrame>
        <p:nvGraphicFramePr>
          <p:cNvPr id="70" name="Object 6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73508567"/>
              </p:ext>
            </p:extLst>
          </p:nvPr>
        </p:nvGraphicFramePr>
        <p:xfrm>
          <a:off x="2058988" y="1753509"/>
          <a:ext cx="5489575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44" name="Equation" r:id="rId3" imgW="2527300" imgH="254000" progId="Equation.3">
                  <p:embed/>
                </p:oleObj>
              </mc:Choice>
              <mc:Fallback>
                <p:oleObj name="Equation" r:id="rId3" imgW="2527300" imgH="2540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058988" y="1753509"/>
                        <a:ext cx="5489575" cy="5207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2085723" y="2504935"/>
            <a:ext cx="13924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Time series</a:t>
            </a:r>
            <a:endParaRPr lang="en-US" i="1" dirty="0"/>
          </a:p>
        </p:txBody>
      </p:sp>
      <p:sp>
        <p:nvSpPr>
          <p:cNvPr id="71" name="TextBox 70"/>
          <p:cNvSpPr txBox="1"/>
          <p:nvPr/>
        </p:nvSpPr>
        <p:spPr>
          <a:xfrm>
            <a:off x="3985943" y="2494223"/>
            <a:ext cx="87608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Mean</a:t>
            </a:r>
            <a:endParaRPr lang="en-US" i="1" dirty="0"/>
          </a:p>
        </p:txBody>
      </p:sp>
      <p:sp>
        <p:nvSpPr>
          <p:cNvPr id="72" name="TextBox 71"/>
          <p:cNvSpPr txBox="1"/>
          <p:nvPr/>
        </p:nvSpPr>
        <p:spPr>
          <a:xfrm>
            <a:off x="5105468" y="2506812"/>
            <a:ext cx="152254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Covariance</a:t>
            </a:r>
            <a:br>
              <a:rPr lang="en-US" dirty="0"/>
            </a:br>
            <a:r>
              <a:rPr lang="en-US" dirty="0"/>
              <a:t>Matrix</a:t>
            </a:r>
            <a:endParaRPr lang="en-US" i="1" dirty="0"/>
          </a:p>
        </p:txBody>
      </p:sp>
      <p:sp>
        <p:nvSpPr>
          <p:cNvPr id="73" name="TextBox 72"/>
          <p:cNvSpPr txBox="1"/>
          <p:nvPr/>
        </p:nvSpPr>
        <p:spPr>
          <a:xfrm>
            <a:off x="6917409" y="2507751"/>
            <a:ext cx="116311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Precision</a:t>
            </a:r>
            <a:br>
              <a:rPr lang="en-US" dirty="0"/>
            </a:br>
            <a:r>
              <a:rPr lang="en-US" dirty="0"/>
              <a:t>Matrix</a:t>
            </a:r>
            <a:endParaRPr lang="en-US" i="1" dirty="0"/>
          </a:p>
        </p:txBody>
      </p:sp>
      <p:cxnSp>
        <p:nvCxnSpPr>
          <p:cNvPr id="7" name="Straight Arrow Connector 6"/>
          <p:cNvCxnSpPr>
            <a:stCxn id="5" idx="0"/>
          </p:cNvCxnSpPr>
          <p:nvPr/>
        </p:nvCxnSpPr>
        <p:spPr>
          <a:xfrm flipV="1">
            <a:off x="2781930" y="2260269"/>
            <a:ext cx="49535" cy="244666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4" name="Straight Arrow Connector 73"/>
          <p:cNvCxnSpPr>
            <a:stCxn id="71" idx="0"/>
          </p:cNvCxnSpPr>
          <p:nvPr/>
        </p:nvCxnSpPr>
        <p:spPr>
          <a:xfrm flipV="1">
            <a:off x="4423986" y="2213666"/>
            <a:ext cx="749555" cy="280557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5" name="Straight Arrow Connector 74"/>
          <p:cNvCxnSpPr>
            <a:stCxn id="72" idx="0"/>
          </p:cNvCxnSpPr>
          <p:nvPr/>
        </p:nvCxnSpPr>
        <p:spPr>
          <a:xfrm flipH="1" flipV="1">
            <a:off x="5604669" y="2213666"/>
            <a:ext cx="262073" cy="293146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6" name="Straight Arrow Connector 75"/>
          <p:cNvCxnSpPr>
            <a:stCxn id="73" idx="0"/>
          </p:cNvCxnSpPr>
          <p:nvPr/>
        </p:nvCxnSpPr>
        <p:spPr>
          <a:xfrm flipH="1" flipV="1">
            <a:off x="7072836" y="2190364"/>
            <a:ext cx="426129" cy="317387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9" name="Rectangle 78"/>
          <p:cNvSpPr/>
          <p:nvPr/>
        </p:nvSpPr>
        <p:spPr>
          <a:xfrm>
            <a:off x="1420275" y="1240179"/>
            <a:ext cx="6619683" cy="400110"/>
          </a:xfrm>
          <a:prstGeom prst="rect">
            <a:avLst/>
          </a:prstGeom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  <p:txBody>
          <a:bodyPr wrap="square">
            <a:spAutoFit/>
          </a:bodyPr>
          <a:lstStyle/>
          <a:p>
            <a:pPr algn="ctr"/>
            <a:r>
              <a:rPr lang="en-US" sz="2000" i="1" dirty="0">
                <a:ln w="0"/>
                <a:solidFill>
                  <a:srgbClr val="3333CC"/>
                </a:solidFill>
              </a:rPr>
              <a:t>Vector </a:t>
            </a:r>
            <a:r>
              <a:rPr lang="en-US" sz="2000" b="1" i="1" dirty="0">
                <a:ln w="0"/>
                <a:solidFill>
                  <a:srgbClr val="3333CC"/>
                </a:solidFill>
              </a:rPr>
              <a:t>x</a:t>
            </a:r>
            <a:r>
              <a:rPr lang="en-US" sz="2000" i="1" dirty="0">
                <a:ln w="0"/>
                <a:solidFill>
                  <a:srgbClr val="3333CC"/>
                </a:solidFill>
              </a:rPr>
              <a:t> follows a multivariate </a:t>
            </a:r>
            <a:r>
              <a:rPr lang="en-US" sz="2000" b="1" i="1" dirty="0">
                <a:ln w="0"/>
                <a:solidFill>
                  <a:srgbClr val="3333CC"/>
                </a:solidFill>
              </a:rPr>
              <a:t>Gaussian distribution</a:t>
            </a:r>
          </a:p>
        </p:txBody>
      </p:sp>
      <p:sp>
        <p:nvSpPr>
          <p:cNvPr id="80" name="Rectangle 79"/>
          <p:cNvSpPr/>
          <p:nvPr/>
        </p:nvSpPr>
        <p:spPr>
          <a:xfrm>
            <a:off x="3273883" y="3384878"/>
            <a:ext cx="2692000" cy="400110"/>
          </a:xfrm>
          <a:prstGeom prst="rect">
            <a:avLst/>
          </a:prstGeom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  <p:txBody>
          <a:bodyPr wrap="square">
            <a:spAutoFit/>
          </a:bodyPr>
          <a:lstStyle/>
          <a:p>
            <a:pPr algn="ctr"/>
            <a:r>
              <a:rPr lang="en-US" sz="2000" b="1" dirty="0">
                <a:ln w="0"/>
                <a:solidFill>
                  <a:srgbClr val="3333CC"/>
                </a:solidFill>
              </a:rPr>
              <a:t>Markov properties</a:t>
            </a:r>
          </a:p>
        </p:txBody>
      </p:sp>
      <p:graphicFrame>
        <p:nvGraphicFramePr>
          <p:cNvPr id="81" name="Object 8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08424164"/>
              </p:ext>
            </p:extLst>
          </p:nvPr>
        </p:nvGraphicFramePr>
        <p:xfrm>
          <a:off x="1869201" y="3853658"/>
          <a:ext cx="5545138" cy="4683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45" name="Equation" r:id="rId5" imgW="2552700" imgH="228600" progId="Equation.3">
                  <p:embed/>
                </p:oleObj>
              </mc:Choice>
              <mc:Fallback>
                <p:oleObj name="Equation" r:id="rId5" imgW="2552700" imgH="2286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869201" y="3853658"/>
                        <a:ext cx="5545138" cy="46831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8" name="TextBox 107"/>
          <p:cNvSpPr txBox="1"/>
          <p:nvPr/>
        </p:nvSpPr>
        <p:spPr>
          <a:xfrm>
            <a:off x="1369190" y="4290337"/>
            <a:ext cx="67183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ym typeface="Wingdings"/>
              </a:rPr>
              <a:t> Graph </a:t>
            </a:r>
            <a:r>
              <a:rPr lang="en-US" dirty="0"/>
              <a:t>G captures </a:t>
            </a:r>
            <a:r>
              <a:rPr lang="en-US" b="1" dirty="0"/>
              <a:t>conditional independence </a:t>
            </a:r>
            <a:r>
              <a:rPr lang="en-US" dirty="0"/>
              <a:t>among x</a:t>
            </a:r>
            <a:r>
              <a:rPr lang="en-US" baseline="-25000" dirty="0"/>
              <a:t>i</a:t>
            </a:r>
            <a:endParaRPr lang="en-US" i="1" dirty="0"/>
          </a:p>
        </p:txBody>
      </p:sp>
      <p:sp>
        <p:nvSpPr>
          <p:cNvPr id="109" name="Rectangle 108"/>
          <p:cNvSpPr/>
          <p:nvPr/>
        </p:nvSpPr>
        <p:spPr>
          <a:xfrm>
            <a:off x="2064183" y="5169146"/>
            <a:ext cx="5002212" cy="1323439"/>
          </a:xfrm>
          <a:prstGeom prst="rect">
            <a:avLst/>
          </a:prstGeom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  <p:txBody>
          <a:bodyPr wrap="square">
            <a:spAutoFit/>
          </a:bodyPr>
          <a:lstStyle/>
          <a:p>
            <a:pPr algn="ctr"/>
            <a:r>
              <a:rPr lang="en-US" sz="2000" dirty="0">
                <a:ln w="0"/>
                <a:solidFill>
                  <a:srgbClr val="3333CC"/>
                </a:solidFill>
              </a:rPr>
              <a:t>Sparse G </a:t>
            </a:r>
            <a:r>
              <a:rPr lang="en-US" sz="2000" dirty="0">
                <a:ln w="0"/>
                <a:solidFill>
                  <a:srgbClr val="3333CC"/>
                </a:solidFill>
                <a:sym typeface="Wingdings" panose="05000000000000000000" pitchFamily="2" charset="2"/>
              </a:rPr>
              <a:t> </a:t>
            </a:r>
            <a:r>
              <a:rPr lang="en-US" sz="2000" dirty="0">
                <a:ln w="0"/>
                <a:solidFill>
                  <a:srgbClr val="3333CC"/>
                </a:solidFill>
              </a:rPr>
              <a:t>Sparse Q </a:t>
            </a:r>
          </a:p>
          <a:p>
            <a:pPr algn="ctr"/>
            <a:r>
              <a:rPr lang="en-US" sz="2000" dirty="0">
                <a:ln w="0"/>
                <a:solidFill>
                  <a:srgbClr val="3333CC"/>
                </a:solidFill>
                <a:sym typeface="Wingdings"/>
              </a:rPr>
              <a:t> Fast learning</a:t>
            </a:r>
            <a:br>
              <a:rPr lang="en-US" sz="2000" dirty="0">
                <a:ln w="0"/>
                <a:solidFill>
                  <a:srgbClr val="3333CC"/>
                </a:solidFill>
                <a:sym typeface="Wingdings"/>
              </a:rPr>
            </a:br>
            <a:r>
              <a:rPr lang="en-US" sz="2000" dirty="0">
                <a:ln w="0"/>
                <a:solidFill>
                  <a:srgbClr val="3333CC"/>
                </a:solidFill>
                <a:sym typeface="Wingdings"/>
              </a:rPr>
              <a:t>with MCMC sampling</a:t>
            </a:r>
            <a:br>
              <a:rPr lang="en-US" sz="2000" dirty="0">
                <a:ln w="0"/>
                <a:solidFill>
                  <a:srgbClr val="3333CC"/>
                </a:solidFill>
                <a:sym typeface="Wingdings"/>
              </a:rPr>
            </a:br>
            <a:r>
              <a:rPr lang="en-US" sz="2000" dirty="0">
                <a:ln w="0"/>
                <a:solidFill>
                  <a:srgbClr val="3333CC"/>
                </a:solidFill>
                <a:sym typeface="Wingdings"/>
              </a:rPr>
              <a:t>to maximize a posteriori</a:t>
            </a:r>
            <a:endParaRPr lang="en-US" sz="2000" dirty="0">
              <a:ln w="0"/>
              <a:solidFill>
                <a:srgbClr val="3333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24307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1" grpId="0" animBg="1"/>
      <p:bldP spid="5" grpId="0"/>
      <p:bldP spid="71" grpId="0"/>
      <p:bldP spid="72" grpId="0"/>
      <p:bldP spid="73" grpId="0"/>
      <p:bldP spid="80" grpId="0"/>
      <p:bldP spid="108" grpId="0"/>
      <p:bldP spid="109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Rectangle 72"/>
          <p:cNvSpPr/>
          <p:nvPr/>
        </p:nvSpPr>
        <p:spPr>
          <a:xfrm>
            <a:off x="4559665" y="1729884"/>
            <a:ext cx="4430277" cy="1119148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2400" dirty="0">
                <a:solidFill>
                  <a:srgbClr val="3333CC"/>
                </a:solidFill>
              </a:rPr>
              <a:t>Crowd flow = </a:t>
            </a:r>
            <a:r>
              <a:rPr lang="en-US" sz="2400" b="1" dirty="0">
                <a:solidFill>
                  <a:srgbClr val="FF0000"/>
                </a:solidFill>
              </a:rPr>
              <a:t>Seasonal</a:t>
            </a:r>
            <a:r>
              <a:rPr lang="en-US" sz="2400" dirty="0">
                <a:solidFill>
                  <a:srgbClr val="3333CC"/>
                </a:solidFill>
              </a:rPr>
              <a:t> + Trend + Residual</a:t>
            </a:r>
            <a:r>
              <a:rPr lang="en-US" sz="3200" dirty="0"/>
              <a:t/>
            </a:r>
            <a:br>
              <a:rPr lang="en-US" sz="3200" dirty="0"/>
            </a:br>
            <a:r>
              <a:rPr lang="en-US" sz="3200" dirty="0"/>
              <a:t>Seasonal model as a cyclic GMRF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637A9-119A-49DA-BD12-AAC58B377D80}" type="slidenum">
              <a:rPr lang="en-US" smtClean="0"/>
              <a:t>17</a:t>
            </a:fld>
            <a:endParaRPr lang="en-US" dirty="0"/>
          </a:p>
        </p:txBody>
      </p:sp>
      <p:sp>
        <p:nvSpPr>
          <p:cNvPr id="104" name="TextBox 103"/>
          <p:cNvSpPr txBox="1"/>
          <p:nvPr/>
        </p:nvSpPr>
        <p:spPr>
          <a:xfrm>
            <a:off x="1603230" y="5722119"/>
            <a:ext cx="366093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i="1" dirty="0">
                <a:solidFill>
                  <a:srgbClr val="3333CC"/>
                </a:solidFill>
              </a:rPr>
              <a:t>Seasonal time series </a:t>
            </a:r>
            <a:r>
              <a:rPr lang="en-US" b="1" i="1" dirty="0">
                <a:solidFill>
                  <a:srgbClr val="3333CC"/>
                </a:solidFill>
              </a:rPr>
              <a:t>s</a:t>
            </a:r>
            <a:r>
              <a:rPr lang="en-US" i="1" dirty="0">
                <a:solidFill>
                  <a:srgbClr val="3333CC"/>
                </a:solidFill>
              </a:rPr>
              <a:t> </a:t>
            </a:r>
            <a:br>
              <a:rPr lang="en-US" i="1" dirty="0">
                <a:solidFill>
                  <a:srgbClr val="3333CC"/>
                </a:solidFill>
              </a:rPr>
            </a:br>
            <a:r>
              <a:rPr lang="en-US" i="1" dirty="0">
                <a:solidFill>
                  <a:srgbClr val="3333CC"/>
                </a:solidFill>
              </a:rPr>
              <a:t>with period F = 7</a:t>
            </a:r>
          </a:p>
        </p:txBody>
      </p:sp>
      <p:grpSp>
        <p:nvGrpSpPr>
          <p:cNvPr id="31" name="Group 30"/>
          <p:cNvGrpSpPr/>
          <p:nvPr/>
        </p:nvGrpSpPr>
        <p:grpSpPr>
          <a:xfrm>
            <a:off x="1480759" y="3126661"/>
            <a:ext cx="3905878" cy="2332682"/>
            <a:chOff x="4915004" y="3484398"/>
            <a:chExt cx="2976356" cy="1737610"/>
          </a:xfrm>
        </p:grpSpPr>
        <p:sp>
          <p:nvSpPr>
            <p:cNvPr id="38" name="Oval 37"/>
            <p:cNvSpPr/>
            <p:nvPr/>
          </p:nvSpPr>
          <p:spPr>
            <a:xfrm>
              <a:off x="4996306" y="3644459"/>
              <a:ext cx="2856366" cy="1429573"/>
            </a:xfrm>
            <a:prstGeom prst="ellipse">
              <a:avLst/>
            </a:prstGeom>
            <a:noFill/>
            <a:ln w="12700" cmpd="sng">
              <a:solidFill>
                <a:srgbClr val="4F81BD"/>
              </a:solidFill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3200"/>
            </a:p>
          </p:txBody>
        </p:sp>
        <p:grpSp>
          <p:nvGrpSpPr>
            <p:cNvPr id="41" name="Group 40"/>
            <p:cNvGrpSpPr/>
            <p:nvPr/>
          </p:nvGrpSpPr>
          <p:grpSpPr>
            <a:xfrm>
              <a:off x="6260952" y="3484398"/>
              <a:ext cx="320666" cy="354278"/>
              <a:chOff x="7850718" y="3265131"/>
              <a:chExt cx="461807" cy="509119"/>
            </a:xfrm>
          </p:grpSpPr>
          <p:sp>
            <p:nvSpPr>
              <p:cNvPr id="60" name="Oval 59"/>
              <p:cNvSpPr/>
              <p:nvPr/>
            </p:nvSpPr>
            <p:spPr>
              <a:xfrm>
                <a:off x="7850718" y="3312443"/>
                <a:ext cx="461807" cy="461807"/>
              </a:xfrm>
              <a:prstGeom prst="ellipse">
                <a:avLst/>
              </a:prstGeom>
              <a:solidFill>
                <a:srgbClr val="FFFFFF"/>
              </a:solidFill>
              <a:effectLst/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3200"/>
              </a:p>
            </p:txBody>
          </p:sp>
          <p:sp>
            <p:nvSpPr>
              <p:cNvPr id="61" name="TextBox 60"/>
              <p:cNvSpPr txBox="1"/>
              <p:nvPr/>
            </p:nvSpPr>
            <p:spPr>
              <a:xfrm>
                <a:off x="7851121" y="3265131"/>
                <a:ext cx="458561" cy="49419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dirty="0"/>
                  <a:t>s</a:t>
                </a:r>
                <a:r>
                  <a:rPr lang="en-US" sz="2400" baseline="-25000" dirty="0"/>
                  <a:t>1</a:t>
                </a:r>
              </a:p>
            </p:txBody>
          </p:sp>
        </p:grpSp>
        <p:grpSp>
          <p:nvGrpSpPr>
            <p:cNvPr id="42" name="Group 41"/>
            <p:cNvGrpSpPr/>
            <p:nvPr/>
          </p:nvGrpSpPr>
          <p:grpSpPr>
            <a:xfrm>
              <a:off x="7397520" y="3769834"/>
              <a:ext cx="322434" cy="343894"/>
              <a:chOff x="7848173" y="3280441"/>
              <a:chExt cx="464352" cy="494198"/>
            </a:xfrm>
          </p:grpSpPr>
          <p:sp>
            <p:nvSpPr>
              <p:cNvPr id="58" name="Oval 57"/>
              <p:cNvSpPr/>
              <p:nvPr/>
            </p:nvSpPr>
            <p:spPr>
              <a:xfrm>
                <a:off x="7850718" y="3312443"/>
                <a:ext cx="461807" cy="461807"/>
              </a:xfrm>
              <a:prstGeom prst="ellipse">
                <a:avLst/>
              </a:prstGeom>
              <a:solidFill>
                <a:srgbClr val="FFFFFF"/>
              </a:solidFill>
              <a:effectLst/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3200"/>
              </a:p>
            </p:txBody>
          </p:sp>
          <p:sp>
            <p:nvSpPr>
              <p:cNvPr id="59" name="TextBox 58"/>
              <p:cNvSpPr txBox="1"/>
              <p:nvPr/>
            </p:nvSpPr>
            <p:spPr>
              <a:xfrm>
                <a:off x="7848173" y="3280441"/>
                <a:ext cx="458560" cy="4941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dirty="0"/>
                  <a:t>s</a:t>
                </a:r>
                <a:r>
                  <a:rPr lang="en-US" sz="2400" baseline="-25000" dirty="0"/>
                  <a:t>2</a:t>
                </a:r>
              </a:p>
            </p:txBody>
          </p:sp>
        </p:grpSp>
        <p:grpSp>
          <p:nvGrpSpPr>
            <p:cNvPr id="43" name="Group 42"/>
            <p:cNvGrpSpPr/>
            <p:nvPr/>
          </p:nvGrpSpPr>
          <p:grpSpPr>
            <a:xfrm>
              <a:off x="7569753" y="4420774"/>
              <a:ext cx="321607" cy="343893"/>
              <a:chOff x="7849363" y="3287514"/>
              <a:chExt cx="463162" cy="494199"/>
            </a:xfrm>
          </p:grpSpPr>
          <p:sp>
            <p:nvSpPr>
              <p:cNvPr id="56" name="Oval 55"/>
              <p:cNvSpPr/>
              <p:nvPr/>
            </p:nvSpPr>
            <p:spPr>
              <a:xfrm>
                <a:off x="7850718" y="3312443"/>
                <a:ext cx="461807" cy="461807"/>
              </a:xfrm>
              <a:prstGeom prst="ellipse">
                <a:avLst/>
              </a:prstGeom>
              <a:solidFill>
                <a:srgbClr val="FFFFFF"/>
              </a:solidFill>
              <a:effectLst/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3200"/>
              </a:p>
            </p:txBody>
          </p:sp>
          <p:sp>
            <p:nvSpPr>
              <p:cNvPr id="57" name="TextBox 56"/>
              <p:cNvSpPr txBox="1"/>
              <p:nvPr/>
            </p:nvSpPr>
            <p:spPr>
              <a:xfrm>
                <a:off x="7849363" y="3287514"/>
                <a:ext cx="458561" cy="4941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dirty="0"/>
                  <a:t>s</a:t>
                </a:r>
                <a:r>
                  <a:rPr lang="en-US" sz="2400" baseline="-25000" dirty="0"/>
                  <a:t>3</a:t>
                </a:r>
              </a:p>
            </p:txBody>
          </p:sp>
        </p:grpSp>
        <p:grpSp>
          <p:nvGrpSpPr>
            <p:cNvPr id="44" name="Group 43"/>
            <p:cNvGrpSpPr/>
            <p:nvPr/>
          </p:nvGrpSpPr>
          <p:grpSpPr>
            <a:xfrm>
              <a:off x="6968261" y="4878115"/>
              <a:ext cx="321567" cy="343893"/>
              <a:chOff x="7850718" y="3286350"/>
              <a:chExt cx="463105" cy="494196"/>
            </a:xfrm>
          </p:grpSpPr>
          <p:sp>
            <p:nvSpPr>
              <p:cNvPr id="54" name="Oval 53"/>
              <p:cNvSpPr/>
              <p:nvPr/>
            </p:nvSpPr>
            <p:spPr>
              <a:xfrm>
                <a:off x="7850718" y="3312443"/>
                <a:ext cx="461807" cy="461807"/>
              </a:xfrm>
              <a:prstGeom prst="ellipse">
                <a:avLst/>
              </a:prstGeom>
              <a:solidFill>
                <a:srgbClr val="FFFFFF"/>
              </a:solidFill>
              <a:effectLst/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3200"/>
              </a:p>
            </p:txBody>
          </p:sp>
          <p:sp>
            <p:nvSpPr>
              <p:cNvPr id="55" name="TextBox 54"/>
              <p:cNvSpPr txBox="1"/>
              <p:nvPr/>
            </p:nvSpPr>
            <p:spPr>
              <a:xfrm>
                <a:off x="7855262" y="3286350"/>
                <a:ext cx="458561" cy="49419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dirty="0"/>
                  <a:t>s</a:t>
                </a:r>
                <a:r>
                  <a:rPr lang="en-US" sz="2400" baseline="-25000" dirty="0"/>
                  <a:t>4</a:t>
                </a:r>
              </a:p>
            </p:txBody>
          </p:sp>
        </p:grpSp>
        <p:grpSp>
          <p:nvGrpSpPr>
            <p:cNvPr id="45" name="Group 44"/>
            <p:cNvGrpSpPr/>
            <p:nvPr/>
          </p:nvGrpSpPr>
          <p:grpSpPr>
            <a:xfrm>
              <a:off x="5565804" y="4866090"/>
              <a:ext cx="322434" cy="353467"/>
              <a:chOff x="7848173" y="3266295"/>
              <a:chExt cx="464352" cy="507955"/>
            </a:xfrm>
          </p:grpSpPr>
          <p:sp>
            <p:nvSpPr>
              <p:cNvPr id="52" name="Oval 51"/>
              <p:cNvSpPr/>
              <p:nvPr/>
            </p:nvSpPr>
            <p:spPr>
              <a:xfrm>
                <a:off x="7850718" y="3312443"/>
                <a:ext cx="461807" cy="461807"/>
              </a:xfrm>
              <a:prstGeom prst="ellipse">
                <a:avLst/>
              </a:prstGeom>
              <a:solidFill>
                <a:srgbClr val="FFFFFF"/>
              </a:solidFill>
              <a:effectLst/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3200"/>
              </a:p>
            </p:txBody>
          </p:sp>
          <p:sp>
            <p:nvSpPr>
              <p:cNvPr id="53" name="TextBox 52"/>
              <p:cNvSpPr txBox="1"/>
              <p:nvPr/>
            </p:nvSpPr>
            <p:spPr>
              <a:xfrm>
                <a:off x="7848173" y="3266295"/>
                <a:ext cx="458560" cy="49419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dirty="0"/>
                  <a:t>s</a:t>
                </a:r>
                <a:r>
                  <a:rPr lang="en-US" sz="2400" baseline="-25000" dirty="0"/>
                  <a:t>5</a:t>
                </a:r>
              </a:p>
            </p:txBody>
          </p:sp>
        </p:grpSp>
        <p:grpSp>
          <p:nvGrpSpPr>
            <p:cNvPr id="46" name="Group 45"/>
            <p:cNvGrpSpPr/>
            <p:nvPr/>
          </p:nvGrpSpPr>
          <p:grpSpPr>
            <a:xfrm>
              <a:off x="4915004" y="4449600"/>
              <a:ext cx="320779" cy="348545"/>
              <a:chOff x="7850554" y="3273368"/>
              <a:chExt cx="461971" cy="500882"/>
            </a:xfrm>
          </p:grpSpPr>
          <p:sp>
            <p:nvSpPr>
              <p:cNvPr id="50" name="Oval 49"/>
              <p:cNvSpPr/>
              <p:nvPr/>
            </p:nvSpPr>
            <p:spPr>
              <a:xfrm>
                <a:off x="7850718" y="3312443"/>
                <a:ext cx="461807" cy="461807"/>
              </a:xfrm>
              <a:prstGeom prst="ellipse">
                <a:avLst/>
              </a:prstGeom>
              <a:solidFill>
                <a:srgbClr val="FFFFFF"/>
              </a:solidFill>
              <a:effectLst/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3200"/>
              </a:p>
            </p:txBody>
          </p:sp>
          <p:sp>
            <p:nvSpPr>
              <p:cNvPr id="51" name="TextBox 50"/>
              <p:cNvSpPr txBox="1"/>
              <p:nvPr/>
            </p:nvSpPr>
            <p:spPr>
              <a:xfrm>
                <a:off x="7850554" y="3273368"/>
                <a:ext cx="458562" cy="49419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dirty="0"/>
                  <a:t>s</a:t>
                </a:r>
                <a:r>
                  <a:rPr lang="en-US" sz="2400" baseline="-25000" dirty="0"/>
                  <a:t>6</a:t>
                </a:r>
              </a:p>
            </p:txBody>
          </p:sp>
        </p:grpSp>
        <p:grpSp>
          <p:nvGrpSpPr>
            <p:cNvPr id="47" name="Group 46"/>
            <p:cNvGrpSpPr/>
            <p:nvPr/>
          </p:nvGrpSpPr>
          <p:grpSpPr>
            <a:xfrm>
              <a:off x="5124222" y="3755955"/>
              <a:ext cx="329404" cy="359200"/>
              <a:chOff x="7838136" y="3258058"/>
              <a:chExt cx="474389" cy="516192"/>
            </a:xfrm>
          </p:grpSpPr>
          <p:sp>
            <p:nvSpPr>
              <p:cNvPr id="48" name="Oval 47"/>
              <p:cNvSpPr/>
              <p:nvPr/>
            </p:nvSpPr>
            <p:spPr>
              <a:xfrm>
                <a:off x="7850718" y="3312443"/>
                <a:ext cx="461807" cy="461807"/>
              </a:xfrm>
              <a:prstGeom prst="ellipse">
                <a:avLst/>
              </a:prstGeom>
              <a:solidFill>
                <a:srgbClr val="FFFFFF"/>
              </a:solidFill>
              <a:effectLst/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3200"/>
              </a:p>
            </p:txBody>
          </p:sp>
          <p:sp>
            <p:nvSpPr>
              <p:cNvPr id="49" name="TextBox 48"/>
              <p:cNvSpPr txBox="1"/>
              <p:nvPr/>
            </p:nvSpPr>
            <p:spPr>
              <a:xfrm>
                <a:off x="7838136" y="3258058"/>
                <a:ext cx="458559" cy="49419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dirty="0"/>
                  <a:t>s</a:t>
                </a:r>
                <a:r>
                  <a:rPr lang="en-US" sz="2400" baseline="-25000" dirty="0"/>
                  <a:t>7</a:t>
                </a:r>
              </a:p>
            </p:txBody>
          </p:sp>
        </p:grp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62" name="TextBox 61"/>
              <p:cNvSpPr txBox="1"/>
              <p:nvPr/>
            </p:nvSpPr>
            <p:spPr>
              <a:xfrm>
                <a:off x="4648670" y="1819008"/>
                <a:ext cx="4271700" cy="369332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400" b="0" i="0" smtClean="0">
                          <a:latin typeface="Cambria Math" charset="0"/>
                        </a:rPr>
                        <m:t>Δ</m:t>
                      </m:r>
                      <m:sSub>
                        <m:sSub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 charset="0"/>
                            </a:rPr>
                            <m:t>𝑠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 charset="0"/>
                            </a:rPr>
                            <m:t>𝑖</m:t>
                          </m:r>
                        </m:sub>
                      </m:sSub>
                      <m:r>
                        <a:rPr lang="en-US" sz="2400" b="0" i="1" smtClean="0">
                          <a:latin typeface="Cambria Math" charset="0"/>
                        </a:rPr>
                        <m:t>=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(</m:t>
                      </m:r>
                      <m:sSub>
                        <m:sSub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 charset="0"/>
                            </a:rPr>
                            <m:t>𝑠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lang="en-US" sz="2400" b="0" i="1" smtClean="0">
                          <a:latin typeface="Cambria Math" charset="0"/>
                        </a:rPr>
                        <m:t>−</m:t>
                      </m:r>
                      <m:sSub>
                        <m:sSub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 charset="0"/>
                            </a:rPr>
                            <m:t>𝑠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 charset="0"/>
                            </a:rPr>
                            <m:t>𝑖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−1</m:t>
                          </m:r>
                        </m:sub>
                      </m:sSub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)</m:t>
                      </m:r>
                      <m:r>
                        <a:rPr lang="en-US" sz="2400" b="0" i="1" smtClean="0">
                          <a:latin typeface="Cambria Math" charset="0"/>
                        </a:rPr>
                        <m:t>~</m:t>
                      </m:r>
                      <m:r>
                        <a:rPr lang="en-US" sz="2400" b="0" i="1" smtClean="0">
                          <a:latin typeface="Cambria Math" charset="0"/>
                        </a:rPr>
                        <m:t>𝑁</m:t>
                      </m:r>
                      <m:r>
                        <a:rPr lang="en-US" sz="2400" b="0" i="1" smtClean="0">
                          <a:latin typeface="Cambria Math" charset="0"/>
                        </a:rPr>
                        <m:t>(</m:t>
                      </m:r>
                      <m:r>
                        <a:rPr lang="en-US" sz="2400" b="0" i="1" smtClean="0">
                          <a:latin typeface="Cambria Math" charset="0"/>
                        </a:rPr>
                        <m:t>𝜇</m:t>
                      </m:r>
                      <m:r>
                        <a:rPr lang="en-US" sz="2400" b="0" i="1" smtClean="0">
                          <a:latin typeface="Cambria Math" charset="0"/>
                        </a:rPr>
                        <m:t>,</m:t>
                      </m:r>
                      <m:sSup>
                        <m:sSup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b="0" i="1" smtClean="0">
                              <a:latin typeface="Cambria Math" charset="0"/>
                            </a:rPr>
                            <m:t>𝜅</m:t>
                          </m:r>
                        </m:e>
                        <m:sup>
                          <m:r>
                            <a:rPr lang="en-US" sz="2400" b="0" i="1" smtClean="0">
                              <a:latin typeface="Cambria Math" charset="0"/>
                            </a:rPr>
                            <m:t>−1</m:t>
                          </m:r>
                        </m:sup>
                      </m:sSup>
                      <m:r>
                        <a:rPr lang="en-US" sz="2400" b="0" i="1" smtClean="0">
                          <a:latin typeface="Cambria Math" charset="0"/>
                        </a:rPr>
                        <m:t>)</m:t>
                      </m:r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62" name="TextBox 6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48670" y="1819008"/>
                <a:ext cx="4271700" cy="369332"/>
              </a:xfrm>
              <a:prstGeom prst="rect">
                <a:avLst/>
              </a:prstGeom>
              <a:blipFill>
                <a:blip r:embed="rId2"/>
                <a:stretch>
                  <a:fillRect b="-3770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4" name="Picture 3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3754" b="13405"/>
          <a:stretch/>
        </p:blipFill>
        <p:spPr>
          <a:xfrm>
            <a:off x="6201276" y="3602267"/>
            <a:ext cx="2191312" cy="2212053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 flipH="1">
                <a:off x="7120255" y="5580515"/>
                <a:ext cx="811531" cy="369332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b="0" i="0" smtClean="0">
                          <a:latin typeface="Cambria Math" panose="02040503050406030204" pitchFamily="18" charset="0"/>
                        </a:rPr>
                        <m:t>Δ</m:t>
                      </m:r>
                      <m:sSup>
                        <m:sSup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𝑠</m:t>
                          </m:r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𝑛𝑒𝑤</m:t>
                          </m:r>
                        </m:sup>
                      </m:sSup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flipH="1">
                <a:off x="7120255" y="5580515"/>
                <a:ext cx="811531" cy="36933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5"/>
          <p:cNvSpPr txBox="1"/>
          <p:nvPr/>
        </p:nvSpPr>
        <p:spPr>
          <a:xfrm>
            <a:off x="7616254" y="2980420"/>
            <a:ext cx="126372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Gaussian</a:t>
            </a:r>
          </a:p>
        </p:txBody>
      </p:sp>
      <p:cxnSp>
        <p:nvCxnSpPr>
          <p:cNvPr id="8" name="Straight Arrow Connector 7"/>
          <p:cNvCxnSpPr>
            <a:stCxn id="6" idx="2"/>
          </p:cNvCxnSpPr>
          <p:nvPr/>
        </p:nvCxnSpPr>
        <p:spPr>
          <a:xfrm flipH="1">
            <a:off x="7707373" y="3349752"/>
            <a:ext cx="540746" cy="88130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/>
              <p:cNvSpPr txBox="1"/>
              <p:nvPr/>
            </p:nvSpPr>
            <p:spPr>
              <a:xfrm>
                <a:off x="4642959" y="2357069"/>
                <a:ext cx="3519316" cy="369332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(</m:t>
                      </m:r>
                      <m:sSub>
                        <m:sSub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 charset="0"/>
                            </a:rPr>
                            <m:t>𝑠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sz="2400" b="0" i="1" smtClean="0">
                          <a:latin typeface="Cambria Math" charset="0"/>
                        </a:rPr>
                        <m:t>−</m:t>
                      </m:r>
                      <m:sSub>
                        <m:sSub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 charset="0"/>
                            </a:rPr>
                            <m:t>𝑠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</m:sSub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)</m:t>
                      </m:r>
                      <m:r>
                        <a:rPr lang="en-US" sz="2400" b="0" i="1" smtClean="0">
                          <a:latin typeface="Cambria Math" charset="0"/>
                        </a:rPr>
                        <m:t>~</m:t>
                      </m:r>
                      <m:r>
                        <a:rPr lang="en-US" sz="2400" b="0" i="1" smtClean="0">
                          <a:latin typeface="Cambria Math" charset="0"/>
                        </a:rPr>
                        <m:t>𝑁</m:t>
                      </m:r>
                      <m:r>
                        <a:rPr lang="en-US" sz="2400" b="0" i="1" smtClean="0">
                          <a:latin typeface="Cambria Math" charset="0"/>
                        </a:rPr>
                        <m:t>(</m:t>
                      </m:r>
                      <m:r>
                        <a:rPr lang="en-US" sz="2400" b="0" i="1" smtClean="0">
                          <a:latin typeface="Cambria Math" charset="0"/>
                        </a:rPr>
                        <m:t>𝜇</m:t>
                      </m:r>
                      <m:r>
                        <a:rPr lang="en-US" sz="2400" b="0" i="1" smtClean="0">
                          <a:latin typeface="Cambria Math" charset="0"/>
                        </a:rPr>
                        <m:t>,</m:t>
                      </m:r>
                      <m:sSup>
                        <m:sSup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b="0" i="1" smtClean="0">
                              <a:latin typeface="Cambria Math" charset="0"/>
                            </a:rPr>
                            <m:t>𝜅</m:t>
                          </m:r>
                        </m:e>
                        <m:sup>
                          <m:r>
                            <a:rPr lang="en-US" sz="2400" b="0" i="1" smtClean="0">
                              <a:latin typeface="Cambria Math" charset="0"/>
                            </a:rPr>
                            <m:t>−1</m:t>
                          </m:r>
                        </m:sup>
                      </m:sSup>
                      <m:r>
                        <a:rPr lang="en-US" sz="2400" b="0" i="1" smtClean="0">
                          <a:latin typeface="Cambria Math" charset="0"/>
                        </a:rPr>
                        <m:t>)</m:t>
                      </m:r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35" name="Text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42959" y="2357069"/>
                <a:ext cx="3519316" cy="369332"/>
              </a:xfrm>
              <a:prstGeom prst="rect">
                <a:avLst/>
              </a:prstGeom>
              <a:blipFill>
                <a:blip r:embed="rId5"/>
                <a:stretch>
                  <a:fillRect b="-38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extBox 2"/>
          <p:cNvSpPr txBox="1"/>
          <p:nvPr/>
        </p:nvSpPr>
        <p:spPr>
          <a:xfrm>
            <a:off x="852173" y="1590481"/>
            <a:ext cx="371742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3333CC"/>
                </a:solidFill>
              </a:rPr>
              <a:t>Smooth changes between:</a:t>
            </a:r>
          </a:p>
          <a:p>
            <a:r>
              <a:rPr lang="en-US" dirty="0">
                <a:solidFill>
                  <a:srgbClr val="3333CC"/>
                </a:solidFill>
              </a:rPr>
              <a:t>1. Consecutive timestamps</a:t>
            </a:r>
          </a:p>
          <a:p>
            <a:pPr marL="342900" indent="-342900">
              <a:buAutoNum type="arabicPeriod"/>
            </a:pPr>
            <a:endParaRPr lang="en-US" dirty="0">
              <a:solidFill>
                <a:srgbClr val="3333CC"/>
              </a:solidFill>
            </a:endParaRPr>
          </a:p>
          <a:p>
            <a:r>
              <a:rPr lang="en-US" dirty="0">
                <a:solidFill>
                  <a:srgbClr val="3333CC"/>
                </a:solidFill>
              </a:rPr>
              <a:t>2. First &amp; last timestamps</a:t>
            </a:r>
          </a:p>
        </p:txBody>
      </p:sp>
      <p:sp>
        <p:nvSpPr>
          <p:cNvPr id="7" name="Arrow: Right 6"/>
          <p:cNvSpPr/>
          <p:nvPr/>
        </p:nvSpPr>
        <p:spPr>
          <a:xfrm>
            <a:off x="4035287" y="1967953"/>
            <a:ext cx="442291" cy="22038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Arrow: Right 36"/>
          <p:cNvSpPr/>
          <p:nvPr/>
        </p:nvSpPr>
        <p:spPr>
          <a:xfrm>
            <a:off x="4055809" y="2512243"/>
            <a:ext cx="442291" cy="22038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2702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3" grpId="0" animBg="1"/>
      <p:bldP spid="62" grpId="0"/>
      <p:bldP spid="5" grpId="0" animBg="1"/>
      <p:bldP spid="6" grpId="0"/>
      <p:bldP spid="35" grpId="0"/>
      <p:bldP spid="3" grpId="0"/>
      <p:bldP spid="7" grpId="0" animBg="1"/>
      <p:bldP spid="37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Rectangle 56"/>
          <p:cNvSpPr/>
          <p:nvPr/>
        </p:nvSpPr>
        <p:spPr>
          <a:xfrm>
            <a:off x="1152031" y="2849824"/>
            <a:ext cx="4299634" cy="70669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2700" dirty="0">
                <a:solidFill>
                  <a:srgbClr val="3333CC"/>
                </a:solidFill>
              </a:rPr>
              <a:t>Crowd flow = Seasonal + </a:t>
            </a:r>
            <a:r>
              <a:rPr lang="en-US" sz="2700" b="1" dirty="0">
                <a:solidFill>
                  <a:srgbClr val="FF0000"/>
                </a:solidFill>
              </a:rPr>
              <a:t>Trend</a:t>
            </a:r>
            <a:r>
              <a:rPr lang="en-US" sz="2700" dirty="0">
                <a:solidFill>
                  <a:srgbClr val="3333CC"/>
                </a:solidFill>
              </a:rPr>
              <a:t> + Residual </a:t>
            </a:r>
            <a:r>
              <a:rPr lang="en-US" dirty="0">
                <a:solidFill>
                  <a:srgbClr val="3333CC"/>
                </a:solidFill>
              </a:rPr>
              <a:t/>
            </a:r>
            <a:br>
              <a:rPr lang="en-US" dirty="0">
                <a:solidFill>
                  <a:srgbClr val="3333CC"/>
                </a:solidFill>
              </a:rPr>
            </a:br>
            <a:r>
              <a:rPr lang="en-US" dirty="0"/>
              <a:t>Trend model as a GMRF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637A9-119A-49DA-BD12-AAC58B377D80}" type="slidenum">
              <a:rPr lang="en-US" smtClean="0"/>
              <a:t>18</a:t>
            </a:fld>
            <a:endParaRPr lang="en-US" dirty="0"/>
          </a:p>
        </p:txBody>
      </p:sp>
      <p:grpSp>
        <p:nvGrpSpPr>
          <p:cNvPr id="33" name="Group 32"/>
          <p:cNvGrpSpPr/>
          <p:nvPr/>
        </p:nvGrpSpPr>
        <p:grpSpPr>
          <a:xfrm>
            <a:off x="2098107" y="4737874"/>
            <a:ext cx="6046298" cy="506861"/>
            <a:chOff x="4208272" y="2511950"/>
            <a:chExt cx="4393215" cy="368283"/>
          </a:xfrm>
        </p:grpSpPr>
        <p:cxnSp>
          <p:nvCxnSpPr>
            <p:cNvPr id="34" name="Straight Arrow Connector 33"/>
            <p:cNvCxnSpPr/>
            <p:nvPr/>
          </p:nvCxnSpPr>
          <p:spPr>
            <a:xfrm flipH="1">
              <a:off x="4373314" y="2718036"/>
              <a:ext cx="3907398" cy="0"/>
            </a:xfrm>
            <a:prstGeom prst="straightConnector1">
              <a:avLst/>
            </a:prstGeom>
            <a:ln w="12700" cmpd="sng">
              <a:solidFill>
                <a:srgbClr val="4F81BD"/>
              </a:solidFill>
              <a:headEnd type="none" w="med" len="med"/>
              <a:tailEnd type="none" w="med" len="med"/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grpSp>
          <p:nvGrpSpPr>
            <p:cNvPr id="35" name="Group 34"/>
            <p:cNvGrpSpPr/>
            <p:nvPr/>
          </p:nvGrpSpPr>
          <p:grpSpPr>
            <a:xfrm>
              <a:off x="4915294" y="2525955"/>
              <a:ext cx="320666" cy="354278"/>
              <a:chOff x="7850718" y="3265131"/>
              <a:chExt cx="461807" cy="509119"/>
            </a:xfrm>
          </p:grpSpPr>
          <p:sp>
            <p:nvSpPr>
              <p:cNvPr id="54" name="Oval 53"/>
              <p:cNvSpPr/>
              <p:nvPr/>
            </p:nvSpPr>
            <p:spPr>
              <a:xfrm>
                <a:off x="7850718" y="3312443"/>
                <a:ext cx="461807" cy="461807"/>
              </a:xfrm>
              <a:prstGeom prst="ellipse">
                <a:avLst/>
              </a:prstGeom>
              <a:solidFill>
                <a:srgbClr val="FFFFFF"/>
              </a:solidFill>
              <a:effectLst/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2800"/>
              </a:p>
            </p:txBody>
          </p:sp>
          <p:sp>
            <p:nvSpPr>
              <p:cNvPr id="55" name="TextBox 54"/>
              <p:cNvSpPr txBox="1"/>
              <p:nvPr/>
            </p:nvSpPr>
            <p:spPr>
              <a:xfrm>
                <a:off x="7851121" y="3265131"/>
                <a:ext cx="436283" cy="41778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000" dirty="0"/>
                  <a:t>y</a:t>
                </a:r>
                <a:r>
                  <a:rPr lang="en-US" sz="2000" baseline="-25000" dirty="0"/>
                  <a:t>2</a:t>
                </a:r>
              </a:p>
            </p:txBody>
          </p:sp>
        </p:grpSp>
        <p:grpSp>
          <p:nvGrpSpPr>
            <p:cNvPr id="36" name="Group 35"/>
            <p:cNvGrpSpPr/>
            <p:nvPr/>
          </p:nvGrpSpPr>
          <p:grpSpPr>
            <a:xfrm>
              <a:off x="5586927" y="2525955"/>
              <a:ext cx="322434" cy="343623"/>
              <a:chOff x="7848173" y="3280441"/>
              <a:chExt cx="464352" cy="493809"/>
            </a:xfrm>
          </p:grpSpPr>
          <p:sp>
            <p:nvSpPr>
              <p:cNvPr id="52" name="Oval 51"/>
              <p:cNvSpPr/>
              <p:nvPr/>
            </p:nvSpPr>
            <p:spPr>
              <a:xfrm>
                <a:off x="7850718" y="3312443"/>
                <a:ext cx="461807" cy="461807"/>
              </a:xfrm>
              <a:prstGeom prst="ellipse">
                <a:avLst/>
              </a:prstGeom>
              <a:solidFill>
                <a:srgbClr val="FFFFFF"/>
              </a:solidFill>
              <a:effectLst/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2800"/>
              </a:p>
            </p:txBody>
          </p:sp>
          <p:sp>
            <p:nvSpPr>
              <p:cNvPr id="53" name="TextBox 52"/>
              <p:cNvSpPr txBox="1"/>
              <p:nvPr/>
            </p:nvSpPr>
            <p:spPr>
              <a:xfrm>
                <a:off x="7848173" y="3280441"/>
                <a:ext cx="436281" cy="41778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000" dirty="0"/>
                  <a:t>y</a:t>
                </a:r>
                <a:r>
                  <a:rPr lang="en-US" sz="2000" baseline="-25000" dirty="0"/>
                  <a:t>3</a:t>
                </a:r>
              </a:p>
            </p:txBody>
          </p:sp>
        </p:grpSp>
        <p:grpSp>
          <p:nvGrpSpPr>
            <p:cNvPr id="37" name="Group 36"/>
            <p:cNvGrpSpPr/>
            <p:nvPr/>
          </p:nvGrpSpPr>
          <p:grpSpPr>
            <a:xfrm>
              <a:off x="6230737" y="2525955"/>
              <a:ext cx="321607" cy="338700"/>
              <a:chOff x="7849363" y="3287514"/>
              <a:chExt cx="463162" cy="486736"/>
            </a:xfrm>
          </p:grpSpPr>
          <p:sp>
            <p:nvSpPr>
              <p:cNvPr id="50" name="Oval 49"/>
              <p:cNvSpPr/>
              <p:nvPr/>
            </p:nvSpPr>
            <p:spPr>
              <a:xfrm>
                <a:off x="7850718" y="3312443"/>
                <a:ext cx="461807" cy="461807"/>
              </a:xfrm>
              <a:prstGeom prst="ellipse">
                <a:avLst/>
              </a:prstGeom>
              <a:solidFill>
                <a:srgbClr val="FFFFFF"/>
              </a:solidFill>
              <a:effectLst/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2800"/>
              </a:p>
            </p:txBody>
          </p:sp>
          <p:sp>
            <p:nvSpPr>
              <p:cNvPr id="51" name="TextBox 50"/>
              <p:cNvSpPr txBox="1"/>
              <p:nvPr/>
            </p:nvSpPr>
            <p:spPr>
              <a:xfrm>
                <a:off x="7849363" y="3287514"/>
                <a:ext cx="436282" cy="41778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000" dirty="0"/>
                  <a:t>y</a:t>
                </a:r>
                <a:r>
                  <a:rPr lang="en-US" sz="2000" baseline="-25000" dirty="0"/>
                  <a:t>4</a:t>
                </a:r>
              </a:p>
            </p:txBody>
          </p:sp>
        </p:grpSp>
        <p:grpSp>
          <p:nvGrpSpPr>
            <p:cNvPr id="38" name="Group 37"/>
            <p:cNvGrpSpPr/>
            <p:nvPr/>
          </p:nvGrpSpPr>
          <p:grpSpPr>
            <a:xfrm>
              <a:off x="6900470" y="2540721"/>
              <a:ext cx="320666" cy="339512"/>
              <a:chOff x="7850718" y="3286350"/>
              <a:chExt cx="461807" cy="487900"/>
            </a:xfrm>
          </p:grpSpPr>
          <p:sp>
            <p:nvSpPr>
              <p:cNvPr id="48" name="Oval 47"/>
              <p:cNvSpPr/>
              <p:nvPr/>
            </p:nvSpPr>
            <p:spPr>
              <a:xfrm>
                <a:off x="7850718" y="3312443"/>
                <a:ext cx="461807" cy="461807"/>
              </a:xfrm>
              <a:prstGeom prst="ellipse">
                <a:avLst/>
              </a:prstGeom>
              <a:solidFill>
                <a:srgbClr val="FFFFFF"/>
              </a:solidFill>
              <a:effectLst/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2800"/>
              </a:p>
            </p:txBody>
          </p:sp>
          <p:sp>
            <p:nvSpPr>
              <p:cNvPr id="49" name="TextBox 48"/>
              <p:cNvSpPr txBox="1"/>
              <p:nvPr/>
            </p:nvSpPr>
            <p:spPr>
              <a:xfrm>
                <a:off x="7855262" y="3286350"/>
                <a:ext cx="436283" cy="41778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000" dirty="0"/>
                  <a:t>y</a:t>
                </a:r>
                <a:r>
                  <a:rPr lang="en-US" sz="2000" baseline="-25000" dirty="0"/>
                  <a:t>5</a:t>
                </a:r>
              </a:p>
            </p:txBody>
          </p:sp>
        </p:grpSp>
        <p:grpSp>
          <p:nvGrpSpPr>
            <p:cNvPr id="39" name="Group 38"/>
            <p:cNvGrpSpPr/>
            <p:nvPr/>
          </p:nvGrpSpPr>
          <p:grpSpPr>
            <a:xfrm>
              <a:off x="7583604" y="2511950"/>
              <a:ext cx="322434" cy="353467"/>
              <a:chOff x="7848173" y="3266295"/>
              <a:chExt cx="464352" cy="507955"/>
            </a:xfrm>
          </p:grpSpPr>
          <p:sp>
            <p:nvSpPr>
              <p:cNvPr id="46" name="Oval 45"/>
              <p:cNvSpPr/>
              <p:nvPr/>
            </p:nvSpPr>
            <p:spPr>
              <a:xfrm>
                <a:off x="7850718" y="3312443"/>
                <a:ext cx="461807" cy="461807"/>
              </a:xfrm>
              <a:prstGeom prst="ellipse">
                <a:avLst/>
              </a:prstGeom>
              <a:solidFill>
                <a:srgbClr val="FFFFFF"/>
              </a:solidFill>
              <a:effectLst/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2800"/>
              </a:p>
            </p:txBody>
          </p:sp>
          <p:sp>
            <p:nvSpPr>
              <p:cNvPr id="47" name="TextBox 46"/>
              <p:cNvSpPr txBox="1"/>
              <p:nvPr/>
            </p:nvSpPr>
            <p:spPr>
              <a:xfrm>
                <a:off x="7848173" y="3266295"/>
                <a:ext cx="436281" cy="41778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000" dirty="0"/>
                  <a:t>y</a:t>
                </a:r>
                <a:r>
                  <a:rPr lang="en-US" sz="2000" baseline="-25000" dirty="0"/>
                  <a:t>6</a:t>
                </a:r>
              </a:p>
            </p:txBody>
          </p:sp>
        </p:grpSp>
        <p:grpSp>
          <p:nvGrpSpPr>
            <p:cNvPr id="40" name="Group 39"/>
            <p:cNvGrpSpPr/>
            <p:nvPr/>
          </p:nvGrpSpPr>
          <p:grpSpPr>
            <a:xfrm>
              <a:off x="8280708" y="2521523"/>
              <a:ext cx="320779" cy="348545"/>
              <a:chOff x="7850554" y="3273368"/>
              <a:chExt cx="461971" cy="500882"/>
            </a:xfrm>
          </p:grpSpPr>
          <p:sp>
            <p:nvSpPr>
              <p:cNvPr id="44" name="Oval 43"/>
              <p:cNvSpPr/>
              <p:nvPr/>
            </p:nvSpPr>
            <p:spPr>
              <a:xfrm>
                <a:off x="7850718" y="3312443"/>
                <a:ext cx="461807" cy="461807"/>
              </a:xfrm>
              <a:prstGeom prst="ellipse">
                <a:avLst/>
              </a:prstGeom>
              <a:solidFill>
                <a:srgbClr val="FFFFFF"/>
              </a:solidFill>
              <a:effectLst/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2800"/>
              </a:p>
            </p:txBody>
          </p:sp>
          <p:sp>
            <p:nvSpPr>
              <p:cNvPr id="45" name="TextBox 44"/>
              <p:cNvSpPr txBox="1"/>
              <p:nvPr/>
            </p:nvSpPr>
            <p:spPr>
              <a:xfrm>
                <a:off x="7850554" y="3273368"/>
                <a:ext cx="436284" cy="41778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000" dirty="0"/>
                  <a:t>y</a:t>
                </a:r>
                <a:r>
                  <a:rPr lang="en-US" sz="2000" baseline="-25000" dirty="0"/>
                  <a:t>7</a:t>
                </a:r>
              </a:p>
            </p:txBody>
          </p:sp>
        </p:grpSp>
        <p:grpSp>
          <p:nvGrpSpPr>
            <p:cNvPr id="41" name="Group 40"/>
            <p:cNvGrpSpPr/>
            <p:nvPr/>
          </p:nvGrpSpPr>
          <p:grpSpPr>
            <a:xfrm>
              <a:off x="4208272" y="2518308"/>
              <a:ext cx="329404" cy="359200"/>
              <a:chOff x="7838136" y="3258056"/>
              <a:chExt cx="474389" cy="516194"/>
            </a:xfrm>
          </p:grpSpPr>
          <p:sp>
            <p:nvSpPr>
              <p:cNvPr id="42" name="Oval 41"/>
              <p:cNvSpPr/>
              <p:nvPr/>
            </p:nvSpPr>
            <p:spPr>
              <a:xfrm>
                <a:off x="7850718" y="3312443"/>
                <a:ext cx="461807" cy="461807"/>
              </a:xfrm>
              <a:prstGeom prst="ellipse">
                <a:avLst/>
              </a:prstGeom>
              <a:solidFill>
                <a:srgbClr val="FFFFFF"/>
              </a:solidFill>
              <a:effectLst/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2800"/>
              </a:p>
            </p:txBody>
          </p:sp>
          <p:sp>
            <p:nvSpPr>
              <p:cNvPr id="43" name="TextBox 42"/>
              <p:cNvSpPr txBox="1"/>
              <p:nvPr/>
            </p:nvSpPr>
            <p:spPr>
              <a:xfrm>
                <a:off x="7838136" y="3258056"/>
                <a:ext cx="436281" cy="41778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000" dirty="0"/>
                  <a:t>y</a:t>
                </a:r>
                <a:r>
                  <a:rPr lang="en-US" sz="2000" baseline="-25000" dirty="0"/>
                  <a:t>1</a:t>
                </a:r>
              </a:p>
            </p:txBody>
          </p:sp>
        </p:grpSp>
      </p:grpSp>
      <p:sp>
        <p:nvSpPr>
          <p:cNvPr id="61" name="Rectangle 60"/>
          <p:cNvSpPr/>
          <p:nvPr/>
        </p:nvSpPr>
        <p:spPr>
          <a:xfrm>
            <a:off x="2397489" y="5427716"/>
            <a:ext cx="509783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i="1" dirty="0">
                <a:ln w="0"/>
                <a:solidFill>
                  <a:srgbClr val="3333CC"/>
                </a:solidFill>
              </a:rPr>
              <a:t>e.g. the new flow at 6am of every Monday</a:t>
            </a:r>
            <a:endParaRPr lang="en-US" b="1" i="1" dirty="0">
              <a:ln w="0"/>
              <a:solidFill>
                <a:srgbClr val="3333CC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8" name="TextBox 57"/>
              <p:cNvSpPr txBox="1"/>
              <p:nvPr/>
            </p:nvSpPr>
            <p:spPr>
              <a:xfrm>
                <a:off x="1582577" y="2967878"/>
                <a:ext cx="3854581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400" b="0" i="0" smtClean="0">
                          <a:latin typeface="Cambria Math" charset="0"/>
                        </a:rPr>
                        <m:t>Δ</m:t>
                      </m:r>
                      <m:sSub>
                        <m:sSub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 charset="0"/>
                            </a:rPr>
                            <m:t>𝑦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 charset="0"/>
                            </a:rPr>
                            <m:t>𝑖</m:t>
                          </m:r>
                        </m:sub>
                      </m:sSub>
                      <m:r>
                        <a:rPr lang="en-US" sz="2400" b="0" i="1" smtClean="0">
                          <a:latin typeface="Cambria Math" charset="0"/>
                        </a:rPr>
                        <m:t>=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(</m:t>
                      </m:r>
                      <m:sSub>
                        <m:sSub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 charset="0"/>
                            </a:rPr>
                            <m:t>𝑦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 charset="0"/>
                            </a:rPr>
                            <m:t>𝑖</m:t>
                          </m:r>
                        </m:sub>
                      </m:sSub>
                      <m:r>
                        <a:rPr lang="en-US" sz="2400" b="0" i="1" smtClean="0">
                          <a:latin typeface="Cambria Math" charset="0"/>
                        </a:rPr>
                        <m:t>−</m:t>
                      </m:r>
                      <m:sSub>
                        <m:sSub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 charset="0"/>
                            </a:rPr>
                            <m:t>𝑦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 charset="0"/>
                            </a:rPr>
                            <m:t>𝑖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−1</m:t>
                          </m:r>
                        </m:sub>
                      </m:sSub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)</m:t>
                      </m:r>
                      <m:r>
                        <a:rPr lang="en-US" sz="2400" b="0" i="1" smtClean="0">
                          <a:latin typeface="Cambria Math" charset="0"/>
                        </a:rPr>
                        <m:t>~</m:t>
                      </m:r>
                      <m:r>
                        <a:rPr lang="en-US" sz="2400" b="0" i="1" smtClean="0">
                          <a:latin typeface="Cambria Math" charset="0"/>
                        </a:rPr>
                        <m:t>𝑁</m:t>
                      </m:r>
                      <m:r>
                        <a:rPr lang="en-US" sz="2400" b="0" i="1" smtClean="0">
                          <a:latin typeface="Cambria Math" charset="0"/>
                        </a:rPr>
                        <m:t>(</m:t>
                      </m:r>
                      <m:r>
                        <a:rPr lang="en-US" sz="2400" b="0" i="1" smtClean="0">
                          <a:latin typeface="Cambria Math" charset="0"/>
                        </a:rPr>
                        <m:t>𝜇</m:t>
                      </m:r>
                      <m:r>
                        <a:rPr lang="en-US" sz="2400" b="0" i="1" smtClean="0">
                          <a:latin typeface="Cambria Math" charset="0"/>
                        </a:rPr>
                        <m:t>,</m:t>
                      </m:r>
                      <m:sSup>
                        <m:sSup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b="0" i="1" smtClean="0">
                              <a:latin typeface="Cambria Math" charset="0"/>
                            </a:rPr>
                            <m:t>𝜅</m:t>
                          </m:r>
                        </m:e>
                        <m:sup>
                          <m:r>
                            <a:rPr lang="en-US" sz="2400" b="0" i="1" smtClean="0">
                              <a:latin typeface="Cambria Math" charset="0"/>
                            </a:rPr>
                            <m:t>−1</m:t>
                          </m:r>
                        </m:sup>
                      </m:sSup>
                      <m:r>
                        <a:rPr lang="en-US" sz="2400" b="0" i="1" smtClean="0">
                          <a:latin typeface="Cambria Math" charset="0"/>
                        </a:rPr>
                        <m:t>)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58" name="TextBox 5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82577" y="2967878"/>
                <a:ext cx="3854581" cy="369332"/>
              </a:xfrm>
              <a:prstGeom prst="rect">
                <a:avLst/>
              </a:prstGeom>
              <a:blipFill>
                <a:blip r:embed="rId2"/>
                <a:stretch>
                  <a:fillRect l="-1266" r="-2215" b="-38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9" name="Picture 58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647" r="23388" b="13411"/>
          <a:stretch/>
        </p:blipFill>
        <p:spPr>
          <a:xfrm>
            <a:off x="6164761" y="1953570"/>
            <a:ext cx="2160931" cy="2123007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0" name="TextBox 59"/>
              <p:cNvSpPr txBox="1"/>
              <p:nvPr/>
            </p:nvSpPr>
            <p:spPr>
              <a:xfrm flipH="1">
                <a:off x="7081425" y="3860977"/>
                <a:ext cx="811531" cy="369332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b="0" i="0" smtClean="0">
                          <a:latin typeface="Cambria Math" panose="02040503050406030204" pitchFamily="18" charset="0"/>
                        </a:rPr>
                        <m:t>Δ</m:t>
                      </m:r>
                      <m:sSup>
                        <m:sSup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𝑛𝑒𝑤</m:t>
                          </m:r>
                        </m:sup>
                      </m:sSup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60" name="TextBox 5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flipH="1">
                <a:off x="7081425" y="3860977"/>
                <a:ext cx="811531" cy="369332"/>
              </a:xfrm>
              <a:prstGeom prst="rect">
                <a:avLst/>
              </a:prstGeom>
              <a:blipFill>
                <a:blip r:embed="rId4"/>
                <a:stretch>
                  <a:fillRect b="-983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2" name="TextBox 61"/>
          <p:cNvSpPr txBox="1"/>
          <p:nvPr/>
        </p:nvSpPr>
        <p:spPr>
          <a:xfrm>
            <a:off x="7555922" y="1282071"/>
            <a:ext cx="12339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Gaussian</a:t>
            </a:r>
          </a:p>
        </p:txBody>
      </p:sp>
      <p:cxnSp>
        <p:nvCxnSpPr>
          <p:cNvPr id="63" name="Straight Arrow Connector 62"/>
          <p:cNvCxnSpPr>
            <a:stCxn id="62" idx="2"/>
          </p:cNvCxnSpPr>
          <p:nvPr/>
        </p:nvCxnSpPr>
        <p:spPr>
          <a:xfrm flipH="1">
            <a:off x="7647041" y="1651403"/>
            <a:ext cx="525836" cy="88130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TextBox 55"/>
          <p:cNvSpPr txBox="1"/>
          <p:nvPr/>
        </p:nvSpPr>
        <p:spPr>
          <a:xfrm>
            <a:off x="1830381" y="1972338"/>
            <a:ext cx="37174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3333CC"/>
                </a:solidFill>
              </a:rPr>
              <a:t>Smooth changes between</a:t>
            </a:r>
          </a:p>
          <a:p>
            <a:r>
              <a:rPr lang="en-US" dirty="0">
                <a:solidFill>
                  <a:srgbClr val="3333CC"/>
                </a:solidFill>
              </a:rPr>
              <a:t>consecutive timestamps</a:t>
            </a:r>
          </a:p>
        </p:txBody>
      </p:sp>
    </p:spTree>
    <p:extLst>
      <p:ext uri="{BB962C8B-B14F-4D97-AF65-F5344CB8AC3E}">
        <p14:creationId xmlns:p14="http://schemas.microsoft.com/office/powerpoint/2010/main" val="9058320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7" grpId="0" animBg="1"/>
      <p:bldP spid="58" grpId="0"/>
      <p:bldP spid="60" grpId="0" animBg="1"/>
      <p:bldP spid="62" grpId="0"/>
      <p:bldP spid="56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2700" dirty="0">
                <a:solidFill>
                  <a:srgbClr val="3333CC"/>
                </a:solidFill>
              </a:rPr>
              <a:t>Crowd flow = Seasonal + Trend + </a:t>
            </a:r>
            <a:r>
              <a:rPr lang="en-US" sz="2700" b="1" dirty="0">
                <a:solidFill>
                  <a:srgbClr val="FF0000"/>
                </a:solidFill>
              </a:rPr>
              <a:t>Residual</a:t>
            </a:r>
            <a:r>
              <a:rPr lang="en-US" dirty="0"/>
              <a:t/>
            </a:r>
            <a:br>
              <a:rPr lang="en-US" dirty="0"/>
            </a:br>
            <a:r>
              <a:rPr lang="en-US" dirty="0" err="1"/>
              <a:t>Spatio</a:t>
            </a:r>
            <a:r>
              <a:rPr lang="en-US" dirty="0"/>
              <a:t>-temporal residual model </a:t>
            </a:r>
            <a:r>
              <a:rPr lang="en-US" b="1" dirty="0"/>
              <a:t>r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637A9-119A-49DA-BD12-AAC58B377D80}" type="slidenum">
              <a:rPr lang="en-US" smtClean="0"/>
              <a:t>19</a:t>
            </a:fld>
            <a:endParaRPr lang="en-US" dirty="0"/>
          </a:p>
        </p:txBody>
      </p:sp>
      <p:grpSp>
        <p:nvGrpSpPr>
          <p:cNvPr id="82" name="Group 81"/>
          <p:cNvGrpSpPr/>
          <p:nvPr/>
        </p:nvGrpSpPr>
        <p:grpSpPr>
          <a:xfrm>
            <a:off x="4690604" y="1572843"/>
            <a:ext cx="4453395" cy="2278254"/>
            <a:chOff x="5430719" y="2807456"/>
            <a:chExt cx="3718477" cy="2278254"/>
          </a:xfrm>
        </p:grpSpPr>
        <p:sp>
          <p:nvSpPr>
            <p:cNvPr id="44" name="TextBox 43"/>
            <p:cNvSpPr txBox="1"/>
            <p:nvPr/>
          </p:nvSpPr>
          <p:spPr>
            <a:xfrm>
              <a:off x="8041200" y="3430704"/>
              <a:ext cx="1107996" cy="73866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i="1" dirty="0">
                  <a:ln w="0"/>
                  <a:solidFill>
                    <a:srgbClr val="3333CC"/>
                  </a:solidFill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</a:rPr>
                <a:t>residual </a:t>
              </a:r>
              <a:br>
                <a:rPr lang="en-US" i="1" dirty="0">
                  <a:ln w="0"/>
                  <a:solidFill>
                    <a:srgbClr val="3333CC"/>
                  </a:solidFill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</a:rPr>
              </a:br>
              <a:r>
                <a:rPr lang="en-US" i="1" dirty="0">
                  <a:ln w="0"/>
                  <a:solidFill>
                    <a:srgbClr val="3333CC"/>
                  </a:solidFill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</a:rPr>
                <a:t>flow </a:t>
              </a:r>
              <a:r>
                <a:rPr lang="en-US" sz="2400" b="1" i="1" dirty="0">
                  <a:ln w="0"/>
                  <a:solidFill>
                    <a:srgbClr val="3333CC"/>
                  </a:solidFill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</a:rPr>
                <a:t>r</a:t>
              </a:r>
              <a:endParaRPr lang="en-US" b="1" i="1" dirty="0">
                <a:ln w="0"/>
                <a:solidFill>
                  <a:srgbClr val="3333CC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endParaRPr>
            </a:p>
          </p:txBody>
        </p:sp>
        <p:grpSp>
          <p:nvGrpSpPr>
            <p:cNvPr id="81" name="Group 80"/>
            <p:cNvGrpSpPr/>
            <p:nvPr/>
          </p:nvGrpSpPr>
          <p:grpSpPr>
            <a:xfrm>
              <a:off x="5430719" y="2807456"/>
              <a:ext cx="2880507" cy="2278254"/>
              <a:chOff x="5425523" y="2807456"/>
              <a:chExt cx="2880507" cy="2278254"/>
            </a:xfrm>
          </p:grpSpPr>
          <p:sp>
            <p:nvSpPr>
              <p:cNvPr id="28" name="Rounded Rectangle 27"/>
              <p:cNvSpPr/>
              <p:nvPr/>
            </p:nvSpPr>
            <p:spPr>
              <a:xfrm>
                <a:off x="5425523" y="3677583"/>
                <a:ext cx="1435857" cy="672067"/>
              </a:xfrm>
              <a:prstGeom prst="roundRect">
                <a:avLst/>
              </a:prstGeom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400"/>
              </a:p>
            </p:txBody>
          </p:sp>
          <p:sp>
            <p:nvSpPr>
              <p:cNvPr id="17" name="Rounded Rectangle 16"/>
              <p:cNvSpPr/>
              <p:nvPr/>
            </p:nvSpPr>
            <p:spPr>
              <a:xfrm>
                <a:off x="5425523" y="2846540"/>
                <a:ext cx="1436784" cy="629489"/>
              </a:xfrm>
              <a:prstGeom prst="roundRect">
                <a:avLst/>
              </a:prstGeom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400"/>
              </a:p>
            </p:txBody>
          </p:sp>
          <p:sp>
            <p:nvSpPr>
              <p:cNvPr id="18" name="Rounded Rectangle 17"/>
              <p:cNvSpPr/>
              <p:nvPr/>
            </p:nvSpPr>
            <p:spPr>
              <a:xfrm>
                <a:off x="5425523" y="4563299"/>
                <a:ext cx="1414531" cy="522411"/>
              </a:xfrm>
              <a:prstGeom prst="roundRect">
                <a:avLst/>
              </a:prstGeom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US" sz="1600" i="1" dirty="0">
                    <a:solidFill>
                      <a:srgbClr val="3333CC"/>
                    </a:solidFill>
                  </a:rPr>
                  <a:t>Weather</a:t>
                </a:r>
              </a:p>
            </p:txBody>
          </p:sp>
          <p:sp>
            <p:nvSpPr>
              <p:cNvPr id="21" name="Rectangle 20"/>
              <p:cNvSpPr/>
              <p:nvPr/>
            </p:nvSpPr>
            <p:spPr>
              <a:xfrm>
                <a:off x="7292518" y="3290774"/>
                <a:ext cx="636303" cy="1015663"/>
              </a:xfrm>
              <a:prstGeom prst="rect">
                <a:avLst/>
              </a:prstGeom>
            </p:spPr>
            <p:style>
              <a:lnRef idx="2">
                <a:schemeClr val="accent3"/>
              </a:lnRef>
              <a:fillRef idx="1">
                <a:schemeClr val="lt1"/>
              </a:fillRef>
              <a:effectRef idx="0">
                <a:schemeClr val="accent3"/>
              </a:effectRef>
              <a:fontRef idx="minor">
                <a:schemeClr val="dk1"/>
              </a:fontRef>
            </p:style>
            <p:txBody>
              <a:bodyPr wrap="square">
                <a:spAutoFit/>
              </a:bodyPr>
              <a:lstStyle/>
              <a:p>
                <a:r>
                  <a:rPr lang="en-US" sz="6000" b="1" dirty="0" err="1">
                    <a:latin typeface="Lucida Grande"/>
                    <a:ea typeface="Lucida Grande"/>
                    <a:cs typeface="Lucida Grande"/>
                  </a:rPr>
                  <a:t>Σ</a:t>
                </a:r>
                <a:endParaRPr lang="en-US" sz="6000" dirty="0"/>
              </a:p>
            </p:txBody>
          </p:sp>
          <p:cxnSp>
            <p:nvCxnSpPr>
              <p:cNvPr id="22" name="Straight Arrow Connector 21"/>
              <p:cNvCxnSpPr>
                <a:stCxn id="21" idx="3"/>
              </p:cNvCxnSpPr>
              <p:nvPr/>
            </p:nvCxnSpPr>
            <p:spPr>
              <a:xfrm flipV="1">
                <a:off x="7928821" y="3798605"/>
                <a:ext cx="216945" cy="1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3" name="TextBox 22"/>
              <p:cNvSpPr txBox="1"/>
              <p:nvPr/>
            </p:nvSpPr>
            <p:spPr>
              <a:xfrm>
                <a:off x="6920990" y="2807456"/>
                <a:ext cx="1385040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b="1" dirty="0">
                    <a:solidFill>
                      <a:srgbClr val="FF0000"/>
                    </a:solidFill>
                  </a:rPr>
                  <a:t>Regression</a:t>
                </a:r>
              </a:p>
            </p:txBody>
          </p:sp>
          <p:cxnSp>
            <p:nvCxnSpPr>
              <p:cNvPr id="24" name="Straight Arrow Connector 23"/>
              <p:cNvCxnSpPr>
                <a:stCxn id="28" idx="3"/>
                <a:endCxn id="21" idx="1"/>
              </p:cNvCxnSpPr>
              <p:nvPr/>
            </p:nvCxnSpPr>
            <p:spPr>
              <a:xfrm flipV="1">
                <a:off x="6861380" y="3798606"/>
                <a:ext cx="431138" cy="215011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" name="Straight Arrow Connector 25"/>
              <p:cNvCxnSpPr>
                <a:stCxn id="17" idx="3"/>
                <a:endCxn id="21" idx="1"/>
              </p:cNvCxnSpPr>
              <p:nvPr/>
            </p:nvCxnSpPr>
            <p:spPr>
              <a:xfrm>
                <a:off x="6862307" y="3161285"/>
                <a:ext cx="430211" cy="637321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Straight Arrow Connector 28"/>
              <p:cNvCxnSpPr>
                <a:stCxn id="18" idx="3"/>
                <a:endCxn id="21" idx="1"/>
              </p:cNvCxnSpPr>
              <p:nvPr/>
            </p:nvCxnSpPr>
            <p:spPr>
              <a:xfrm flipV="1">
                <a:off x="6840054" y="3798606"/>
                <a:ext cx="452464" cy="1025899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2" name="TextBox 41"/>
              <p:cNvSpPr txBox="1"/>
              <p:nvPr/>
            </p:nvSpPr>
            <p:spPr>
              <a:xfrm>
                <a:off x="5524996" y="2862474"/>
                <a:ext cx="1237838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1600" i="1" dirty="0">
                    <a:ln w="0"/>
                    <a:solidFill>
                      <a:srgbClr val="3333CC"/>
                    </a:solidFill>
                    <a:effectLst>
                      <a:outerShdw blurRad="38100" dist="25400" dir="5400000" algn="ctr" rotWithShape="0">
                        <a:srgbClr val="6E747A">
                          <a:alpha val="43000"/>
                        </a:srgbClr>
                      </a:outerShdw>
                    </a:effectLst>
                  </a:rPr>
                  <a:t>Residual</a:t>
                </a:r>
                <a:br>
                  <a:rPr lang="en-US" sz="1600" i="1" dirty="0">
                    <a:ln w="0"/>
                    <a:solidFill>
                      <a:srgbClr val="3333CC"/>
                    </a:solidFill>
                    <a:effectLst>
                      <a:outerShdw blurRad="38100" dist="25400" dir="5400000" algn="ctr" rotWithShape="0">
                        <a:srgbClr val="6E747A">
                          <a:alpha val="43000"/>
                        </a:srgbClr>
                      </a:outerShdw>
                    </a:effectLst>
                  </a:rPr>
                </a:br>
                <a:r>
                  <a:rPr lang="en-US" sz="1600" i="1" dirty="0">
                    <a:ln w="0"/>
                    <a:solidFill>
                      <a:srgbClr val="3333CC"/>
                    </a:solidFill>
                    <a:effectLst>
                      <a:outerShdw blurRad="38100" dist="25400" dir="5400000" algn="ctr" rotWithShape="0">
                        <a:srgbClr val="6E747A">
                          <a:alpha val="43000"/>
                        </a:srgbClr>
                      </a:outerShdw>
                    </a:effectLst>
                  </a:rPr>
                  <a:t>transit flow</a:t>
                </a:r>
              </a:p>
            </p:txBody>
          </p:sp>
          <p:sp>
            <p:nvSpPr>
              <p:cNvPr id="27" name="TextBox 26"/>
              <p:cNvSpPr txBox="1"/>
              <p:nvPr/>
            </p:nvSpPr>
            <p:spPr>
              <a:xfrm>
                <a:off x="5425524" y="3677583"/>
                <a:ext cx="1420581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1600" i="1" dirty="0">
                    <a:ln w="0"/>
                    <a:solidFill>
                      <a:srgbClr val="3333CC"/>
                    </a:solidFill>
                    <a:effectLst>
                      <a:outerShdw blurRad="38100" dist="25400" dir="5400000" algn="ctr" rotWithShape="0">
                        <a:srgbClr val="6E747A">
                          <a:alpha val="43000"/>
                        </a:srgbClr>
                      </a:outerShdw>
                    </a:effectLst>
                  </a:rPr>
                  <a:t>History of</a:t>
                </a:r>
                <a:br>
                  <a:rPr lang="en-US" sz="1600" i="1" dirty="0">
                    <a:ln w="0"/>
                    <a:solidFill>
                      <a:srgbClr val="3333CC"/>
                    </a:solidFill>
                    <a:effectLst>
                      <a:outerShdw blurRad="38100" dist="25400" dir="5400000" algn="ctr" rotWithShape="0">
                        <a:srgbClr val="6E747A">
                          <a:alpha val="43000"/>
                        </a:srgbClr>
                      </a:outerShdw>
                    </a:effectLst>
                  </a:rPr>
                </a:br>
                <a:r>
                  <a:rPr lang="en-US" sz="1600" i="1" dirty="0">
                    <a:ln w="0"/>
                    <a:solidFill>
                      <a:srgbClr val="3333CC"/>
                    </a:solidFill>
                    <a:effectLst>
                      <a:outerShdw blurRad="38100" dist="25400" dir="5400000" algn="ctr" rotWithShape="0">
                        <a:srgbClr val="6E747A">
                          <a:alpha val="43000"/>
                        </a:srgbClr>
                      </a:outerShdw>
                    </a:effectLst>
                  </a:rPr>
                  <a:t>same region</a:t>
                </a:r>
              </a:p>
            </p:txBody>
          </p:sp>
        </p:grpSp>
      </p:grpSp>
      <p:grpSp>
        <p:nvGrpSpPr>
          <p:cNvPr id="83" name="Group 82"/>
          <p:cNvGrpSpPr/>
          <p:nvPr/>
        </p:nvGrpSpPr>
        <p:grpSpPr>
          <a:xfrm>
            <a:off x="1905913" y="5261721"/>
            <a:ext cx="1457257" cy="1224473"/>
            <a:chOff x="738287" y="1982658"/>
            <a:chExt cx="1686799" cy="1308116"/>
          </a:xfrm>
        </p:grpSpPr>
        <p:pic>
          <p:nvPicPr>
            <p:cNvPr id="35" name="Picture 34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1315" t="36210" r="72120" b="55827"/>
            <a:stretch/>
          </p:blipFill>
          <p:spPr>
            <a:xfrm>
              <a:off x="738287" y="1982658"/>
              <a:ext cx="1686799" cy="1308116"/>
            </a:xfrm>
            <a:prstGeom prst="rect">
              <a:avLst/>
            </a:prstGeom>
          </p:spPr>
        </p:pic>
        <p:sp>
          <p:nvSpPr>
            <p:cNvPr id="36" name="TextBox 35"/>
            <p:cNvSpPr txBox="1"/>
            <p:nvPr/>
          </p:nvSpPr>
          <p:spPr>
            <a:xfrm>
              <a:off x="941068" y="2427172"/>
              <a:ext cx="340158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b="1">
                  <a:solidFill>
                    <a:srgbClr val="FF0000"/>
                  </a:solidFill>
                </a:rPr>
                <a:t>R</a:t>
              </a:r>
            </a:p>
          </p:txBody>
        </p:sp>
        <p:sp>
          <p:nvSpPr>
            <p:cNvPr id="37" name="TextBox 36"/>
            <p:cNvSpPr txBox="1"/>
            <p:nvPr/>
          </p:nvSpPr>
          <p:spPr>
            <a:xfrm>
              <a:off x="1579051" y="2340424"/>
              <a:ext cx="434734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b="1" dirty="0">
                  <a:solidFill>
                    <a:srgbClr val="FF0000"/>
                  </a:solidFill>
                </a:rPr>
                <a:t>R</a:t>
              </a:r>
              <a:r>
                <a:rPr lang="en-US" sz="2800" b="1" dirty="0">
                  <a:solidFill>
                    <a:srgbClr val="FF0000"/>
                  </a:solidFill>
                </a:rPr>
                <a:t>’</a:t>
              </a:r>
              <a:endParaRPr lang="en-US" sz="2000" b="1" dirty="0">
                <a:solidFill>
                  <a:srgbClr val="FF0000"/>
                </a:solidFill>
              </a:endParaRPr>
            </a:p>
          </p:txBody>
        </p:sp>
        <p:sp>
          <p:nvSpPr>
            <p:cNvPr id="38" name="Striped Right Arrow 2"/>
            <p:cNvSpPr/>
            <p:nvPr/>
          </p:nvSpPr>
          <p:spPr>
            <a:xfrm>
              <a:off x="1326272" y="2470452"/>
              <a:ext cx="329501" cy="332537"/>
            </a:xfrm>
            <a:prstGeom prst="striped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40" name="Group 39"/>
          <p:cNvGrpSpPr/>
          <p:nvPr/>
        </p:nvGrpSpPr>
        <p:grpSpPr>
          <a:xfrm>
            <a:off x="1085100" y="1596439"/>
            <a:ext cx="3118779" cy="2797691"/>
            <a:chOff x="3518327" y="1829793"/>
            <a:chExt cx="3004278" cy="2694974"/>
          </a:xfrm>
        </p:grpSpPr>
        <p:sp>
          <p:nvSpPr>
            <p:cNvPr id="43" name="Rounded Rectangle 5"/>
            <p:cNvSpPr/>
            <p:nvPr/>
          </p:nvSpPr>
          <p:spPr>
            <a:xfrm>
              <a:off x="5530568" y="1849588"/>
              <a:ext cx="992037" cy="676821"/>
            </a:xfrm>
            <a:prstGeom prst="roundRect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1400" dirty="0"/>
                <a:t>Next Region</a:t>
              </a:r>
            </a:p>
            <a:p>
              <a:pPr algn="ctr"/>
              <a:r>
                <a:rPr lang="en-US" sz="1400" dirty="0"/>
                <a:t>R’</a:t>
              </a:r>
            </a:p>
          </p:txBody>
        </p:sp>
        <p:sp>
          <p:nvSpPr>
            <p:cNvPr id="45" name="Rounded Rectangle 6"/>
            <p:cNvSpPr/>
            <p:nvPr/>
          </p:nvSpPr>
          <p:spPr>
            <a:xfrm>
              <a:off x="3518327" y="2853111"/>
              <a:ext cx="886681" cy="712571"/>
            </a:xfrm>
            <a:prstGeom prst="roundRect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1400" dirty="0"/>
                <a:t>Hour in day</a:t>
              </a:r>
              <a:br>
                <a:rPr lang="en-US" sz="1400" dirty="0"/>
              </a:br>
              <a:r>
                <a:rPr lang="en-US" sz="1400" dirty="0"/>
                <a:t>1..24</a:t>
              </a:r>
            </a:p>
          </p:txBody>
        </p:sp>
        <p:sp>
          <p:nvSpPr>
            <p:cNvPr id="46" name="Rounded Rectangle 7"/>
            <p:cNvSpPr/>
            <p:nvPr/>
          </p:nvSpPr>
          <p:spPr>
            <a:xfrm>
              <a:off x="3527854" y="3986612"/>
              <a:ext cx="871687" cy="538155"/>
            </a:xfrm>
            <a:prstGeom prst="roundRect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1400" dirty="0"/>
                <a:t>Day type</a:t>
              </a:r>
            </a:p>
          </p:txBody>
        </p:sp>
        <p:sp>
          <p:nvSpPr>
            <p:cNvPr id="47" name="Rounded Rectangle 8"/>
            <p:cNvSpPr/>
            <p:nvPr/>
          </p:nvSpPr>
          <p:spPr>
            <a:xfrm>
              <a:off x="5531242" y="2866614"/>
              <a:ext cx="991363" cy="690040"/>
            </a:xfrm>
            <a:prstGeom prst="roundRect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1400" dirty="0"/>
                <a:t>Trip duration</a:t>
              </a:r>
            </a:p>
            <a:p>
              <a:pPr algn="ctr"/>
              <a:r>
                <a:rPr lang="en-US" sz="1400" dirty="0"/>
                <a:t>d</a:t>
              </a:r>
            </a:p>
          </p:txBody>
        </p:sp>
        <p:sp>
          <p:nvSpPr>
            <p:cNvPr id="48" name="Rounded Rectangle 9"/>
            <p:cNvSpPr/>
            <p:nvPr/>
          </p:nvSpPr>
          <p:spPr>
            <a:xfrm>
              <a:off x="3518327" y="1829793"/>
              <a:ext cx="881214" cy="703096"/>
            </a:xfrm>
            <a:prstGeom prst="roundRect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1400" dirty="0"/>
                <a:t>Current Region R</a:t>
              </a:r>
            </a:p>
          </p:txBody>
        </p:sp>
        <p:cxnSp>
          <p:nvCxnSpPr>
            <p:cNvPr id="49" name="Straight Arrow Connector 48"/>
            <p:cNvCxnSpPr>
              <a:stCxn id="48" idx="3"/>
              <a:endCxn id="43" idx="1"/>
            </p:cNvCxnSpPr>
            <p:nvPr/>
          </p:nvCxnSpPr>
          <p:spPr>
            <a:xfrm>
              <a:off x="4399541" y="2181341"/>
              <a:ext cx="1131028" cy="6657"/>
            </a:xfrm>
            <a:prstGeom prst="straightConnector1">
              <a:avLst/>
            </a:prstGeom>
            <a:ln>
              <a:headEnd type="none"/>
              <a:tailEnd type="stealth" w="lg" len="lg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50" name="Straight Arrow Connector 49"/>
            <p:cNvCxnSpPr>
              <a:stCxn id="45" idx="3"/>
              <a:endCxn id="43" idx="1"/>
            </p:cNvCxnSpPr>
            <p:nvPr/>
          </p:nvCxnSpPr>
          <p:spPr>
            <a:xfrm flipV="1">
              <a:off x="4405008" y="2187998"/>
              <a:ext cx="1125560" cy="1021398"/>
            </a:xfrm>
            <a:prstGeom prst="straightConnector1">
              <a:avLst/>
            </a:prstGeom>
            <a:ln>
              <a:headEnd type="none"/>
              <a:tailEnd type="stealth" w="lg" len="lg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51" name="Straight Arrow Connector 50"/>
            <p:cNvCxnSpPr>
              <a:stCxn id="46" idx="3"/>
            </p:cNvCxnSpPr>
            <p:nvPr/>
          </p:nvCxnSpPr>
          <p:spPr>
            <a:xfrm flipV="1">
              <a:off x="4399541" y="2381860"/>
              <a:ext cx="1125560" cy="1873829"/>
            </a:xfrm>
            <a:prstGeom prst="straightConnector1">
              <a:avLst/>
            </a:prstGeom>
            <a:ln>
              <a:headEnd type="none"/>
              <a:tailEnd type="stealth" w="lg" len="lg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52" name="Straight Arrow Connector 51"/>
            <p:cNvCxnSpPr>
              <a:stCxn id="43" idx="2"/>
              <a:endCxn id="47" idx="0"/>
            </p:cNvCxnSpPr>
            <p:nvPr/>
          </p:nvCxnSpPr>
          <p:spPr>
            <a:xfrm>
              <a:off x="6026587" y="2526409"/>
              <a:ext cx="337" cy="340205"/>
            </a:xfrm>
            <a:prstGeom prst="straightConnector1">
              <a:avLst/>
            </a:prstGeom>
            <a:ln>
              <a:headEnd type="none"/>
              <a:tailEnd type="stealth" w="lg" len="lg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53" name="Straight Arrow Connector 52"/>
            <p:cNvCxnSpPr>
              <a:stCxn id="48" idx="3"/>
            </p:cNvCxnSpPr>
            <p:nvPr/>
          </p:nvCxnSpPr>
          <p:spPr>
            <a:xfrm>
              <a:off x="4399541" y="2181341"/>
              <a:ext cx="1125560" cy="855435"/>
            </a:xfrm>
            <a:prstGeom prst="straightConnector1">
              <a:avLst/>
            </a:prstGeom>
            <a:ln>
              <a:headEnd type="none"/>
              <a:tailEnd type="stealth" w="lg" len="lg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54" name="Straight Arrow Connector 53"/>
            <p:cNvCxnSpPr>
              <a:stCxn id="45" idx="3"/>
              <a:endCxn id="47" idx="1"/>
            </p:cNvCxnSpPr>
            <p:nvPr/>
          </p:nvCxnSpPr>
          <p:spPr>
            <a:xfrm>
              <a:off x="4405008" y="3209396"/>
              <a:ext cx="1126235" cy="2238"/>
            </a:xfrm>
            <a:prstGeom prst="straightConnector1">
              <a:avLst/>
            </a:prstGeom>
            <a:ln>
              <a:headEnd type="none"/>
              <a:tailEnd type="stealth" w="lg" len="lg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55" name="Straight Arrow Connector 54"/>
            <p:cNvCxnSpPr>
              <a:stCxn id="46" idx="3"/>
            </p:cNvCxnSpPr>
            <p:nvPr/>
          </p:nvCxnSpPr>
          <p:spPr>
            <a:xfrm flipV="1">
              <a:off x="4399541" y="3309322"/>
              <a:ext cx="1143402" cy="946368"/>
            </a:xfrm>
            <a:prstGeom prst="straightConnector1">
              <a:avLst/>
            </a:prstGeom>
            <a:ln>
              <a:headEnd type="none"/>
              <a:tailEnd type="stealth" w="lg" len="lg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41" name="TextBox 40"/>
          <p:cNvSpPr txBox="1"/>
          <p:nvPr/>
        </p:nvSpPr>
        <p:spPr>
          <a:xfrm>
            <a:off x="1149162" y="4661108"/>
            <a:ext cx="35450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Solved by counting </a:t>
            </a:r>
            <a:r>
              <a:rPr lang="en-US" b="1" dirty="0">
                <a:solidFill>
                  <a:srgbClr val="FF0000"/>
                </a:solidFill>
                <a:sym typeface="Wingdings"/>
              </a:rPr>
              <a:t> Fast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56" name="TextBox 55"/>
          <p:cNvSpPr txBox="1"/>
          <p:nvPr/>
        </p:nvSpPr>
        <p:spPr>
          <a:xfrm>
            <a:off x="1869360" y="3849199"/>
            <a:ext cx="1687001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1400" b="1" dirty="0">
                <a:sym typeface="Wingdings" panose="05000000000000000000" pitchFamily="2" charset="2"/>
              </a:rPr>
              <a:t>Weekday?</a:t>
            </a:r>
          </a:p>
          <a:p>
            <a:pPr algn="ctr"/>
            <a:r>
              <a:rPr lang="en-US" sz="1400" b="1" dirty="0">
                <a:sym typeface="Wingdings" panose="05000000000000000000" pitchFamily="2" charset="2"/>
              </a:rPr>
              <a:t>Weekend?</a:t>
            </a:r>
          </a:p>
          <a:p>
            <a:pPr algn="ctr"/>
            <a:r>
              <a:rPr lang="en-US" sz="1400" b="1" dirty="0">
                <a:sym typeface="Wingdings" panose="05000000000000000000" pitchFamily="2" charset="2"/>
              </a:rPr>
              <a:t>Holidays?</a:t>
            </a:r>
            <a:endParaRPr lang="en-US" sz="1200" dirty="0"/>
          </a:p>
        </p:txBody>
      </p:sp>
      <p:grpSp>
        <p:nvGrpSpPr>
          <p:cNvPr id="109" name="Group 108"/>
          <p:cNvGrpSpPr/>
          <p:nvPr/>
        </p:nvGrpSpPr>
        <p:grpSpPr>
          <a:xfrm>
            <a:off x="4430501" y="4303573"/>
            <a:ext cx="4907345" cy="2406913"/>
            <a:chOff x="269502" y="2155417"/>
            <a:chExt cx="8933578" cy="4381666"/>
          </a:xfrm>
        </p:grpSpPr>
        <p:pic>
          <p:nvPicPr>
            <p:cNvPr id="99" name="Picture 98" descr="2015_17hourclustering.pdf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9825" t="-1" b="-1090"/>
            <a:stretch/>
          </p:blipFill>
          <p:spPr>
            <a:xfrm>
              <a:off x="854605" y="4363843"/>
              <a:ext cx="7738943" cy="2126187"/>
            </a:xfrm>
            <a:prstGeom prst="rect">
              <a:avLst/>
            </a:prstGeom>
            <a:solidFill>
              <a:srgbClr val="FFFFFF"/>
            </a:solidFill>
          </p:spPr>
        </p:pic>
        <p:pic>
          <p:nvPicPr>
            <p:cNvPr id="100" name="Picture 99" descr="2015_17hourclustering.pdf"/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175" t="2256" r="50000" b="-3344"/>
            <a:stretch/>
          </p:blipFill>
          <p:spPr>
            <a:xfrm>
              <a:off x="854607" y="2203470"/>
              <a:ext cx="7738943" cy="2126187"/>
            </a:xfrm>
            <a:prstGeom prst="rect">
              <a:avLst/>
            </a:prstGeom>
            <a:solidFill>
              <a:srgbClr val="FFFFFF"/>
            </a:solidFill>
          </p:spPr>
        </p:pic>
        <p:sp>
          <p:nvSpPr>
            <p:cNvPr id="101" name="Rounded Rectangle 14"/>
            <p:cNvSpPr/>
            <p:nvPr/>
          </p:nvSpPr>
          <p:spPr>
            <a:xfrm>
              <a:off x="687477" y="2155417"/>
              <a:ext cx="8016656" cy="2155409"/>
            </a:xfrm>
            <a:prstGeom prst="roundRect">
              <a:avLst/>
            </a:prstGeom>
            <a:noFill/>
            <a:ln w="57150" cmpd="sng"/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3" name="TextBox 102"/>
            <p:cNvSpPr txBox="1"/>
            <p:nvPr/>
          </p:nvSpPr>
          <p:spPr>
            <a:xfrm>
              <a:off x="3421754" y="3505671"/>
              <a:ext cx="2696937" cy="67235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/>
                <a:t>Day type 1</a:t>
              </a:r>
            </a:p>
          </p:txBody>
        </p:sp>
        <p:sp>
          <p:nvSpPr>
            <p:cNvPr id="104" name="Rounded Rectangle 19"/>
            <p:cNvSpPr/>
            <p:nvPr/>
          </p:nvSpPr>
          <p:spPr>
            <a:xfrm>
              <a:off x="2879919" y="4359310"/>
              <a:ext cx="3726831" cy="2176834"/>
            </a:xfrm>
            <a:prstGeom prst="roundRect">
              <a:avLst/>
            </a:prstGeom>
            <a:noFill/>
            <a:ln w="57150" cmpd="sng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3333CC"/>
                </a:solidFill>
              </a:endParaRPr>
            </a:p>
          </p:txBody>
        </p:sp>
        <p:sp>
          <p:nvSpPr>
            <p:cNvPr id="105" name="TextBox 104"/>
            <p:cNvSpPr txBox="1"/>
            <p:nvPr/>
          </p:nvSpPr>
          <p:spPr>
            <a:xfrm>
              <a:off x="3377742" y="5762916"/>
              <a:ext cx="2762315" cy="67235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/>
                <a:t>Day type 2</a:t>
              </a:r>
            </a:p>
          </p:txBody>
        </p:sp>
        <p:sp>
          <p:nvSpPr>
            <p:cNvPr id="106" name="Rounded Rectangle 23"/>
            <p:cNvSpPr/>
            <p:nvPr/>
          </p:nvSpPr>
          <p:spPr>
            <a:xfrm>
              <a:off x="700051" y="4346722"/>
              <a:ext cx="2119761" cy="2155409"/>
            </a:xfrm>
            <a:prstGeom prst="roundRect">
              <a:avLst/>
            </a:prstGeom>
            <a:noFill/>
            <a:ln w="57150" cmpd="sng"/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7" name="Rounded Rectangle 24"/>
            <p:cNvSpPr/>
            <p:nvPr/>
          </p:nvSpPr>
          <p:spPr>
            <a:xfrm>
              <a:off x="6667781" y="4360249"/>
              <a:ext cx="1978092" cy="2176834"/>
            </a:xfrm>
            <a:prstGeom prst="roundRect">
              <a:avLst/>
            </a:prstGeom>
            <a:noFill/>
            <a:ln w="57150" cmpd="sng">
              <a:solidFill>
                <a:srgbClr val="FF0000"/>
              </a:solidFill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3333CC"/>
                </a:solidFill>
              </a:endParaRPr>
            </a:p>
          </p:txBody>
        </p:sp>
        <p:sp>
          <p:nvSpPr>
            <p:cNvPr id="108" name="TextBox 107"/>
            <p:cNvSpPr txBox="1"/>
            <p:nvPr/>
          </p:nvSpPr>
          <p:spPr>
            <a:xfrm>
              <a:off x="6495462" y="5794692"/>
              <a:ext cx="2707618" cy="67235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/>
                <a:t>Day type 3</a:t>
              </a:r>
            </a:p>
          </p:txBody>
        </p:sp>
        <p:sp>
          <p:nvSpPr>
            <p:cNvPr id="102" name="TextBox 101"/>
            <p:cNvSpPr txBox="1"/>
            <p:nvPr/>
          </p:nvSpPr>
          <p:spPr>
            <a:xfrm>
              <a:off x="269502" y="5762916"/>
              <a:ext cx="2549386" cy="67235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/>
                <a:t>Day type 1</a:t>
              </a:r>
            </a:p>
          </p:txBody>
        </p:sp>
      </p:grpSp>
      <p:sp>
        <p:nvSpPr>
          <p:cNvPr id="112" name="Rectangle 111"/>
          <p:cNvSpPr/>
          <p:nvPr/>
        </p:nvSpPr>
        <p:spPr>
          <a:xfrm>
            <a:off x="4975735" y="3944073"/>
            <a:ext cx="3924472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i="1" dirty="0">
                <a:ln w="0"/>
                <a:solidFill>
                  <a:srgbClr val="3333CC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Transit tensor factorization (PARAFAC)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41478404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/>
      <p:bldP spid="56" grpId="0"/>
      <p:bldP spid="11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Shanghai Stampede</a:t>
            </a:r>
            <a:br>
              <a:rPr lang="en-US" dirty="0"/>
            </a:br>
            <a:r>
              <a:rPr lang="en-US" dirty="0"/>
              <a:t>New Year Celebration 2015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637A9-119A-49DA-BD12-AAC58B377D80}" type="slidenum">
              <a:rPr lang="en-US" smtClean="0"/>
              <a:t>2</a:t>
            </a:fld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19250" y="1758949"/>
            <a:ext cx="6711950" cy="44601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367433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Experiment settings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637A9-119A-49DA-BD12-AAC58B377D80}" type="slidenum">
              <a:rPr lang="en-US" smtClean="0"/>
              <a:t>20</a:t>
            </a:fld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6206" y="1582237"/>
            <a:ext cx="7353300" cy="4517141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108906" y="2864223"/>
            <a:ext cx="7353300" cy="241300"/>
          </a:xfrm>
          <a:prstGeom prst="rect">
            <a:avLst/>
          </a:prstGeom>
          <a:solidFill>
            <a:srgbClr val="FFFF00">
              <a:alpha val="27059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1108906" y="1832654"/>
            <a:ext cx="7353300" cy="461190"/>
          </a:xfrm>
          <a:prstGeom prst="rect">
            <a:avLst/>
          </a:prstGeom>
          <a:solidFill>
            <a:srgbClr val="FFFF00">
              <a:alpha val="27059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108906" y="4543390"/>
            <a:ext cx="7353300" cy="461190"/>
          </a:xfrm>
          <a:prstGeom prst="rect">
            <a:avLst/>
          </a:prstGeom>
          <a:solidFill>
            <a:srgbClr val="FFFF00">
              <a:alpha val="27059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1108906" y="3902472"/>
            <a:ext cx="7353300" cy="251208"/>
          </a:xfrm>
          <a:prstGeom prst="rect">
            <a:avLst/>
          </a:prstGeom>
          <a:solidFill>
            <a:srgbClr val="FFFF00">
              <a:alpha val="27059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2043954" y="6257366"/>
            <a:ext cx="54505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Please see </a:t>
            </a:r>
            <a:r>
              <a:rPr lang="en-US"/>
              <a:t>full experimental results in the paper</a:t>
            </a:r>
          </a:p>
        </p:txBody>
      </p:sp>
    </p:spTree>
    <p:extLst>
      <p:ext uri="{BB962C8B-B14F-4D97-AF65-F5344CB8AC3E}">
        <p14:creationId xmlns:p14="http://schemas.microsoft.com/office/powerpoint/2010/main" val="186549766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More people bike </a:t>
            </a:r>
            <a:br>
              <a:rPr lang="en-US" dirty="0"/>
            </a:br>
            <a:r>
              <a:rPr lang="en-US" dirty="0"/>
              <a:t>when the weather is nice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637A9-119A-49DA-BD12-AAC58B377D80}" type="slidenum">
              <a:rPr lang="en-US" smtClean="0"/>
              <a:t>21</a:t>
            </a:fld>
            <a:endParaRPr lang="en-US" dirty="0"/>
          </a:p>
        </p:txBody>
      </p:sp>
      <p:grpSp>
        <p:nvGrpSpPr>
          <p:cNvPr id="12" name="Group 11"/>
          <p:cNvGrpSpPr/>
          <p:nvPr/>
        </p:nvGrpSpPr>
        <p:grpSpPr>
          <a:xfrm>
            <a:off x="3096725" y="2017102"/>
            <a:ext cx="5600405" cy="3331987"/>
            <a:chOff x="3096725" y="1716654"/>
            <a:chExt cx="5600405" cy="3331987"/>
          </a:xfrm>
        </p:grpSpPr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027473" y="4245981"/>
              <a:ext cx="490907" cy="467429"/>
            </a:xfrm>
            <a:prstGeom prst="rect">
              <a:avLst/>
            </a:prstGeom>
          </p:spPr>
        </p:pic>
        <p:pic>
          <p:nvPicPr>
            <p:cNvPr id="86" name="Picture 85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3838"/>
            <a:stretch/>
          </p:blipFill>
          <p:spPr>
            <a:xfrm>
              <a:off x="3096725" y="2278016"/>
              <a:ext cx="2106994" cy="1815429"/>
            </a:xfrm>
            <a:prstGeom prst="rect">
              <a:avLst/>
            </a:prstGeom>
          </p:spPr>
        </p:pic>
        <p:pic>
          <p:nvPicPr>
            <p:cNvPr id="87" name="Picture 86"/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0190" b="13838"/>
            <a:stretch/>
          </p:blipFill>
          <p:spPr>
            <a:xfrm>
              <a:off x="5135767" y="2278016"/>
              <a:ext cx="1681586" cy="1815429"/>
            </a:xfrm>
            <a:prstGeom prst="rect">
              <a:avLst/>
            </a:prstGeom>
          </p:spPr>
        </p:pic>
        <p:pic>
          <p:nvPicPr>
            <p:cNvPr id="88" name="Picture 87"/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9752" b="13838"/>
            <a:stretch/>
          </p:blipFill>
          <p:spPr>
            <a:xfrm>
              <a:off x="6740173" y="2278016"/>
              <a:ext cx="1690813" cy="1815429"/>
            </a:xfrm>
            <a:prstGeom prst="rect">
              <a:avLst/>
            </a:prstGeom>
          </p:spPr>
        </p:pic>
        <p:pic>
          <p:nvPicPr>
            <p:cNvPr id="98" name="Picture 97"/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956" t="9597" r="5044" b="25597"/>
            <a:stretch/>
          </p:blipFill>
          <p:spPr>
            <a:xfrm>
              <a:off x="3475971" y="1960524"/>
              <a:ext cx="1611829" cy="415169"/>
            </a:xfrm>
            <a:prstGeom prst="rect">
              <a:avLst/>
            </a:prstGeom>
          </p:spPr>
        </p:pic>
        <p:pic>
          <p:nvPicPr>
            <p:cNvPr id="99" name="Picture 98"/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1405" t="9354" r="4424" b="25694"/>
            <a:stretch/>
          </p:blipFill>
          <p:spPr>
            <a:xfrm>
              <a:off x="5155489" y="1958969"/>
              <a:ext cx="1552604" cy="416101"/>
            </a:xfrm>
            <a:prstGeom prst="rect">
              <a:avLst/>
            </a:prstGeom>
          </p:spPr>
        </p:pic>
        <p:pic>
          <p:nvPicPr>
            <p:cNvPr id="100" name="Picture 99"/>
            <p:cNvPicPr>
              <a:picLocks noChangeAspect="1"/>
            </p:cNvPicPr>
            <p:nvPr/>
          </p:nvPicPr>
          <p:blipFill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1369" t="8502" r="5269" b="25840"/>
            <a:stretch/>
          </p:blipFill>
          <p:spPr>
            <a:xfrm>
              <a:off x="6754628" y="1953518"/>
              <a:ext cx="1535680" cy="420620"/>
            </a:xfrm>
            <a:prstGeom prst="rect">
              <a:avLst/>
            </a:prstGeom>
          </p:spPr>
        </p:pic>
        <p:sp>
          <p:nvSpPr>
            <p:cNvPr id="91" name="TextBox 90"/>
            <p:cNvSpPr txBox="1"/>
            <p:nvPr/>
          </p:nvSpPr>
          <p:spPr>
            <a:xfrm>
              <a:off x="3166979" y="2194903"/>
              <a:ext cx="338555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>
                  <a:latin typeface="Times New Roman" charset="0"/>
                  <a:ea typeface="Times New Roman" charset="0"/>
                  <a:cs typeface="Times New Roman" charset="0"/>
                </a:rPr>
                <a:t>40</a:t>
              </a:r>
            </a:p>
          </p:txBody>
        </p:sp>
        <p:sp>
          <p:nvSpPr>
            <p:cNvPr id="92" name="TextBox 91"/>
            <p:cNvSpPr txBox="1"/>
            <p:nvPr/>
          </p:nvSpPr>
          <p:spPr>
            <a:xfrm>
              <a:off x="3167263" y="1843384"/>
              <a:ext cx="338555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>
                  <a:latin typeface="Times New Roman" charset="0"/>
                  <a:ea typeface="Times New Roman" charset="0"/>
                  <a:cs typeface="Times New Roman" charset="0"/>
                </a:rPr>
                <a:t>80</a:t>
              </a:r>
            </a:p>
          </p:txBody>
        </p:sp>
        <p:sp>
          <p:nvSpPr>
            <p:cNvPr id="93" name="TextBox 92"/>
            <p:cNvSpPr txBox="1"/>
            <p:nvPr/>
          </p:nvSpPr>
          <p:spPr>
            <a:xfrm>
              <a:off x="3463976" y="1716654"/>
              <a:ext cx="159396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dirty="0">
                  <a:latin typeface="Times New Roman" charset="0"/>
                  <a:ea typeface="Times New Roman" charset="0"/>
                  <a:cs typeface="Times New Roman" charset="0"/>
                </a:rPr>
                <a:t>Temperature (</a:t>
              </a:r>
              <a:r>
                <a:rPr lang="en-US" sz="1600" baseline="30000" dirty="0" err="1">
                  <a:latin typeface="Times New Roman" charset="0"/>
                  <a:ea typeface="Times New Roman" charset="0"/>
                  <a:cs typeface="Times New Roman" charset="0"/>
                </a:rPr>
                <a:t>o</a:t>
              </a:r>
              <a:r>
                <a:rPr lang="en-US" sz="1600" dirty="0" err="1">
                  <a:latin typeface="Times New Roman" charset="0"/>
                  <a:ea typeface="Times New Roman" charset="0"/>
                  <a:cs typeface="Times New Roman" charset="0"/>
                </a:rPr>
                <a:t>F</a:t>
              </a:r>
              <a:r>
                <a:rPr lang="en-US" sz="1600" dirty="0">
                  <a:latin typeface="Times New Roman" charset="0"/>
                  <a:ea typeface="Times New Roman" charset="0"/>
                  <a:cs typeface="Times New Roman" charset="0"/>
                </a:rPr>
                <a:t>)</a:t>
              </a:r>
            </a:p>
          </p:txBody>
        </p:sp>
        <p:sp>
          <p:nvSpPr>
            <p:cNvPr id="94" name="TextBox 93"/>
            <p:cNvSpPr txBox="1"/>
            <p:nvPr/>
          </p:nvSpPr>
          <p:spPr>
            <a:xfrm>
              <a:off x="3513870" y="2402333"/>
              <a:ext cx="87729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latin typeface="Times New Roman" charset="0"/>
                  <a:ea typeface="Times New Roman" charset="0"/>
                  <a:cs typeface="Times New Roman" charset="0"/>
                </a:rPr>
                <a:t>Apr. 21</a:t>
              </a:r>
            </a:p>
          </p:txBody>
        </p:sp>
        <p:sp>
          <p:nvSpPr>
            <p:cNvPr id="95" name="TextBox 94"/>
            <p:cNvSpPr txBox="1"/>
            <p:nvPr/>
          </p:nvSpPr>
          <p:spPr>
            <a:xfrm>
              <a:off x="5456987" y="2421512"/>
              <a:ext cx="85151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latin typeface="Times New Roman" charset="0"/>
                  <a:ea typeface="Times New Roman" charset="0"/>
                  <a:cs typeface="Times New Roman" charset="0"/>
                </a:rPr>
                <a:t>Jun. 30</a:t>
              </a:r>
            </a:p>
          </p:txBody>
        </p:sp>
        <p:sp>
          <p:nvSpPr>
            <p:cNvPr id="96" name="TextBox 95"/>
            <p:cNvSpPr txBox="1"/>
            <p:nvPr/>
          </p:nvSpPr>
          <p:spPr>
            <a:xfrm>
              <a:off x="6751572" y="2418589"/>
              <a:ext cx="87716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latin typeface="Times New Roman" charset="0"/>
                  <a:ea typeface="Times New Roman" charset="0"/>
                  <a:cs typeface="Times New Roman" charset="0"/>
                </a:rPr>
                <a:t>Sep. 22</a:t>
              </a: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3306294" y="4648531"/>
              <a:ext cx="5390836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>
                  <a:latin typeface="Times New Roman" charset="0"/>
                  <a:ea typeface="Times New Roman" charset="0"/>
                  <a:cs typeface="Times New Roman" charset="0"/>
                </a:rPr>
                <a:t>Change of seasonal pattern in R9 (Monday, sunny)</a:t>
              </a:r>
            </a:p>
          </p:txBody>
        </p:sp>
        <p:pic>
          <p:nvPicPr>
            <p:cNvPr id="22" name="Picture 21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660777" y="4242183"/>
              <a:ext cx="490907" cy="467429"/>
            </a:xfrm>
            <a:prstGeom prst="rect">
              <a:avLst/>
            </a:prstGeom>
          </p:spPr>
        </p:pic>
        <p:pic>
          <p:nvPicPr>
            <p:cNvPr id="23" name="Picture 22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7254268" y="4235248"/>
              <a:ext cx="490907" cy="467429"/>
            </a:xfrm>
            <a:prstGeom prst="rect">
              <a:avLst/>
            </a:prstGeom>
          </p:spPr>
        </p:pic>
        <p:sp>
          <p:nvSpPr>
            <p:cNvPr id="24" name="TextBox 23"/>
            <p:cNvSpPr txBox="1"/>
            <p:nvPr/>
          </p:nvSpPr>
          <p:spPr>
            <a:xfrm>
              <a:off x="3539139" y="3955184"/>
              <a:ext cx="625492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>
                  <a:latin typeface="Times New Roman" charset="0"/>
                  <a:ea typeface="Times New Roman" charset="0"/>
                  <a:cs typeface="Times New Roman" charset="0"/>
                </a:rPr>
                <a:t>5am</a:t>
              </a:r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4476466" y="3957236"/>
              <a:ext cx="639919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>
                  <a:latin typeface="Times New Roman" charset="0"/>
                  <a:ea typeface="Times New Roman" charset="0"/>
                  <a:cs typeface="Times New Roman" charset="0"/>
                </a:rPr>
                <a:t>8pm</a:t>
              </a:r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5139646" y="3959486"/>
              <a:ext cx="625492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>
                  <a:latin typeface="Times New Roman" charset="0"/>
                  <a:ea typeface="Times New Roman" charset="0"/>
                  <a:cs typeface="Times New Roman" charset="0"/>
                </a:rPr>
                <a:t>5am</a:t>
              </a:r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6076973" y="3961538"/>
              <a:ext cx="639919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>
                  <a:latin typeface="Times New Roman" charset="0"/>
                  <a:ea typeface="Times New Roman" charset="0"/>
                  <a:cs typeface="Times New Roman" charset="0"/>
                </a:rPr>
                <a:t>8pm</a:t>
              </a:r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6714254" y="3957276"/>
              <a:ext cx="625492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>
                  <a:latin typeface="Times New Roman" charset="0"/>
                  <a:ea typeface="Times New Roman" charset="0"/>
                  <a:cs typeface="Times New Roman" charset="0"/>
                </a:rPr>
                <a:t>5am</a:t>
              </a:r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7651581" y="3959328"/>
              <a:ext cx="639919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>
                  <a:latin typeface="Times New Roman" charset="0"/>
                  <a:ea typeface="Times New Roman" charset="0"/>
                  <a:cs typeface="Times New Roman" charset="0"/>
                </a:rPr>
                <a:t>8pm</a:t>
              </a:r>
            </a:p>
          </p:txBody>
        </p:sp>
      </p:grpSp>
      <p:pic>
        <p:nvPicPr>
          <p:cNvPr id="51" name="Picture 50"/>
          <p:cNvPicPr>
            <a:picLocks noChangeAspect="1"/>
          </p:cNvPicPr>
          <p:nvPr/>
        </p:nvPicPr>
        <p:blipFill rotWithShape="1">
          <a:blip r:embed="rId9"/>
          <a:srcRect t="22222" r="7875" b="4178"/>
          <a:stretch/>
        </p:blipFill>
        <p:spPr>
          <a:xfrm>
            <a:off x="305989" y="2095305"/>
            <a:ext cx="2646403" cy="3568878"/>
          </a:xfrm>
          <a:prstGeom prst="rect">
            <a:avLst/>
          </a:prstGeom>
        </p:spPr>
      </p:pic>
      <p:grpSp>
        <p:nvGrpSpPr>
          <p:cNvPr id="52" name="Group 51"/>
          <p:cNvGrpSpPr/>
          <p:nvPr/>
        </p:nvGrpSpPr>
        <p:grpSpPr>
          <a:xfrm>
            <a:off x="333474" y="1984220"/>
            <a:ext cx="2544642" cy="3671188"/>
            <a:chOff x="1597085" y="1445487"/>
            <a:chExt cx="2958882" cy="4268818"/>
          </a:xfrm>
        </p:grpSpPr>
        <p:sp>
          <p:nvSpPr>
            <p:cNvPr id="53" name="Freeform 52"/>
            <p:cNvSpPr/>
            <p:nvPr/>
          </p:nvSpPr>
          <p:spPr>
            <a:xfrm>
              <a:off x="1777576" y="2822701"/>
              <a:ext cx="1172593" cy="1199793"/>
            </a:xfrm>
            <a:custGeom>
              <a:avLst/>
              <a:gdLst>
                <a:gd name="connsiteX0" fmla="*/ 157634 w 807639"/>
                <a:gd name="connsiteY0" fmla="*/ 539665 h 826373"/>
                <a:gd name="connsiteX1" fmla="*/ 36611 w 807639"/>
                <a:gd name="connsiteY1" fmla="*/ 526218 h 826373"/>
                <a:gd name="connsiteX2" fmla="*/ 9717 w 807639"/>
                <a:gd name="connsiteY2" fmla="*/ 557594 h 826373"/>
                <a:gd name="connsiteX3" fmla="*/ 9717 w 807639"/>
                <a:gd name="connsiteY3" fmla="*/ 642759 h 826373"/>
                <a:gd name="connsiteX4" fmla="*/ 126258 w 807639"/>
                <a:gd name="connsiteY4" fmla="*/ 633794 h 826373"/>
                <a:gd name="connsiteX5" fmla="*/ 233834 w 807639"/>
                <a:gd name="connsiteY5" fmla="*/ 656206 h 826373"/>
                <a:gd name="connsiteX6" fmla="*/ 341411 w 807639"/>
                <a:gd name="connsiteY6" fmla="*/ 709994 h 826373"/>
                <a:gd name="connsiteX7" fmla="*/ 422093 w 807639"/>
                <a:gd name="connsiteY7" fmla="*/ 795159 h 826373"/>
                <a:gd name="connsiteX8" fmla="*/ 466917 w 807639"/>
                <a:gd name="connsiteY8" fmla="*/ 808606 h 826373"/>
                <a:gd name="connsiteX9" fmla="*/ 695517 w 807639"/>
                <a:gd name="connsiteY9" fmla="*/ 557594 h 826373"/>
                <a:gd name="connsiteX10" fmla="*/ 803093 w 807639"/>
                <a:gd name="connsiteY10" fmla="*/ 342441 h 826373"/>
                <a:gd name="connsiteX11" fmla="*/ 552081 w 807639"/>
                <a:gd name="connsiteY11" fmla="*/ 100394 h 826373"/>
                <a:gd name="connsiteX12" fmla="*/ 265211 w 807639"/>
                <a:gd name="connsiteY12" fmla="*/ 6265 h 826373"/>
                <a:gd name="connsiteX13" fmla="*/ 215905 w 807639"/>
                <a:gd name="connsiteY13" fmla="*/ 261759 h 826373"/>
                <a:gd name="connsiteX14" fmla="*/ 157634 w 807639"/>
                <a:gd name="connsiteY14" fmla="*/ 539665 h 826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07639" h="826373">
                  <a:moveTo>
                    <a:pt x="157634" y="539665"/>
                  </a:moveTo>
                  <a:cubicBezTo>
                    <a:pt x="109449" y="531447"/>
                    <a:pt x="61264" y="523230"/>
                    <a:pt x="36611" y="526218"/>
                  </a:cubicBezTo>
                  <a:cubicBezTo>
                    <a:pt x="11958" y="529206"/>
                    <a:pt x="14199" y="538171"/>
                    <a:pt x="9717" y="557594"/>
                  </a:cubicBezTo>
                  <a:cubicBezTo>
                    <a:pt x="5235" y="577017"/>
                    <a:pt x="-9707" y="630059"/>
                    <a:pt x="9717" y="642759"/>
                  </a:cubicBezTo>
                  <a:cubicBezTo>
                    <a:pt x="29140" y="655459"/>
                    <a:pt x="88905" y="631553"/>
                    <a:pt x="126258" y="633794"/>
                  </a:cubicBezTo>
                  <a:cubicBezTo>
                    <a:pt x="163611" y="636035"/>
                    <a:pt x="197975" y="643506"/>
                    <a:pt x="233834" y="656206"/>
                  </a:cubicBezTo>
                  <a:cubicBezTo>
                    <a:pt x="269693" y="668906"/>
                    <a:pt x="310035" y="686835"/>
                    <a:pt x="341411" y="709994"/>
                  </a:cubicBezTo>
                  <a:cubicBezTo>
                    <a:pt x="372788" y="733153"/>
                    <a:pt x="401175" y="778724"/>
                    <a:pt x="422093" y="795159"/>
                  </a:cubicBezTo>
                  <a:cubicBezTo>
                    <a:pt x="443011" y="811594"/>
                    <a:pt x="421346" y="848200"/>
                    <a:pt x="466917" y="808606"/>
                  </a:cubicBezTo>
                  <a:cubicBezTo>
                    <a:pt x="512488" y="769012"/>
                    <a:pt x="639488" y="635288"/>
                    <a:pt x="695517" y="557594"/>
                  </a:cubicBezTo>
                  <a:cubicBezTo>
                    <a:pt x="751546" y="479900"/>
                    <a:pt x="826999" y="418641"/>
                    <a:pt x="803093" y="342441"/>
                  </a:cubicBezTo>
                  <a:cubicBezTo>
                    <a:pt x="779187" y="266241"/>
                    <a:pt x="641728" y="156423"/>
                    <a:pt x="552081" y="100394"/>
                  </a:cubicBezTo>
                  <a:cubicBezTo>
                    <a:pt x="462434" y="44365"/>
                    <a:pt x="321240" y="-20629"/>
                    <a:pt x="265211" y="6265"/>
                  </a:cubicBezTo>
                  <a:cubicBezTo>
                    <a:pt x="209182" y="33159"/>
                    <a:pt x="215905" y="261759"/>
                    <a:pt x="215905" y="261759"/>
                  </a:cubicBezTo>
                  <a:lnTo>
                    <a:pt x="157634" y="539665"/>
                  </a:lnTo>
                  <a:close/>
                </a:path>
              </a:pathLst>
            </a:custGeom>
            <a:solidFill>
              <a:schemeClr val="bg1">
                <a:alpha val="35000"/>
              </a:schemeClr>
            </a:solidFill>
            <a:ln>
              <a:solidFill>
                <a:schemeClr val="tx1">
                  <a:lumMod val="75000"/>
                  <a:lumOff val="25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  <p:sp>
          <p:nvSpPr>
            <p:cNvPr id="54" name="TextBox 53"/>
            <p:cNvSpPr txBox="1"/>
            <p:nvPr/>
          </p:nvSpPr>
          <p:spPr>
            <a:xfrm>
              <a:off x="2023561" y="3019556"/>
              <a:ext cx="611750" cy="53681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i="1" dirty="0">
                  <a:latin typeface="Times New Roman" charset="0"/>
                  <a:ea typeface="Times New Roman" charset="0"/>
                  <a:cs typeface="Times New Roman" charset="0"/>
                </a:rPr>
                <a:t>R</a:t>
              </a:r>
              <a:r>
                <a:rPr lang="en-US" sz="2400" dirty="0">
                  <a:latin typeface="Times New Roman" charset="0"/>
                  <a:ea typeface="Times New Roman" charset="0"/>
                  <a:cs typeface="Times New Roman" charset="0"/>
                </a:rPr>
                <a:t>2</a:t>
              </a:r>
              <a:endParaRPr lang="en-US" sz="2400" baseline="-25000" dirty="0">
                <a:latin typeface="Times New Roman" charset="0"/>
                <a:ea typeface="Times New Roman" charset="0"/>
                <a:cs typeface="Times New Roman" charset="0"/>
              </a:endParaRPr>
            </a:p>
          </p:txBody>
        </p:sp>
        <p:sp>
          <p:nvSpPr>
            <p:cNvPr id="55" name="Freeform 54"/>
            <p:cNvSpPr/>
            <p:nvPr/>
          </p:nvSpPr>
          <p:spPr>
            <a:xfrm>
              <a:off x="1597085" y="3784725"/>
              <a:ext cx="1022013" cy="1235846"/>
            </a:xfrm>
            <a:custGeom>
              <a:avLst/>
              <a:gdLst>
                <a:gd name="connsiteX0" fmla="*/ 112118 w 703925"/>
                <a:gd name="connsiteY0" fmla="*/ 20418 h 851205"/>
                <a:gd name="connsiteX1" fmla="*/ 254286 w 703925"/>
                <a:gd name="connsiteY1" fmla="*/ 1032 h 851205"/>
                <a:gd name="connsiteX2" fmla="*/ 406148 w 703925"/>
                <a:gd name="connsiteY2" fmla="*/ 46267 h 851205"/>
                <a:gd name="connsiteX3" fmla="*/ 512774 w 703925"/>
                <a:gd name="connsiteY3" fmla="*/ 149662 h 851205"/>
                <a:gd name="connsiteX4" fmla="*/ 606476 w 703925"/>
                <a:gd name="connsiteY4" fmla="*/ 275675 h 851205"/>
                <a:gd name="connsiteX5" fmla="*/ 680791 w 703925"/>
                <a:gd name="connsiteY5" fmla="*/ 524469 h 851205"/>
                <a:gd name="connsiteX6" fmla="*/ 703409 w 703925"/>
                <a:gd name="connsiteY6" fmla="*/ 585860 h 851205"/>
                <a:gd name="connsiteX7" fmla="*/ 693715 w 703925"/>
                <a:gd name="connsiteY7" fmla="*/ 602016 h 851205"/>
                <a:gd name="connsiteX8" fmla="*/ 661404 w 703925"/>
                <a:gd name="connsiteY8" fmla="*/ 631096 h 851205"/>
                <a:gd name="connsiteX9" fmla="*/ 415841 w 703925"/>
                <a:gd name="connsiteY9" fmla="*/ 818499 h 851205"/>
                <a:gd name="connsiteX10" fmla="*/ 234900 w 703925"/>
                <a:gd name="connsiteY10" fmla="*/ 847579 h 851205"/>
                <a:gd name="connsiteX11" fmla="*/ 118580 w 703925"/>
                <a:gd name="connsiteY11" fmla="*/ 776495 h 851205"/>
                <a:gd name="connsiteX12" fmla="*/ 79807 w 703925"/>
                <a:gd name="connsiteY12" fmla="*/ 669869 h 851205"/>
                <a:gd name="connsiteX13" fmla="*/ 18416 w 703925"/>
                <a:gd name="connsiteY13" fmla="*/ 644020 h 851205"/>
                <a:gd name="connsiteX14" fmla="*/ 5492 w 703925"/>
                <a:gd name="connsiteY14" fmla="*/ 534163 h 851205"/>
                <a:gd name="connsiteX15" fmla="*/ 99194 w 703925"/>
                <a:gd name="connsiteY15" fmla="*/ 85040 h 851205"/>
                <a:gd name="connsiteX16" fmla="*/ 112118 w 703925"/>
                <a:gd name="connsiteY16" fmla="*/ 20418 h 8512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03925" h="851205">
                  <a:moveTo>
                    <a:pt x="112118" y="20418"/>
                  </a:moveTo>
                  <a:cubicBezTo>
                    <a:pt x="137967" y="6417"/>
                    <a:pt x="205281" y="-3276"/>
                    <a:pt x="254286" y="1032"/>
                  </a:cubicBezTo>
                  <a:cubicBezTo>
                    <a:pt x="303291" y="5340"/>
                    <a:pt x="363067" y="21495"/>
                    <a:pt x="406148" y="46267"/>
                  </a:cubicBezTo>
                  <a:cubicBezTo>
                    <a:pt x="449229" y="71039"/>
                    <a:pt x="479386" y="111427"/>
                    <a:pt x="512774" y="149662"/>
                  </a:cubicBezTo>
                  <a:cubicBezTo>
                    <a:pt x="546162" y="187897"/>
                    <a:pt x="578473" y="213207"/>
                    <a:pt x="606476" y="275675"/>
                  </a:cubicBezTo>
                  <a:cubicBezTo>
                    <a:pt x="634479" y="338143"/>
                    <a:pt x="664636" y="472772"/>
                    <a:pt x="680791" y="524469"/>
                  </a:cubicBezTo>
                  <a:cubicBezTo>
                    <a:pt x="696946" y="576166"/>
                    <a:pt x="701255" y="572936"/>
                    <a:pt x="703409" y="585860"/>
                  </a:cubicBezTo>
                  <a:cubicBezTo>
                    <a:pt x="705563" y="598784"/>
                    <a:pt x="700716" y="594477"/>
                    <a:pt x="693715" y="602016"/>
                  </a:cubicBezTo>
                  <a:cubicBezTo>
                    <a:pt x="686714" y="609555"/>
                    <a:pt x="707716" y="595016"/>
                    <a:pt x="661404" y="631096"/>
                  </a:cubicBezTo>
                  <a:cubicBezTo>
                    <a:pt x="615092" y="667176"/>
                    <a:pt x="486925" y="782419"/>
                    <a:pt x="415841" y="818499"/>
                  </a:cubicBezTo>
                  <a:cubicBezTo>
                    <a:pt x="344757" y="854579"/>
                    <a:pt x="284443" y="854580"/>
                    <a:pt x="234900" y="847579"/>
                  </a:cubicBezTo>
                  <a:cubicBezTo>
                    <a:pt x="185357" y="840578"/>
                    <a:pt x="144429" y="806113"/>
                    <a:pt x="118580" y="776495"/>
                  </a:cubicBezTo>
                  <a:cubicBezTo>
                    <a:pt x="92731" y="746877"/>
                    <a:pt x="96501" y="691948"/>
                    <a:pt x="79807" y="669869"/>
                  </a:cubicBezTo>
                  <a:cubicBezTo>
                    <a:pt x="63113" y="647790"/>
                    <a:pt x="30802" y="666638"/>
                    <a:pt x="18416" y="644020"/>
                  </a:cubicBezTo>
                  <a:cubicBezTo>
                    <a:pt x="6030" y="621402"/>
                    <a:pt x="-7971" y="627326"/>
                    <a:pt x="5492" y="534163"/>
                  </a:cubicBezTo>
                  <a:cubicBezTo>
                    <a:pt x="18955" y="441000"/>
                    <a:pt x="81961" y="170126"/>
                    <a:pt x="99194" y="85040"/>
                  </a:cubicBezTo>
                  <a:cubicBezTo>
                    <a:pt x="116427" y="-46"/>
                    <a:pt x="86269" y="34419"/>
                    <a:pt x="112118" y="20418"/>
                  </a:cubicBezTo>
                  <a:close/>
                </a:path>
              </a:pathLst>
            </a:custGeom>
            <a:solidFill>
              <a:schemeClr val="bg1">
                <a:alpha val="35000"/>
              </a:schemeClr>
            </a:solidFill>
            <a:ln>
              <a:solidFill>
                <a:schemeClr val="tx1">
                  <a:lumMod val="75000"/>
                  <a:lumOff val="25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  <p:sp>
          <p:nvSpPr>
            <p:cNvPr id="56" name="TextBox 55"/>
            <p:cNvSpPr txBox="1"/>
            <p:nvPr/>
          </p:nvSpPr>
          <p:spPr>
            <a:xfrm>
              <a:off x="1742557" y="4599381"/>
              <a:ext cx="611750" cy="53681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i="1" dirty="0">
                  <a:latin typeface="Times New Roman" charset="0"/>
                  <a:ea typeface="Times New Roman" charset="0"/>
                  <a:cs typeface="Times New Roman" charset="0"/>
                </a:rPr>
                <a:t>R</a:t>
              </a:r>
              <a:r>
                <a:rPr lang="en-US" sz="2400" dirty="0">
                  <a:latin typeface="Times New Roman" charset="0"/>
                  <a:ea typeface="Times New Roman" charset="0"/>
                  <a:cs typeface="Times New Roman" charset="0"/>
                </a:rPr>
                <a:t>1</a:t>
              </a:r>
              <a:endParaRPr lang="en-US" sz="2400" baseline="-25000" dirty="0">
                <a:latin typeface="Times New Roman" charset="0"/>
                <a:ea typeface="Times New Roman" charset="0"/>
                <a:cs typeface="Times New Roman" charset="0"/>
              </a:endParaRPr>
            </a:p>
          </p:txBody>
        </p:sp>
        <p:sp>
          <p:nvSpPr>
            <p:cNvPr id="57" name="Freeform 56"/>
            <p:cNvSpPr/>
            <p:nvPr/>
          </p:nvSpPr>
          <p:spPr>
            <a:xfrm>
              <a:off x="2438827" y="3367788"/>
              <a:ext cx="856755" cy="1254450"/>
            </a:xfrm>
            <a:custGeom>
              <a:avLst/>
              <a:gdLst>
                <a:gd name="connsiteX0" fmla="*/ 385998 w 590101"/>
                <a:gd name="connsiteY0" fmla="*/ 1386 h 864019"/>
                <a:gd name="connsiteX1" fmla="*/ 327005 w 590101"/>
                <a:gd name="connsiteY1" fmla="*/ 126747 h 864019"/>
                <a:gd name="connsiteX2" fmla="*/ 220079 w 590101"/>
                <a:gd name="connsiteY2" fmla="*/ 244735 h 864019"/>
                <a:gd name="connsiteX3" fmla="*/ 61534 w 590101"/>
                <a:gd name="connsiteY3" fmla="*/ 425402 h 864019"/>
                <a:gd name="connsiteX4" fmla="*/ 2540 w 590101"/>
                <a:gd name="connsiteY4" fmla="*/ 469647 h 864019"/>
                <a:gd name="connsiteX5" fmla="*/ 17288 w 590101"/>
                <a:gd name="connsiteY5" fmla="*/ 499144 h 864019"/>
                <a:gd name="connsiteX6" fmla="*/ 76282 w 590101"/>
                <a:gd name="connsiteY6" fmla="*/ 624506 h 864019"/>
                <a:gd name="connsiteX7" fmla="*/ 127901 w 590101"/>
                <a:gd name="connsiteY7" fmla="*/ 819922 h 864019"/>
                <a:gd name="connsiteX8" fmla="*/ 138963 w 590101"/>
                <a:gd name="connsiteY8" fmla="*/ 860480 h 864019"/>
                <a:gd name="connsiteX9" fmla="*/ 161085 w 590101"/>
                <a:gd name="connsiteY9" fmla="*/ 849418 h 864019"/>
                <a:gd name="connsiteX10" fmla="*/ 308569 w 590101"/>
                <a:gd name="connsiteY10" fmla="*/ 749867 h 864019"/>
                <a:gd name="connsiteX11" fmla="*/ 562979 w 590101"/>
                <a:gd name="connsiteY11" fmla="*/ 672438 h 864019"/>
                <a:gd name="connsiteX12" fmla="*/ 570353 w 590101"/>
                <a:gd name="connsiteY12" fmla="*/ 628193 h 864019"/>
                <a:gd name="connsiteX13" fmla="*/ 452366 w 590101"/>
                <a:gd name="connsiteY13" fmla="*/ 373783 h 864019"/>
                <a:gd name="connsiteX14" fmla="*/ 422869 w 590101"/>
                <a:gd name="connsiteY14" fmla="*/ 204176 h 864019"/>
                <a:gd name="connsiteX15" fmla="*/ 456053 w 590101"/>
                <a:gd name="connsiteY15" fmla="*/ 89876 h 864019"/>
                <a:gd name="connsiteX16" fmla="*/ 467114 w 590101"/>
                <a:gd name="connsiteY16" fmla="*/ 60380 h 864019"/>
                <a:gd name="connsiteX17" fmla="*/ 385998 w 590101"/>
                <a:gd name="connsiteY17" fmla="*/ 1386 h 8640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590101" h="864019">
                  <a:moveTo>
                    <a:pt x="385998" y="1386"/>
                  </a:moveTo>
                  <a:cubicBezTo>
                    <a:pt x="362646" y="12447"/>
                    <a:pt x="354658" y="86189"/>
                    <a:pt x="327005" y="126747"/>
                  </a:cubicBezTo>
                  <a:cubicBezTo>
                    <a:pt x="299352" y="167305"/>
                    <a:pt x="264324" y="194959"/>
                    <a:pt x="220079" y="244735"/>
                  </a:cubicBezTo>
                  <a:cubicBezTo>
                    <a:pt x="175834" y="294511"/>
                    <a:pt x="97790" y="387917"/>
                    <a:pt x="61534" y="425402"/>
                  </a:cubicBezTo>
                  <a:cubicBezTo>
                    <a:pt x="25278" y="462887"/>
                    <a:pt x="9914" y="457357"/>
                    <a:pt x="2540" y="469647"/>
                  </a:cubicBezTo>
                  <a:cubicBezTo>
                    <a:pt x="-4834" y="481937"/>
                    <a:pt x="4998" y="473334"/>
                    <a:pt x="17288" y="499144"/>
                  </a:cubicBezTo>
                  <a:cubicBezTo>
                    <a:pt x="29578" y="524954"/>
                    <a:pt x="57847" y="571043"/>
                    <a:pt x="76282" y="624506"/>
                  </a:cubicBezTo>
                  <a:cubicBezTo>
                    <a:pt x="94717" y="677969"/>
                    <a:pt x="117454" y="780593"/>
                    <a:pt x="127901" y="819922"/>
                  </a:cubicBezTo>
                  <a:cubicBezTo>
                    <a:pt x="138348" y="859251"/>
                    <a:pt x="133432" y="855564"/>
                    <a:pt x="138963" y="860480"/>
                  </a:cubicBezTo>
                  <a:cubicBezTo>
                    <a:pt x="144494" y="865396"/>
                    <a:pt x="132817" y="867853"/>
                    <a:pt x="161085" y="849418"/>
                  </a:cubicBezTo>
                  <a:cubicBezTo>
                    <a:pt x="189353" y="830983"/>
                    <a:pt x="241587" y="779364"/>
                    <a:pt x="308569" y="749867"/>
                  </a:cubicBezTo>
                  <a:cubicBezTo>
                    <a:pt x="375551" y="720370"/>
                    <a:pt x="519348" y="692717"/>
                    <a:pt x="562979" y="672438"/>
                  </a:cubicBezTo>
                  <a:cubicBezTo>
                    <a:pt x="606610" y="652159"/>
                    <a:pt x="588788" y="677969"/>
                    <a:pt x="570353" y="628193"/>
                  </a:cubicBezTo>
                  <a:cubicBezTo>
                    <a:pt x="551918" y="578417"/>
                    <a:pt x="476947" y="444452"/>
                    <a:pt x="452366" y="373783"/>
                  </a:cubicBezTo>
                  <a:cubicBezTo>
                    <a:pt x="427785" y="303114"/>
                    <a:pt x="422255" y="251494"/>
                    <a:pt x="422869" y="204176"/>
                  </a:cubicBezTo>
                  <a:cubicBezTo>
                    <a:pt x="423483" y="156858"/>
                    <a:pt x="448679" y="113842"/>
                    <a:pt x="456053" y="89876"/>
                  </a:cubicBezTo>
                  <a:cubicBezTo>
                    <a:pt x="463427" y="65910"/>
                    <a:pt x="475717" y="72056"/>
                    <a:pt x="467114" y="60380"/>
                  </a:cubicBezTo>
                  <a:cubicBezTo>
                    <a:pt x="458511" y="48704"/>
                    <a:pt x="409350" y="-9675"/>
                    <a:pt x="385998" y="1386"/>
                  </a:cubicBezTo>
                  <a:close/>
                </a:path>
              </a:pathLst>
            </a:custGeom>
            <a:solidFill>
              <a:schemeClr val="bg1">
                <a:alpha val="35000"/>
              </a:schemeClr>
            </a:solidFill>
            <a:ln>
              <a:solidFill>
                <a:schemeClr val="tx1">
                  <a:lumMod val="75000"/>
                  <a:lumOff val="25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  <p:sp>
          <p:nvSpPr>
            <p:cNvPr id="58" name="TextBox 57"/>
            <p:cNvSpPr txBox="1"/>
            <p:nvPr/>
          </p:nvSpPr>
          <p:spPr>
            <a:xfrm>
              <a:off x="2674007" y="3987664"/>
              <a:ext cx="611750" cy="53681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i="1" dirty="0">
                  <a:latin typeface="Times New Roman" charset="0"/>
                  <a:ea typeface="Times New Roman" charset="0"/>
                  <a:cs typeface="Times New Roman" charset="0"/>
                </a:rPr>
                <a:t>R</a:t>
              </a:r>
              <a:r>
                <a:rPr lang="en-US" sz="2400" dirty="0">
                  <a:latin typeface="Times New Roman" charset="0"/>
                  <a:ea typeface="Times New Roman" charset="0"/>
                  <a:cs typeface="Times New Roman" charset="0"/>
                </a:rPr>
                <a:t>3</a:t>
              </a:r>
              <a:endParaRPr lang="en-US" sz="2400" baseline="-25000" dirty="0">
                <a:latin typeface="Times New Roman" charset="0"/>
                <a:ea typeface="Times New Roman" charset="0"/>
                <a:cs typeface="Times New Roman" charset="0"/>
              </a:endParaRPr>
            </a:p>
          </p:txBody>
        </p:sp>
        <p:sp>
          <p:nvSpPr>
            <p:cNvPr id="59" name="Freeform 58"/>
            <p:cNvSpPr/>
            <p:nvPr/>
          </p:nvSpPr>
          <p:spPr>
            <a:xfrm>
              <a:off x="3083812" y="3293132"/>
              <a:ext cx="1297909" cy="1030701"/>
            </a:xfrm>
            <a:custGeom>
              <a:avLst/>
              <a:gdLst>
                <a:gd name="connsiteX0" fmla="*/ 48682 w 893952"/>
                <a:gd name="connsiteY0" fmla="*/ 111800 h 709909"/>
                <a:gd name="connsiteX1" fmla="*/ 8124 w 893952"/>
                <a:gd name="connsiteY1" fmla="*/ 215038 h 709909"/>
                <a:gd name="connsiteX2" fmla="*/ 750 w 893952"/>
                <a:gd name="connsiteY2" fmla="*/ 277719 h 709909"/>
                <a:gd name="connsiteX3" fmla="*/ 19185 w 893952"/>
                <a:gd name="connsiteY3" fmla="*/ 403080 h 709909"/>
                <a:gd name="connsiteX4" fmla="*/ 85553 w 893952"/>
                <a:gd name="connsiteY4" fmla="*/ 546877 h 709909"/>
                <a:gd name="connsiteX5" fmla="*/ 151921 w 893952"/>
                <a:gd name="connsiteY5" fmla="*/ 686987 h 709909"/>
                <a:gd name="connsiteX6" fmla="*/ 166669 w 893952"/>
                <a:gd name="connsiteY6" fmla="*/ 709109 h 709909"/>
                <a:gd name="connsiteX7" fmla="*/ 199853 w 893952"/>
                <a:gd name="connsiteY7" fmla="*/ 705422 h 709909"/>
                <a:gd name="connsiteX8" fmla="*/ 432140 w 893952"/>
                <a:gd name="connsiteY8" fmla="*/ 672238 h 709909"/>
                <a:gd name="connsiteX9" fmla="*/ 697611 w 893952"/>
                <a:gd name="connsiteY9" fmla="*/ 657490 h 709909"/>
                <a:gd name="connsiteX10" fmla="*/ 822972 w 893952"/>
                <a:gd name="connsiteY10" fmla="*/ 502632 h 709909"/>
                <a:gd name="connsiteX11" fmla="*/ 893027 w 893952"/>
                <a:gd name="connsiteY11" fmla="*/ 259284 h 709909"/>
                <a:gd name="connsiteX12" fmla="*/ 775040 w 893952"/>
                <a:gd name="connsiteY12" fmla="*/ 185542 h 709909"/>
                <a:gd name="connsiteX13" fmla="*/ 524317 w 893952"/>
                <a:gd name="connsiteY13" fmla="*/ 89677 h 709909"/>
                <a:gd name="connsiteX14" fmla="*/ 336275 w 893952"/>
                <a:gd name="connsiteY14" fmla="*/ 1187 h 709909"/>
                <a:gd name="connsiteX15" fmla="*/ 207227 w 893952"/>
                <a:gd name="connsiteY15" fmla="*/ 41745 h 709909"/>
                <a:gd name="connsiteX16" fmla="*/ 48682 w 893952"/>
                <a:gd name="connsiteY16" fmla="*/ 111800 h 7099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893952" h="709909">
                  <a:moveTo>
                    <a:pt x="48682" y="111800"/>
                  </a:moveTo>
                  <a:cubicBezTo>
                    <a:pt x="15498" y="140682"/>
                    <a:pt x="16113" y="187385"/>
                    <a:pt x="8124" y="215038"/>
                  </a:cubicBezTo>
                  <a:cubicBezTo>
                    <a:pt x="135" y="242691"/>
                    <a:pt x="-1094" y="246379"/>
                    <a:pt x="750" y="277719"/>
                  </a:cubicBezTo>
                  <a:cubicBezTo>
                    <a:pt x="2594" y="309059"/>
                    <a:pt x="5051" y="358220"/>
                    <a:pt x="19185" y="403080"/>
                  </a:cubicBezTo>
                  <a:cubicBezTo>
                    <a:pt x="33319" y="447940"/>
                    <a:pt x="63430" y="499559"/>
                    <a:pt x="85553" y="546877"/>
                  </a:cubicBezTo>
                  <a:cubicBezTo>
                    <a:pt x="107676" y="594195"/>
                    <a:pt x="138402" y="659948"/>
                    <a:pt x="151921" y="686987"/>
                  </a:cubicBezTo>
                  <a:cubicBezTo>
                    <a:pt x="165440" y="714026"/>
                    <a:pt x="158680" y="706037"/>
                    <a:pt x="166669" y="709109"/>
                  </a:cubicBezTo>
                  <a:cubicBezTo>
                    <a:pt x="174658" y="712181"/>
                    <a:pt x="199853" y="705422"/>
                    <a:pt x="199853" y="705422"/>
                  </a:cubicBezTo>
                  <a:cubicBezTo>
                    <a:pt x="244098" y="699277"/>
                    <a:pt x="349180" y="680227"/>
                    <a:pt x="432140" y="672238"/>
                  </a:cubicBezTo>
                  <a:cubicBezTo>
                    <a:pt x="515100" y="664249"/>
                    <a:pt x="632472" y="685758"/>
                    <a:pt x="697611" y="657490"/>
                  </a:cubicBezTo>
                  <a:cubicBezTo>
                    <a:pt x="762750" y="629222"/>
                    <a:pt x="790403" y="569000"/>
                    <a:pt x="822972" y="502632"/>
                  </a:cubicBezTo>
                  <a:cubicBezTo>
                    <a:pt x="855541" y="436264"/>
                    <a:pt x="901016" y="312132"/>
                    <a:pt x="893027" y="259284"/>
                  </a:cubicBezTo>
                  <a:cubicBezTo>
                    <a:pt x="885038" y="206436"/>
                    <a:pt x="836492" y="213810"/>
                    <a:pt x="775040" y="185542"/>
                  </a:cubicBezTo>
                  <a:cubicBezTo>
                    <a:pt x="713588" y="157274"/>
                    <a:pt x="597444" y="120403"/>
                    <a:pt x="524317" y="89677"/>
                  </a:cubicBezTo>
                  <a:cubicBezTo>
                    <a:pt x="451190" y="58951"/>
                    <a:pt x="389123" y="9176"/>
                    <a:pt x="336275" y="1187"/>
                  </a:cubicBezTo>
                  <a:cubicBezTo>
                    <a:pt x="283427" y="-6802"/>
                    <a:pt x="254545" y="27611"/>
                    <a:pt x="207227" y="41745"/>
                  </a:cubicBezTo>
                  <a:cubicBezTo>
                    <a:pt x="159909" y="55879"/>
                    <a:pt x="81866" y="82918"/>
                    <a:pt x="48682" y="111800"/>
                  </a:cubicBezTo>
                  <a:close/>
                </a:path>
              </a:pathLst>
            </a:custGeom>
            <a:solidFill>
              <a:schemeClr val="bg1">
                <a:alpha val="35000"/>
              </a:schemeClr>
            </a:solidFill>
            <a:ln>
              <a:solidFill>
                <a:schemeClr val="tx1">
                  <a:lumMod val="75000"/>
                  <a:lumOff val="25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  <p:sp>
          <p:nvSpPr>
            <p:cNvPr id="60" name="TextBox 59"/>
            <p:cNvSpPr txBox="1"/>
            <p:nvPr/>
          </p:nvSpPr>
          <p:spPr>
            <a:xfrm>
              <a:off x="3716358" y="3584473"/>
              <a:ext cx="611750" cy="53681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i="1" dirty="0">
                  <a:latin typeface="Times New Roman" charset="0"/>
                  <a:ea typeface="Times New Roman" charset="0"/>
                  <a:cs typeface="Times New Roman" charset="0"/>
                </a:rPr>
                <a:t>R</a:t>
              </a:r>
              <a:r>
                <a:rPr lang="en-US" sz="2400" dirty="0">
                  <a:latin typeface="Times New Roman" charset="0"/>
                  <a:ea typeface="Times New Roman" charset="0"/>
                  <a:cs typeface="Times New Roman" charset="0"/>
                </a:rPr>
                <a:t>5</a:t>
              </a:r>
              <a:endParaRPr lang="en-US" sz="2400" baseline="-25000" dirty="0">
                <a:latin typeface="Times New Roman" charset="0"/>
                <a:ea typeface="Times New Roman" charset="0"/>
                <a:cs typeface="Times New Roman" charset="0"/>
              </a:endParaRPr>
            </a:p>
          </p:txBody>
        </p:sp>
        <p:sp>
          <p:nvSpPr>
            <p:cNvPr id="61" name="Freeform 60"/>
            <p:cNvSpPr/>
            <p:nvPr/>
          </p:nvSpPr>
          <p:spPr>
            <a:xfrm>
              <a:off x="2131707" y="1642227"/>
              <a:ext cx="968979" cy="1311086"/>
            </a:xfrm>
            <a:custGeom>
              <a:avLst/>
              <a:gdLst>
                <a:gd name="connsiteX0" fmla="*/ 7025 w 667397"/>
                <a:gd name="connsiteY0" fmla="*/ 777999 h 903028"/>
                <a:gd name="connsiteX1" fmla="*/ 129574 w 667397"/>
                <a:gd name="connsiteY1" fmla="*/ 806279 h 903028"/>
                <a:gd name="connsiteX2" fmla="*/ 256836 w 667397"/>
                <a:gd name="connsiteY2" fmla="*/ 848700 h 903028"/>
                <a:gd name="connsiteX3" fmla="*/ 332250 w 667397"/>
                <a:gd name="connsiteY3" fmla="*/ 900547 h 903028"/>
                <a:gd name="connsiteX4" fmla="*/ 346390 w 667397"/>
                <a:gd name="connsiteY4" fmla="*/ 876980 h 903028"/>
                <a:gd name="connsiteX5" fmla="*/ 336964 w 667397"/>
                <a:gd name="connsiteY5" fmla="*/ 726151 h 903028"/>
                <a:gd name="connsiteX6" fmla="*/ 384098 w 667397"/>
                <a:gd name="connsiteY6" fmla="*/ 542329 h 903028"/>
                <a:gd name="connsiteX7" fmla="*/ 582060 w 667397"/>
                <a:gd name="connsiteY7" fmla="*/ 391500 h 903028"/>
                <a:gd name="connsiteX8" fmla="*/ 662188 w 667397"/>
                <a:gd name="connsiteY8" fmla="*/ 301945 h 903028"/>
                <a:gd name="connsiteX9" fmla="*/ 445372 w 667397"/>
                <a:gd name="connsiteY9" fmla="*/ 165256 h 903028"/>
                <a:gd name="connsiteX10" fmla="*/ 171995 w 667397"/>
                <a:gd name="connsiteY10" fmla="*/ 9714 h 903028"/>
                <a:gd name="connsiteX11" fmla="*/ 96580 w 667397"/>
                <a:gd name="connsiteY11" fmla="*/ 23854 h 903028"/>
                <a:gd name="connsiteX12" fmla="*/ 87153 w 667397"/>
                <a:gd name="connsiteY12" fmla="*/ 85129 h 903028"/>
                <a:gd name="connsiteX13" fmla="*/ 21166 w 667397"/>
                <a:gd name="connsiteY13" fmla="*/ 664877 h 903028"/>
                <a:gd name="connsiteX14" fmla="*/ 7025 w 667397"/>
                <a:gd name="connsiteY14" fmla="*/ 777999 h 9030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667397" h="903028">
                  <a:moveTo>
                    <a:pt x="7025" y="777999"/>
                  </a:moveTo>
                  <a:cubicBezTo>
                    <a:pt x="25093" y="801566"/>
                    <a:pt x="87939" y="794496"/>
                    <a:pt x="129574" y="806279"/>
                  </a:cubicBezTo>
                  <a:cubicBezTo>
                    <a:pt x="171209" y="818062"/>
                    <a:pt x="223057" y="832989"/>
                    <a:pt x="256836" y="848700"/>
                  </a:cubicBezTo>
                  <a:cubicBezTo>
                    <a:pt x="290615" y="864411"/>
                    <a:pt x="317324" y="895834"/>
                    <a:pt x="332250" y="900547"/>
                  </a:cubicBezTo>
                  <a:cubicBezTo>
                    <a:pt x="347176" y="905260"/>
                    <a:pt x="345604" y="906046"/>
                    <a:pt x="346390" y="876980"/>
                  </a:cubicBezTo>
                  <a:cubicBezTo>
                    <a:pt x="347176" y="847914"/>
                    <a:pt x="330679" y="781926"/>
                    <a:pt x="336964" y="726151"/>
                  </a:cubicBezTo>
                  <a:cubicBezTo>
                    <a:pt x="343249" y="670376"/>
                    <a:pt x="343249" y="598104"/>
                    <a:pt x="384098" y="542329"/>
                  </a:cubicBezTo>
                  <a:cubicBezTo>
                    <a:pt x="424947" y="486554"/>
                    <a:pt x="535712" y="431564"/>
                    <a:pt x="582060" y="391500"/>
                  </a:cubicBezTo>
                  <a:cubicBezTo>
                    <a:pt x="628408" y="351436"/>
                    <a:pt x="684969" y="339652"/>
                    <a:pt x="662188" y="301945"/>
                  </a:cubicBezTo>
                  <a:cubicBezTo>
                    <a:pt x="639407" y="264238"/>
                    <a:pt x="527071" y="213961"/>
                    <a:pt x="445372" y="165256"/>
                  </a:cubicBezTo>
                  <a:cubicBezTo>
                    <a:pt x="363673" y="116551"/>
                    <a:pt x="230127" y="33281"/>
                    <a:pt x="171995" y="9714"/>
                  </a:cubicBezTo>
                  <a:cubicBezTo>
                    <a:pt x="113863" y="-13853"/>
                    <a:pt x="110720" y="11285"/>
                    <a:pt x="96580" y="23854"/>
                  </a:cubicBezTo>
                  <a:cubicBezTo>
                    <a:pt x="82440" y="36423"/>
                    <a:pt x="99722" y="-21708"/>
                    <a:pt x="87153" y="85129"/>
                  </a:cubicBezTo>
                  <a:cubicBezTo>
                    <a:pt x="74584" y="191966"/>
                    <a:pt x="32164" y="550970"/>
                    <a:pt x="21166" y="664877"/>
                  </a:cubicBezTo>
                  <a:cubicBezTo>
                    <a:pt x="10168" y="778784"/>
                    <a:pt x="-11043" y="754432"/>
                    <a:pt x="7025" y="777999"/>
                  </a:cubicBezTo>
                  <a:close/>
                </a:path>
              </a:pathLst>
            </a:custGeom>
            <a:solidFill>
              <a:schemeClr val="bg1">
                <a:alpha val="35000"/>
              </a:schemeClr>
            </a:solidFill>
            <a:ln>
              <a:solidFill>
                <a:schemeClr val="tx1">
                  <a:lumMod val="75000"/>
                  <a:lumOff val="25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  <p:sp>
          <p:nvSpPr>
            <p:cNvPr id="62" name="TextBox 61"/>
            <p:cNvSpPr txBox="1"/>
            <p:nvPr/>
          </p:nvSpPr>
          <p:spPr>
            <a:xfrm>
              <a:off x="2097984" y="1747796"/>
              <a:ext cx="611750" cy="53681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i="1" dirty="0">
                  <a:latin typeface="Times New Roman" charset="0"/>
                  <a:ea typeface="Times New Roman" charset="0"/>
                  <a:cs typeface="Times New Roman" charset="0"/>
                </a:rPr>
                <a:t>R</a:t>
              </a:r>
              <a:r>
                <a:rPr lang="en-US" sz="2400" dirty="0">
                  <a:latin typeface="Times New Roman" charset="0"/>
                  <a:ea typeface="Times New Roman" charset="0"/>
                  <a:cs typeface="Times New Roman" charset="0"/>
                </a:rPr>
                <a:t>8</a:t>
              </a:r>
              <a:endParaRPr lang="en-US" sz="2400" baseline="-25000" dirty="0">
                <a:latin typeface="Times New Roman" charset="0"/>
                <a:ea typeface="Times New Roman" charset="0"/>
                <a:cs typeface="Times New Roman" charset="0"/>
              </a:endParaRPr>
            </a:p>
          </p:txBody>
        </p:sp>
        <p:sp>
          <p:nvSpPr>
            <p:cNvPr id="82" name="Freeform 81"/>
            <p:cNvSpPr/>
            <p:nvPr/>
          </p:nvSpPr>
          <p:spPr>
            <a:xfrm>
              <a:off x="2655604" y="2121708"/>
              <a:ext cx="1063107" cy="1288685"/>
            </a:xfrm>
            <a:custGeom>
              <a:avLst/>
              <a:gdLst>
                <a:gd name="connsiteX0" fmla="*/ 339958 w 732229"/>
                <a:gd name="connsiteY0" fmla="*/ 1663 h 887599"/>
                <a:gd name="connsiteX1" fmla="*/ 205734 w 732229"/>
                <a:gd name="connsiteY1" fmla="*/ 93942 h 887599"/>
                <a:gd name="connsiteX2" fmla="*/ 50537 w 732229"/>
                <a:gd name="connsiteY2" fmla="*/ 207194 h 887599"/>
                <a:gd name="connsiteX3" fmla="*/ 8592 w 732229"/>
                <a:gd name="connsiteY3" fmla="*/ 324640 h 887599"/>
                <a:gd name="connsiteX4" fmla="*/ 204 w 732229"/>
                <a:gd name="connsiteY4" fmla="*/ 442085 h 887599"/>
                <a:gd name="connsiteX5" fmla="*/ 12787 w 732229"/>
                <a:gd name="connsiteY5" fmla="*/ 584698 h 887599"/>
                <a:gd name="connsiteX6" fmla="*/ 46343 w 732229"/>
                <a:gd name="connsiteY6" fmla="*/ 622449 h 887599"/>
                <a:gd name="connsiteX7" fmla="*/ 142816 w 732229"/>
                <a:gd name="connsiteY7" fmla="*/ 710533 h 887599"/>
                <a:gd name="connsiteX8" fmla="*/ 235095 w 732229"/>
                <a:gd name="connsiteY8" fmla="*/ 827979 h 887599"/>
                <a:gd name="connsiteX9" fmla="*/ 260262 w 732229"/>
                <a:gd name="connsiteY9" fmla="*/ 836368 h 887599"/>
                <a:gd name="connsiteX10" fmla="*/ 331569 w 732229"/>
                <a:gd name="connsiteY10" fmla="*/ 886702 h 887599"/>
                <a:gd name="connsiteX11" fmla="*/ 369319 w 732229"/>
                <a:gd name="connsiteY11" fmla="*/ 869924 h 887599"/>
                <a:gd name="connsiteX12" fmla="*/ 537099 w 732229"/>
                <a:gd name="connsiteY12" fmla="*/ 802812 h 887599"/>
                <a:gd name="connsiteX13" fmla="*/ 646156 w 732229"/>
                <a:gd name="connsiteY13" fmla="*/ 769256 h 887599"/>
                <a:gd name="connsiteX14" fmla="*/ 688101 w 732229"/>
                <a:gd name="connsiteY14" fmla="*/ 622449 h 887599"/>
                <a:gd name="connsiteX15" fmla="*/ 730046 w 732229"/>
                <a:gd name="connsiteY15" fmla="*/ 408529 h 887599"/>
                <a:gd name="connsiteX16" fmla="*/ 616794 w 732229"/>
                <a:gd name="connsiteY16" fmla="*/ 215583 h 887599"/>
                <a:gd name="connsiteX17" fmla="*/ 499348 w 732229"/>
                <a:gd name="connsiteY17" fmla="*/ 47803 h 887599"/>
                <a:gd name="connsiteX18" fmla="*/ 339958 w 732229"/>
                <a:gd name="connsiteY18" fmla="*/ 1663 h 8875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732229" h="887599">
                  <a:moveTo>
                    <a:pt x="339958" y="1663"/>
                  </a:moveTo>
                  <a:cubicBezTo>
                    <a:pt x="291022" y="9353"/>
                    <a:pt x="253971" y="59687"/>
                    <a:pt x="205734" y="93942"/>
                  </a:cubicBezTo>
                  <a:cubicBezTo>
                    <a:pt x="157497" y="128197"/>
                    <a:pt x="83394" y="168744"/>
                    <a:pt x="50537" y="207194"/>
                  </a:cubicBezTo>
                  <a:cubicBezTo>
                    <a:pt x="17680" y="245644"/>
                    <a:pt x="16981" y="285492"/>
                    <a:pt x="8592" y="324640"/>
                  </a:cubicBezTo>
                  <a:cubicBezTo>
                    <a:pt x="203" y="363788"/>
                    <a:pt x="-495" y="398742"/>
                    <a:pt x="204" y="442085"/>
                  </a:cubicBezTo>
                  <a:cubicBezTo>
                    <a:pt x="903" y="485428"/>
                    <a:pt x="5097" y="554637"/>
                    <a:pt x="12787" y="584698"/>
                  </a:cubicBezTo>
                  <a:cubicBezTo>
                    <a:pt x="20477" y="614759"/>
                    <a:pt x="24672" y="601477"/>
                    <a:pt x="46343" y="622449"/>
                  </a:cubicBezTo>
                  <a:cubicBezTo>
                    <a:pt x="68014" y="643421"/>
                    <a:pt x="111357" y="676278"/>
                    <a:pt x="142816" y="710533"/>
                  </a:cubicBezTo>
                  <a:cubicBezTo>
                    <a:pt x="174275" y="744788"/>
                    <a:pt x="215521" y="807007"/>
                    <a:pt x="235095" y="827979"/>
                  </a:cubicBezTo>
                  <a:cubicBezTo>
                    <a:pt x="254669" y="848951"/>
                    <a:pt x="244183" y="826581"/>
                    <a:pt x="260262" y="836368"/>
                  </a:cubicBezTo>
                  <a:cubicBezTo>
                    <a:pt x="276341" y="846155"/>
                    <a:pt x="313393" y="881109"/>
                    <a:pt x="331569" y="886702"/>
                  </a:cubicBezTo>
                  <a:cubicBezTo>
                    <a:pt x="349745" y="892295"/>
                    <a:pt x="369319" y="869924"/>
                    <a:pt x="369319" y="869924"/>
                  </a:cubicBezTo>
                  <a:cubicBezTo>
                    <a:pt x="403574" y="855942"/>
                    <a:pt x="490960" y="819590"/>
                    <a:pt x="537099" y="802812"/>
                  </a:cubicBezTo>
                  <a:cubicBezTo>
                    <a:pt x="583238" y="786034"/>
                    <a:pt x="620989" y="799316"/>
                    <a:pt x="646156" y="769256"/>
                  </a:cubicBezTo>
                  <a:cubicBezTo>
                    <a:pt x="671323" y="739196"/>
                    <a:pt x="674119" y="682570"/>
                    <a:pt x="688101" y="622449"/>
                  </a:cubicBezTo>
                  <a:cubicBezTo>
                    <a:pt x="702083" y="562328"/>
                    <a:pt x="741931" y="476340"/>
                    <a:pt x="730046" y="408529"/>
                  </a:cubicBezTo>
                  <a:cubicBezTo>
                    <a:pt x="718162" y="340718"/>
                    <a:pt x="655244" y="275704"/>
                    <a:pt x="616794" y="215583"/>
                  </a:cubicBezTo>
                  <a:cubicBezTo>
                    <a:pt x="578344" y="155462"/>
                    <a:pt x="544089" y="82058"/>
                    <a:pt x="499348" y="47803"/>
                  </a:cubicBezTo>
                  <a:cubicBezTo>
                    <a:pt x="454607" y="13548"/>
                    <a:pt x="388894" y="-6027"/>
                    <a:pt x="339958" y="1663"/>
                  </a:cubicBezTo>
                  <a:close/>
                </a:path>
              </a:pathLst>
            </a:custGeom>
            <a:solidFill>
              <a:schemeClr val="bg1">
                <a:alpha val="35000"/>
              </a:schemeClr>
            </a:solidFill>
            <a:ln>
              <a:solidFill>
                <a:schemeClr val="tx1">
                  <a:lumMod val="75000"/>
                  <a:lumOff val="25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  <p:sp>
          <p:nvSpPr>
            <p:cNvPr id="83" name="TextBox 82"/>
            <p:cNvSpPr txBox="1"/>
            <p:nvPr/>
          </p:nvSpPr>
          <p:spPr>
            <a:xfrm>
              <a:off x="2877174" y="2306856"/>
              <a:ext cx="611750" cy="53681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i="1" dirty="0">
                  <a:latin typeface="Times New Roman" charset="0"/>
                  <a:ea typeface="Times New Roman" charset="0"/>
                  <a:cs typeface="Times New Roman" charset="0"/>
                </a:rPr>
                <a:t>R</a:t>
              </a:r>
              <a:r>
                <a:rPr lang="en-US" sz="2400" dirty="0">
                  <a:latin typeface="Times New Roman" charset="0"/>
                  <a:ea typeface="Times New Roman" charset="0"/>
                  <a:cs typeface="Times New Roman" charset="0"/>
                </a:rPr>
                <a:t>7</a:t>
              </a:r>
              <a:endParaRPr lang="en-US" sz="2400" baseline="-25000" dirty="0">
                <a:latin typeface="Times New Roman" charset="0"/>
                <a:ea typeface="Times New Roman" charset="0"/>
                <a:cs typeface="Times New Roman" charset="0"/>
              </a:endParaRPr>
            </a:p>
          </p:txBody>
        </p:sp>
        <p:sp>
          <p:nvSpPr>
            <p:cNvPr id="84" name="Freeform 83"/>
            <p:cNvSpPr/>
            <p:nvPr/>
          </p:nvSpPr>
          <p:spPr>
            <a:xfrm>
              <a:off x="3396618" y="1921222"/>
              <a:ext cx="1159349" cy="1671289"/>
            </a:xfrm>
            <a:custGeom>
              <a:avLst/>
              <a:gdLst>
                <a:gd name="connsiteX0" fmla="*/ 165142 w 798517"/>
                <a:gd name="connsiteY0" fmla="*/ 22304 h 1151122"/>
                <a:gd name="connsiteX1" fmla="*/ 14140 w 798517"/>
                <a:gd name="connsiteY1" fmla="*/ 139750 h 1151122"/>
                <a:gd name="connsiteX2" fmla="*/ 18334 w 798517"/>
                <a:gd name="connsiteY2" fmla="*/ 181695 h 1151122"/>
                <a:gd name="connsiteX3" fmla="*/ 119002 w 798517"/>
                <a:gd name="connsiteY3" fmla="*/ 315919 h 1151122"/>
                <a:gd name="connsiteX4" fmla="*/ 253226 w 798517"/>
                <a:gd name="connsiteY4" fmla="*/ 513060 h 1151122"/>
                <a:gd name="connsiteX5" fmla="*/ 244837 w 798517"/>
                <a:gd name="connsiteY5" fmla="*/ 596950 h 1151122"/>
                <a:gd name="connsiteX6" fmla="*/ 211281 w 798517"/>
                <a:gd name="connsiteY6" fmla="*/ 747952 h 1151122"/>
                <a:gd name="connsiteX7" fmla="*/ 173531 w 798517"/>
                <a:gd name="connsiteY7" fmla="*/ 911537 h 1151122"/>
                <a:gd name="connsiteX8" fmla="*/ 194503 w 798517"/>
                <a:gd name="connsiteY8" fmla="*/ 945093 h 1151122"/>
                <a:gd name="connsiteX9" fmla="*/ 345505 w 798517"/>
                <a:gd name="connsiteY9" fmla="*/ 1028983 h 1151122"/>
                <a:gd name="connsiteX10" fmla="*/ 664287 w 798517"/>
                <a:gd name="connsiteY10" fmla="*/ 1142234 h 1151122"/>
                <a:gd name="connsiteX11" fmla="*/ 693648 w 798517"/>
                <a:gd name="connsiteY11" fmla="*/ 1138040 h 1151122"/>
                <a:gd name="connsiteX12" fmla="*/ 718815 w 798517"/>
                <a:gd name="connsiteY12" fmla="*/ 1091900 h 1151122"/>
                <a:gd name="connsiteX13" fmla="*/ 798511 w 798517"/>
                <a:gd name="connsiteY13" fmla="*/ 601144 h 1151122"/>
                <a:gd name="connsiteX14" fmla="*/ 723010 w 798517"/>
                <a:gd name="connsiteY14" fmla="*/ 479504 h 1151122"/>
                <a:gd name="connsiteX15" fmla="*/ 676870 w 798517"/>
                <a:gd name="connsiteY15" fmla="*/ 353669 h 1151122"/>
                <a:gd name="connsiteX16" fmla="*/ 655898 w 798517"/>
                <a:gd name="connsiteY16" fmla="*/ 236223 h 1151122"/>
                <a:gd name="connsiteX17" fmla="*/ 462951 w 798517"/>
                <a:gd name="connsiteY17" fmla="*/ 135555 h 1151122"/>
                <a:gd name="connsiteX18" fmla="*/ 223865 w 798517"/>
                <a:gd name="connsiteY18" fmla="*/ 9721 h 1151122"/>
                <a:gd name="connsiteX19" fmla="*/ 165142 w 798517"/>
                <a:gd name="connsiteY19" fmla="*/ 22304 h 11511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798517" h="1151122">
                  <a:moveTo>
                    <a:pt x="165142" y="22304"/>
                  </a:moveTo>
                  <a:cubicBezTo>
                    <a:pt x="130188" y="43975"/>
                    <a:pt x="38608" y="113185"/>
                    <a:pt x="14140" y="139750"/>
                  </a:cubicBezTo>
                  <a:cubicBezTo>
                    <a:pt x="-10328" y="166315"/>
                    <a:pt x="857" y="152334"/>
                    <a:pt x="18334" y="181695"/>
                  </a:cubicBezTo>
                  <a:cubicBezTo>
                    <a:pt x="35811" y="211056"/>
                    <a:pt x="79853" y="260692"/>
                    <a:pt x="119002" y="315919"/>
                  </a:cubicBezTo>
                  <a:cubicBezTo>
                    <a:pt x="158151" y="371146"/>
                    <a:pt x="232254" y="466222"/>
                    <a:pt x="253226" y="513060"/>
                  </a:cubicBezTo>
                  <a:cubicBezTo>
                    <a:pt x="274198" y="559898"/>
                    <a:pt x="251828" y="557801"/>
                    <a:pt x="244837" y="596950"/>
                  </a:cubicBezTo>
                  <a:cubicBezTo>
                    <a:pt x="237846" y="636099"/>
                    <a:pt x="223165" y="695521"/>
                    <a:pt x="211281" y="747952"/>
                  </a:cubicBezTo>
                  <a:cubicBezTo>
                    <a:pt x="199397" y="800383"/>
                    <a:pt x="176327" y="878680"/>
                    <a:pt x="173531" y="911537"/>
                  </a:cubicBezTo>
                  <a:cubicBezTo>
                    <a:pt x="170735" y="944394"/>
                    <a:pt x="165841" y="925519"/>
                    <a:pt x="194503" y="945093"/>
                  </a:cubicBezTo>
                  <a:cubicBezTo>
                    <a:pt x="223165" y="964667"/>
                    <a:pt x="267208" y="996126"/>
                    <a:pt x="345505" y="1028983"/>
                  </a:cubicBezTo>
                  <a:cubicBezTo>
                    <a:pt x="423802" y="1061840"/>
                    <a:pt x="606263" y="1124058"/>
                    <a:pt x="664287" y="1142234"/>
                  </a:cubicBezTo>
                  <a:cubicBezTo>
                    <a:pt x="722311" y="1160410"/>
                    <a:pt x="684560" y="1146429"/>
                    <a:pt x="693648" y="1138040"/>
                  </a:cubicBezTo>
                  <a:cubicBezTo>
                    <a:pt x="702736" y="1129651"/>
                    <a:pt x="701338" y="1181383"/>
                    <a:pt x="718815" y="1091900"/>
                  </a:cubicBezTo>
                  <a:cubicBezTo>
                    <a:pt x="736292" y="1002417"/>
                    <a:pt x="797812" y="703210"/>
                    <a:pt x="798511" y="601144"/>
                  </a:cubicBezTo>
                  <a:cubicBezTo>
                    <a:pt x="799210" y="499078"/>
                    <a:pt x="743283" y="520750"/>
                    <a:pt x="723010" y="479504"/>
                  </a:cubicBezTo>
                  <a:cubicBezTo>
                    <a:pt x="702737" y="438258"/>
                    <a:pt x="688055" y="394216"/>
                    <a:pt x="676870" y="353669"/>
                  </a:cubicBezTo>
                  <a:cubicBezTo>
                    <a:pt x="665685" y="313122"/>
                    <a:pt x="691551" y="272575"/>
                    <a:pt x="655898" y="236223"/>
                  </a:cubicBezTo>
                  <a:cubicBezTo>
                    <a:pt x="620245" y="199871"/>
                    <a:pt x="462951" y="135555"/>
                    <a:pt x="462951" y="135555"/>
                  </a:cubicBezTo>
                  <a:cubicBezTo>
                    <a:pt x="390946" y="97805"/>
                    <a:pt x="270005" y="27897"/>
                    <a:pt x="223865" y="9721"/>
                  </a:cubicBezTo>
                  <a:cubicBezTo>
                    <a:pt x="177725" y="-8455"/>
                    <a:pt x="200096" y="633"/>
                    <a:pt x="165142" y="22304"/>
                  </a:cubicBezTo>
                  <a:close/>
                </a:path>
              </a:pathLst>
            </a:custGeom>
            <a:solidFill>
              <a:schemeClr val="bg1">
                <a:alpha val="35000"/>
              </a:schemeClr>
            </a:solidFill>
            <a:ln>
              <a:solidFill>
                <a:schemeClr val="tx1">
                  <a:lumMod val="75000"/>
                  <a:lumOff val="25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  <p:sp>
          <p:nvSpPr>
            <p:cNvPr id="85" name="Freeform 84"/>
            <p:cNvSpPr/>
            <p:nvPr/>
          </p:nvSpPr>
          <p:spPr>
            <a:xfrm>
              <a:off x="2731520" y="1575071"/>
              <a:ext cx="1514365" cy="525602"/>
            </a:xfrm>
            <a:custGeom>
              <a:avLst/>
              <a:gdLst>
                <a:gd name="connsiteX0" fmla="*/ 15030 w 1043039"/>
                <a:gd name="connsiteY0" fmla="*/ 21634 h 362015"/>
                <a:gd name="connsiteX1" fmla="*/ 61169 w 1043039"/>
                <a:gd name="connsiteY1" fmla="*/ 189414 h 362015"/>
                <a:gd name="connsiteX2" fmla="*/ 157643 w 1043039"/>
                <a:gd name="connsiteY2" fmla="*/ 248137 h 362015"/>
                <a:gd name="connsiteX3" fmla="*/ 270894 w 1043039"/>
                <a:gd name="connsiteY3" fmla="*/ 323637 h 362015"/>
                <a:gd name="connsiteX4" fmla="*/ 308645 w 1043039"/>
                <a:gd name="connsiteY4" fmla="*/ 348804 h 362015"/>
                <a:gd name="connsiteX5" fmla="*/ 447063 w 1043039"/>
                <a:gd name="connsiteY5" fmla="*/ 357193 h 362015"/>
                <a:gd name="connsiteX6" fmla="*/ 564509 w 1043039"/>
                <a:gd name="connsiteY6" fmla="*/ 273304 h 362015"/>
                <a:gd name="connsiteX7" fmla="*/ 640010 w 1043039"/>
                <a:gd name="connsiteY7" fmla="*/ 218775 h 362015"/>
                <a:gd name="connsiteX8" fmla="*/ 732289 w 1043039"/>
                <a:gd name="connsiteY8" fmla="*/ 239748 h 362015"/>
                <a:gd name="connsiteX9" fmla="*/ 849735 w 1043039"/>
                <a:gd name="connsiteY9" fmla="*/ 260720 h 362015"/>
                <a:gd name="connsiteX10" fmla="*/ 1030098 w 1043039"/>
                <a:gd name="connsiteY10" fmla="*/ 113913 h 362015"/>
                <a:gd name="connsiteX11" fmla="*/ 950402 w 1043039"/>
                <a:gd name="connsiteY11" fmla="*/ 34217 h 362015"/>
                <a:gd name="connsiteX12" fmla="*/ 329617 w 1043039"/>
                <a:gd name="connsiteY12" fmla="*/ 4856 h 362015"/>
                <a:gd name="connsiteX13" fmla="*/ 15030 w 1043039"/>
                <a:gd name="connsiteY13" fmla="*/ 21634 h 3620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043039" h="362015">
                  <a:moveTo>
                    <a:pt x="15030" y="21634"/>
                  </a:moveTo>
                  <a:cubicBezTo>
                    <a:pt x="-29711" y="52394"/>
                    <a:pt x="37400" y="151663"/>
                    <a:pt x="61169" y="189414"/>
                  </a:cubicBezTo>
                  <a:cubicBezTo>
                    <a:pt x="84938" y="227165"/>
                    <a:pt x="122689" y="225767"/>
                    <a:pt x="157643" y="248137"/>
                  </a:cubicBezTo>
                  <a:cubicBezTo>
                    <a:pt x="192597" y="270507"/>
                    <a:pt x="270894" y="323637"/>
                    <a:pt x="270894" y="323637"/>
                  </a:cubicBezTo>
                  <a:cubicBezTo>
                    <a:pt x="296061" y="340415"/>
                    <a:pt x="279283" y="343211"/>
                    <a:pt x="308645" y="348804"/>
                  </a:cubicBezTo>
                  <a:cubicBezTo>
                    <a:pt x="338007" y="354397"/>
                    <a:pt x="404419" y="369776"/>
                    <a:pt x="447063" y="357193"/>
                  </a:cubicBezTo>
                  <a:cubicBezTo>
                    <a:pt x="489707" y="344610"/>
                    <a:pt x="564509" y="273304"/>
                    <a:pt x="564509" y="273304"/>
                  </a:cubicBezTo>
                  <a:cubicBezTo>
                    <a:pt x="596667" y="250234"/>
                    <a:pt x="612047" y="224368"/>
                    <a:pt x="640010" y="218775"/>
                  </a:cubicBezTo>
                  <a:cubicBezTo>
                    <a:pt x="667973" y="213182"/>
                    <a:pt x="697335" y="232757"/>
                    <a:pt x="732289" y="239748"/>
                  </a:cubicBezTo>
                  <a:cubicBezTo>
                    <a:pt x="767243" y="246739"/>
                    <a:pt x="800100" y="281693"/>
                    <a:pt x="849735" y="260720"/>
                  </a:cubicBezTo>
                  <a:cubicBezTo>
                    <a:pt x="899370" y="239748"/>
                    <a:pt x="1013320" y="151663"/>
                    <a:pt x="1030098" y="113913"/>
                  </a:cubicBezTo>
                  <a:cubicBezTo>
                    <a:pt x="1046876" y="76163"/>
                    <a:pt x="1067149" y="52393"/>
                    <a:pt x="950402" y="34217"/>
                  </a:cubicBezTo>
                  <a:cubicBezTo>
                    <a:pt x="833655" y="16041"/>
                    <a:pt x="484114" y="9050"/>
                    <a:pt x="329617" y="4856"/>
                  </a:cubicBezTo>
                  <a:cubicBezTo>
                    <a:pt x="175120" y="662"/>
                    <a:pt x="59771" y="-9126"/>
                    <a:pt x="15030" y="21634"/>
                  </a:cubicBezTo>
                  <a:close/>
                </a:path>
              </a:pathLst>
            </a:custGeom>
            <a:solidFill>
              <a:schemeClr val="bg1">
                <a:alpha val="35000"/>
              </a:schemeClr>
            </a:solidFill>
            <a:ln>
              <a:solidFill>
                <a:schemeClr val="tx1">
                  <a:lumMod val="75000"/>
                  <a:lumOff val="25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  <p:sp>
          <p:nvSpPr>
            <p:cNvPr id="101" name="TextBox 100"/>
            <p:cNvSpPr txBox="1"/>
            <p:nvPr/>
          </p:nvSpPr>
          <p:spPr>
            <a:xfrm>
              <a:off x="3092709" y="1445487"/>
              <a:ext cx="611750" cy="53681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i="1" dirty="0">
                  <a:latin typeface="Times New Roman" charset="0"/>
                  <a:ea typeface="Times New Roman" charset="0"/>
                  <a:cs typeface="Times New Roman" charset="0"/>
                </a:rPr>
                <a:t>R</a:t>
              </a:r>
              <a:r>
                <a:rPr lang="en-US" sz="2400" dirty="0">
                  <a:latin typeface="Times New Roman" charset="0"/>
                  <a:ea typeface="Times New Roman" charset="0"/>
                  <a:cs typeface="Times New Roman" charset="0"/>
                </a:rPr>
                <a:t>9</a:t>
              </a:r>
              <a:endParaRPr lang="en-US" sz="2400" baseline="-25000" dirty="0">
                <a:latin typeface="Times New Roman" charset="0"/>
                <a:ea typeface="Times New Roman" charset="0"/>
                <a:cs typeface="Times New Roman" charset="0"/>
              </a:endParaRPr>
            </a:p>
          </p:txBody>
        </p:sp>
        <p:sp>
          <p:nvSpPr>
            <p:cNvPr id="102" name="Freeform 101"/>
            <p:cNvSpPr/>
            <p:nvPr/>
          </p:nvSpPr>
          <p:spPr>
            <a:xfrm>
              <a:off x="2638507" y="4624170"/>
              <a:ext cx="1513300" cy="1090135"/>
            </a:xfrm>
            <a:custGeom>
              <a:avLst/>
              <a:gdLst>
                <a:gd name="connsiteX0" fmla="*/ 941089 w 1042305"/>
                <a:gd name="connsiteY0" fmla="*/ 935 h 750845"/>
                <a:gd name="connsiteX1" fmla="*/ 588992 w 1042305"/>
                <a:gd name="connsiteY1" fmla="*/ 42976 h 750845"/>
                <a:gd name="connsiteX2" fmla="*/ 394551 w 1042305"/>
                <a:gd name="connsiteY2" fmla="*/ 90273 h 750845"/>
                <a:gd name="connsiteX3" fmla="*/ 205365 w 1042305"/>
                <a:gd name="connsiteY3" fmla="*/ 274204 h 750845"/>
                <a:gd name="connsiteX4" fmla="*/ 413 w 1042305"/>
                <a:gd name="connsiteY4" fmla="*/ 710383 h 750845"/>
                <a:gd name="connsiteX5" fmla="*/ 163323 w 1042305"/>
                <a:gd name="connsiteY5" fmla="*/ 715638 h 750845"/>
                <a:gd name="connsiteX6" fmla="*/ 520675 w 1042305"/>
                <a:gd name="connsiteY6" fmla="*/ 568493 h 750845"/>
                <a:gd name="connsiteX7" fmla="*/ 899047 w 1042305"/>
                <a:gd name="connsiteY7" fmla="*/ 263693 h 750845"/>
                <a:gd name="connsiteX8" fmla="*/ 1040937 w 1042305"/>
                <a:gd name="connsiteY8" fmla="*/ 85018 h 750845"/>
                <a:gd name="connsiteX9" fmla="*/ 941089 w 1042305"/>
                <a:gd name="connsiteY9" fmla="*/ 935 h 7508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042305" h="750845">
                  <a:moveTo>
                    <a:pt x="941089" y="935"/>
                  </a:moveTo>
                  <a:cubicBezTo>
                    <a:pt x="865765" y="-6072"/>
                    <a:pt x="680081" y="28086"/>
                    <a:pt x="588992" y="42976"/>
                  </a:cubicBezTo>
                  <a:cubicBezTo>
                    <a:pt x="497903" y="57866"/>
                    <a:pt x="458489" y="51735"/>
                    <a:pt x="394551" y="90273"/>
                  </a:cubicBezTo>
                  <a:cubicBezTo>
                    <a:pt x="330613" y="128811"/>
                    <a:pt x="271055" y="170852"/>
                    <a:pt x="205365" y="274204"/>
                  </a:cubicBezTo>
                  <a:cubicBezTo>
                    <a:pt x="139675" y="377556"/>
                    <a:pt x="7420" y="636811"/>
                    <a:pt x="413" y="710383"/>
                  </a:cubicBezTo>
                  <a:cubicBezTo>
                    <a:pt x="-6594" y="783955"/>
                    <a:pt x="76613" y="739286"/>
                    <a:pt x="163323" y="715638"/>
                  </a:cubicBezTo>
                  <a:cubicBezTo>
                    <a:pt x="250033" y="691990"/>
                    <a:pt x="398054" y="643817"/>
                    <a:pt x="520675" y="568493"/>
                  </a:cubicBezTo>
                  <a:cubicBezTo>
                    <a:pt x="643296" y="493169"/>
                    <a:pt x="812337" y="344272"/>
                    <a:pt x="899047" y="263693"/>
                  </a:cubicBezTo>
                  <a:cubicBezTo>
                    <a:pt x="985757" y="183114"/>
                    <a:pt x="1032178" y="127059"/>
                    <a:pt x="1040937" y="85018"/>
                  </a:cubicBezTo>
                  <a:cubicBezTo>
                    <a:pt x="1049696" y="42977"/>
                    <a:pt x="1016413" y="7942"/>
                    <a:pt x="941089" y="935"/>
                  </a:cubicBezTo>
                  <a:close/>
                </a:path>
              </a:pathLst>
            </a:custGeom>
            <a:solidFill>
              <a:schemeClr val="bg1">
                <a:alpha val="35000"/>
              </a:schemeClr>
            </a:solidFill>
            <a:ln>
              <a:solidFill>
                <a:schemeClr val="tx1">
                  <a:lumMod val="75000"/>
                  <a:lumOff val="25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  <p:sp>
          <p:nvSpPr>
            <p:cNvPr id="103" name="TextBox 102"/>
            <p:cNvSpPr txBox="1"/>
            <p:nvPr/>
          </p:nvSpPr>
          <p:spPr>
            <a:xfrm>
              <a:off x="3308402" y="4655518"/>
              <a:ext cx="611750" cy="53681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i="1" dirty="0">
                  <a:latin typeface="Times New Roman" charset="0"/>
                  <a:ea typeface="Times New Roman" charset="0"/>
                  <a:cs typeface="Times New Roman" charset="0"/>
                </a:rPr>
                <a:t>R</a:t>
              </a:r>
              <a:r>
                <a:rPr lang="en-US" sz="2400" dirty="0">
                  <a:latin typeface="Times New Roman" charset="0"/>
                  <a:ea typeface="Times New Roman" charset="0"/>
                  <a:cs typeface="Times New Roman" charset="0"/>
                </a:rPr>
                <a:t>4</a:t>
              </a:r>
              <a:endParaRPr lang="en-US" sz="2400" baseline="-25000" dirty="0">
                <a:latin typeface="Times New Roman" charset="0"/>
                <a:ea typeface="Times New Roman" charset="0"/>
                <a:cs typeface="Times New Roman" charset="0"/>
              </a:endParaRPr>
            </a:p>
          </p:txBody>
        </p:sp>
        <p:sp>
          <p:nvSpPr>
            <p:cNvPr id="104" name="TextBox 103"/>
            <p:cNvSpPr txBox="1"/>
            <p:nvPr/>
          </p:nvSpPr>
          <p:spPr>
            <a:xfrm>
              <a:off x="3871259" y="2154504"/>
              <a:ext cx="611750" cy="53681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i="1" dirty="0">
                  <a:latin typeface="Times New Roman" charset="0"/>
                  <a:ea typeface="Times New Roman" charset="0"/>
                  <a:cs typeface="Times New Roman" charset="0"/>
                </a:rPr>
                <a:t>R</a:t>
              </a:r>
              <a:r>
                <a:rPr lang="en-US" sz="2400" dirty="0">
                  <a:latin typeface="Times New Roman" charset="0"/>
                  <a:ea typeface="Times New Roman" charset="0"/>
                  <a:cs typeface="Times New Roman" charset="0"/>
                </a:rPr>
                <a:t>6</a:t>
              </a:r>
              <a:endParaRPr lang="en-US" sz="2400" baseline="-25000" dirty="0">
                <a:latin typeface="Times New Roman" charset="0"/>
                <a:ea typeface="Times New Roman" charset="0"/>
                <a:cs typeface="Times New Roman" charset="0"/>
              </a:endParaRPr>
            </a:p>
          </p:txBody>
        </p:sp>
      </p:grpSp>
      <p:grpSp>
        <p:nvGrpSpPr>
          <p:cNvPr id="10" name="Group 9"/>
          <p:cNvGrpSpPr/>
          <p:nvPr/>
        </p:nvGrpSpPr>
        <p:grpSpPr>
          <a:xfrm>
            <a:off x="7103894" y="1706831"/>
            <a:ext cx="2015653" cy="498685"/>
            <a:chOff x="4164631" y="5270224"/>
            <a:chExt cx="2015653" cy="498685"/>
          </a:xfrm>
        </p:grpSpPr>
        <p:pic>
          <p:nvPicPr>
            <p:cNvPr id="97" name="Picture 96"/>
            <p:cNvPicPr>
              <a:picLocks noChangeAspect="1"/>
            </p:cNvPicPr>
            <p:nvPr/>
          </p:nvPicPr>
          <p:blipFill rotWithShape="1"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0553" t="8162" r="66597" b="78275"/>
            <a:stretch/>
          </p:blipFill>
          <p:spPr>
            <a:xfrm>
              <a:off x="4164631" y="5322633"/>
              <a:ext cx="381429" cy="402606"/>
            </a:xfrm>
            <a:prstGeom prst="rect">
              <a:avLst/>
            </a:prstGeom>
            <a:ln>
              <a:noFill/>
            </a:ln>
          </p:spPr>
        </p:pic>
        <p:sp>
          <p:nvSpPr>
            <p:cNvPr id="3" name="TextBox 2"/>
            <p:cNvSpPr txBox="1"/>
            <p:nvPr/>
          </p:nvSpPr>
          <p:spPr>
            <a:xfrm>
              <a:off x="4518380" y="5270224"/>
              <a:ext cx="930063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/>
                <a:t>End-flow</a:t>
              </a:r>
            </a:p>
          </p:txBody>
        </p:sp>
        <p:sp>
          <p:nvSpPr>
            <p:cNvPr id="64" name="TextBox 63"/>
            <p:cNvSpPr txBox="1"/>
            <p:nvPr/>
          </p:nvSpPr>
          <p:spPr>
            <a:xfrm>
              <a:off x="4522458" y="5461132"/>
              <a:ext cx="1657826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/>
                <a:t>Seasonal + Trend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67062251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People don’t want to bike </a:t>
            </a:r>
            <a:br>
              <a:rPr lang="en-US" dirty="0"/>
            </a:br>
            <a:r>
              <a:rPr lang="en-US" dirty="0"/>
              <a:t>when it rains in NYC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637A9-119A-49DA-BD12-AAC58B377D80}" type="slidenum">
              <a:rPr lang="en-US" smtClean="0"/>
              <a:t>22</a:t>
            </a:fld>
            <a:endParaRPr lang="en-US" dirty="0"/>
          </a:p>
        </p:txBody>
      </p:sp>
      <p:grpSp>
        <p:nvGrpSpPr>
          <p:cNvPr id="24" name="Group 23"/>
          <p:cNvGrpSpPr/>
          <p:nvPr/>
        </p:nvGrpSpPr>
        <p:grpSpPr>
          <a:xfrm>
            <a:off x="1938561" y="1723354"/>
            <a:ext cx="5465541" cy="4127324"/>
            <a:chOff x="2351844" y="3512700"/>
            <a:chExt cx="2288776" cy="1728378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101" b="16089"/>
            <a:stretch/>
          </p:blipFill>
          <p:spPr>
            <a:xfrm>
              <a:off x="2490107" y="3512700"/>
              <a:ext cx="2150513" cy="1281182"/>
            </a:xfrm>
            <a:prstGeom prst="rect">
              <a:avLst/>
            </a:prstGeom>
          </p:spPr>
        </p:pic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364232" y="4936625"/>
              <a:ext cx="301455" cy="287038"/>
            </a:xfrm>
            <a:prstGeom prst="rect">
              <a:avLst/>
            </a:prstGeom>
          </p:spPr>
        </p:pic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934165" y="4958704"/>
              <a:ext cx="398909" cy="282374"/>
            </a:xfrm>
            <a:prstGeom prst="rect">
              <a:avLst/>
            </a:prstGeom>
          </p:spPr>
        </p:pic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3679744" y="4995731"/>
              <a:ext cx="253893" cy="140398"/>
            </a:xfrm>
            <a:prstGeom prst="rect">
              <a:avLst/>
            </a:prstGeom>
          </p:spPr>
        </p:pic>
        <p:sp>
          <p:nvSpPr>
            <p:cNvPr id="9" name="TextBox 8"/>
            <p:cNvSpPr txBox="1"/>
            <p:nvPr/>
          </p:nvSpPr>
          <p:spPr>
            <a:xfrm>
              <a:off x="2913346" y="4724140"/>
              <a:ext cx="298854" cy="19332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latin typeface="Times New Roman" charset="0"/>
                  <a:ea typeface="Times New Roman" charset="0"/>
                  <a:cs typeface="Times New Roman" charset="0"/>
                </a:rPr>
                <a:t>5am</a:t>
              </a: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4141346" y="4717515"/>
              <a:ext cx="306238" cy="19332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>
                  <a:latin typeface="Times New Roman" charset="0"/>
                  <a:ea typeface="Times New Roman" charset="0"/>
                  <a:cs typeface="Times New Roman" charset="0"/>
                </a:rPr>
                <a:t>9pm</a:t>
              </a:r>
              <a:endParaRPr lang="en-US" sz="2400" dirty="0">
                <a:latin typeface="Times New Roman" charset="0"/>
                <a:ea typeface="Times New Roman" charset="0"/>
                <a:cs typeface="Times New Roman" charset="0"/>
              </a:endParaRP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3827347" y="4720298"/>
              <a:ext cx="306238" cy="19332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latin typeface="Times New Roman" charset="0"/>
                  <a:ea typeface="Times New Roman" charset="0"/>
                  <a:cs typeface="Times New Roman" charset="0"/>
                </a:rPr>
                <a:t>5pm</a:t>
              </a: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3232478" y="4728045"/>
              <a:ext cx="298854" cy="19332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latin typeface="Times New Roman" charset="0"/>
                  <a:ea typeface="Times New Roman" charset="0"/>
                  <a:cs typeface="Times New Roman" charset="0"/>
                </a:rPr>
                <a:t>9am</a:t>
              </a: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2525262" y="4929046"/>
              <a:ext cx="573462" cy="21910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>
                  <a:latin typeface="Times New Roman" charset="0"/>
                  <a:ea typeface="Times New Roman" charset="0"/>
                  <a:cs typeface="Times New Roman" charset="0"/>
                </a:rPr>
                <a:t>Weather</a:t>
              </a:r>
              <a:endParaRPr lang="en-US" sz="2800" dirty="0">
                <a:latin typeface="Times New Roman" charset="0"/>
                <a:ea typeface="Times New Roman" charset="0"/>
                <a:cs typeface="Times New Roman" charset="0"/>
              </a:endParaRPr>
            </a:p>
          </p:txBody>
        </p:sp>
        <p:cxnSp>
          <p:nvCxnSpPr>
            <p:cNvPr id="14" name="Straight Connector 13"/>
            <p:cNvCxnSpPr/>
            <p:nvPr/>
          </p:nvCxnSpPr>
          <p:spPr>
            <a:xfrm>
              <a:off x="3729672" y="3695011"/>
              <a:ext cx="4021" cy="1466690"/>
            </a:xfrm>
            <a:prstGeom prst="line">
              <a:avLst/>
            </a:prstGeom>
            <a:ln w="6350">
              <a:solidFill>
                <a:schemeClr val="bg1">
                  <a:lumMod val="65000"/>
                </a:schemeClr>
              </a:solidFill>
              <a:prstDash val="lgDash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>
              <a:off x="3884627" y="3693545"/>
              <a:ext cx="4021" cy="1466690"/>
            </a:xfrm>
            <a:prstGeom prst="line">
              <a:avLst/>
            </a:prstGeom>
            <a:ln w="6350">
              <a:solidFill>
                <a:schemeClr val="bg1">
                  <a:lumMod val="65000"/>
                </a:schemeClr>
              </a:solidFill>
              <a:prstDash val="lgDash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>
              <a:off x="4353285" y="3683292"/>
              <a:ext cx="4021" cy="1466690"/>
            </a:xfrm>
            <a:prstGeom prst="line">
              <a:avLst/>
            </a:prstGeom>
            <a:ln w="6350">
              <a:solidFill>
                <a:schemeClr val="bg1">
                  <a:lumMod val="65000"/>
                </a:schemeClr>
              </a:solidFill>
              <a:prstDash val="lgDash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>
              <a:off x="3124193" y="4782016"/>
              <a:ext cx="0" cy="28500"/>
            </a:xfrm>
            <a:prstGeom prst="line">
              <a:avLst/>
            </a:prstGeom>
            <a:ln w="6350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4048261" y="4774057"/>
              <a:ext cx="0" cy="42182"/>
            </a:xfrm>
            <a:prstGeom prst="line">
              <a:avLst/>
            </a:prstGeom>
            <a:ln w="6350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4357852" y="4775584"/>
              <a:ext cx="0" cy="42182"/>
            </a:xfrm>
            <a:prstGeom prst="line">
              <a:avLst/>
            </a:prstGeom>
            <a:ln w="6350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>
              <a:off x="3434278" y="4775222"/>
              <a:ext cx="0" cy="42182"/>
            </a:xfrm>
            <a:prstGeom prst="line">
              <a:avLst/>
            </a:prstGeom>
            <a:ln w="6350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>
              <a:off x="3729357" y="4775584"/>
              <a:ext cx="0" cy="42182"/>
            </a:xfrm>
            <a:prstGeom prst="line">
              <a:avLst/>
            </a:prstGeom>
            <a:ln w="6350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TextBox 21"/>
            <p:cNvSpPr txBox="1"/>
            <p:nvPr/>
          </p:nvSpPr>
          <p:spPr>
            <a:xfrm>
              <a:off x="3502239" y="4726877"/>
              <a:ext cx="306238" cy="19332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latin typeface="Times New Roman" charset="0"/>
                  <a:ea typeface="Times New Roman" charset="0"/>
                  <a:cs typeface="Times New Roman" charset="0"/>
                </a:rPr>
                <a:t>1pm</a:t>
              </a:r>
            </a:p>
          </p:txBody>
        </p:sp>
        <p:sp>
          <p:nvSpPr>
            <p:cNvPr id="23" name="Rectangle 22"/>
            <p:cNvSpPr/>
            <p:nvPr/>
          </p:nvSpPr>
          <p:spPr>
            <a:xfrm rot="16200000">
              <a:off x="2173082" y="4147217"/>
              <a:ext cx="525076" cy="16755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000" dirty="0">
                  <a:ea typeface="Times New Roman" charset="0"/>
                  <a:cs typeface="Times New Roman" charset="0"/>
                </a:rPr>
                <a:t>End-flow</a:t>
              </a:r>
            </a:p>
          </p:txBody>
        </p:sp>
      </p:grpSp>
      <p:sp>
        <p:nvSpPr>
          <p:cNvPr id="3" name="TextBox 2"/>
          <p:cNvSpPr txBox="1"/>
          <p:nvPr/>
        </p:nvSpPr>
        <p:spPr>
          <a:xfrm>
            <a:off x="3186500" y="2717443"/>
            <a:ext cx="760875" cy="33855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1600" dirty="0"/>
              <a:t>FCCF</a:t>
            </a:r>
          </a:p>
        </p:txBody>
      </p:sp>
    </p:spTree>
    <p:extLst>
      <p:ext uri="{BB962C8B-B14F-4D97-AF65-F5344CB8AC3E}">
        <p14:creationId xmlns:p14="http://schemas.microsoft.com/office/powerpoint/2010/main" val="75415151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Occupy Wall Street </a:t>
            </a:r>
            <a:r>
              <a:rPr lang="is-IS" dirty="0"/>
              <a:t> (Sep. 17, 2014)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637A9-119A-49DA-BD12-AAC58B377D80}" type="slidenum">
              <a:rPr lang="en-US" smtClean="0"/>
              <a:t>23</a:t>
            </a:fld>
            <a:endParaRPr lang="en-US" dirty="0"/>
          </a:p>
        </p:txBody>
      </p:sp>
      <p:grpSp>
        <p:nvGrpSpPr>
          <p:cNvPr id="106" name="Group 105"/>
          <p:cNvGrpSpPr/>
          <p:nvPr/>
        </p:nvGrpSpPr>
        <p:grpSpPr>
          <a:xfrm>
            <a:off x="3590503" y="1584733"/>
            <a:ext cx="5225249" cy="2041968"/>
            <a:chOff x="3413677" y="1889528"/>
            <a:chExt cx="3864109" cy="1510048"/>
          </a:xfrm>
        </p:grpSpPr>
        <p:pic>
          <p:nvPicPr>
            <p:cNvPr id="102" name="Picture 101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4323"/>
            <a:stretch/>
          </p:blipFill>
          <p:spPr>
            <a:xfrm>
              <a:off x="3413677" y="1920443"/>
              <a:ext cx="974344" cy="1001744"/>
            </a:xfrm>
            <a:prstGeom prst="rect">
              <a:avLst/>
            </a:prstGeom>
          </p:spPr>
        </p:pic>
        <p:pic>
          <p:nvPicPr>
            <p:cNvPr id="103" name="Picture 102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3857"/>
            <a:stretch/>
          </p:blipFill>
          <p:spPr>
            <a:xfrm>
              <a:off x="4345900" y="1920442"/>
              <a:ext cx="974344" cy="1007200"/>
            </a:xfrm>
            <a:prstGeom prst="rect">
              <a:avLst/>
            </a:prstGeom>
          </p:spPr>
        </p:pic>
        <p:pic>
          <p:nvPicPr>
            <p:cNvPr id="104" name="Picture 103"/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3857"/>
            <a:stretch/>
          </p:blipFill>
          <p:spPr>
            <a:xfrm>
              <a:off x="5296383" y="1920442"/>
              <a:ext cx="974344" cy="1007200"/>
            </a:xfrm>
            <a:prstGeom prst="rect">
              <a:avLst/>
            </a:prstGeom>
          </p:spPr>
        </p:pic>
        <p:pic>
          <p:nvPicPr>
            <p:cNvPr id="105" name="Picture 104"/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4323"/>
            <a:stretch/>
          </p:blipFill>
          <p:spPr>
            <a:xfrm>
              <a:off x="6227569" y="1920442"/>
              <a:ext cx="974344" cy="1001743"/>
            </a:xfrm>
            <a:prstGeom prst="rect">
              <a:avLst/>
            </a:prstGeom>
          </p:spPr>
        </p:pic>
        <p:sp>
          <p:nvSpPr>
            <p:cNvPr id="20" name="TextBox 19"/>
            <p:cNvSpPr txBox="1"/>
            <p:nvPr/>
          </p:nvSpPr>
          <p:spPr>
            <a:xfrm>
              <a:off x="4899638" y="3058172"/>
              <a:ext cx="1060014" cy="34140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latin typeface="Times New Roman" charset="0"/>
                  <a:ea typeface="Times New Roman" charset="0"/>
                  <a:cs typeface="Times New Roman" charset="0"/>
                </a:rPr>
                <a:t>New-flow</a:t>
              </a:r>
            </a:p>
          </p:txBody>
        </p:sp>
        <p:sp>
          <p:nvSpPr>
            <p:cNvPr id="34" name="TextBox 33"/>
            <p:cNvSpPr txBox="1"/>
            <p:nvPr/>
          </p:nvSpPr>
          <p:spPr>
            <a:xfrm>
              <a:off x="3935770" y="2851057"/>
              <a:ext cx="221913" cy="27312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>
                  <a:latin typeface="Times New Roman" charset="0"/>
                  <a:ea typeface="Times New Roman" charset="0"/>
                  <a:cs typeface="Times New Roman" charset="0"/>
                </a:rPr>
                <a:t>8</a:t>
              </a:r>
              <a:endParaRPr lang="en-US" dirty="0">
                <a:latin typeface="Times New Roman" charset="0"/>
                <a:ea typeface="Times New Roman" charset="0"/>
                <a:cs typeface="Times New Roman" charset="0"/>
              </a:endParaRPr>
            </a:p>
          </p:txBody>
        </p:sp>
        <p:sp>
          <p:nvSpPr>
            <p:cNvPr id="35" name="TextBox 34"/>
            <p:cNvSpPr txBox="1"/>
            <p:nvPr/>
          </p:nvSpPr>
          <p:spPr>
            <a:xfrm>
              <a:off x="3674702" y="2852382"/>
              <a:ext cx="221913" cy="27312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>
                  <a:latin typeface="Times New Roman" charset="0"/>
                  <a:ea typeface="Times New Roman" charset="0"/>
                  <a:cs typeface="Times New Roman" charset="0"/>
                </a:rPr>
                <a:t>6</a:t>
              </a:r>
              <a:endParaRPr lang="en-US" dirty="0">
                <a:latin typeface="Times New Roman" charset="0"/>
                <a:ea typeface="Times New Roman" charset="0"/>
                <a:cs typeface="Times New Roman" charset="0"/>
              </a:endParaRPr>
            </a:p>
          </p:txBody>
        </p:sp>
        <p:sp>
          <p:nvSpPr>
            <p:cNvPr id="36" name="TextBox 35"/>
            <p:cNvSpPr txBox="1"/>
            <p:nvPr/>
          </p:nvSpPr>
          <p:spPr>
            <a:xfrm>
              <a:off x="4161063" y="2853707"/>
              <a:ext cx="307264" cy="27312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latin typeface="Times New Roman" charset="0"/>
                  <a:ea typeface="Times New Roman" charset="0"/>
                  <a:cs typeface="Times New Roman" charset="0"/>
                </a:rPr>
                <a:t>10</a:t>
              </a:r>
            </a:p>
          </p:txBody>
        </p:sp>
        <p:sp>
          <p:nvSpPr>
            <p:cNvPr id="37" name="TextBox 36"/>
            <p:cNvSpPr txBox="1"/>
            <p:nvPr/>
          </p:nvSpPr>
          <p:spPr>
            <a:xfrm>
              <a:off x="4867399" y="2844431"/>
              <a:ext cx="221913" cy="27312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>
                  <a:latin typeface="Times New Roman" charset="0"/>
                  <a:ea typeface="Times New Roman" charset="0"/>
                  <a:cs typeface="Times New Roman" charset="0"/>
                </a:rPr>
                <a:t>8</a:t>
              </a:r>
              <a:endParaRPr lang="en-US" dirty="0">
                <a:latin typeface="Times New Roman" charset="0"/>
                <a:ea typeface="Times New Roman" charset="0"/>
                <a:cs typeface="Times New Roman" charset="0"/>
              </a:endParaRPr>
            </a:p>
          </p:txBody>
        </p:sp>
        <p:sp>
          <p:nvSpPr>
            <p:cNvPr id="38" name="TextBox 37"/>
            <p:cNvSpPr txBox="1"/>
            <p:nvPr/>
          </p:nvSpPr>
          <p:spPr>
            <a:xfrm>
              <a:off x="4614282" y="2845756"/>
              <a:ext cx="221913" cy="27312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>
                  <a:latin typeface="Times New Roman" charset="0"/>
                  <a:ea typeface="Times New Roman" charset="0"/>
                  <a:cs typeface="Times New Roman" charset="0"/>
                </a:rPr>
                <a:t>6</a:t>
              </a:r>
              <a:endParaRPr lang="en-US" dirty="0">
                <a:latin typeface="Times New Roman" charset="0"/>
                <a:ea typeface="Times New Roman" charset="0"/>
                <a:cs typeface="Times New Roman" charset="0"/>
              </a:endParaRPr>
            </a:p>
          </p:txBody>
        </p:sp>
        <p:sp>
          <p:nvSpPr>
            <p:cNvPr id="39" name="TextBox 38"/>
            <p:cNvSpPr txBox="1"/>
            <p:nvPr/>
          </p:nvSpPr>
          <p:spPr>
            <a:xfrm>
              <a:off x="5092692" y="2847081"/>
              <a:ext cx="307264" cy="27312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>
                  <a:latin typeface="Times New Roman" charset="0"/>
                  <a:ea typeface="Times New Roman" charset="0"/>
                  <a:cs typeface="Times New Roman" charset="0"/>
                </a:rPr>
                <a:t>10</a:t>
              </a:r>
              <a:endParaRPr lang="en-US" dirty="0">
                <a:latin typeface="Times New Roman" charset="0"/>
                <a:ea typeface="Times New Roman" charset="0"/>
                <a:cs typeface="Times New Roman" charset="0"/>
              </a:endParaRPr>
            </a:p>
          </p:txBody>
        </p:sp>
        <p:sp>
          <p:nvSpPr>
            <p:cNvPr id="40" name="TextBox 39"/>
            <p:cNvSpPr txBox="1"/>
            <p:nvPr/>
          </p:nvSpPr>
          <p:spPr>
            <a:xfrm>
              <a:off x="5813601" y="2852383"/>
              <a:ext cx="221913" cy="27312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>
                  <a:latin typeface="Times New Roman" charset="0"/>
                  <a:ea typeface="Times New Roman" charset="0"/>
                  <a:cs typeface="Times New Roman" charset="0"/>
                </a:rPr>
                <a:t>8</a:t>
              </a:r>
              <a:endParaRPr lang="en-US" dirty="0">
                <a:latin typeface="Times New Roman" charset="0"/>
                <a:ea typeface="Times New Roman" charset="0"/>
                <a:cs typeface="Times New Roman" charset="0"/>
              </a:endParaRPr>
            </a:p>
          </p:txBody>
        </p:sp>
        <p:sp>
          <p:nvSpPr>
            <p:cNvPr id="41" name="TextBox 40"/>
            <p:cNvSpPr txBox="1"/>
            <p:nvPr/>
          </p:nvSpPr>
          <p:spPr>
            <a:xfrm>
              <a:off x="5560488" y="2853708"/>
              <a:ext cx="221913" cy="27312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>
                  <a:latin typeface="Times New Roman" charset="0"/>
                  <a:ea typeface="Times New Roman" charset="0"/>
                  <a:cs typeface="Times New Roman" charset="0"/>
                </a:rPr>
                <a:t>6</a:t>
              </a:r>
              <a:endParaRPr lang="en-US" dirty="0">
                <a:latin typeface="Times New Roman" charset="0"/>
                <a:ea typeface="Times New Roman" charset="0"/>
                <a:cs typeface="Times New Roman" charset="0"/>
              </a:endParaRPr>
            </a:p>
          </p:txBody>
        </p:sp>
        <p:sp>
          <p:nvSpPr>
            <p:cNvPr id="42" name="TextBox 41"/>
            <p:cNvSpPr txBox="1"/>
            <p:nvPr/>
          </p:nvSpPr>
          <p:spPr>
            <a:xfrm>
              <a:off x="6038894" y="2855033"/>
              <a:ext cx="307264" cy="27312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>
                  <a:latin typeface="Times New Roman" charset="0"/>
                  <a:ea typeface="Times New Roman" charset="0"/>
                  <a:cs typeface="Times New Roman" charset="0"/>
                </a:rPr>
                <a:t>10</a:t>
              </a:r>
              <a:endParaRPr lang="en-US" dirty="0">
                <a:latin typeface="Times New Roman" charset="0"/>
                <a:ea typeface="Times New Roman" charset="0"/>
                <a:cs typeface="Times New Roman" charset="0"/>
              </a:endParaRPr>
            </a:p>
          </p:txBody>
        </p:sp>
        <p:sp>
          <p:nvSpPr>
            <p:cNvPr id="43" name="TextBox 42"/>
            <p:cNvSpPr txBox="1"/>
            <p:nvPr/>
          </p:nvSpPr>
          <p:spPr>
            <a:xfrm>
              <a:off x="6745229" y="2853710"/>
              <a:ext cx="221913" cy="27312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>
                  <a:latin typeface="Times New Roman" charset="0"/>
                  <a:ea typeface="Times New Roman" charset="0"/>
                  <a:cs typeface="Times New Roman" charset="0"/>
                </a:rPr>
                <a:t>8</a:t>
              </a:r>
              <a:endParaRPr lang="en-US" dirty="0">
                <a:latin typeface="Times New Roman" charset="0"/>
                <a:ea typeface="Times New Roman" charset="0"/>
                <a:cs typeface="Times New Roman" charset="0"/>
              </a:endParaRPr>
            </a:p>
          </p:txBody>
        </p:sp>
        <p:sp>
          <p:nvSpPr>
            <p:cNvPr id="44" name="TextBox 43"/>
            <p:cNvSpPr txBox="1"/>
            <p:nvPr/>
          </p:nvSpPr>
          <p:spPr>
            <a:xfrm>
              <a:off x="6492116" y="2847084"/>
              <a:ext cx="221913" cy="27312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latin typeface="Times New Roman" charset="0"/>
                  <a:ea typeface="Times New Roman" charset="0"/>
                  <a:cs typeface="Times New Roman" charset="0"/>
                </a:rPr>
                <a:t>6</a:t>
              </a:r>
            </a:p>
          </p:txBody>
        </p:sp>
        <p:sp>
          <p:nvSpPr>
            <p:cNvPr id="45" name="TextBox 44"/>
            <p:cNvSpPr txBox="1"/>
            <p:nvPr/>
          </p:nvSpPr>
          <p:spPr>
            <a:xfrm>
              <a:off x="6970522" y="2848409"/>
              <a:ext cx="307264" cy="27312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>
                  <a:latin typeface="Times New Roman" charset="0"/>
                  <a:ea typeface="Times New Roman" charset="0"/>
                  <a:cs typeface="Times New Roman" charset="0"/>
                </a:rPr>
                <a:t>10</a:t>
              </a:r>
              <a:endParaRPr lang="en-US" dirty="0">
                <a:latin typeface="Times New Roman" charset="0"/>
                <a:ea typeface="Times New Roman" charset="0"/>
                <a:cs typeface="Times New Roman" charset="0"/>
              </a:endParaRPr>
            </a:p>
          </p:txBody>
        </p:sp>
        <p:sp>
          <p:nvSpPr>
            <p:cNvPr id="47" name="TextBox 46"/>
            <p:cNvSpPr txBox="1"/>
            <p:nvPr/>
          </p:nvSpPr>
          <p:spPr>
            <a:xfrm>
              <a:off x="6423673" y="1889528"/>
              <a:ext cx="357052" cy="29588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i="1" dirty="0"/>
                <a:t>R4</a:t>
              </a:r>
              <a:endParaRPr lang="en-US" sz="3200" i="1" baseline="-25000" dirty="0"/>
            </a:p>
          </p:txBody>
        </p:sp>
        <p:sp>
          <p:nvSpPr>
            <p:cNvPr id="48" name="TextBox 47"/>
            <p:cNvSpPr txBox="1"/>
            <p:nvPr/>
          </p:nvSpPr>
          <p:spPr>
            <a:xfrm>
              <a:off x="3583817" y="1904828"/>
              <a:ext cx="357052" cy="29588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i="1" dirty="0"/>
                <a:t>R2</a:t>
              </a:r>
              <a:endParaRPr lang="en-US" sz="2000" i="1" baseline="-25000" dirty="0"/>
            </a:p>
          </p:txBody>
        </p:sp>
        <p:sp>
          <p:nvSpPr>
            <p:cNvPr id="49" name="TextBox 48"/>
            <p:cNvSpPr txBox="1"/>
            <p:nvPr/>
          </p:nvSpPr>
          <p:spPr>
            <a:xfrm>
              <a:off x="4517624" y="1904828"/>
              <a:ext cx="357052" cy="29588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i="1" dirty="0"/>
                <a:t>R5</a:t>
              </a:r>
              <a:endParaRPr lang="en-US" sz="2000" i="1" baseline="-25000" dirty="0"/>
            </a:p>
          </p:txBody>
        </p:sp>
        <p:sp>
          <p:nvSpPr>
            <p:cNvPr id="50" name="TextBox 49"/>
            <p:cNvSpPr txBox="1"/>
            <p:nvPr/>
          </p:nvSpPr>
          <p:spPr>
            <a:xfrm>
              <a:off x="5476127" y="1903597"/>
              <a:ext cx="357052" cy="29588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i="1" dirty="0"/>
                <a:t>R7</a:t>
              </a:r>
              <a:endParaRPr lang="en-US" sz="2000" i="1" baseline="-25000" dirty="0"/>
            </a:p>
          </p:txBody>
        </p:sp>
      </p:grpSp>
      <p:grpSp>
        <p:nvGrpSpPr>
          <p:cNvPr id="107" name="Group 106"/>
          <p:cNvGrpSpPr/>
          <p:nvPr/>
        </p:nvGrpSpPr>
        <p:grpSpPr>
          <a:xfrm>
            <a:off x="4234234" y="3559093"/>
            <a:ext cx="3641962" cy="3047612"/>
            <a:chOff x="6588108" y="3766557"/>
            <a:chExt cx="1568460" cy="1312495"/>
          </a:xfrm>
        </p:grpSpPr>
        <p:pic>
          <p:nvPicPr>
            <p:cNvPr id="101" name="Picture 100"/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4031"/>
            <a:stretch/>
          </p:blipFill>
          <p:spPr>
            <a:xfrm>
              <a:off x="6588108" y="3766557"/>
              <a:ext cx="1568460" cy="1011290"/>
            </a:xfrm>
            <a:prstGeom prst="rect">
              <a:avLst/>
            </a:prstGeom>
          </p:spPr>
        </p:pic>
        <p:sp>
          <p:nvSpPr>
            <p:cNvPr id="21" name="TextBox 20"/>
            <p:cNvSpPr txBox="1"/>
            <p:nvPr/>
          </p:nvSpPr>
          <p:spPr>
            <a:xfrm>
              <a:off x="7115968" y="4853720"/>
              <a:ext cx="664260" cy="225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dirty="0">
                  <a:latin typeface="Times New Roman" charset="0"/>
                  <a:ea typeface="Times New Roman" charset="0"/>
                  <a:cs typeface="Times New Roman" charset="0"/>
                </a:rPr>
                <a:t>End-flow</a:t>
              </a:r>
            </a:p>
          </p:txBody>
        </p:sp>
        <p:sp>
          <p:nvSpPr>
            <p:cNvPr id="46" name="TextBox 45"/>
            <p:cNvSpPr txBox="1"/>
            <p:nvPr/>
          </p:nvSpPr>
          <p:spPr>
            <a:xfrm>
              <a:off x="7794272" y="3825577"/>
              <a:ext cx="259021" cy="225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i="1" dirty="0"/>
                <a:t>R1</a:t>
              </a:r>
              <a:endParaRPr lang="en-US" sz="4000" i="1" baseline="-25000" dirty="0"/>
            </a:p>
          </p:txBody>
        </p:sp>
        <p:sp>
          <p:nvSpPr>
            <p:cNvPr id="51" name="TextBox 50"/>
            <p:cNvSpPr txBox="1"/>
            <p:nvPr/>
          </p:nvSpPr>
          <p:spPr>
            <a:xfrm>
              <a:off x="7420167" y="4701147"/>
              <a:ext cx="368705" cy="19882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latin typeface="Times New Roman" charset="0"/>
                  <a:ea typeface="Times New Roman" charset="0"/>
                  <a:cs typeface="Times New Roman" charset="0"/>
                </a:rPr>
                <a:t>11am</a:t>
              </a:r>
            </a:p>
          </p:txBody>
        </p:sp>
        <p:sp>
          <p:nvSpPr>
            <p:cNvPr id="52" name="TextBox 51"/>
            <p:cNvSpPr txBox="1"/>
            <p:nvPr/>
          </p:nvSpPr>
          <p:spPr>
            <a:xfrm>
              <a:off x="6963292" y="4702476"/>
              <a:ext cx="307346" cy="19882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>
                  <a:latin typeface="Times New Roman" charset="0"/>
                  <a:ea typeface="Times New Roman" charset="0"/>
                  <a:cs typeface="Times New Roman" charset="0"/>
                </a:rPr>
                <a:t>7am</a:t>
              </a:r>
              <a:endParaRPr lang="en-US" sz="2400" dirty="0">
                <a:latin typeface="Times New Roman" charset="0"/>
                <a:ea typeface="Times New Roman" charset="0"/>
                <a:cs typeface="Times New Roman" charset="0"/>
              </a:endParaRPr>
            </a:p>
          </p:txBody>
        </p:sp>
      </p:grpSp>
      <p:sp>
        <p:nvSpPr>
          <p:cNvPr id="108" name="Right Arrow 107"/>
          <p:cNvSpPr/>
          <p:nvPr/>
        </p:nvSpPr>
        <p:spPr>
          <a:xfrm>
            <a:off x="3943476" y="2211795"/>
            <a:ext cx="222556" cy="19250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9" name="Right Arrow 108"/>
          <p:cNvSpPr/>
          <p:nvPr/>
        </p:nvSpPr>
        <p:spPr>
          <a:xfrm>
            <a:off x="5241211" y="2344511"/>
            <a:ext cx="222556" cy="19250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0" name="Right Arrow 109"/>
          <p:cNvSpPr/>
          <p:nvPr/>
        </p:nvSpPr>
        <p:spPr>
          <a:xfrm rot="3693807">
            <a:off x="6464234" y="2407308"/>
            <a:ext cx="222556" cy="19250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1" name="Right Arrow 110"/>
          <p:cNvSpPr/>
          <p:nvPr/>
        </p:nvSpPr>
        <p:spPr>
          <a:xfrm rot="3799123">
            <a:off x="7733783" y="2339456"/>
            <a:ext cx="222556" cy="19250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2" name="Right Arrow 111"/>
          <p:cNvSpPr/>
          <p:nvPr/>
        </p:nvSpPr>
        <p:spPr>
          <a:xfrm>
            <a:off x="5083318" y="3930983"/>
            <a:ext cx="456378" cy="363296"/>
          </a:xfrm>
          <a:prstGeom prst="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" name="Group 2"/>
          <p:cNvGrpSpPr/>
          <p:nvPr/>
        </p:nvGrpSpPr>
        <p:grpSpPr>
          <a:xfrm>
            <a:off x="416380" y="1561728"/>
            <a:ext cx="2814364" cy="3913521"/>
            <a:chOff x="14938" y="1561728"/>
            <a:chExt cx="3077209" cy="4279021"/>
          </a:xfrm>
        </p:grpSpPr>
        <p:pic>
          <p:nvPicPr>
            <p:cNvPr id="82" name="Picture 81"/>
            <p:cNvPicPr>
              <a:picLocks noChangeAspect="1"/>
            </p:cNvPicPr>
            <p:nvPr/>
          </p:nvPicPr>
          <p:blipFill rotWithShape="1">
            <a:blip r:embed="rId7"/>
            <a:srcRect t="22222" r="7875" b="4178"/>
            <a:stretch/>
          </p:blipFill>
          <p:spPr>
            <a:xfrm>
              <a:off x="14938" y="1690897"/>
              <a:ext cx="3077209" cy="4149852"/>
            </a:xfrm>
            <a:prstGeom prst="rect">
              <a:avLst/>
            </a:prstGeom>
          </p:spPr>
        </p:pic>
        <p:grpSp>
          <p:nvGrpSpPr>
            <p:cNvPr id="83" name="Group 82"/>
            <p:cNvGrpSpPr/>
            <p:nvPr/>
          </p:nvGrpSpPr>
          <p:grpSpPr>
            <a:xfrm>
              <a:off x="46897" y="1561728"/>
              <a:ext cx="2958882" cy="4268818"/>
              <a:chOff x="1597085" y="1445487"/>
              <a:chExt cx="2958882" cy="4268818"/>
            </a:xfrm>
          </p:grpSpPr>
          <p:sp>
            <p:nvSpPr>
              <p:cNvPr id="84" name="Freeform 83"/>
              <p:cNvSpPr/>
              <p:nvPr/>
            </p:nvSpPr>
            <p:spPr>
              <a:xfrm>
                <a:off x="1777576" y="2822701"/>
                <a:ext cx="1172593" cy="1199793"/>
              </a:xfrm>
              <a:custGeom>
                <a:avLst/>
                <a:gdLst>
                  <a:gd name="connsiteX0" fmla="*/ 157634 w 807639"/>
                  <a:gd name="connsiteY0" fmla="*/ 539665 h 826373"/>
                  <a:gd name="connsiteX1" fmla="*/ 36611 w 807639"/>
                  <a:gd name="connsiteY1" fmla="*/ 526218 h 826373"/>
                  <a:gd name="connsiteX2" fmla="*/ 9717 w 807639"/>
                  <a:gd name="connsiteY2" fmla="*/ 557594 h 826373"/>
                  <a:gd name="connsiteX3" fmla="*/ 9717 w 807639"/>
                  <a:gd name="connsiteY3" fmla="*/ 642759 h 826373"/>
                  <a:gd name="connsiteX4" fmla="*/ 126258 w 807639"/>
                  <a:gd name="connsiteY4" fmla="*/ 633794 h 826373"/>
                  <a:gd name="connsiteX5" fmla="*/ 233834 w 807639"/>
                  <a:gd name="connsiteY5" fmla="*/ 656206 h 826373"/>
                  <a:gd name="connsiteX6" fmla="*/ 341411 w 807639"/>
                  <a:gd name="connsiteY6" fmla="*/ 709994 h 826373"/>
                  <a:gd name="connsiteX7" fmla="*/ 422093 w 807639"/>
                  <a:gd name="connsiteY7" fmla="*/ 795159 h 826373"/>
                  <a:gd name="connsiteX8" fmla="*/ 466917 w 807639"/>
                  <a:gd name="connsiteY8" fmla="*/ 808606 h 826373"/>
                  <a:gd name="connsiteX9" fmla="*/ 695517 w 807639"/>
                  <a:gd name="connsiteY9" fmla="*/ 557594 h 826373"/>
                  <a:gd name="connsiteX10" fmla="*/ 803093 w 807639"/>
                  <a:gd name="connsiteY10" fmla="*/ 342441 h 826373"/>
                  <a:gd name="connsiteX11" fmla="*/ 552081 w 807639"/>
                  <a:gd name="connsiteY11" fmla="*/ 100394 h 826373"/>
                  <a:gd name="connsiteX12" fmla="*/ 265211 w 807639"/>
                  <a:gd name="connsiteY12" fmla="*/ 6265 h 826373"/>
                  <a:gd name="connsiteX13" fmla="*/ 215905 w 807639"/>
                  <a:gd name="connsiteY13" fmla="*/ 261759 h 826373"/>
                  <a:gd name="connsiteX14" fmla="*/ 157634 w 807639"/>
                  <a:gd name="connsiteY14" fmla="*/ 539665 h 8263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807639" h="826373">
                    <a:moveTo>
                      <a:pt x="157634" y="539665"/>
                    </a:moveTo>
                    <a:cubicBezTo>
                      <a:pt x="109449" y="531447"/>
                      <a:pt x="61264" y="523230"/>
                      <a:pt x="36611" y="526218"/>
                    </a:cubicBezTo>
                    <a:cubicBezTo>
                      <a:pt x="11958" y="529206"/>
                      <a:pt x="14199" y="538171"/>
                      <a:pt x="9717" y="557594"/>
                    </a:cubicBezTo>
                    <a:cubicBezTo>
                      <a:pt x="5235" y="577017"/>
                      <a:pt x="-9707" y="630059"/>
                      <a:pt x="9717" y="642759"/>
                    </a:cubicBezTo>
                    <a:cubicBezTo>
                      <a:pt x="29140" y="655459"/>
                      <a:pt x="88905" y="631553"/>
                      <a:pt x="126258" y="633794"/>
                    </a:cubicBezTo>
                    <a:cubicBezTo>
                      <a:pt x="163611" y="636035"/>
                      <a:pt x="197975" y="643506"/>
                      <a:pt x="233834" y="656206"/>
                    </a:cubicBezTo>
                    <a:cubicBezTo>
                      <a:pt x="269693" y="668906"/>
                      <a:pt x="310035" y="686835"/>
                      <a:pt x="341411" y="709994"/>
                    </a:cubicBezTo>
                    <a:cubicBezTo>
                      <a:pt x="372788" y="733153"/>
                      <a:pt x="401175" y="778724"/>
                      <a:pt x="422093" y="795159"/>
                    </a:cubicBezTo>
                    <a:cubicBezTo>
                      <a:pt x="443011" y="811594"/>
                      <a:pt x="421346" y="848200"/>
                      <a:pt x="466917" y="808606"/>
                    </a:cubicBezTo>
                    <a:cubicBezTo>
                      <a:pt x="512488" y="769012"/>
                      <a:pt x="639488" y="635288"/>
                      <a:pt x="695517" y="557594"/>
                    </a:cubicBezTo>
                    <a:cubicBezTo>
                      <a:pt x="751546" y="479900"/>
                      <a:pt x="826999" y="418641"/>
                      <a:pt x="803093" y="342441"/>
                    </a:cubicBezTo>
                    <a:cubicBezTo>
                      <a:pt x="779187" y="266241"/>
                      <a:pt x="641728" y="156423"/>
                      <a:pt x="552081" y="100394"/>
                    </a:cubicBezTo>
                    <a:cubicBezTo>
                      <a:pt x="462434" y="44365"/>
                      <a:pt x="321240" y="-20629"/>
                      <a:pt x="265211" y="6265"/>
                    </a:cubicBezTo>
                    <a:cubicBezTo>
                      <a:pt x="209182" y="33159"/>
                      <a:pt x="215905" y="261759"/>
                      <a:pt x="215905" y="261759"/>
                    </a:cubicBezTo>
                    <a:lnTo>
                      <a:pt x="157634" y="539665"/>
                    </a:lnTo>
                    <a:close/>
                  </a:path>
                </a:pathLst>
              </a:custGeom>
              <a:solidFill>
                <a:schemeClr val="bg1">
                  <a:alpha val="35000"/>
                </a:schemeClr>
              </a:solidFill>
              <a:ln>
                <a:solidFill>
                  <a:schemeClr val="tx1">
                    <a:lumMod val="75000"/>
                    <a:lumOff val="2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/>
              </a:p>
            </p:txBody>
          </p:sp>
          <p:sp>
            <p:nvSpPr>
              <p:cNvPr id="85" name="TextBox 84"/>
              <p:cNvSpPr txBox="1"/>
              <p:nvPr/>
            </p:nvSpPr>
            <p:spPr>
              <a:xfrm>
                <a:off x="2023561" y="3019556"/>
                <a:ext cx="575241" cy="50478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i="1" dirty="0">
                    <a:latin typeface="Times New Roman" charset="0"/>
                    <a:ea typeface="Times New Roman" charset="0"/>
                    <a:cs typeface="Times New Roman" charset="0"/>
                  </a:rPr>
                  <a:t>R</a:t>
                </a:r>
                <a:r>
                  <a:rPr lang="en-US" sz="2400" dirty="0">
                    <a:latin typeface="Times New Roman" charset="0"/>
                    <a:ea typeface="Times New Roman" charset="0"/>
                    <a:cs typeface="Times New Roman" charset="0"/>
                  </a:rPr>
                  <a:t>2</a:t>
                </a:r>
                <a:endParaRPr lang="en-US" sz="2400" baseline="-25000" dirty="0">
                  <a:latin typeface="Times New Roman" charset="0"/>
                  <a:ea typeface="Times New Roman" charset="0"/>
                  <a:cs typeface="Times New Roman" charset="0"/>
                </a:endParaRPr>
              </a:p>
            </p:txBody>
          </p:sp>
          <p:sp>
            <p:nvSpPr>
              <p:cNvPr id="86" name="Freeform 85"/>
              <p:cNvSpPr/>
              <p:nvPr/>
            </p:nvSpPr>
            <p:spPr>
              <a:xfrm>
                <a:off x="1597085" y="3784725"/>
                <a:ext cx="1022013" cy="1235846"/>
              </a:xfrm>
              <a:custGeom>
                <a:avLst/>
                <a:gdLst>
                  <a:gd name="connsiteX0" fmla="*/ 112118 w 703925"/>
                  <a:gd name="connsiteY0" fmla="*/ 20418 h 851205"/>
                  <a:gd name="connsiteX1" fmla="*/ 254286 w 703925"/>
                  <a:gd name="connsiteY1" fmla="*/ 1032 h 851205"/>
                  <a:gd name="connsiteX2" fmla="*/ 406148 w 703925"/>
                  <a:gd name="connsiteY2" fmla="*/ 46267 h 851205"/>
                  <a:gd name="connsiteX3" fmla="*/ 512774 w 703925"/>
                  <a:gd name="connsiteY3" fmla="*/ 149662 h 851205"/>
                  <a:gd name="connsiteX4" fmla="*/ 606476 w 703925"/>
                  <a:gd name="connsiteY4" fmla="*/ 275675 h 851205"/>
                  <a:gd name="connsiteX5" fmla="*/ 680791 w 703925"/>
                  <a:gd name="connsiteY5" fmla="*/ 524469 h 851205"/>
                  <a:gd name="connsiteX6" fmla="*/ 703409 w 703925"/>
                  <a:gd name="connsiteY6" fmla="*/ 585860 h 851205"/>
                  <a:gd name="connsiteX7" fmla="*/ 693715 w 703925"/>
                  <a:gd name="connsiteY7" fmla="*/ 602016 h 851205"/>
                  <a:gd name="connsiteX8" fmla="*/ 661404 w 703925"/>
                  <a:gd name="connsiteY8" fmla="*/ 631096 h 851205"/>
                  <a:gd name="connsiteX9" fmla="*/ 415841 w 703925"/>
                  <a:gd name="connsiteY9" fmla="*/ 818499 h 851205"/>
                  <a:gd name="connsiteX10" fmla="*/ 234900 w 703925"/>
                  <a:gd name="connsiteY10" fmla="*/ 847579 h 851205"/>
                  <a:gd name="connsiteX11" fmla="*/ 118580 w 703925"/>
                  <a:gd name="connsiteY11" fmla="*/ 776495 h 851205"/>
                  <a:gd name="connsiteX12" fmla="*/ 79807 w 703925"/>
                  <a:gd name="connsiteY12" fmla="*/ 669869 h 851205"/>
                  <a:gd name="connsiteX13" fmla="*/ 18416 w 703925"/>
                  <a:gd name="connsiteY13" fmla="*/ 644020 h 851205"/>
                  <a:gd name="connsiteX14" fmla="*/ 5492 w 703925"/>
                  <a:gd name="connsiteY14" fmla="*/ 534163 h 851205"/>
                  <a:gd name="connsiteX15" fmla="*/ 99194 w 703925"/>
                  <a:gd name="connsiteY15" fmla="*/ 85040 h 851205"/>
                  <a:gd name="connsiteX16" fmla="*/ 112118 w 703925"/>
                  <a:gd name="connsiteY16" fmla="*/ 20418 h 8512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703925" h="851205">
                    <a:moveTo>
                      <a:pt x="112118" y="20418"/>
                    </a:moveTo>
                    <a:cubicBezTo>
                      <a:pt x="137967" y="6417"/>
                      <a:pt x="205281" y="-3276"/>
                      <a:pt x="254286" y="1032"/>
                    </a:cubicBezTo>
                    <a:cubicBezTo>
                      <a:pt x="303291" y="5340"/>
                      <a:pt x="363067" y="21495"/>
                      <a:pt x="406148" y="46267"/>
                    </a:cubicBezTo>
                    <a:cubicBezTo>
                      <a:pt x="449229" y="71039"/>
                      <a:pt x="479386" y="111427"/>
                      <a:pt x="512774" y="149662"/>
                    </a:cubicBezTo>
                    <a:cubicBezTo>
                      <a:pt x="546162" y="187897"/>
                      <a:pt x="578473" y="213207"/>
                      <a:pt x="606476" y="275675"/>
                    </a:cubicBezTo>
                    <a:cubicBezTo>
                      <a:pt x="634479" y="338143"/>
                      <a:pt x="664636" y="472772"/>
                      <a:pt x="680791" y="524469"/>
                    </a:cubicBezTo>
                    <a:cubicBezTo>
                      <a:pt x="696946" y="576166"/>
                      <a:pt x="701255" y="572936"/>
                      <a:pt x="703409" y="585860"/>
                    </a:cubicBezTo>
                    <a:cubicBezTo>
                      <a:pt x="705563" y="598784"/>
                      <a:pt x="700716" y="594477"/>
                      <a:pt x="693715" y="602016"/>
                    </a:cubicBezTo>
                    <a:cubicBezTo>
                      <a:pt x="686714" y="609555"/>
                      <a:pt x="707716" y="595016"/>
                      <a:pt x="661404" y="631096"/>
                    </a:cubicBezTo>
                    <a:cubicBezTo>
                      <a:pt x="615092" y="667176"/>
                      <a:pt x="486925" y="782419"/>
                      <a:pt x="415841" y="818499"/>
                    </a:cubicBezTo>
                    <a:cubicBezTo>
                      <a:pt x="344757" y="854579"/>
                      <a:pt x="284443" y="854580"/>
                      <a:pt x="234900" y="847579"/>
                    </a:cubicBezTo>
                    <a:cubicBezTo>
                      <a:pt x="185357" y="840578"/>
                      <a:pt x="144429" y="806113"/>
                      <a:pt x="118580" y="776495"/>
                    </a:cubicBezTo>
                    <a:cubicBezTo>
                      <a:pt x="92731" y="746877"/>
                      <a:pt x="96501" y="691948"/>
                      <a:pt x="79807" y="669869"/>
                    </a:cubicBezTo>
                    <a:cubicBezTo>
                      <a:pt x="63113" y="647790"/>
                      <a:pt x="30802" y="666638"/>
                      <a:pt x="18416" y="644020"/>
                    </a:cubicBezTo>
                    <a:cubicBezTo>
                      <a:pt x="6030" y="621402"/>
                      <a:pt x="-7971" y="627326"/>
                      <a:pt x="5492" y="534163"/>
                    </a:cubicBezTo>
                    <a:cubicBezTo>
                      <a:pt x="18955" y="441000"/>
                      <a:pt x="81961" y="170126"/>
                      <a:pt x="99194" y="85040"/>
                    </a:cubicBezTo>
                    <a:cubicBezTo>
                      <a:pt x="116427" y="-46"/>
                      <a:pt x="86269" y="34419"/>
                      <a:pt x="112118" y="20418"/>
                    </a:cubicBezTo>
                    <a:close/>
                  </a:path>
                </a:pathLst>
              </a:custGeom>
              <a:solidFill>
                <a:schemeClr val="bg1">
                  <a:alpha val="35000"/>
                </a:schemeClr>
              </a:solidFill>
              <a:ln>
                <a:solidFill>
                  <a:schemeClr val="tx1">
                    <a:lumMod val="75000"/>
                    <a:lumOff val="2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/>
              </a:p>
            </p:txBody>
          </p:sp>
          <p:sp>
            <p:nvSpPr>
              <p:cNvPr id="87" name="TextBox 86"/>
              <p:cNvSpPr txBox="1"/>
              <p:nvPr/>
            </p:nvSpPr>
            <p:spPr>
              <a:xfrm>
                <a:off x="1742557" y="4599381"/>
                <a:ext cx="575241" cy="50478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i="1" dirty="0">
                    <a:latin typeface="Times New Roman" charset="0"/>
                    <a:ea typeface="Times New Roman" charset="0"/>
                    <a:cs typeface="Times New Roman" charset="0"/>
                  </a:rPr>
                  <a:t>R</a:t>
                </a:r>
                <a:r>
                  <a:rPr lang="en-US" sz="2400" dirty="0">
                    <a:latin typeface="Times New Roman" charset="0"/>
                    <a:ea typeface="Times New Roman" charset="0"/>
                    <a:cs typeface="Times New Roman" charset="0"/>
                  </a:rPr>
                  <a:t>1</a:t>
                </a:r>
                <a:endParaRPr lang="en-US" sz="2400" baseline="-25000" dirty="0">
                  <a:latin typeface="Times New Roman" charset="0"/>
                  <a:ea typeface="Times New Roman" charset="0"/>
                  <a:cs typeface="Times New Roman" charset="0"/>
                </a:endParaRPr>
              </a:p>
            </p:txBody>
          </p:sp>
          <p:sp>
            <p:nvSpPr>
              <p:cNvPr id="88" name="Freeform 87"/>
              <p:cNvSpPr/>
              <p:nvPr/>
            </p:nvSpPr>
            <p:spPr>
              <a:xfrm>
                <a:off x="2438827" y="3367788"/>
                <a:ext cx="856755" cy="1254450"/>
              </a:xfrm>
              <a:custGeom>
                <a:avLst/>
                <a:gdLst>
                  <a:gd name="connsiteX0" fmla="*/ 385998 w 590101"/>
                  <a:gd name="connsiteY0" fmla="*/ 1386 h 864019"/>
                  <a:gd name="connsiteX1" fmla="*/ 327005 w 590101"/>
                  <a:gd name="connsiteY1" fmla="*/ 126747 h 864019"/>
                  <a:gd name="connsiteX2" fmla="*/ 220079 w 590101"/>
                  <a:gd name="connsiteY2" fmla="*/ 244735 h 864019"/>
                  <a:gd name="connsiteX3" fmla="*/ 61534 w 590101"/>
                  <a:gd name="connsiteY3" fmla="*/ 425402 h 864019"/>
                  <a:gd name="connsiteX4" fmla="*/ 2540 w 590101"/>
                  <a:gd name="connsiteY4" fmla="*/ 469647 h 864019"/>
                  <a:gd name="connsiteX5" fmla="*/ 17288 w 590101"/>
                  <a:gd name="connsiteY5" fmla="*/ 499144 h 864019"/>
                  <a:gd name="connsiteX6" fmla="*/ 76282 w 590101"/>
                  <a:gd name="connsiteY6" fmla="*/ 624506 h 864019"/>
                  <a:gd name="connsiteX7" fmla="*/ 127901 w 590101"/>
                  <a:gd name="connsiteY7" fmla="*/ 819922 h 864019"/>
                  <a:gd name="connsiteX8" fmla="*/ 138963 w 590101"/>
                  <a:gd name="connsiteY8" fmla="*/ 860480 h 864019"/>
                  <a:gd name="connsiteX9" fmla="*/ 161085 w 590101"/>
                  <a:gd name="connsiteY9" fmla="*/ 849418 h 864019"/>
                  <a:gd name="connsiteX10" fmla="*/ 308569 w 590101"/>
                  <a:gd name="connsiteY10" fmla="*/ 749867 h 864019"/>
                  <a:gd name="connsiteX11" fmla="*/ 562979 w 590101"/>
                  <a:gd name="connsiteY11" fmla="*/ 672438 h 864019"/>
                  <a:gd name="connsiteX12" fmla="*/ 570353 w 590101"/>
                  <a:gd name="connsiteY12" fmla="*/ 628193 h 864019"/>
                  <a:gd name="connsiteX13" fmla="*/ 452366 w 590101"/>
                  <a:gd name="connsiteY13" fmla="*/ 373783 h 864019"/>
                  <a:gd name="connsiteX14" fmla="*/ 422869 w 590101"/>
                  <a:gd name="connsiteY14" fmla="*/ 204176 h 864019"/>
                  <a:gd name="connsiteX15" fmla="*/ 456053 w 590101"/>
                  <a:gd name="connsiteY15" fmla="*/ 89876 h 864019"/>
                  <a:gd name="connsiteX16" fmla="*/ 467114 w 590101"/>
                  <a:gd name="connsiteY16" fmla="*/ 60380 h 864019"/>
                  <a:gd name="connsiteX17" fmla="*/ 385998 w 590101"/>
                  <a:gd name="connsiteY17" fmla="*/ 1386 h 8640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590101" h="864019">
                    <a:moveTo>
                      <a:pt x="385998" y="1386"/>
                    </a:moveTo>
                    <a:cubicBezTo>
                      <a:pt x="362646" y="12447"/>
                      <a:pt x="354658" y="86189"/>
                      <a:pt x="327005" y="126747"/>
                    </a:cubicBezTo>
                    <a:cubicBezTo>
                      <a:pt x="299352" y="167305"/>
                      <a:pt x="264324" y="194959"/>
                      <a:pt x="220079" y="244735"/>
                    </a:cubicBezTo>
                    <a:cubicBezTo>
                      <a:pt x="175834" y="294511"/>
                      <a:pt x="97790" y="387917"/>
                      <a:pt x="61534" y="425402"/>
                    </a:cubicBezTo>
                    <a:cubicBezTo>
                      <a:pt x="25278" y="462887"/>
                      <a:pt x="9914" y="457357"/>
                      <a:pt x="2540" y="469647"/>
                    </a:cubicBezTo>
                    <a:cubicBezTo>
                      <a:pt x="-4834" y="481937"/>
                      <a:pt x="4998" y="473334"/>
                      <a:pt x="17288" y="499144"/>
                    </a:cubicBezTo>
                    <a:cubicBezTo>
                      <a:pt x="29578" y="524954"/>
                      <a:pt x="57847" y="571043"/>
                      <a:pt x="76282" y="624506"/>
                    </a:cubicBezTo>
                    <a:cubicBezTo>
                      <a:pt x="94717" y="677969"/>
                      <a:pt x="117454" y="780593"/>
                      <a:pt x="127901" y="819922"/>
                    </a:cubicBezTo>
                    <a:cubicBezTo>
                      <a:pt x="138348" y="859251"/>
                      <a:pt x="133432" y="855564"/>
                      <a:pt x="138963" y="860480"/>
                    </a:cubicBezTo>
                    <a:cubicBezTo>
                      <a:pt x="144494" y="865396"/>
                      <a:pt x="132817" y="867853"/>
                      <a:pt x="161085" y="849418"/>
                    </a:cubicBezTo>
                    <a:cubicBezTo>
                      <a:pt x="189353" y="830983"/>
                      <a:pt x="241587" y="779364"/>
                      <a:pt x="308569" y="749867"/>
                    </a:cubicBezTo>
                    <a:cubicBezTo>
                      <a:pt x="375551" y="720370"/>
                      <a:pt x="519348" y="692717"/>
                      <a:pt x="562979" y="672438"/>
                    </a:cubicBezTo>
                    <a:cubicBezTo>
                      <a:pt x="606610" y="652159"/>
                      <a:pt x="588788" y="677969"/>
                      <a:pt x="570353" y="628193"/>
                    </a:cubicBezTo>
                    <a:cubicBezTo>
                      <a:pt x="551918" y="578417"/>
                      <a:pt x="476947" y="444452"/>
                      <a:pt x="452366" y="373783"/>
                    </a:cubicBezTo>
                    <a:cubicBezTo>
                      <a:pt x="427785" y="303114"/>
                      <a:pt x="422255" y="251494"/>
                      <a:pt x="422869" y="204176"/>
                    </a:cubicBezTo>
                    <a:cubicBezTo>
                      <a:pt x="423483" y="156858"/>
                      <a:pt x="448679" y="113842"/>
                      <a:pt x="456053" y="89876"/>
                    </a:cubicBezTo>
                    <a:cubicBezTo>
                      <a:pt x="463427" y="65910"/>
                      <a:pt x="475717" y="72056"/>
                      <a:pt x="467114" y="60380"/>
                    </a:cubicBezTo>
                    <a:cubicBezTo>
                      <a:pt x="458511" y="48704"/>
                      <a:pt x="409350" y="-9675"/>
                      <a:pt x="385998" y="1386"/>
                    </a:cubicBezTo>
                    <a:close/>
                  </a:path>
                </a:pathLst>
              </a:custGeom>
              <a:solidFill>
                <a:schemeClr val="bg1">
                  <a:alpha val="35000"/>
                </a:schemeClr>
              </a:solidFill>
              <a:ln>
                <a:solidFill>
                  <a:schemeClr val="tx1">
                    <a:lumMod val="75000"/>
                    <a:lumOff val="2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/>
              </a:p>
            </p:txBody>
          </p:sp>
          <p:sp>
            <p:nvSpPr>
              <p:cNvPr id="89" name="TextBox 88"/>
              <p:cNvSpPr txBox="1"/>
              <p:nvPr/>
            </p:nvSpPr>
            <p:spPr>
              <a:xfrm>
                <a:off x="2674007" y="3987664"/>
                <a:ext cx="575241" cy="50478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i="1" dirty="0">
                    <a:latin typeface="Times New Roman" charset="0"/>
                    <a:ea typeface="Times New Roman" charset="0"/>
                    <a:cs typeface="Times New Roman" charset="0"/>
                  </a:rPr>
                  <a:t>R</a:t>
                </a:r>
                <a:r>
                  <a:rPr lang="en-US" sz="2400" dirty="0">
                    <a:latin typeface="Times New Roman" charset="0"/>
                    <a:ea typeface="Times New Roman" charset="0"/>
                    <a:cs typeface="Times New Roman" charset="0"/>
                  </a:rPr>
                  <a:t>3</a:t>
                </a:r>
                <a:endParaRPr lang="en-US" sz="2400" baseline="-25000" dirty="0">
                  <a:latin typeface="Times New Roman" charset="0"/>
                  <a:ea typeface="Times New Roman" charset="0"/>
                  <a:cs typeface="Times New Roman" charset="0"/>
                </a:endParaRPr>
              </a:p>
            </p:txBody>
          </p:sp>
          <p:sp>
            <p:nvSpPr>
              <p:cNvPr id="90" name="Freeform 89"/>
              <p:cNvSpPr/>
              <p:nvPr/>
            </p:nvSpPr>
            <p:spPr>
              <a:xfrm>
                <a:off x="3083812" y="3293132"/>
                <a:ext cx="1297909" cy="1030701"/>
              </a:xfrm>
              <a:custGeom>
                <a:avLst/>
                <a:gdLst>
                  <a:gd name="connsiteX0" fmla="*/ 48682 w 893952"/>
                  <a:gd name="connsiteY0" fmla="*/ 111800 h 709909"/>
                  <a:gd name="connsiteX1" fmla="*/ 8124 w 893952"/>
                  <a:gd name="connsiteY1" fmla="*/ 215038 h 709909"/>
                  <a:gd name="connsiteX2" fmla="*/ 750 w 893952"/>
                  <a:gd name="connsiteY2" fmla="*/ 277719 h 709909"/>
                  <a:gd name="connsiteX3" fmla="*/ 19185 w 893952"/>
                  <a:gd name="connsiteY3" fmla="*/ 403080 h 709909"/>
                  <a:gd name="connsiteX4" fmla="*/ 85553 w 893952"/>
                  <a:gd name="connsiteY4" fmla="*/ 546877 h 709909"/>
                  <a:gd name="connsiteX5" fmla="*/ 151921 w 893952"/>
                  <a:gd name="connsiteY5" fmla="*/ 686987 h 709909"/>
                  <a:gd name="connsiteX6" fmla="*/ 166669 w 893952"/>
                  <a:gd name="connsiteY6" fmla="*/ 709109 h 709909"/>
                  <a:gd name="connsiteX7" fmla="*/ 199853 w 893952"/>
                  <a:gd name="connsiteY7" fmla="*/ 705422 h 709909"/>
                  <a:gd name="connsiteX8" fmla="*/ 432140 w 893952"/>
                  <a:gd name="connsiteY8" fmla="*/ 672238 h 709909"/>
                  <a:gd name="connsiteX9" fmla="*/ 697611 w 893952"/>
                  <a:gd name="connsiteY9" fmla="*/ 657490 h 709909"/>
                  <a:gd name="connsiteX10" fmla="*/ 822972 w 893952"/>
                  <a:gd name="connsiteY10" fmla="*/ 502632 h 709909"/>
                  <a:gd name="connsiteX11" fmla="*/ 893027 w 893952"/>
                  <a:gd name="connsiteY11" fmla="*/ 259284 h 709909"/>
                  <a:gd name="connsiteX12" fmla="*/ 775040 w 893952"/>
                  <a:gd name="connsiteY12" fmla="*/ 185542 h 709909"/>
                  <a:gd name="connsiteX13" fmla="*/ 524317 w 893952"/>
                  <a:gd name="connsiteY13" fmla="*/ 89677 h 709909"/>
                  <a:gd name="connsiteX14" fmla="*/ 336275 w 893952"/>
                  <a:gd name="connsiteY14" fmla="*/ 1187 h 709909"/>
                  <a:gd name="connsiteX15" fmla="*/ 207227 w 893952"/>
                  <a:gd name="connsiteY15" fmla="*/ 41745 h 709909"/>
                  <a:gd name="connsiteX16" fmla="*/ 48682 w 893952"/>
                  <a:gd name="connsiteY16" fmla="*/ 111800 h 7099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893952" h="709909">
                    <a:moveTo>
                      <a:pt x="48682" y="111800"/>
                    </a:moveTo>
                    <a:cubicBezTo>
                      <a:pt x="15498" y="140682"/>
                      <a:pt x="16113" y="187385"/>
                      <a:pt x="8124" y="215038"/>
                    </a:cubicBezTo>
                    <a:cubicBezTo>
                      <a:pt x="135" y="242691"/>
                      <a:pt x="-1094" y="246379"/>
                      <a:pt x="750" y="277719"/>
                    </a:cubicBezTo>
                    <a:cubicBezTo>
                      <a:pt x="2594" y="309059"/>
                      <a:pt x="5051" y="358220"/>
                      <a:pt x="19185" y="403080"/>
                    </a:cubicBezTo>
                    <a:cubicBezTo>
                      <a:pt x="33319" y="447940"/>
                      <a:pt x="63430" y="499559"/>
                      <a:pt x="85553" y="546877"/>
                    </a:cubicBezTo>
                    <a:cubicBezTo>
                      <a:pt x="107676" y="594195"/>
                      <a:pt x="138402" y="659948"/>
                      <a:pt x="151921" y="686987"/>
                    </a:cubicBezTo>
                    <a:cubicBezTo>
                      <a:pt x="165440" y="714026"/>
                      <a:pt x="158680" y="706037"/>
                      <a:pt x="166669" y="709109"/>
                    </a:cubicBezTo>
                    <a:cubicBezTo>
                      <a:pt x="174658" y="712181"/>
                      <a:pt x="199853" y="705422"/>
                      <a:pt x="199853" y="705422"/>
                    </a:cubicBezTo>
                    <a:cubicBezTo>
                      <a:pt x="244098" y="699277"/>
                      <a:pt x="349180" y="680227"/>
                      <a:pt x="432140" y="672238"/>
                    </a:cubicBezTo>
                    <a:cubicBezTo>
                      <a:pt x="515100" y="664249"/>
                      <a:pt x="632472" y="685758"/>
                      <a:pt x="697611" y="657490"/>
                    </a:cubicBezTo>
                    <a:cubicBezTo>
                      <a:pt x="762750" y="629222"/>
                      <a:pt x="790403" y="569000"/>
                      <a:pt x="822972" y="502632"/>
                    </a:cubicBezTo>
                    <a:cubicBezTo>
                      <a:pt x="855541" y="436264"/>
                      <a:pt x="901016" y="312132"/>
                      <a:pt x="893027" y="259284"/>
                    </a:cubicBezTo>
                    <a:cubicBezTo>
                      <a:pt x="885038" y="206436"/>
                      <a:pt x="836492" y="213810"/>
                      <a:pt x="775040" y="185542"/>
                    </a:cubicBezTo>
                    <a:cubicBezTo>
                      <a:pt x="713588" y="157274"/>
                      <a:pt x="597444" y="120403"/>
                      <a:pt x="524317" y="89677"/>
                    </a:cubicBezTo>
                    <a:cubicBezTo>
                      <a:pt x="451190" y="58951"/>
                      <a:pt x="389123" y="9176"/>
                      <a:pt x="336275" y="1187"/>
                    </a:cubicBezTo>
                    <a:cubicBezTo>
                      <a:pt x="283427" y="-6802"/>
                      <a:pt x="254545" y="27611"/>
                      <a:pt x="207227" y="41745"/>
                    </a:cubicBezTo>
                    <a:cubicBezTo>
                      <a:pt x="159909" y="55879"/>
                      <a:pt x="81866" y="82918"/>
                      <a:pt x="48682" y="111800"/>
                    </a:cubicBezTo>
                    <a:close/>
                  </a:path>
                </a:pathLst>
              </a:custGeom>
              <a:solidFill>
                <a:schemeClr val="bg1">
                  <a:alpha val="35000"/>
                </a:schemeClr>
              </a:solidFill>
              <a:ln>
                <a:solidFill>
                  <a:schemeClr val="tx1">
                    <a:lumMod val="75000"/>
                    <a:lumOff val="2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/>
              </a:p>
            </p:txBody>
          </p:sp>
          <p:sp>
            <p:nvSpPr>
              <p:cNvPr id="91" name="TextBox 90"/>
              <p:cNvSpPr txBox="1"/>
              <p:nvPr/>
            </p:nvSpPr>
            <p:spPr>
              <a:xfrm>
                <a:off x="3716358" y="3584473"/>
                <a:ext cx="575241" cy="50478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i="1" dirty="0">
                    <a:latin typeface="Times New Roman" charset="0"/>
                    <a:ea typeface="Times New Roman" charset="0"/>
                    <a:cs typeface="Times New Roman" charset="0"/>
                  </a:rPr>
                  <a:t>R</a:t>
                </a:r>
                <a:r>
                  <a:rPr lang="en-US" sz="2400" dirty="0">
                    <a:latin typeface="Times New Roman" charset="0"/>
                    <a:ea typeface="Times New Roman" charset="0"/>
                    <a:cs typeface="Times New Roman" charset="0"/>
                  </a:rPr>
                  <a:t>5</a:t>
                </a:r>
                <a:endParaRPr lang="en-US" sz="2400" baseline="-25000" dirty="0">
                  <a:latin typeface="Times New Roman" charset="0"/>
                  <a:ea typeface="Times New Roman" charset="0"/>
                  <a:cs typeface="Times New Roman" charset="0"/>
                </a:endParaRPr>
              </a:p>
            </p:txBody>
          </p:sp>
          <p:sp>
            <p:nvSpPr>
              <p:cNvPr id="92" name="Freeform 91"/>
              <p:cNvSpPr/>
              <p:nvPr/>
            </p:nvSpPr>
            <p:spPr>
              <a:xfrm>
                <a:off x="2131707" y="1642227"/>
                <a:ext cx="968979" cy="1311086"/>
              </a:xfrm>
              <a:custGeom>
                <a:avLst/>
                <a:gdLst>
                  <a:gd name="connsiteX0" fmla="*/ 7025 w 667397"/>
                  <a:gd name="connsiteY0" fmla="*/ 777999 h 903028"/>
                  <a:gd name="connsiteX1" fmla="*/ 129574 w 667397"/>
                  <a:gd name="connsiteY1" fmla="*/ 806279 h 903028"/>
                  <a:gd name="connsiteX2" fmla="*/ 256836 w 667397"/>
                  <a:gd name="connsiteY2" fmla="*/ 848700 h 903028"/>
                  <a:gd name="connsiteX3" fmla="*/ 332250 w 667397"/>
                  <a:gd name="connsiteY3" fmla="*/ 900547 h 903028"/>
                  <a:gd name="connsiteX4" fmla="*/ 346390 w 667397"/>
                  <a:gd name="connsiteY4" fmla="*/ 876980 h 903028"/>
                  <a:gd name="connsiteX5" fmla="*/ 336964 w 667397"/>
                  <a:gd name="connsiteY5" fmla="*/ 726151 h 903028"/>
                  <a:gd name="connsiteX6" fmla="*/ 384098 w 667397"/>
                  <a:gd name="connsiteY6" fmla="*/ 542329 h 903028"/>
                  <a:gd name="connsiteX7" fmla="*/ 582060 w 667397"/>
                  <a:gd name="connsiteY7" fmla="*/ 391500 h 903028"/>
                  <a:gd name="connsiteX8" fmla="*/ 662188 w 667397"/>
                  <a:gd name="connsiteY8" fmla="*/ 301945 h 903028"/>
                  <a:gd name="connsiteX9" fmla="*/ 445372 w 667397"/>
                  <a:gd name="connsiteY9" fmla="*/ 165256 h 903028"/>
                  <a:gd name="connsiteX10" fmla="*/ 171995 w 667397"/>
                  <a:gd name="connsiteY10" fmla="*/ 9714 h 903028"/>
                  <a:gd name="connsiteX11" fmla="*/ 96580 w 667397"/>
                  <a:gd name="connsiteY11" fmla="*/ 23854 h 903028"/>
                  <a:gd name="connsiteX12" fmla="*/ 87153 w 667397"/>
                  <a:gd name="connsiteY12" fmla="*/ 85129 h 903028"/>
                  <a:gd name="connsiteX13" fmla="*/ 21166 w 667397"/>
                  <a:gd name="connsiteY13" fmla="*/ 664877 h 903028"/>
                  <a:gd name="connsiteX14" fmla="*/ 7025 w 667397"/>
                  <a:gd name="connsiteY14" fmla="*/ 777999 h 9030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667397" h="903028">
                    <a:moveTo>
                      <a:pt x="7025" y="777999"/>
                    </a:moveTo>
                    <a:cubicBezTo>
                      <a:pt x="25093" y="801566"/>
                      <a:pt x="87939" y="794496"/>
                      <a:pt x="129574" y="806279"/>
                    </a:cubicBezTo>
                    <a:cubicBezTo>
                      <a:pt x="171209" y="818062"/>
                      <a:pt x="223057" y="832989"/>
                      <a:pt x="256836" y="848700"/>
                    </a:cubicBezTo>
                    <a:cubicBezTo>
                      <a:pt x="290615" y="864411"/>
                      <a:pt x="317324" y="895834"/>
                      <a:pt x="332250" y="900547"/>
                    </a:cubicBezTo>
                    <a:cubicBezTo>
                      <a:pt x="347176" y="905260"/>
                      <a:pt x="345604" y="906046"/>
                      <a:pt x="346390" y="876980"/>
                    </a:cubicBezTo>
                    <a:cubicBezTo>
                      <a:pt x="347176" y="847914"/>
                      <a:pt x="330679" y="781926"/>
                      <a:pt x="336964" y="726151"/>
                    </a:cubicBezTo>
                    <a:cubicBezTo>
                      <a:pt x="343249" y="670376"/>
                      <a:pt x="343249" y="598104"/>
                      <a:pt x="384098" y="542329"/>
                    </a:cubicBezTo>
                    <a:cubicBezTo>
                      <a:pt x="424947" y="486554"/>
                      <a:pt x="535712" y="431564"/>
                      <a:pt x="582060" y="391500"/>
                    </a:cubicBezTo>
                    <a:cubicBezTo>
                      <a:pt x="628408" y="351436"/>
                      <a:pt x="684969" y="339652"/>
                      <a:pt x="662188" y="301945"/>
                    </a:cubicBezTo>
                    <a:cubicBezTo>
                      <a:pt x="639407" y="264238"/>
                      <a:pt x="527071" y="213961"/>
                      <a:pt x="445372" y="165256"/>
                    </a:cubicBezTo>
                    <a:cubicBezTo>
                      <a:pt x="363673" y="116551"/>
                      <a:pt x="230127" y="33281"/>
                      <a:pt x="171995" y="9714"/>
                    </a:cubicBezTo>
                    <a:cubicBezTo>
                      <a:pt x="113863" y="-13853"/>
                      <a:pt x="110720" y="11285"/>
                      <a:pt x="96580" y="23854"/>
                    </a:cubicBezTo>
                    <a:cubicBezTo>
                      <a:pt x="82440" y="36423"/>
                      <a:pt x="99722" y="-21708"/>
                      <a:pt x="87153" y="85129"/>
                    </a:cubicBezTo>
                    <a:cubicBezTo>
                      <a:pt x="74584" y="191966"/>
                      <a:pt x="32164" y="550970"/>
                      <a:pt x="21166" y="664877"/>
                    </a:cubicBezTo>
                    <a:cubicBezTo>
                      <a:pt x="10168" y="778784"/>
                      <a:pt x="-11043" y="754432"/>
                      <a:pt x="7025" y="777999"/>
                    </a:cubicBezTo>
                    <a:close/>
                  </a:path>
                </a:pathLst>
              </a:custGeom>
              <a:solidFill>
                <a:schemeClr val="bg1">
                  <a:alpha val="35000"/>
                </a:schemeClr>
              </a:solidFill>
              <a:ln>
                <a:solidFill>
                  <a:schemeClr val="tx1">
                    <a:lumMod val="75000"/>
                    <a:lumOff val="2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/>
              </a:p>
            </p:txBody>
          </p:sp>
          <p:sp>
            <p:nvSpPr>
              <p:cNvPr id="93" name="TextBox 92"/>
              <p:cNvSpPr txBox="1"/>
              <p:nvPr/>
            </p:nvSpPr>
            <p:spPr>
              <a:xfrm>
                <a:off x="2097984" y="1747796"/>
                <a:ext cx="575241" cy="50478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i="1" dirty="0">
                    <a:latin typeface="Times New Roman" charset="0"/>
                    <a:ea typeface="Times New Roman" charset="0"/>
                    <a:cs typeface="Times New Roman" charset="0"/>
                  </a:rPr>
                  <a:t>R</a:t>
                </a:r>
                <a:r>
                  <a:rPr lang="en-US" sz="2400" dirty="0">
                    <a:latin typeface="Times New Roman" charset="0"/>
                    <a:ea typeface="Times New Roman" charset="0"/>
                    <a:cs typeface="Times New Roman" charset="0"/>
                  </a:rPr>
                  <a:t>8</a:t>
                </a:r>
                <a:endParaRPr lang="en-US" sz="2400" baseline="-25000" dirty="0">
                  <a:latin typeface="Times New Roman" charset="0"/>
                  <a:ea typeface="Times New Roman" charset="0"/>
                  <a:cs typeface="Times New Roman" charset="0"/>
                </a:endParaRPr>
              </a:p>
            </p:txBody>
          </p:sp>
          <p:sp>
            <p:nvSpPr>
              <p:cNvPr id="94" name="Freeform 93"/>
              <p:cNvSpPr/>
              <p:nvPr/>
            </p:nvSpPr>
            <p:spPr>
              <a:xfrm>
                <a:off x="2655604" y="2121708"/>
                <a:ext cx="1063107" cy="1288685"/>
              </a:xfrm>
              <a:custGeom>
                <a:avLst/>
                <a:gdLst>
                  <a:gd name="connsiteX0" fmla="*/ 339958 w 732229"/>
                  <a:gd name="connsiteY0" fmla="*/ 1663 h 887599"/>
                  <a:gd name="connsiteX1" fmla="*/ 205734 w 732229"/>
                  <a:gd name="connsiteY1" fmla="*/ 93942 h 887599"/>
                  <a:gd name="connsiteX2" fmla="*/ 50537 w 732229"/>
                  <a:gd name="connsiteY2" fmla="*/ 207194 h 887599"/>
                  <a:gd name="connsiteX3" fmla="*/ 8592 w 732229"/>
                  <a:gd name="connsiteY3" fmla="*/ 324640 h 887599"/>
                  <a:gd name="connsiteX4" fmla="*/ 204 w 732229"/>
                  <a:gd name="connsiteY4" fmla="*/ 442085 h 887599"/>
                  <a:gd name="connsiteX5" fmla="*/ 12787 w 732229"/>
                  <a:gd name="connsiteY5" fmla="*/ 584698 h 887599"/>
                  <a:gd name="connsiteX6" fmla="*/ 46343 w 732229"/>
                  <a:gd name="connsiteY6" fmla="*/ 622449 h 887599"/>
                  <a:gd name="connsiteX7" fmla="*/ 142816 w 732229"/>
                  <a:gd name="connsiteY7" fmla="*/ 710533 h 887599"/>
                  <a:gd name="connsiteX8" fmla="*/ 235095 w 732229"/>
                  <a:gd name="connsiteY8" fmla="*/ 827979 h 887599"/>
                  <a:gd name="connsiteX9" fmla="*/ 260262 w 732229"/>
                  <a:gd name="connsiteY9" fmla="*/ 836368 h 887599"/>
                  <a:gd name="connsiteX10" fmla="*/ 331569 w 732229"/>
                  <a:gd name="connsiteY10" fmla="*/ 886702 h 887599"/>
                  <a:gd name="connsiteX11" fmla="*/ 369319 w 732229"/>
                  <a:gd name="connsiteY11" fmla="*/ 869924 h 887599"/>
                  <a:gd name="connsiteX12" fmla="*/ 537099 w 732229"/>
                  <a:gd name="connsiteY12" fmla="*/ 802812 h 887599"/>
                  <a:gd name="connsiteX13" fmla="*/ 646156 w 732229"/>
                  <a:gd name="connsiteY13" fmla="*/ 769256 h 887599"/>
                  <a:gd name="connsiteX14" fmla="*/ 688101 w 732229"/>
                  <a:gd name="connsiteY14" fmla="*/ 622449 h 887599"/>
                  <a:gd name="connsiteX15" fmla="*/ 730046 w 732229"/>
                  <a:gd name="connsiteY15" fmla="*/ 408529 h 887599"/>
                  <a:gd name="connsiteX16" fmla="*/ 616794 w 732229"/>
                  <a:gd name="connsiteY16" fmla="*/ 215583 h 887599"/>
                  <a:gd name="connsiteX17" fmla="*/ 499348 w 732229"/>
                  <a:gd name="connsiteY17" fmla="*/ 47803 h 887599"/>
                  <a:gd name="connsiteX18" fmla="*/ 339958 w 732229"/>
                  <a:gd name="connsiteY18" fmla="*/ 1663 h 8875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732229" h="887599">
                    <a:moveTo>
                      <a:pt x="339958" y="1663"/>
                    </a:moveTo>
                    <a:cubicBezTo>
                      <a:pt x="291022" y="9353"/>
                      <a:pt x="253971" y="59687"/>
                      <a:pt x="205734" y="93942"/>
                    </a:cubicBezTo>
                    <a:cubicBezTo>
                      <a:pt x="157497" y="128197"/>
                      <a:pt x="83394" y="168744"/>
                      <a:pt x="50537" y="207194"/>
                    </a:cubicBezTo>
                    <a:cubicBezTo>
                      <a:pt x="17680" y="245644"/>
                      <a:pt x="16981" y="285492"/>
                      <a:pt x="8592" y="324640"/>
                    </a:cubicBezTo>
                    <a:cubicBezTo>
                      <a:pt x="203" y="363788"/>
                      <a:pt x="-495" y="398742"/>
                      <a:pt x="204" y="442085"/>
                    </a:cubicBezTo>
                    <a:cubicBezTo>
                      <a:pt x="903" y="485428"/>
                      <a:pt x="5097" y="554637"/>
                      <a:pt x="12787" y="584698"/>
                    </a:cubicBezTo>
                    <a:cubicBezTo>
                      <a:pt x="20477" y="614759"/>
                      <a:pt x="24672" y="601477"/>
                      <a:pt x="46343" y="622449"/>
                    </a:cubicBezTo>
                    <a:cubicBezTo>
                      <a:pt x="68014" y="643421"/>
                      <a:pt x="111357" y="676278"/>
                      <a:pt x="142816" y="710533"/>
                    </a:cubicBezTo>
                    <a:cubicBezTo>
                      <a:pt x="174275" y="744788"/>
                      <a:pt x="215521" y="807007"/>
                      <a:pt x="235095" y="827979"/>
                    </a:cubicBezTo>
                    <a:cubicBezTo>
                      <a:pt x="254669" y="848951"/>
                      <a:pt x="244183" y="826581"/>
                      <a:pt x="260262" y="836368"/>
                    </a:cubicBezTo>
                    <a:cubicBezTo>
                      <a:pt x="276341" y="846155"/>
                      <a:pt x="313393" y="881109"/>
                      <a:pt x="331569" y="886702"/>
                    </a:cubicBezTo>
                    <a:cubicBezTo>
                      <a:pt x="349745" y="892295"/>
                      <a:pt x="369319" y="869924"/>
                      <a:pt x="369319" y="869924"/>
                    </a:cubicBezTo>
                    <a:cubicBezTo>
                      <a:pt x="403574" y="855942"/>
                      <a:pt x="490960" y="819590"/>
                      <a:pt x="537099" y="802812"/>
                    </a:cubicBezTo>
                    <a:cubicBezTo>
                      <a:pt x="583238" y="786034"/>
                      <a:pt x="620989" y="799316"/>
                      <a:pt x="646156" y="769256"/>
                    </a:cubicBezTo>
                    <a:cubicBezTo>
                      <a:pt x="671323" y="739196"/>
                      <a:pt x="674119" y="682570"/>
                      <a:pt x="688101" y="622449"/>
                    </a:cubicBezTo>
                    <a:cubicBezTo>
                      <a:pt x="702083" y="562328"/>
                      <a:pt x="741931" y="476340"/>
                      <a:pt x="730046" y="408529"/>
                    </a:cubicBezTo>
                    <a:cubicBezTo>
                      <a:pt x="718162" y="340718"/>
                      <a:pt x="655244" y="275704"/>
                      <a:pt x="616794" y="215583"/>
                    </a:cubicBezTo>
                    <a:cubicBezTo>
                      <a:pt x="578344" y="155462"/>
                      <a:pt x="544089" y="82058"/>
                      <a:pt x="499348" y="47803"/>
                    </a:cubicBezTo>
                    <a:cubicBezTo>
                      <a:pt x="454607" y="13548"/>
                      <a:pt x="388894" y="-6027"/>
                      <a:pt x="339958" y="1663"/>
                    </a:cubicBezTo>
                    <a:close/>
                  </a:path>
                </a:pathLst>
              </a:custGeom>
              <a:solidFill>
                <a:schemeClr val="bg1">
                  <a:alpha val="35000"/>
                </a:schemeClr>
              </a:solidFill>
              <a:ln>
                <a:solidFill>
                  <a:schemeClr val="tx1">
                    <a:lumMod val="75000"/>
                    <a:lumOff val="2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/>
              </a:p>
            </p:txBody>
          </p:sp>
          <p:sp>
            <p:nvSpPr>
              <p:cNvPr id="95" name="TextBox 94"/>
              <p:cNvSpPr txBox="1"/>
              <p:nvPr/>
            </p:nvSpPr>
            <p:spPr>
              <a:xfrm>
                <a:off x="2877174" y="2306856"/>
                <a:ext cx="575241" cy="50478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i="1" dirty="0">
                    <a:latin typeface="Times New Roman" charset="0"/>
                    <a:ea typeface="Times New Roman" charset="0"/>
                    <a:cs typeface="Times New Roman" charset="0"/>
                  </a:rPr>
                  <a:t>R</a:t>
                </a:r>
                <a:r>
                  <a:rPr lang="en-US" sz="2400" dirty="0">
                    <a:latin typeface="Times New Roman" charset="0"/>
                    <a:ea typeface="Times New Roman" charset="0"/>
                    <a:cs typeface="Times New Roman" charset="0"/>
                  </a:rPr>
                  <a:t>7</a:t>
                </a:r>
                <a:endParaRPr lang="en-US" sz="2400" baseline="-25000" dirty="0">
                  <a:latin typeface="Times New Roman" charset="0"/>
                  <a:ea typeface="Times New Roman" charset="0"/>
                  <a:cs typeface="Times New Roman" charset="0"/>
                </a:endParaRPr>
              </a:p>
            </p:txBody>
          </p:sp>
          <p:sp>
            <p:nvSpPr>
              <p:cNvPr id="96" name="Freeform 95"/>
              <p:cNvSpPr/>
              <p:nvPr/>
            </p:nvSpPr>
            <p:spPr>
              <a:xfrm>
                <a:off x="3396618" y="1921222"/>
                <a:ext cx="1159349" cy="1671289"/>
              </a:xfrm>
              <a:custGeom>
                <a:avLst/>
                <a:gdLst>
                  <a:gd name="connsiteX0" fmla="*/ 165142 w 798517"/>
                  <a:gd name="connsiteY0" fmla="*/ 22304 h 1151122"/>
                  <a:gd name="connsiteX1" fmla="*/ 14140 w 798517"/>
                  <a:gd name="connsiteY1" fmla="*/ 139750 h 1151122"/>
                  <a:gd name="connsiteX2" fmla="*/ 18334 w 798517"/>
                  <a:gd name="connsiteY2" fmla="*/ 181695 h 1151122"/>
                  <a:gd name="connsiteX3" fmla="*/ 119002 w 798517"/>
                  <a:gd name="connsiteY3" fmla="*/ 315919 h 1151122"/>
                  <a:gd name="connsiteX4" fmla="*/ 253226 w 798517"/>
                  <a:gd name="connsiteY4" fmla="*/ 513060 h 1151122"/>
                  <a:gd name="connsiteX5" fmla="*/ 244837 w 798517"/>
                  <a:gd name="connsiteY5" fmla="*/ 596950 h 1151122"/>
                  <a:gd name="connsiteX6" fmla="*/ 211281 w 798517"/>
                  <a:gd name="connsiteY6" fmla="*/ 747952 h 1151122"/>
                  <a:gd name="connsiteX7" fmla="*/ 173531 w 798517"/>
                  <a:gd name="connsiteY7" fmla="*/ 911537 h 1151122"/>
                  <a:gd name="connsiteX8" fmla="*/ 194503 w 798517"/>
                  <a:gd name="connsiteY8" fmla="*/ 945093 h 1151122"/>
                  <a:gd name="connsiteX9" fmla="*/ 345505 w 798517"/>
                  <a:gd name="connsiteY9" fmla="*/ 1028983 h 1151122"/>
                  <a:gd name="connsiteX10" fmla="*/ 664287 w 798517"/>
                  <a:gd name="connsiteY10" fmla="*/ 1142234 h 1151122"/>
                  <a:gd name="connsiteX11" fmla="*/ 693648 w 798517"/>
                  <a:gd name="connsiteY11" fmla="*/ 1138040 h 1151122"/>
                  <a:gd name="connsiteX12" fmla="*/ 718815 w 798517"/>
                  <a:gd name="connsiteY12" fmla="*/ 1091900 h 1151122"/>
                  <a:gd name="connsiteX13" fmla="*/ 798511 w 798517"/>
                  <a:gd name="connsiteY13" fmla="*/ 601144 h 1151122"/>
                  <a:gd name="connsiteX14" fmla="*/ 723010 w 798517"/>
                  <a:gd name="connsiteY14" fmla="*/ 479504 h 1151122"/>
                  <a:gd name="connsiteX15" fmla="*/ 676870 w 798517"/>
                  <a:gd name="connsiteY15" fmla="*/ 353669 h 1151122"/>
                  <a:gd name="connsiteX16" fmla="*/ 655898 w 798517"/>
                  <a:gd name="connsiteY16" fmla="*/ 236223 h 1151122"/>
                  <a:gd name="connsiteX17" fmla="*/ 462951 w 798517"/>
                  <a:gd name="connsiteY17" fmla="*/ 135555 h 1151122"/>
                  <a:gd name="connsiteX18" fmla="*/ 223865 w 798517"/>
                  <a:gd name="connsiteY18" fmla="*/ 9721 h 1151122"/>
                  <a:gd name="connsiteX19" fmla="*/ 165142 w 798517"/>
                  <a:gd name="connsiteY19" fmla="*/ 22304 h 11511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798517" h="1151122">
                    <a:moveTo>
                      <a:pt x="165142" y="22304"/>
                    </a:moveTo>
                    <a:cubicBezTo>
                      <a:pt x="130188" y="43975"/>
                      <a:pt x="38608" y="113185"/>
                      <a:pt x="14140" y="139750"/>
                    </a:cubicBezTo>
                    <a:cubicBezTo>
                      <a:pt x="-10328" y="166315"/>
                      <a:pt x="857" y="152334"/>
                      <a:pt x="18334" y="181695"/>
                    </a:cubicBezTo>
                    <a:cubicBezTo>
                      <a:pt x="35811" y="211056"/>
                      <a:pt x="79853" y="260692"/>
                      <a:pt x="119002" y="315919"/>
                    </a:cubicBezTo>
                    <a:cubicBezTo>
                      <a:pt x="158151" y="371146"/>
                      <a:pt x="232254" y="466222"/>
                      <a:pt x="253226" y="513060"/>
                    </a:cubicBezTo>
                    <a:cubicBezTo>
                      <a:pt x="274198" y="559898"/>
                      <a:pt x="251828" y="557801"/>
                      <a:pt x="244837" y="596950"/>
                    </a:cubicBezTo>
                    <a:cubicBezTo>
                      <a:pt x="237846" y="636099"/>
                      <a:pt x="223165" y="695521"/>
                      <a:pt x="211281" y="747952"/>
                    </a:cubicBezTo>
                    <a:cubicBezTo>
                      <a:pt x="199397" y="800383"/>
                      <a:pt x="176327" y="878680"/>
                      <a:pt x="173531" y="911537"/>
                    </a:cubicBezTo>
                    <a:cubicBezTo>
                      <a:pt x="170735" y="944394"/>
                      <a:pt x="165841" y="925519"/>
                      <a:pt x="194503" y="945093"/>
                    </a:cubicBezTo>
                    <a:cubicBezTo>
                      <a:pt x="223165" y="964667"/>
                      <a:pt x="267208" y="996126"/>
                      <a:pt x="345505" y="1028983"/>
                    </a:cubicBezTo>
                    <a:cubicBezTo>
                      <a:pt x="423802" y="1061840"/>
                      <a:pt x="606263" y="1124058"/>
                      <a:pt x="664287" y="1142234"/>
                    </a:cubicBezTo>
                    <a:cubicBezTo>
                      <a:pt x="722311" y="1160410"/>
                      <a:pt x="684560" y="1146429"/>
                      <a:pt x="693648" y="1138040"/>
                    </a:cubicBezTo>
                    <a:cubicBezTo>
                      <a:pt x="702736" y="1129651"/>
                      <a:pt x="701338" y="1181383"/>
                      <a:pt x="718815" y="1091900"/>
                    </a:cubicBezTo>
                    <a:cubicBezTo>
                      <a:pt x="736292" y="1002417"/>
                      <a:pt x="797812" y="703210"/>
                      <a:pt x="798511" y="601144"/>
                    </a:cubicBezTo>
                    <a:cubicBezTo>
                      <a:pt x="799210" y="499078"/>
                      <a:pt x="743283" y="520750"/>
                      <a:pt x="723010" y="479504"/>
                    </a:cubicBezTo>
                    <a:cubicBezTo>
                      <a:pt x="702737" y="438258"/>
                      <a:pt x="688055" y="394216"/>
                      <a:pt x="676870" y="353669"/>
                    </a:cubicBezTo>
                    <a:cubicBezTo>
                      <a:pt x="665685" y="313122"/>
                      <a:pt x="691551" y="272575"/>
                      <a:pt x="655898" y="236223"/>
                    </a:cubicBezTo>
                    <a:cubicBezTo>
                      <a:pt x="620245" y="199871"/>
                      <a:pt x="462951" y="135555"/>
                      <a:pt x="462951" y="135555"/>
                    </a:cubicBezTo>
                    <a:cubicBezTo>
                      <a:pt x="390946" y="97805"/>
                      <a:pt x="270005" y="27897"/>
                      <a:pt x="223865" y="9721"/>
                    </a:cubicBezTo>
                    <a:cubicBezTo>
                      <a:pt x="177725" y="-8455"/>
                      <a:pt x="200096" y="633"/>
                      <a:pt x="165142" y="22304"/>
                    </a:cubicBezTo>
                    <a:close/>
                  </a:path>
                </a:pathLst>
              </a:custGeom>
              <a:solidFill>
                <a:schemeClr val="bg1">
                  <a:alpha val="35000"/>
                </a:schemeClr>
              </a:solidFill>
              <a:ln>
                <a:solidFill>
                  <a:schemeClr val="tx1">
                    <a:lumMod val="75000"/>
                    <a:lumOff val="2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/>
              </a:p>
            </p:txBody>
          </p:sp>
          <p:sp>
            <p:nvSpPr>
              <p:cNvPr id="97" name="Freeform 96"/>
              <p:cNvSpPr/>
              <p:nvPr/>
            </p:nvSpPr>
            <p:spPr>
              <a:xfrm>
                <a:off x="2731520" y="1575071"/>
                <a:ext cx="1514365" cy="525602"/>
              </a:xfrm>
              <a:custGeom>
                <a:avLst/>
                <a:gdLst>
                  <a:gd name="connsiteX0" fmla="*/ 15030 w 1043039"/>
                  <a:gd name="connsiteY0" fmla="*/ 21634 h 362015"/>
                  <a:gd name="connsiteX1" fmla="*/ 61169 w 1043039"/>
                  <a:gd name="connsiteY1" fmla="*/ 189414 h 362015"/>
                  <a:gd name="connsiteX2" fmla="*/ 157643 w 1043039"/>
                  <a:gd name="connsiteY2" fmla="*/ 248137 h 362015"/>
                  <a:gd name="connsiteX3" fmla="*/ 270894 w 1043039"/>
                  <a:gd name="connsiteY3" fmla="*/ 323637 h 362015"/>
                  <a:gd name="connsiteX4" fmla="*/ 308645 w 1043039"/>
                  <a:gd name="connsiteY4" fmla="*/ 348804 h 362015"/>
                  <a:gd name="connsiteX5" fmla="*/ 447063 w 1043039"/>
                  <a:gd name="connsiteY5" fmla="*/ 357193 h 362015"/>
                  <a:gd name="connsiteX6" fmla="*/ 564509 w 1043039"/>
                  <a:gd name="connsiteY6" fmla="*/ 273304 h 362015"/>
                  <a:gd name="connsiteX7" fmla="*/ 640010 w 1043039"/>
                  <a:gd name="connsiteY7" fmla="*/ 218775 h 362015"/>
                  <a:gd name="connsiteX8" fmla="*/ 732289 w 1043039"/>
                  <a:gd name="connsiteY8" fmla="*/ 239748 h 362015"/>
                  <a:gd name="connsiteX9" fmla="*/ 849735 w 1043039"/>
                  <a:gd name="connsiteY9" fmla="*/ 260720 h 362015"/>
                  <a:gd name="connsiteX10" fmla="*/ 1030098 w 1043039"/>
                  <a:gd name="connsiteY10" fmla="*/ 113913 h 362015"/>
                  <a:gd name="connsiteX11" fmla="*/ 950402 w 1043039"/>
                  <a:gd name="connsiteY11" fmla="*/ 34217 h 362015"/>
                  <a:gd name="connsiteX12" fmla="*/ 329617 w 1043039"/>
                  <a:gd name="connsiteY12" fmla="*/ 4856 h 362015"/>
                  <a:gd name="connsiteX13" fmla="*/ 15030 w 1043039"/>
                  <a:gd name="connsiteY13" fmla="*/ 21634 h 3620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043039" h="362015">
                    <a:moveTo>
                      <a:pt x="15030" y="21634"/>
                    </a:moveTo>
                    <a:cubicBezTo>
                      <a:pt x="-29711" y="52394"/>
                      <a:pt x="37400" y="151663"/>
                      <a:pt x="61169" y="189414"/>
                    </a:cubicBezTo>
                    <a:cubicBezTo>
                      <a:pt x="84938" y="227165"/>
                      <a:pt x="122689" y="225767"/>
                      <a:pt x="157643" y="248137"/>
                    </a:cubicBezTo>
                    <a:cubicBezTo>
                      <a:pt x="192597" y="270507"/>
                      <a:pt x="270894" y="323637"/>
                      <a:pt x="270894" y="323637"/>
                    </a:cubicBezTo>
                    <a:cubicBezTo>
                      <a:pt x="296061" y="340415"/>
                      <a:pt x="279283" y="343211"/>
                      <a:pt x="308645" y="348804"/>
                    </a:cubicBezTo>
                    <a:cubicBezTo>
                      <a:pt x="338007" y="354397"/>
                      <a:pt x="404419" y="369776"/>
                      <a:pt x="447063" y="357193"/>
                    </a:cubicBezTo>
                    <a:cubicBezTo>
                      <a:pt x="489707" y="344610"/>
                      <a:pt x="564509" y="273304"/>
                      <a:pt x="564509" y="273304"/>
                    </a:cubicBezTo>
                    <a:cubicBezTo>
                      <a:pt x="596667" y="250234"/>
                      <a:pt x="612047" y="224368"/>
                      <a:pt x="640010" y="218775"/>
                    </a:cubicBezTo>
                    <a:cubicBezTo>
                      <a:pt x="667973" y="213182"/>
                      <a:pt x="697335" y="232757"/>
                      <a:pt x="732289" y="239748"/>
                    </a:cubicBezTo>
                    <a:cubicBezTo>
                      <a:pt x="767243" y="246739"/>
                      <a:pt x="800100" y="281693"/>
                      <a:pt x="849735" y="260720"/>
                    </a:cubicBezTo>
                    <a:cubicBezTo>
                      <a:pt x="899370" y="239748"/>
                      <a:pt x="1013320" y="151663"/>
                      <a:pt x="1030098" y="113913"/>
                    </a:cubicBezTo>
                    <a:cubicBezTo>
                      <a:pt x="1046876" y="76163"/>
                      <a:pt x="1067149" y="52393"/>
                      <a:pt x="950402" y="34217"/>
                    </a:cubicBezTo>
                    <a:cubicBezTo>
                      <a:pt x="833655" y="16041"/>
                      <a:pt x="484114" y="9050"/>
                      <a:pt x="329617" y="4856"/>
                    </a:cubicBezTo>
                    <a:cubicBezTo>
                      <a:pt x="175120" y="662"/>
                      <a:pt x="59771" y="-9126"/>
                      <a:pt x="15030" y="21634"/>
                    </a:cubicBezTo>
                    <a:close/>
                  </a:path>
                </a:pathLst>
              </a:custGeom>
              <a:solidFill>
                <a:schemeClr val="bg1">
                  <a:alpha val="35000"/>
                </a:schemeClr>
              </a:solidFill>
              <a:ln>
                <a:solidFill>
                  <a:schemeClr val="tx1">
                    <a:lumMod val="75000"/>
                    <a:lumOff val="2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/>
              </a:p>
            </p:txBody>
          </p:sp>
          <p:sp>
            <p:nvSpPr>
              <p:cNvPr id="98" name="TextBox 97"/>
              <p:cNvSpPr txBox="1"/>
              <p:nvPr/>
            </p:nvSpPr>
            <p:spPr>
              <a:xfrm>
                <a:off x="3092709" y="1445487"/>
                <a:ext cx="575241" cy="50478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i="1" dirty="0">
                    <a:latin typeface="Times New Roman" charset="0"/>
                    <a:ea typeface="Times New Roman" charset="0"/>
                    <a:cs typeface="Times New Roman" charset="0"/>
                  </a:rPr>
                  <a:t>R</a:t>
                </a:r>
                <a:r>
                  <a:rPr lang="en-US" sz="2400" dirty="0">
                    <a:latin typeface="Times New Roman" charset="0"/>
                    <a:ea typeface="Times New Roman" charset="0"/>
                    <a:cs typeface="Times New Roman" charset="0"/>
                  </a:rPr>
                  <a:t>9</a:t>
                </a:r>
                <a:endParaRPr lang="en-US" sz="2400" baseline="-25000" dirty="0">
                  <a:latin typeface="Times New Roman" charset="0"/>
                  <a:ea typeface="Times New Roman" charset="0"/>
                  <a:cs typeface="Times New Roman" charset="0"/>
                </a:endParaRPr>
              </a:p>
            </p:txBody>
          </p:sp>
          <p:sp>
            <p:nvSpPr>
              <p:cNvPr id="99" name="Freeform 98"/>
              <p:cNvSpPr/>
              <p:nvPr/>
            </p:nvSpPr>
            <p:spPr>
              <a:xfrm>
                <a:off x="2638507" y="4624170"/>
                <a:ext cx="1513300" cy="1090135"/>
              </a:xfrm>
              <a:custGeom>
                <a:avLst/>
                <a:gdLst>
                  <a:gd name="connsiteX0" fmla="*/ 941089 w 1042305"/>
                  <a:gd name="connsiteY0" fmla="*/ 935 h 750845"/>
                  <a:gd name="connsiteX1" fmla="*/ 588992 w 1042305"/>
                  <a:gd name="connsiteY1" fmla="*/ 42976 h 750845"/>
                  <a:gd name="connsiteX2" fmla="*/ 394551 w 1042305"/>
                  <a:gd name="connsiteY2" fmla="*/ 90273 h 750845"/>
                  <a:gd name="connsiteX3" fmla="*/ 205365 w 1042305"/>
                  <a:gd name="connsiteY3" fmla="*/ 274204 h 750845"/>
                  <a:gd name="connsiteX4" fmla="*/ 413 w 1042305"/>
                  <a:gd name="connsiteY4" fmla="*/ 710383 h 750845"/>
                  <a:gd name="connsiteX5" fmla="*/ 163323 w 1042305"/>
                  <a:gd name="connsiteY5" fmla="*/ 715638 h 750845"/>
                  <a:gd name="connsiteX6" fmla="*/ 520675 w 1042305"/>
                  <a:gd name="connsiteY6" fmla="*/ 568493 h 750845"/>
                  <a:gd name="connsiteX7" fmla="*/ 899047 w 1042305"/>
                  <a:gd name="connsiteY7" fmla="*/ 263693 h 750845"/>
                  <a:gd name="connsiteX8" fmla="*/ 1040937 w 1042305"/>
                  <a:gd name="connsiteY8" fmla="*/ 85018 h 750845"/>
                  <a:gd name="connsiteX9" fmla="*/ 941089 w 1042305"/>
                  <a:gd name="connsiteY9" fmla="*/ 935 h 7508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042305" h="750845">
                    <a:moveTo>
                      <a:pt x="941089" y="935"/>
                    </a:moveTo>
                    <a:cubicBezTo>
                      <a:pt x="865765" y="-6072"/>
                      <a:pt x="680081" y="28086"/>
                      <a:pt x="588992" y="42976"/>
                    </a:cubicBezTo>
                    <a:cubicBezTo>
                      <a:pt x="497903" y="57866"/>
                      <a:pt x="458489" y="51735"/>
                      <a:pt x="394551" y="90273"/>
                    </a:cubicBezTo>
                    <a:cubicBezTo>
                      <a:pt x="330613" y="128811"/>
                      <a:pt x="271055" y="170852"/>
                      <a:pt x="205365" y="274204"/>
                    </a:cubicBezTo>
                    <a:cubicBezTo>
                      <a:pt x="139675" y="377556"/>
                      <a:pt x="7420" y="636811"/>
                      <a:pt x="413" y="710383"/>
                    </a:cubicBezTo>
                    <a:cubicBezTo>
                      <a:pt x="-6594" y="783955"/>
                      <a:pt x="76613" y="739286"/>
                      <a:pt x="163323" y="715638"/>
                    </a:cubicBezTo>
                    <a:cubicBezTo>
                      <a:pt x="250033" y="691990"/>
                      <a:pt x="398054" y="643817"/>
                      <a:pt x="520675" y="568493"/>
                    </a:cubicBezTo>
                    <a:cubicBezTo>
                      <a:pt x="643296" y="493169"/>
                      <a:pt x="812337" y="344272"/>
                      <a:pt x="899047" y="263693"/>
                    </a:cubicBezTo>
                    <a:cubicBezTo>
                      <a:pt x="985757" y="183114"/>
                      <a:pt x="1032178" y="127059"/>
                      <a:pt x="1040937" y="85018"/>
                    </a:cubicBezTo>
                    <a:cubicBezTo>
                      <a:pt x="1049696" y="42977"/>
                      <a:pt x="1016413" y="7942"/>
                      <a:pt x="941089" y="935"/>
                    </a:cubicBezTo>
                    <a:close/>
                  </a:path>
                </a:pathLst>
              </a:custGeom>
              <a:solidFill>
                <a:schemeClr val="bg1">
                  <a:alpha val="35000"/>
                </a:schemeClr>
              </a:solidFill>
              <a:ln>
                <a:solidFill>
                  <a:schemeClr val="tx1">
                    <a:lumMod val="75000"/>
                    <a:lumOff val="2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/>
              </a:p>
            </p:txBody>
          </p:sp>
          <p:sp>
            <p:nvSpPr>
              <p:cNvPr id="100" name="TextBox 99"/>
              <p:cNvSpPr txBox="1"/>
              <p:nvPr/>
            </p:nvSpPr>
            <p:spPr>
              <a:xfrm>
                <a:off x="3308402" y="4655518"/>
                <a:ext cx="575241" cy="50478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i="1" dirty="0">
                    <a:latin typeface="Times New Roman" charset="0"/>
                    <a:ea typeface="Times New Roman" charset="0"/>
                    <a:cs typeface="Times New Roman" charset="0"/>
                  </a:rPr>
                  <a:t>R</a:t>
                </a:r>
                <a:r>
                  <a:rPr lang="en-US" sz="2400" dirty="0">
                    <a:latin typeface="Times New Roman" charset="0"/>
                    <a:ea typeface="Times New Roman" charset="0"/>
                    <a:cs typeface="Times New Roman" charset="0"/>
                  </a:rPr>
                  <a:t>4</a:t>
                </a:r>
                <a:endParaRPr lang="en-US" sz="2400" baseline="-25000" dirty="0">
                  <a:latin typeface="Times New Roman" charset="0"/>
                  <a:ea typeface="Times New Roman" charset="0"/>
                  <a:cs typeface="Times New Roman" charset="0"/>
                </a:endParaRPr>
              </a:p>
            </p:txBody>
          </p:sp>
          <p:sp>
            <p:nvSpPr>
              <p:cNvPr id="113" name="TextBox 112"/>
              <p:cNvSpPr txBox="1"/>
              <p:nvPr/>
            </p:nvSpPr>
            <p:spPr>
              <a:xfrm>
                <a:off x="3871260" y="2154504"/>
                <a:ext cx="575241" cy="50478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i="1" dirty="0">
                    <a:latin typeface="Times New Roman" charset="0"/>
                    <a:ea typeface="Times New Roman" charset="0"/>
                    <a:cs typeface="Times New Roman" charset="0"/>
                  </a:rPr>
                  <a:t>R</a:t>
                </a:r>
                <a:r>
                  <a:rPr lang="en-US" sz="2400" dirty="0">
                    <a:latin typeface="Times New Roman" charset="0"/>
                    <a:ea typeface="Times New Roman" charset="0"/>
                    <a:cs typeface="Times New Roman" charset="0"/>
                  </a:rPr>
                  <a:t>6</a:t>
                </a:r>
                <a:endParaRPr lang="en-US" sz="2400" baseline="-25000" dirty="0">
                  <a:latin typeface="Times New Roman" charset="0"/>
                  <a:ea typeface="Times New Roman" charset="0"/>
                  <a:cs typeface="Times New Roman" charset="0"/>
                </a:endParaRPr>
              </a:p>
            </p:txBody>
          </p:sp>
        </p:grpSp>
        <p:pic>
          <p:nvPicPr>
            <p:cNvPr id="114" name="Picture 113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197925" y="4271657"/>
              <a:ext cx="515350" cy="515350"/>
            </a:xfrm>
            <a:prstGeom prst="rect">
              <a:avLst/>
            </a:prstGeom>
          </p:spPr>
        </p:pic>
        <p:grpSp>
          <p:nvGrpSpPr>
            <p:cNvPr id="115" name="Group 114"/>
            <p:cNvGrpSpPr/>
            <p:nvPr/>
          </p:nvGrpSpPr>
          <p:grpSpPr>
            <a:xfrm>
              <a:off x="385525" y="3106360"/>
              <a:ext cx="1878829" cy="2236474"/>
              <a:chOff x="1924623" y="3010102"/>
              <a:chExt cx="1878829" cy="2236474"/>
            </a:xfrm>
          </p:grpSpPr>
          <p:grpSp>
            <p:nvGrpSpPr>
              <p:cNvPr id="116" name="Group 115"/>
              <p:cNvGrpSpPr/>
              <p:nvPr/>
            </p:nvGrpSpPr>
            <p:grpSpPr>
              <a:xfrm>
                <a:off x="1924623" y="3628172"/>
                <a:ext cx="1878829" cy="1618404"/>
                <a:chOff x="1679737" y="4422933"/>
                <a:chExt cx="1294068" cy="1114698"/>
              </a:xfrm>
              <a:effectLst>
                <a:outerShdw blurRad="50800" dist="38100" dir="2700000" algn="tl" rotWithShape="0">
                  <a:schemeClr val="bg1">
                    <a:alpha val="40000"/>
                  </a:schemeClr>
                </a:outerShdw>
              </a:effectLst>
            </p:grpSpPr>
            <p:sp>
              <p:nvSpPr>
                <p:cNvPr id="118" name="Freeform 117"/>
                <p:cNvSpPr/>
                <p:nvPr/>
              </p:nvSpPr>
              <p:spPr>
                <a:xfrm rot="629369">
                  <a:off x="1962384" y="4422933"/>
                  <a:ext cx="1011421" cy="589419"/>
                </a:xfrm>
                <a:custGeom>
                  <a:avLst/>
                  <a:gdLst>
                    <a:gd name="connsiteX0" fmla="*/ 895611 w 895611"/>
                    <a:gd name="connsiteY0" fmla="*/ 0 h 557408"/>
                    <a:gd name="connsiteX1" fmla="*/ 300624 w 895611"/>
                    <a:gd name="connsiteY1" fmla="*/ 194153 h 557408"/>
                    <a:gd name="connsiteX2" fmla="*/ 0 w 895611"/>
                    <a:gd name="connsiteY2" fmla="*/ 557408 h 557408"/>
                    <a:gd name="connsiteX3" fmla="*/ 0 w 895611"/>
                    <a:gd name="connsiteY3" fmla="*/ 557408 h 55740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895611" h="557408">
                      <a:moveTo>
                        <a:pt x="895611" y="0"/>
                      </a:moveTo>
                      <a:cubicBezTo>
                        <a:pt x="672751" y="50626"/>
                        <a:pt x="449892" y="101252"/>
                        <a:pt x="300624" y="194153"/>
                      </a:cubicBezTo>
                      <a:cubicBezTo>
                        <a:pt x="151356" y="287054"/>
                        <a:pt x="0" y="557408"/>
                        <a:pt x="0" y="557408"/>
                      </a:cubicBezTo>
                      <a:lnTo>
                        <a:pt x="0" y="557408"/>
                      </a:lnTo>
                    </a:path>
                  </a:pathLst>
                </a:custGeom>
                <a:noFill/>
                <a:ln w="47625">
                  <a:solidFill>
                    <a:srgbClr val="FF0000"/>
                  </a:solidFill>
                  <a:headEnd type="none" w="med" len="med"/>
                  <a:tailEnd type="stealth" w="med" len="med"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latin typeface="Times New Roman" charset="0"/>
                    <a:ea typeface="Times New Roman" charset="0"/>
                    <a:cs typeface="Times New Roman" charset="0"/>
                  </a:endParaRPr>
                </a:p>
              </p:txBody>
            </p:sp>
            <p:sp>
              <p:nvSpPr>
                <p:cNvPr id="119" name="Freeform 118"/>
                <p:cNvSpPr/>
                <p:nvPr/>
              </p:nvSpPr>
              <p:spPr>
                <a:xfrm rot="3594241">
                  <a:off x="1934617" y="4977785"/>
                  <a:ext cx="733769" cy="385924"/>
                </a:xfrm>
                <a:custGeom>
                  <a:avLst/>
                  <a:gdLst>
                    <a:gd name="connsiteX0" fmla="*/ 895611 w 895611"/>
                    <a:gd name="connsiteY0" fmla="*/ 0 h 557408"/>
                    <a:gd name="connsiteX1" fmla="*/ 300624 w 895611"/>
                    <a:gd name="connsiteY1" fmla="*/ 194153 h 557408"/>
                    <a:gd name="connsiteX2" fmla="*/ 0 w 895611"/>
                    <a:gd name="connsiteY2" fmla="*/ 557408 h 557408"/>
                    <a:gd name="connsiteX3" fmla="*/ 0 w 895611"/>
                    <a:gd name="connsiteY3" fmla="*/ 557408 h 55740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895611" h="557408">
                      <a:moveTo>
                        <a:pt x="895611" y="0"/>
                      </a:moveTo>
                      <a:cubicBezTo>
                        <a:pt x="672751" y="50626"/>
                        <a:pt x="449892" y="101252"/>
                        <a:pt x="300624" y="194153"/>
                      </a:cubicBezTo>
                      <a:cubicBezTo>
                        <a:pt x="151356" y="287054"/>
                        <a:pt x="0" y="557408"/>
                        <a:pt x="0" y="557408"/>
                      </a:cubicBezTo>
                      <a:lnTo>
                        <a:pt x="0" y="557408"/>
                      </a:lnTo>
                    </a:path>
                  </a:pathLst>
                </a:custGeom>
                <a:noFill/>
                <a:ln w="41275">
                  <a:solidFill>
                    <a:srgbClr val="FF0000"/>
                  </a:solidFill>
                  <a:headEnd type="none" w="med" len="med"/>
                  <a:tailEnd type="stealth" w="med" len="med"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latin typeface="Times New Roman" charset="0"/>
                    <a:ea typeface="Times New Roman" charset="0"/>
                    <a:cs typeface="Times New Roman" charset="0"/>
                  </a:endParaRPr>
                </a:p>
              </p:txBody>
            </p:sp>
            <p:sp>
              <p:nvSpPr>
                <p:cNvPr id="120" name="Freeform 119"/>
                <p:cNvSpPr/>
                <p:nvPr/>
              </p:nvSpPr>
              <p:spPr>
                <a:xfrm rot="19611301">
                  <a:off x="1679737" y="4428667"/>
                  <a:ext cx="299912" cy="207242"/>
                </a:xfrm>
                <a:custGeom>
                  <a:avLst/>
                  <a:gdLst>
                    <a:gd name="connsiteX0" fmla="*/ 895611 w 895611"/>
                    <a:gd name="connsiteY0" fmla="*/ 0 h 557408"/>
                    <a:gd name="connsiteX1" fmla="*/ 300624 w 895611"/>
                    <a:gd name="connsiteY1" fmla="*/ 194153 h 557408"/>
                    <a:gd name="connsiteX2" fmla="*/ 0 w 895611"/>
                    <a:gd name="connsiteY2" fmla="*/ 557408 h 557408"/>
                    <a:gd name="connsiteX3" fmla="*/ 0 w 895611"/>
                    <a:gd name="connsiteY3" fmla="*/ 557408 h 55740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895611" h="557408">
                      <a:moveTo>
                        <a:pt x="895611" y="0"/>
                      </a:moveTo>
                      <a:cubicBezTo>
                        <a:pt x="672751" y="50626"/>
                        <a:pt x="449892" y="101252"/>
                        <a:pt x="300624" y="194153"/>
                      </a:cubicBezTo>
                      <a:cubicBezTo>
                        <a:pt x="151356" y="287054"/>
                        <a:pt x="0" y="557408"/>
                        <a:pt x="0" y="557408"/>
                      </a:cubicBezTo>
                      <a:lnTo>
                        <a:pt x="0" y="557408"/>
                      </a:lnTo>
                    </a:path>
                  </a:pathLst>
                </a:custGeom>
                <a:noFill/>
                <a:ln w="38100" cmpd="sng">
                  <a:solidFill>
                    <a:srgbClr val="FF0000"/>
                  </a:solidFill>
                  <a:headEnd type="none" w="lg" len="lg"/>
                  <a:tailEnd type="stealth" w="med" len="med"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latin typeface="Times New Roman" charset="0"/>
                    <a:ea typeface="Times New Roman" charset="0"/>
                    <a:cs typeface="Times New Roman" charset="0"/>
                  </a:endParaRPr>
                </a:p>
              </p:txBody>
            </p:sp>
          </p:grpSp>
          <p:sp>
            <p:nvSpPr>
              <p:cNvPr id="117" name="Freeform 116"/>
              <p:cNvSpPr/>
              <p:nvPr/>
            </p:nvSpPr>
            <p:spPr>
              <a:xfrm>
                <a:off x="2141772" y="3010102"/>
                <a:ext cx="1017899" cy="1179167"/>
              </a:xfrm>
              <a:custGeom>
                <a:avLst/>
                <a:gdLst>
                  <a:gd name="connsiteX0" fmla="*/ 571500 w 571500"/>
                  <a:gd name="connsiteY0" fmla="*/ 0 h 736600"/>
                  <a:gd name="connsiteX1" fmla="*/ 101600 w 571500"/>
                  <a:gd name="connsiteY1" fmla="*/ 552450 h 736600"/>
                  <a:gd name="connsiteX2" fmla="*/ 0 w 571500"/>
                  <a:gd name="connsiteY2" fmla="*/ 736600 h 7366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571500" h="736600">
                    <a:moveTo>
                      <a:pt x="571500" y="0"/>
                    </a:moveTo>
                    <a:cubicBezTo>
                      <a:pt x="384175" y="214841"/>
                      <a:pt x="196850" y="429683"/>
                      <a:pt x="101600" y="552450"/>
                    </a:cubicBezTo>
                    <a:cubicBezTo>
                      <a:pt x="6350" y="675217"/>
                      <a:pt x="0" y="736600"/>
                      <a:pt x="0" y="736600"/>
                    </a:cubicBezTo>
                  </a:path>
                </a:pathLst>
              </a:custGeom>
              <a:noFill/>
              <a:ln w="53975">
                <a:solidFill>
                  <a:srgbClr val="FF0000"/>
                </a:solidFill>
                <a:tailEnd type="stealth"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/>
              </a:p>
            </p:txBody>
          </p:sp>
        </p:grpSp>
      </p:grpSp>
      <p:pic>
        <p:nvPicPr>
          <p:cNvPr id="65" name="Picture 64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506" t="62199" r="17536" b="31146"/>
          <a:stretch/>
        </p:blipFill>
        <p:spPr>
          <a:xfrm>
            <a:off x="964898" y="6053036"/>
            <a:ext cx="583842" cy="418843"/>
          </a:xfrm>
          <a:prstGeom prst="rect">
            <a:avLst/>
          </a:prstGeom>
        </p:spPr>
      </p:pic>
      <p:pic>
        <p:nvPicPr>
          <p:cNvPr id="66" name="Picture 65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063" t="57603" r="5710" b="38523"/>
          <a:stretch/>
        </p:blipFill>
        <p:spPr>
          <a:xfrm>
            <a:off x="1015871" y="5759371"/>
            <a:ext cx="522514" cy="243841"/>
          </a:xfrm>
          <a:prstGeom prst="rect">
            <a:avLst/>
          </a:prstGeom>
        </p:spPr>
      </p:pic>
      <p:pic>
        <p:nvPicPr>
          <p:cNvPr id="67" name="Picture 66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709" t="14647" r="56970" b="80649"/>
          <a:stretch/>
        </p:blipFill>
        <p:spPr>
          <a:xfrm>
            <a:off x="1149524" y="6388442"/>
            <a:ext cx="278675" cy="296092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600947" y="5740602"/>
            <a:ext cx="19527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True crowd flow</a:t>
            </a:r>
          </a:p>
        </p:txBody>
      </p:sp>
      <p:sp>
        <p:nvSpPr>
          <p:cNvPr id="69" name="TextBox 68"/>
          <p:cNvSpPr txBox="1"/>
          <p:nvPr/>
        </p:nvSpPr>
        <p:spPr>
          <a:xfrm>
            <a:off x="1603765" y="6057612"/>
            <a:ext cx="20778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Seasonal + Trend</a:t>
            </a:r>
          </a:p>
        </p:txBody>
      </p:sp>
      <p:sp>
        <p:nvSpPr>
          <p:cNvPr id="70" name="TextBox 69"/>
          <p:cNvSpPr txBox="1"/>
          <p:nvPr/>
        </p:nvSpPr>
        <p:spPr>
          <a:xfrm>
            <a:off x="1594760" y="6370614"/>
            <a:ext cx="18966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Our predictions</a:t>
            </a:r>
          </a:p>
        </p:txBody>
      </p:sp>
    </p:spTree>
    <p:extLst>
      <p:ext uri="{BB962C8B-B14F-4D97-AF65-F5344CB8AC3E}">
        <p14:creationId xmlns:p14="http://schemas.microsoft.com/office/powerpoint/2010/main" val="80182190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637A9-119A-49DA-BD12-AAC58B377D80}" type="slidenum">
              <a:rPr lang="en-US" smtClean="0"/>
              <a:t>24</a:t>
            </a:fld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2592409" y="921990"/>
            <a:ext cx="415976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spc="300" dirty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Thank you!</a:t>
            </a:r>
          </a:p>
        </p:txBody>
      </p:sp>
      <p:sp>
        <p:nvSpPr>
          <p:cNvPr id="2" name="TextBox 1"/>
          <p:cNvSpPr txBox="1"/>
          <p:nvPr/>
        </p:nvSpPr>
        <p:spPr>
          <a:xfrm flipH="1">
            <a:off x="1881157" y="2302479"/>
            <a:ext cx="558226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Minh Hoang</a:t>
            </a:r>
            <a:endParaRPr lang="en-US" sz="2400" dirty="0">
              <a:hlinkClick r:id="rId2"/>
            </a:endParaRPr>
          </a:p>
          <a:p>
            <a:pPr algn="ctr"/>
            <a:r>
              <a:rPr lang="en-US" sz="2400" dirty="0">
                <a:hlinkClick r:id="rId2"/>
              </a:rPr>
              <a:t>mhoang@cs.ucsb.edu</a:t>
            </a:r>
            <a:endParaRPr lang="en-US" sz="2400" dirty="0"/>
          </a:p>
          <a:p>
            <a:pPr algn="ctr"/>
            <a:endParaRPr lang="en-US" sz="2400" dirty="0"/>
          </a:p>
          <a:p>
            <a:pPr algn="ctr"/>
            <a:r>
              <a:rPr lang="en-US" sz="2400" dirty="0"/>
              <a:t>Code &amp; data are available here: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46571" y="4120510"/>
            <a:ext cx="2051438" cy="20514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33420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Occupy Wall Street, Sep, 2014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637A9-119A-49DA-BD12-AAC58B377D80}" type="slidenum">
              <a:rPr lang="en-US" smtClean="0"/>
              <a:t>3</a:t>
            </a:fld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5747658" y="4895388"/>
            <a:ext cx="21996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8am Sep, 17, 2014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"/>
          <a:srcRect b="5428"/>
          <a:stretch/>
        </p:blipFill>
        <p:spPr>
          <a:xfrm>
            <a:off x="5185892" y="2420259"/>
            <a:ext cx="3200400" cy="2402114"/>
          </a:xfrm>
          <a:prstGeom prst="rect">
            <a:avLst/>
          </a:prstGeom>
        </p:spPr>
      </p:pic>
      <p:pic>
        <p:nvPicPr>
          <p:cNvPr id="93" name="Picture 92"/>
          <p:cNvPicPr>
            <a:picLocks noChangeAspect="1"/>
          </p:cNvPicPr>
          <p:nvPr/>
        </p:nvPicPr>
        <p:blipFill rotWithShape="1">
          <a:blip r:embed="rId3"/>
          <a:srcRect t="22222" r="7875" b="4178"/>
          <a:stretch/>
        </p:blipFill>
        <p:spPr>
          <a:xfrm>
            <a:off x="1565126" y="1574656"/>
            <a:ext cx="3077209" cy="4149852"/>
          </a:xfrm>
          <a:prstGeom prst="rect">
            <a:avLst/>
          </a:prstGeom>
        </p:spPr>
      </p:pic>
      <p:pic>
        <p:nvPicPr>
          <p:cNvPr id="113" name="Picture 1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48113" y="4155416"/>
            <a:ext cx="515350" cy="515350"/>
          </a:xfrm>
          <a:prstGeom prst="rect">
            <a:avLst/>
          </a:prstGeom>
        </p:spPr>
      </p:pic>
      <p:grpSp>
        <p:nvGrpSpPr>
          <p:cNvPr id="5" name="Group 4"/>
          <p:cNvGrpSpPr/>
          <p:nvPr/>
        </p:nvGrpSpPr>
        <p:grpSpPr>
          <a:xfrm>
            <a:off x="1935713" y="2990119"/>
            <a:ext cx="1878829" cy="2236474"/>
            <a:chOff x="1924623" y="3010102"/>
            <a:chExt cx="1878829" cy="2236474"/>
          </a:xfrm>
        </p:grpSpPr>
        <p:grpSp>
          <p:nvGrpSpPr>
            <p:cNvPr id="112" name="Group 111"/>
            <p:cNvGrpSpPr/>
            <p:nvPr/>
          </p:nvGrpSpPr>
          <p:grpSpPr>
            <a:xfrm>
              <a:off x="1924623" y="3628172"/>
              <a:ext cx="1878829" cy="1618404"/>
              <a:chOff x="1679737" y="4422933"/>
              <a:chExt cx="1294068" cy="1114698"/>
            </a:xfrm>
            <a:effectLst>
              <a:outerShdw blurRad="50800" dist="38100" dir="2700000" algn="tl" rotWithShape="0">
                <a:schemeClr val="bg1">
                  <a:alpha val="40000"/>
                </a:schemeClr>
              </a:outerShdw>
            </a:effectLst>
          </p:grpSpPr>
          <p:sp>
            <p:nvSpPr>
              <p:cNvPr id="114" name="Freeform 113"/>
              <p:cNvSpPr/>
              <p:nvPr/>
            </p:nvSpPr>
            <p:spPr>
              <a:xfrm rot="629369">
                <a:off x="1962384" y="4422933"/>
                <a:ext cx="1011421" cy="589419"/>
              </a:xfrm>
              <a:custGeom>
                <a:avLst/>
                <a:gdLst>
                  <a:gd name="connsiteX0" fmla="*/ 895611 w 895611"/>
                  <a:gd name="connsiteY0" fmla="*/ 0 h 557408"/>
                  <a:gd name="connsiteX1" fmla="*/ 300624 w 895611"/>
                  <a:gd name="connsiteY1" fmla="*/ 194153 h 557408"/>
                  <a:gd name="connsiteX2" fmla="*/ 0 w 895611"/>
                  <a:gd name="connsiteY2" fmla="*/ 557408 h 557408"/>
                  <a:gd name="connsiteX3" fmla="*/ 0 w 895611"/>
                  <a:gd name="connsiteY3" fmla="*/ 557408 h 5574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95611" h="557408">
                    <a:moveTo>
                      <a:pt x="895611" y="0"/>
                    </a:moveTo>
                    <a:cubicBezTo>
                      <a:pt x="672751" y="50626"/>
                      <a:pt x="449892" y="101252"/>
                      <a:pt x="300624" y="194153"/>
                    </a:cubicBezTo>
                    <a:cubicBezTo>
                      <a:pt x="151356" y="287054"/>
                      <a:pt x="0" y="557408"/>
                      <a:pt x="0" y="557408"/>
                    </a:cubicBezTo>
                    <a:lnTo>
                      <a:pt x="0" y="557408"/>
                    </a:lnTo>
                  </a:path>
                </a:pathLst>
              </a:custGeom>
              <a:noFill/>
              <a:ln w="47625">
                <a:solidFill>
                  <a:srgbClr val="FF0000"/>
                </a:solidFill>
                <a:headEnd type="none" w="med" len="med"/>
                <a:tailEnd type="stealth" w="med" len="med"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>
                  <a:latin typeface="Times New Roman" charset="0"/>
                  <a:ea typeface="Times New Roman" charset="0"/>
                  <a:cs typeface="Times New Roman" charset="0"/>
                </a:endParaRPr>
              </a:p>
            </p:txBody>
          </p:sp>
          <p:sp>
            <p:nvSpPr>
              <p:cNvPr id="115" name="Freeform 114"/>
              <p:cNvSpPr/>
              <p:nvPr/>
            </p:nvSpPr>
            <p:spPr>
              <a:xfrm rot="3594241">
                <a:off x="1934617" y="4977785"/>
                <a:ext cx="733769" cy="385924"/>
              </a:xfrm>
              <a:custGeom>
                <a:avLst/>
                <a:gdLst>
                  <a:gd name="connsiteX0" fmla="*/ 895611 w 895611"/>
                  <a:gd name="connsiteY0" fmla="*/ 0 h 557408"/>
                  <a:gd name="connsiteX1" fmla="*/ 300624 w 895611"/>
                  <a:gd name="connsiteY1" fmla="*/ 194153 h 557408"/>
                  <a:gd name="connsiteX2" fmla="*/ 0 w 895611"/>
                  <a:gd name="connsiteY2" fmla="*/ 557408 h 557408"/>
                  <a:gd name="connsiteX3" fmla="*/ 0 w 895611"/>
                  <a:gd name="connsiteY3" fmla="*/ 557408 h 5574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95611" h="557408">
                    <a:moveTo>
                      <a:pt x="895611" y="0"/>
                    </a:moveTo>
                    <a:cubicBezTo>
                      <a:pt x="672751" y="50626"/>
                      <a:pt x="449892" y="101252"/>
                      <a:pt x="300624" y="194153"/>
                    </a:cubicBezTo>
                    <a:cubicBezTo>
                      <a:pt x="151356" y="287054"/>
                      <a:pt x="0" y="557408"/>
                      <a:pt x="0" y="557408"/>
                    </a:cubicBezTo>
                    <a:lnTo>
                      <a:pt x="0" y="557408"/>
                    </a:lnTo>
                  </a:path>
                </a:pathLst>
              </a:custGeom>
              <a:noFill/>
              <a:ln w="41275">
                <a:solidFill>
                  <a:srgbClr val="FF0000"/>
                </a:solidFill>
                <a:headEnd type="none" w="med" len="med"/>
                <a:tailEnd type="stealth" w="med" len="med"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>
                  <a:latin typeface="Times New Roman" charset="0"/>
                  <a:ea typeface="Times New Roman" charset="0"/>
                  <a:cs typeface="Times New Roman" charset="0"/>
                </a:endParaRPr>
              </a:p>
            </p:txBody>
          </p:sp>
          <p:sp>
            <p:nvSpPr>
              <p:cNvPr id="116" name="Freeform 115"/>
              <p:cNvSpPr/>
              <p:nvPr/>
            </p:nvSpPr>
            <p:spPr>
              <a:xfrm rot="19611301">
                <a:off x="1679737" y="4428667"/>
                <a:ext cx="299912" cy="207242"/>
              </a:xfrm>
              <a:custGeom>
                <a:avLst/>
                <a:gdLst>
                  <a:gd name="connsiteX0" fmla="*/ 895611 w 895611"/>
                  <a:gd name="connsiteY0" fmla="*/ 0 h 557408"/>
                  <a:gd name="connsiteX1" fmla="*/ 300624 w 895611"/>
                  <a:gd name="connsiteY1" fmla="*/ 194153 h 557408"/>
                  <a:gd name="connsiteX2" fmla="*/ 0 w 895611"/>
                  <a:gd name="connsiteY2" fmla="*/ 557408 h 557408"/>
                  <a:gd name="connsiteX3" fmla="*/ 0 w 895611"/>
                  <a:gd name="connsiteY3" fmla="*/ 557408 h 5574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95611" h="557408">
                    <a:moveTo>
                      <a:pt x="895611" y="0"/>
                    </a:moveTo>
                    <a:cubicBezTo>
                      <a:pt x="672751" y="50626"/>
                      <a:pt x="449892" y="101252"/>
                      <a:pt x="300624" y="194153"/>
                    </a:cubicBezTo>
                    <a:cubicBezTo>
                      <a:pt x="151356" y="287054"/>
                      <a:pt x="0" y="557408"/>
                      <a:pt x="0" y="557408"/>
                    </a:cubicBezTo>
                    <a:lnTo>
                      <a:pt x="0" y="557408"/>
                    </a:lnTo>
                  </a:path>
                </a:pathLst>
              </a:custGeom>
              <a:noFill/>
              <a:ln w="38100" cmpd="sng">
                <a:solidFill>
                  <a:srgbClr val="FF0000"/>
                </a:solidFill>
                <a:headEnd type="none" w="lg" len="lg"/>
                <a:tailEnd type="stealth" w="med" len="med"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>
                  <a:latin typeface="Times New Roman" charset="0"/>
                  <a:ea typeface="Times New Roman" charset="0"/>
                  <a:cs typeface="Times New Roman" charset="0"/>
                </a:endParaRPr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2141772" y="3010102"/>
              <a:ext cx="1017899" cy="1179167"/>
            </a:xfrm>
            <a:custGeom>
              <a:avLst/>
              <a:gdLst>
                <a:gd name="connsiteX0" fmla="*/ 571500 w 571500"/>
                <a:gd name="connsiteY0" fmla="*/ 0 h 736600"/>
                <a:gd name="connsiteX1" fmla="*/ 101600 w 571500"/>
                <a:gd name="connsiteY1" fmla="*/ 552450 h 736600"/>
                <a:gd name="connsiteX2" fmla="*/ 0 w 571500"/>
                <a:gd name="connsiteY2" fmla="*/ 736600 h 736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71500" h="736600">
                  <a:moveTo>
                    <a:pt x="571500" y="0"/>
                  </a:moveTo>
                  <a:cubicBezTo>
                    <a:pt x="384175" y="214841"/>
                    <a:pt x="196850" y="429683"/>
                    <a:pt x="101600" y="552450"/>
                  </a:cubicBezTo>
                  <a:cubicBezTo>
                    <a:pt x="6350" y="675217"/>
                    <a:pt x="0" y="736600"/>
                    <a:pt x="0" y="736600"/>
                  </a:cubicBezTo>
                </a:path>
              </a:pathLst>
            </a:custGeom>
            <a:noFill/>
            <a:ln w="53975">
              <a:solidFill>
                <a:srgbClr val="FF0000"/>
              </a:solidFill>
              <a:tailEnd type="stealth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/>
            </a:p>
          </p:txBody>
        </p:sp>
      </p:grpSp>
    </p:spTree>
    <p:extLst>
      <p:ext uri="{BB962C8B-B14F-4D97-AF65-F5344CB8AC3E}">
        <p14:creationId xmlns:p14="http://schemas.microsoft.com/office/powerpoint/2010/main" val="18298083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Macroscopic city traffic prediction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637A9-119A-49DA-BD12-AAC58B377D80}" type="slidenum">
              <a:rPr lang="en-US" smtClean="0"/>
              <a:t>4</a:t>
            </a:fld>
            <a:endParaRPr lang="en-US" dirty="0"/>
          </a:p>
        </p:txBody>
      </p:sp>
      <p:grpSp>
        <p:nvGrpSpPr>
          <p:cNvPr id="11" name="Group 10"/>
          <p:cNvGrpSpPr/>
          <p:nvPr/>
        </p:nvGrpSpPr>
        <p:grpSpPr>
          <a:xfrm>
            <a:off x="1476906" y="1511452"/>
            <a:ext cx="2246128" cy="2768604"/>
            <a:chOff x="1821610" y="1536364"/>
            <a:chExt cx="2246128" cy="2768604"/>
          </a:xfrm>
        </p:grpSpPr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953483" y="2421845"/>
              <a:ext cx="1971062" cy="1883123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1821610" y="1536364"/>
              <a:ext cx="2246128" cy="6463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dirty="0">
                  <a:solidFill>
                    <a:srgbClr val="FF0000"/>
                  </a:solidFill>
                </a:rPr>
                <a:t>Traffic prediction </a:t>
              </a:r>
              <a:br>
                <a:rPr lang="en-US" dirty="0">
                  <a:solidFill>
                    <a:srgbClr val="FF0000"/>
                  </a:solidFill>
                </a:rPr>
              </a:br>
              <a:r>
                <a:rPr lang="en-US" dirty="0">
                  <a:solidFill>
                    <a:srgbClr val="FF0000"/>
                  </a:solidFill>
                </a:rPr>
                <a:t>for roads/freeway </a:t>
              </a:r>
            </a:p>
          </p:txBody>
        </p:sp>
      </p:grpSp>
      <p:sp>
        <p:nvSpPr>
          <p:cNvPr id="10" name="Rectangle 9"/>
          <p:cNvSpPr/>
          <p:nvPr/>
        </p:nvSpPr>
        <p:spPr>
          <a:xfrm>
            <a:off x="5388481" y="1511452"/>
            <a:ext cx="321273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>
                <a:solidFill>
                  <a:srgbClr val="FF0000"/>
                </a:solidFill>
              </a:rPr>
              <a:t>Flow of crowds prediction </a:t>
            </a:r>
            <a:br>
              <a:rPr lang="en-US" dirty="0">
                <a:solidFill>
                  <a:srgbClr val="FF0000"/>
                </a:solidFill>
              </a:rPr>
            </a:br>
            <a:r>
              <a:rPr lang="en-US" dirty="0">
                <a:solidFill>
                  <a:srgbClr val="FF0000"/>
                </a:solidFill>
              </a:rPr>
              <a:t>for regions </a:t>
            </a:r>
          </a:p>
        </p:txBody>
      </p:sp>
      <p:sp>
        <p:nvSpPr>
          <p:cNvPr id="13" name="Rectangle 12"/>
          <p:cNvSpPr/>
          <p:nvPr/>
        </p:nvSpPr>
        <p:spPr>
          <a:xfrm>
            <a:off x="657634" y="4510754"/>
            <a:ext cx="3850733" cy="203132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>
                <a:solidFill>
                  <a:srgbClr val="FF0000"/>
                </a:solidFill>
              </a:rPr>
              <a:t>Microscopic view </a:t>
            </a:r>
          </a:p>
          <a:p>
            <a:pPr algn="ctr"/>
            <a:r>
              <a:rPr lang="en-US" dirty="0">
                <a:solidFill>
                  <a:srgbClr val="FF0000"/>
                </a:solidFill>
                <a:sym typeface="Wingdings" panose="05000000000000000000" pitchFamily="2" charset="2"/>
              </a:rPr>
              <a:t>not useful for city planning</a:t>
            </a:r>
            <a:r>
              <a:rPr lang="en-US" dirty="0">
                <a:solidFill>
                  <a:srgbClr val="FF0000"/>
                </a:solidFill>
              </a:rPr>
              <a:t/>
            </a:r>
            <a:br>
              <a:rPr lang="en-US" dirty="0">
                <a:solidFill>
                  <a:srgbClr val="FF0000"/>
                </a:solidFill>
              </a:rPr>
            </a:br>
            <a:r>
              <a:rPr lang="en-US" dirty="0"/>
              <a:t>+ ignore where/when </a:t>
            </a:r>
            <a:br>
              <a:rPr lang="en-US" dirty="0"/>
            </a:br>
            <a:r>
              <a:rPr lang="en-US" dirty="0"/>
              <a:t>traffic flow starts and ends</a:t>
            </a:r>
          </a:p>
          <a:p>
            <a:pPr algn="ctr"/>
            <a:r>
              <a:rPr lang="en-US" dirty="0"/>
              <a:t>+ low-level information overload </a:t>
            </a:r>
          </a:p>
          <a:p>
            <a:pPr algn="ctr"/>
            <a:r>
              <a:rPr lang="en-US" dirty="0"/>
              <a:t>+ high prediction cost</a:t>
            </a:r>
            <a:br>
              <a:rPr lang="en-US" dirty="0"/>
            </a:b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5130405" y="4510754"/>
            <a:ext cx="3728905" cy="175432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>
                <a:solidFill>
                  <a:srgbClr val="FF0000"/>
                </a:solidFill>
              </a:rPr>
              <a:t>Macroscopic prediction</a:t>
            </a:r>
          </a:p>
          <a:p>
            <a:pPr algn="ctr"/>
            <a:r>
              <a:rPr lang="en-US" dirty="0">
                <a:solidFill>
                  <a:srgbClr val="FF0000"/>
                </a:solidFill>
              </a:rPr>
              <a:t>for urban planning</a:t>
            </a:r>
          </a:p>
          <a:p>
            <a:pPr algn="ctr"/>
            <a:r>
              <a:rPr lang="en-US" dirty="0"/>
              <a:t>+ understand regional functions</a:t>
            </a:r>
          </a:p>
          <a:p>
            <a:pPr algn="ctr"/>
            <a:r>
              <a:rPr lang="en-US" dirty="0"/>
              <a:t>+ distribute resources/services</a:t>
            </a:r>
          </a:p>
          <a:p>
            <a:pPr algn="ctr"/>
            <a:r>
              <a:rPr lang="en-US" dirty="0"/>
              <a:t>+ detect city-scale anomaly</a:t>
            </a:r>
          </a:p>
          <a:p>
            <a:pPr algn="ctr"/>
            <a:r>
              <a:rPr lang="en-US" dirty="0"/>
              <a:t>+ lower prediction cost</a:t>
            </a: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52644" y="2406739"/>
            <a:ext cx="1884411" cy="1884411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37115219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b="1" i="1" dirty="0">
                <a:solidFill>
                  <a:srgbClr val="FF0000"/>
                </a:solidFill>
              </a:rPr>
              <a:t>Forecasting Citywide Crowd Flows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637A9-119A-49DA-BD12-AAC58B377D80}" type="slidenum">
              <a:rPr lang="en-US" smtClean="0"/>
              <a:t>5</a:t>
            </a:fld>
            <a:endParaRPr lang="en-US" dirty="0"/>
          </a:p>
        </p:txBody>
      </p:sp>
      <p:grpSp>
        <p:nvGrpSpPr>
          <p:cNvPr id="17" name="Group 16"/>
          <p:cNvGrpSpPr/>
          <p:nvPr/>
        </p:nvGrpSpPr>
        <p:grpSpPr>
          <a:xfrm>
            <a:off x="1630707" y="2425722"/>
            <a:ext cx="6326337" cy="2062466"/>
            <a:chOff x="1630708" y="3712259"/>
            <a:chExt cx="6326337" cy="2557002"/>
          </a:xfrm>
        </p:grpSpPr>
        <p:grpSp>
          <p:nvGrpSpPr>
            <p:cNvPr id="16" name="Group 15"/>
            <p:cNvGrpSpPr/>
            <p:nvPr/>
          </p:nvGrpSpPr>
          <p:grpSpPr>
            <a:xfrm>
              <a:off x="1630708" y="3712259"/>
              <a:ext cx="6326337" cy="2557002"/>
              <a:chOff x="604177" y="3117850"/>
              <a:chExt cx="7949599" cy="3213100"/>
            </a:xfrm>
          </p:grpSpPr>
          <p:sp>
            <p:nvSpPr>
              <p:cNvPr id="5" name="Rounded Rectangle 4"/>
              <p:cNvSpPr/>
              <p:nvPr/>
            </p:nvSpPr>
            <p:spPr>
              <a:xfrm>
                <a:off x="2933212" y="3117850"/>
                <a:ext cx="3257794" cy="3213100"/>
              </a:xfrm>
              <a:prstGeom prst="roundRect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600" dirty="0"/>
              </a:p>
            </p:txBody>
          </p:sp>
          <p:sp>
            <p:nvSpPr>
              <p:cNvPr id="8" name="Right Arrow 7"/>
              <p:cNvSpPr/>
              <p:nvPr/>
            </p:nvSpPr>
            <p:spPr>
              <a:xfrm>
                <a:off x="4336928" y="5196804"/>
                <a:ext cx="2742995" cy="791536"/>
              </a:xfrm>
              <a:prstGeom prst="rightArrow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US" sz="1600" b="1" dirty="0">
                    <a:solidFill>
                      <a:srgbClr val="FF0000"/>
                    </a:solidFill>
                  </a:rPr>
                  <a:t>New-flow</a:t>
                </a:r>
              </a:p>
            </p:txBody>
          </p:sp>
          <p:sp>
            <p:nvSpPr>
              <p:cNvPr id="9" name="Oval 8"/>
              <p:cNvSpPr/>
              <p:nvPr/>
            </p:nvSpPr>
            <p:spPr>
              <a:xfrm>
                <a:off x="3287954" y="5186136"/>
                <a:ext cx="1206501" cy="787399"/>
              </a:xfrm>
              <a:prstGeom prst="ellipse">
                <a:avLst/>
              </a:prstGeom>
            </p:spPr>
            <p:style>
              <a:lnRef idx="0">
                <a:schemeClr val="accent2"/>
              </a:lnRef>
              <a:fillRef idx="3">
                <a:schemeClr val="accent2"/>
              </a:fillRef>
              <a:effectRef idx="3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600" dirty="0"/>
                  <a:t>Start</a:t>
                </a:r>
              </a:p>
            </p:txBody>
          </p:sp>
          <p:sp>
            <p:nvSpPr>
              <p:cNvPr id="10" name="Oval 9"/>
              <p:cNvSpPr/>
              <p:nvPr/>
            </p:nvSpPr>
            <p:spPr>
              <a:xfrm>
                <a:off x="4732218" y="4003900"/>
                <a:ext cx="1206501" cy="787400"/>
              </a:xfrm>
              <a:prstGeom prst="ellipse">
                <a:avLst/>
              </a:prstGeom>
            </p:spPr>
            <p:style>
              <a:lnRef idx="0">
                <a:schemeClr val="accent2"/>
              </a:lnRef>
              <a:fillRef idx="3">
                <a:schemeClr val="accent2"/>
              </a:fillRef>
              <a:effectRef idx="3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600" dirty="0"/>
                  <a:t>End</a:t>
                </a:r>
              </a:p>
            </p:txBody>
          </p:sp>
          <p:sp>
            <p:nvSpPr>
              <p:cNvPr id="11" name="Right Arrow 10"/>
              <p:cNvSpPr/>
              <p:nvPr/>
            </p:nvSpPr>
            <p:spPr>
              <a:xfrm>
                <a:off x="1868475" y="4017424"/>
                <a:ext cx="2876198" cy="757240"/>
              </a:xfrm>
              <a:prstGeom prst="rightArrow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US" sz="1600" b="1" dirty="0">
                    <a:solidFill>
                      <a:srgbClr val="FF0000"/>
                    </a:solidFill>
                  </a:rPr>
                  <a:t>End-flow</a:t>
                </a:r>
              </a:p>
            </p:txBody>
          </p:sp>
          <p:sp>
            <p:nvSpPr>
              <p:cNvPr id="14" name="Rounded Rectangle 13"/>
              <p:cNvSpPr/>
              <p:nvPr/>
            </p:nvSpPr>
            <p:spPr>
              <a:xfrm>
                <a:off x="604177" y="3873912"/>
                <a:ext cx="1487720" cy="1044260"/>
              </a:xfrm>
              <a:prstGeom prst="roundRect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US" sz="1600" dirty="0"/>
                  <a:t>Other regions</a:t>
                </a:r>
              </a:p>
            </p:txBody>
          </p:sp>
          <p:sp>
            <p:nvSpPr>
              <p:cNvPr id="15" name="Rounded Rectangle 14"/>
              <p:cNvSpPr/>
              <p:nvPr/>
            </p:nvSpPr>
            <p:spPr>
              <a:xfrm>
                <a:off x="7079923" y="5057705"/>
                <a:ext cx="1473853" cy="1044260"/>
              </a:xfrm>
              <a:prstGeom prst="roundRect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US" sz="1600" dirty="0"/>
                  <a:t>Other regions</a:t>
                </a:r>
              </a:p>
            </p:txBody>
          </p:sp>
        </p:grpSp>
        <p:sp>
          <p:nvSpPr>
            <p:cNvPr id="12" name="Rectangle 11"/>
            <p:cNvSpPr/>
            <p:nvPr/>
          </p:nvSpPr>
          <p:spPr>
            <a:xfrm>
              <a:off x="4214789" y="3851006"/>
              <a:ext cx="1131327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dirty="0"/>
                <a:t>A region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4739321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b="1" dirty="0">
                <a:solidFill>
                  <a:srgbClr val="FF0000"/>
                </a:solidFill>
              </a:rPr>
              <a:t>Challenges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637A9-119A-49DA-BD12-AAC58B377D80}" type="slidenum">
              <a:rPr lang="en-US" smtClean="0"/>
              <a:t>6</a:t>
            </a:fld>
            <a:endParaRPr lang="en-US" dirty="0"/>
          </a:p>
        </p:txBody>
      </p:sp>
      <p:grpSp>
        <p:nvGrpSpPr>
          <p:cNvPr id="17" name="Group 16"/>
          <p:cNvGrpSpPr/>
          <p:nvPr/>
        </p:nvGrpSpPr>
        <p:grpSpPr>
          <a:xfrm>
            <a:off x="2810235" y="1384322"/>
            <a:ext cx="4135093" cy="1348093"/>
            <a:chOff x="1630708" y="3712259"/>
            <a:chExt cx="6326337" cy="2557002"/>
          </a:xfrm>
        </p:grpSpPr>
        <p:grpSp>
          <p:nvGrpSpPr>
            <p:cNvPr id="16" name="Group 15"/>
            <p:cNvGrpSpPr/>
            <p:nvPr/>
          </p:nvGrpSpPr>
          <p:grpSpPr>
            <a:xfrm>
              <a:off x="1630708" y="3712259"/>
              <a:ext cx="6326337" cy="2557002"/>
              <a:chOff x="604177" y="3117850"/>
              <a:chExt cx="7949599" cy="3213100"/>
            </a:xfrm>
          </p:grpSpPr>
          <p:sp>
            <p:nvSpPr>
              <p:cNvPr id="5" name="Rounded Rectangle 4"/>
              <p:cNvSpPr/>
              <p:nvPr/>
            </p:nvSpPr>
            <p:spPr>
              <a:xfrm>
                <a:off x="2933212" y="3117850"/>
                <a:ext cx="3257794" cy="3213100"/>
              </a:xfrm>
              <a:prstGeom prst="roundRect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900" dirty="0"/>
              </a:p>
            </p:txBody>
          </p:sp>
          <p:sp>
            <p:nvSpPr>
              <p:cNvPr id="8" name="Right Arrow 7"/>
              <p:cNvSpPr/>
              <p:nvPr/>
            </p:nvSpPr>
            <p:spPr>
              <a:xfrm>
                <a:off x="4336928" y="5196804"/>
                <a:ext cx="2742995" cy="791536"/>
              </a:xfrm>
              <a:prstGeom prst="rightArrow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US" sz="900" b="1" dirty="0">
                    <a:solidFill>
                      <a:srgbClr val="FF0000"/>
                    </a:solidFill>
                  </a:rPr>
                  <a:t>New-flow</a:t>
                </a:r>
              </a:p>
            </p:txBody>
          </p:sp>
          <p:sp>
            <p:nvSpPr>
              <p:cNvPr id="9" name="Oval 8"/>
              <p:cNvSpPr/>
              <p:nvPr/>
            </p:nvSpPr>
            <p:spPr>
              <a:xfrm>
                <a:off x="3287954" y="5186136"/>
                <a:ext cx="1206501" cy="787399"/>
              </a:xfrm>
              <a:prstGeom prst="ellipse">
                <a:avLst/>
              </a:prstGeom>
            </p:spPr>
            <p:style>
              <a:lnRef idx="0">
                <a:schemeClr val="accent2"/>
              </a:lnRef>
              <a:fillRef idx="3">
                <a:schemeClr val="accent2"/>
              </a:fillRef>
              <a:effectRef idx="3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900" dirty="0"/>
                  <a:t>Start</a:t>
                </a:r>
              </a:p>
            </p:txBody>
          </p:sp>
          <p:sp>
            <p:nvSpPr>
              <p:cNvPr id="10" name="Oval 9"/>
              <p:cNvSpPr/>
              <p:nvPr/>
            </p:nvSpPr>
            <p:spPr>
              <a:xfrm>
                <a:off x="4732218" y="4003900"/>
                <a:ext cx="1206501" cy="787400"/>
              </a:xfrm>
              <a:prstGeom prst="ellipse">
                <a:avLst/>
              </a:prstGeom>
            </p:spPr>
            <p:style>
              <a:lnRef idx="0">
                <a:schemeClr val="accent2"/>
              </a:lnRef>
              <a:fillRef idx="3">
                <a:schemeClr val="accent2"/>
              </a:fillRef>
              <a:effectRef idx="3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900" dirty="0"/>
                  <a:t>End</a:t>
                </a:r>
              </a:p>
            </p:txBody>
          </p:sp>
          <p:sp>
            <p:nvSpPr>
              <p:cNvPr id="11" name="Right Arrow 10"/>
              <p:cNvSpPr/>
              <p:nvPr/>
            </p:nvSpPr>
            <p:spPr>
              <a:xfrm>
                <a:off x="1868475" y="4017424"/>
                <a:ext cx="2876198" cy="757240"/>
              </a:xfrm>
              <a:prstGeom prst="rightArrow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US" sz="900" b="1" dirty="0">
                    <a:solidFill>
                      <a:srgbClr val="FF0000"/>
                    </a:solidFill>
                  </a:rPr>
                  <a:t>End-flow</a:t>
                </a:r>
              </a:p>
            </p:txBody>
          </p:sp>
          <p:sp>
            <p:nvSpPr>
              <p:cNvPr id="14" name="Rounded Rectangle 13"/>
              <p:cNvSpPr/>
              <p:nvPr/>
            </p:nvSpPr>
            <p:spPr>
              <a:xfrm>
                <a:off x="604177" y="3873912"/>
                <a:ext cx="1487720" cy="1044260"/>
              </a:xfrm>
              <a:prstGeom prst="roundRect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US" sz="900" dirty="0"/>
                  <a:t>Other regions</a:t>
                </a:r>
              </a:p>
            </p:txBody>
          </p:sp>
          <p:sp>
            <p:nvSpPr>
              <p:cNvPr id="15" name="Rounded Rectangle 14"/>
              <p:cNvSpPr/>
              <p:nvPr/>
            </p:nvSpPr>
            <p:spPr>
              <a:xfrm>
                <a:off x="7079923" y="5057705"/>
                <a:ext cx="1473853" cy="1044260"/>
              </a:xfrm>
              <a:prstGeom prst="roundRect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US" sz="900" dirty="0"/>
                  <a:t>Other regions</a:t>
                </a:r>
              </a:p>
            </p:txBody>
          </p:sp>
        </p:grpSp>
        <p:sp>
          <p:nvSpPr>
            <p:cNvPr id="12" name="Rectangle 11"/>
            <p:cNvSpPr/>
            <p:nvPr/>
          </p:nvSpPr>
          <p:spPr>
            <a:xfrm>
              <a:off x="4236989" y="3851007"/>
              <a:ext cx="1086929" cy="46702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sz="1000" dirty="0"/>
                <a:t>A region</a:t>
              </a:r>
            </a:p>
          </p:txBody>
        </p:sp>
      </p:grpSp>
      <p:sp>
        <p:nvSpPr>
          <p:cNvPr id="6" name="TextBox 5"/>
          <p:cNvSpPr txBox="1"/>
          <p:nvPr/>
        </p:nvSpPr>
        <p:spPr>
          <a:xfrm>
            <a:off x="591519" y="3673822"/>
            <a:ext cx="4437432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/>
              <a:t>1. How to find regions?</a:t>
            </a:r>
          </a:p>
          <a:p>
            <a:pPr algn="ctr"/>
            <a:endParaRPr lang="en-US" sz="2400" dirty="0"/>
          </a:p>
          <a:p>
            <a:pPr algn="ctr"/>
            <a:endParaRPr lang="en-US" sz="2400" dirty="0"/>
          </a:p>
          <a:p>
            <a:pPr algn="ctr"/>
            <a:endParaRPr lang="en-US" sz="2400" dirty="0"/>
          </a:p>
          <a:p>
            <a:pPr algn="ctr"/>
            <a:r>
              <a:rPr lang="en-US" sz="2400" dirty="0"/>
              <a:t>2. How to make predictions?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177705" y="3330790"/>
            <a:ext cx="2518638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+ Scalable solution</a:t>
            </a:r>
          </a:p>
          <a:p>
            <a:endParaRPr lang="en-US" dirty="0"/>
          </a:p>
          <a:p>
            <a:r>
              <a:rPr lang="en-US" dirty="0"/>
              <a:t>+ Meaningful regions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177704" y="4664704"/>
            <a:ext cx="3905236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+ Different crowd flow patterns</a:t>
            </a:r>
          </a:p>
          <a:p>
            <a:endParaRPr lang="en-US" dirty="0"/>
          </a:p>
          <a:p>
            <a:r>
              <a:rPr lang="en-US" dirty="0"/>
              <a:t>+ </a:t>
            </a:r>
            <a:r>
              <a:rPr lang="en-US" dirty="0" err="1"/>
              <a:t>Spatio</a:t>
            </a:r>
            <a:r>
              <a:rPr lang="en-US" dirty="0"/>
              <a:t>-temporal dependencies</a:t>
            </a:r>
          </a:p>
          <a:p>
            <a:endParaRPr lang="en-US" dirty="0"/>
          </a:p>
          <a:p>
            <a:r>
              <a:rPr lang="en-US" dirty="0"/>
              <a:t>+ Robust to missing/noisy data</a:t>
            </a:r>
          </a:p>
        </p:txBody>
      </p:sp>
      <p:sp>
        <p:nvSpPr>
          <p:cNvPr id="7" name="Left Brace 6"/>
          <p:cNvSpPr/>
          <p:nvPr/>
        </p:nvSpPr>
        <p:spPr>
          <a:xfrm>
            <a:off x="4889251" y="3343490"/>
            <a:ext cx="275754" cy="949073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Left Brace 18"/>
          <p:cNvSpPr/>
          <p:nvPr/>
        </p:nvSpPr>
        <p:spPr>
          <a:xfrm>
            <a:off x="4942510" y="4664704"/>
            <a:ext cx="222495" cy="1400023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70412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8" grpId="0"/>
      <p:bldP spid="7" grpId="0" animBg="1"/>
      <p:bldP spid="19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Finding regions</a:t>
            </a:r>
            <a:r>
              <a:rPr lang="en-US" dirty="0"/>
              <a:t>: Map segmentation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637A9-119A-49DA-BD12-AAC58B377D80}" type="slidenum">
              <a:rPr lang="en-US" smtClean="0"/>
              <a:t>7</a:t>
            </a:fld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7492" y="2178342"/>
            <a:ext cx="2029987" cy="193941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1095" y="2245225"/>
            <a:ext cx="1884411" cy="1884411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231851" y="1844635"/>
            <a:ext cx="17524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Road network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08969" y="1844635"/>
            <a:ext cx="21018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Low-level regions</a:t>
            </a:r>
          </a:p>
        </p:txBody>
      </p:sp>
      <p:sp>
        <p:nvSpPr>
          <p:cNvPr id="11" name="Right Arrow 10"/>
          <p:cNvSpPr/>
          <p:nvPr/>
        </p:nvSpPr>
        <p:spPr>
          <a:xfrm>
            <a:off x="4253181" y="2972790"/>
            <a:ext cx="790310" cy="42751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3538856" y="3431559"/>
            <a:ext cx="23310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Map segmentation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2297598" y="1290944"/>
            <a:ext cx="506901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>
                <a:solidFill>
                  <a:srgbClr val="FF0000"/>
                </a:solidFill>
              </a:rPr>
              <a:t>Regions </a:t>
            </a:r>
            <a:r>
              <a:rPr lang="en-US" sz="2000" b="1" dirty="0">
                <a:solidFill>
                  <a:srgbClr val="FF0000"/>
                </a:solidFill>
              </a:rPr>
              <a:t>are city blocks bound by roads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647354" y="4384827"/>
            <a:ext cx="6001964" cy="224676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/>
              <a:t>Drawbacks:</a:t>
            </a:r>
          </a:p>
          <a:p>
            <a:pPr marL="457200" indent="-457200">
              <a:buAutoNum type="arabicPeriod"/>
            </a:pPr>
            <a:r>
              <a:rPr lang="en-US" sz="2000" dirty="0"/>
              <a:t>Too many regions</a:t>
            </a:r>
            <a:endParaRPr lang="en-US" sz="2000" dirty="0">
              <a:solidFill>
                <a:srgbClr val="FF0000"/>
              </a:solidFill>
            </a:endParaRPr>
          </a:p>
          <a:p>
            <a:pPr marL="457200" indent="-457200">
              <a:buAutoNum type="arabicPeriod"/>
            </a:pPr>
            <a:r>
              <a:rPr lang="en-US" sz="2000" dirty="0"/>
              <a:t>Regions has varying sizes &amp; crowd volumes </a:t>
            </a:r>
            <a:br>
              <a:rPr lang="en-US" sz="2000" dirty="0"/>
            </a:br>
            <a:r>
              <a:rPr lang="en-US" sz="2000" dirty="0">
                <a:solidFill>
                  <a:srgbClr val="FF0000"/>
                </a:solidFill>
                <a:sym typeface="Wingdings"/>
              </a:rPr>
              <a:t/>
            </a:r>
            <a:br>
              <a:rPr lang="en-US" sz="2000" dirty="0">
                <a:solidFill>
                  <a:srgbClr val="FF0000"/>
                </a:solidFill>
                <a:sym typeface="Wingdings"/>
              </a:rPr>
            </a:br>
            <a:r>
              <a:rPr lang="en-US" sz="2000" dirty="0">
                <a:solidFill>
                  <a:srgbClr val="FF0000"/>
                </a:solidFill>
                <a:sym typeface="Wingdings"/>
              </a:rPr>
              <a:t> Not scalable </a:t>
            </a:r>
            <a:br>
              <a:rPr lang="en-US" sz="2000" dirty="0">
                <a:solidFill>
                  <a:srgbClr val="FF0000"/>
                </a:solidFill>
                <a:sym typeface="Wingdings"/>
              </a:rPr>
            </a:br>
            <a:r>
              <a:rPr lang="en-US" sz="2000" dirty="0">
                <a:solidFill>
                  <a:srgbClr val="FF0000"/>
                </a:solidFill>
                <a:sym typeface="Wingdings"/>
              </a:rPr>
              <a:t> Information overload </a:t>
            </a:r>
            <a:r>
              <a:rPr lang="en-US" sz="2000" dirty="0"/>
              <a:t/>
            </a:r>
            <a:br>
              <a:rPr lang="en-US" sz="2000" dirty="0"/>
            </a:br>
            <a:r>
              <a:rPr lang="en-US" sz="2000" dirty="0">
                <a:solidFill>
                  <a:srgbClr val="FF0000"/>
                </a:solidFill>
                <a:sym typeface="Wingdings"/>
              </a:rPr>
              <a:t> Hard to distribute resources</a:t>
            </a:r>
            <a:endParaRPr lang="en-US" sz="2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1484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1" grpId="0" animBg="1"/>
      <p:bldP spid="3" grpId="0"/>
      <p:bldP spid="1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Finding regions</a:t>
            </a:r>
            <a:r>
              <a:rPr lang="en-US" dirty="0"/>
              <a:t>: Clustering regions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637A9-119A-49DA-BD12-AAC58B377D80}" type="slidenum">
              <a:rPr lang="en-US" smtClean="0"/>
              <a:t>8</a:t>
            </a:fld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8687" y="2045263"/>
            <a:ext cx="1884411" cy="1884411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7390" y="2045263"/>
            <a:ext cx="1884411" cy="1884411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9" name="TextBox 8"/>
          <p:cNvSpPr txBox="1"/>
          <p:nvPr/>
        </p:nvSpPr>
        <p:spPr>
          <a:xfrm>
            <a:off x="1206561" y="1644673"/>
            <a:ext cx="21018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Low-level regions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068666" y="1644673"/>
            <a:ext cx="22300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High-level regions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639409" y="4493453"/>
            <a:ext cx="6078908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dirty="0"/>
              <a:t>High-level regions = Groups of city blocks that</a:t>
            </a:r>
          </a:p>
          <a:p>
            <a:pPr marL="342900" indent="-342900">
              <a:buAutoNum type="arabicPeriod"/>
            </a:pPr>
            <a:r>
              <a:rPr lang="en-US" sz="2000" dirty="0"/>
              <a:t>Are </a:t>
            </a:r>
            <a:r>
              <a:rPr lang="en-US" sz="2000" dirty="0">
                <a:solidFill>
                  <a:srgbClr val="FF0000"/>
                </a:solidFill>
              </a:rPr>
              <a:t>adjacent</a:t>
            </a:r>
            <a:r>
              <a:rPr lang="en-US" sz="2000" dirty="0"/>
              <a:t> on the geographical map</a:t>
            </a:r>
          </a:p>
          <a:p>
            <a:pPr marL="342900" indent="-342900">
              <a:buAutoNum type="arabicPeriod"/>
            </a:pPr>
            <a:r>
              <a:rPr lang="en-US" sz="2000" dirty="0"/>
              <a:t>Have similar crowd flow </a:t>
            </a:r>
            <a:r>
              <a:rPr lang="en-US" sz="2000" dirty="0">
                <a:solidFill>
                  <a:srgbClr val="FF0000"/>
                </a:solidFill>
              </a:rPr>
              <a:t>patterns</a:t>
            </a:r>
          </a:p>
          <a:p>
            <a:pPr marL="342900" indent="-342900">
              <a:buAutoNum type="arabicPeriod"/>
            </a:pPr>
            <a:r>
              <a:rPr lang="en-US" sz="2000" dirty="0"/>
              <a:t>Have considerable total crowd flow </a:t>
            </a:r>
            <a:r>
              <a:rPr lang="en-US" sz="2000" dirty="0">
                <a:solidFill>
                  <a:srgbClr val="FF0000"/>
                </a:solidFill>
              </a:rPr>
              <a:t>volumes</a:t>
            </a:r>
          </a:p>
        </p:txBody>
      </p:sp>
      <p:sp>
        <p:nvSpPr>
          <p:cNvPr id="14" name="Right Arrow 13"/>
          <p:cNvSpPr/>
          <p:nvPr/>
        </p:nvSpPr>
        <p:spPr>
          <a:xfrm>
            <a:off x="4394965" y="2696903"/>
            <a:ext cx="790310" cy="42751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4064890" y="3171805"/>
            <a:ext cx="12907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Clustering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678478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Finding regions</a:t>
            </a:r>
            <a:br>
              <a:rPr lang="en-US" b="1" dirty="0"/>
            </a:br>
            <a:r>
              <a:rPr lang="en-US" sz="3100" dirty="0"/>
              <a:t>Clustering low-level regions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637A9-119A-49DA-BD12-AAC58B377D80}" type="slidenum">
              <a:rPr lang="en-US" smtClean="0"/>
              <a:t>9</a:t>
            </a:fld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525" t="34122" r="49287" b="49493"/>
          <a:stretch/>
        </p:blipFill>
        <p:spPr>
          <a:xfrm>
            <a:off x="6296772" y="1769835"/>
            <a:ext cx="1564528" cy="1583608"/>
          </a:xfrm>
          <a:prstGeom prst="rect">
            <a:avLst/>
          </a:prstGeom>
          <a:ln>
            <a:solidFill>
              <a:schemeClr val="accent1"/>
            </a:solidFill>
          </a:ln>
        </p:spPr>
      </p:pic>
      <p:grpSp>
        <p:nvGrpSpPr>
          <p:cNvPr id="6" name="Group 5"/>
          <p:cNvGrpSpPr/>
          <p:nvPr/>
        </p:nvGrpSpPr>
        <p:grpSpPr>
          <a:xfrm>
            <a:off x="1375466" y="1769835"/>
            <a:ext cx="1594313" cy="1592412"/>
            <a:chOff x="1311965" y="1892629"/>
            <a:chExt cx="2840249" cy="2836863"/>
          </a:xfrm>
        </p:grpSpPr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15350" y="1892629"/>
              <a:ext cx="2836864" cy="2836863"/>
            </a:xfrm>
            <a:prstGeom prst="rect">
              <a:avLst/>
            </a:prstGeom>
            <a:ln>
              <a:solidFill>
                <a:schemeClr val="accent1"/>
              </a:solidFill>
            </a:ln>
          </p:spPr>
        </p:pic>
        <p:pic>
          <p:nvPicPr>
            <p:cNvPr id="8" name="Picture 7"/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908" t="5063" r="5062" b="5486"/>
            <a:stretch/>
          </p:blipFill>
          <p:spPr>
            <a:xfrm rot="5400000">
              <a:off x="1318591" y="1901687"/>
              <a:ext cx="2796209" cy="2809461"/>
            </a:xfrm>
            <a:prstGeom prst="rect">
              <a:avLst/>
            </a:prstGeom>
          </p:spPr>
        </p:pic>
      </p:grpSp>
      <p:sp>
        <p:nvSpPr>
          <p:cNvPr id="9" name="Right Arrow 8"/>
          <p:cNvSpPr/>
          <p:nvPr/>
        </p:nvSpPr>
        <p:spPr>
          <a:xfrm>
            <a:off x="3910866" y="2456661"/>
            <a:ext cx="1591293" cy="65314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765617" y="4866787"/>
            <a:ext cx="4012637" cy="20313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Clustering objectives:</a:t>
            </a:r>
          </a:p>
          <a:p>
            <a:endParaRPr lang="en-US" b="1" dirty="0"/>
          </a:p>
          <a:p>
            <a:pPr marL="342900" indent="-342900">
              <a:buAutoNum type="arabicPeriod"/>
            </a:pPr>
            <a:r>
              <a:rPr lang="en-US" dirty="0"/>
              <a:t>Edge cut minimization</a:t>
            </a:r>
          </a:p>
          <a:p>
            <a:pPr marL="342900" indent="-342900">
              <a:buAutoNum type="arabicPeriod"/>
            </a:pPr>
            <a:endParaRPr lang="en-US" dirty="0"/>
          </a:p>
          <a:p>
            <a:pPr marL="342900" indent="-342900">
              <a:buAutoNum type="arabicPeriod"/>
            </a:pPr>
            <a:r>
              <a:rPr lang="en-US" dirty="0"/>
              <a:t>Cluster balancing: Clusters with</a:t>
            </a:r>
            <a:br>
              <a:rPr lang="en-US" dirty="0"/>
            </a:br>
            <a:r>
              <a:rPr lang="en-US" dirty="0"/>
              <a:t>similar sum of node weights</a:t>
            </a:r>
          </a:p>
          <a:p>
            <a:pPr algn="ctr"/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789636" y="4007975"/>
            <a:ext cx="336342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Node == low-level region</a:t>
            </a:r>
          </a:p>
          <a:p>
            <a:r>
              <a:rPr lang="en-US" dirty="0"/>
              <a:t>Edge == </a:t>
            </a:r>
            <a:r>
              <a:rPr lang="en-US" dirty="0">
                <a:solidFill>
                  <a:srgbClr val="FF0000"/>
                </a:solidFill>
              </a:rPr>
              <a:t>adjacency</a:t>
            </a:r>
            <a:r>
              <a:rPr lang="en-US" dirty="0"/>
              <a:t> on map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792607" y="3711889"/>
            <a:ext cx="15840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Flow volume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800002" y="4592443"/>
            <a:ext cx="16962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Flow similarity</a:t>
            </a:r>
            <a:endParaRPr lang="en-US" dirty="0"/>
          </a:p>
        </p:txBody>
      </p:sp>
      <p:sp>
        <p:nvSpPr>
          <p:cNvPr id="30" name="TextBox 29"/>
          <p:cNvSpPr txBox="1"/>
          <p:nvPr/>
        </p:nvSpPr>
        <p:spPr>
          <a:xfrm>
            <a:off x="886343" y="1388362"/>
            <a:ext cx="27558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/>
              <a:t>Low-level region graph</a:t>
            </a:r>
            <a:endParaRPr lang="en-US" dirty="0"/>
          </a:p>
        </p:txBody>
      </p:sp>
      <p:sp>
        <p:nvSpPr>
          <p:cNvPr id="31" name="TextBox 30"/>
          <p:cNvSpPr txBox="1"/>
          <p:nvPr/>
        </p:nvSpPr>
        <p:spPr>
          <a:xfrm>
            <a:off x="6035910" y="1387136"/>
            <a:ext cx="21515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High-level regions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3936155" y="1961358"/>
            <a:ext cx="125226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/>
              <a:t>Graph </a:t>
            </a:r>
          </a:p>
          <a:p>
            <a:pPr algn="ctr"/>
            <a:r>
              <a:rPr lang="en-US" dirty="0"/>
              <a:t>clustering</a:t>
            </a:r>
          </a:p>
        </p:txBody>
      </p:sp>
      <p:sp>
        <p:nvSpPr>
          <p:cNvPr id="3" name="Rectangle 2"/>
          <p:cNvSpPr/>
          <p:nvPr/>
        </p:nvSpPr>
        <p:spPr>
          <a:xfrm>
            <a:off x="4946406" y="4007974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/>
              <a:t>Node weight == Sum(flows)</a:t>
            </a:r>
          </a:p>
          <a:p>
            <a:r>
              <a:rPr lang="en-US" dirty="0"/>
              <a:t>Edge weight  == Spearman(flows)</a:t>
            </a:r>
          </a:p>
        </p:txBody>
      </p:sp>
      <p:sp>
        <p:nvSpPr>
          <p:cNvPr id="14" name="Rectangle 13"/>
          <p:cNvSpPr/>
          <p:nvPr/>
        </p:nvSpPr>
        <p:spPr>
          <a:xfrm>
            <a:off x="6838102" y="3711889"/>
            <a:ext cx="1538593" cy="619250"/>
          </a:xfrm>
          <a:prstGeom prst="rect">
            <a:avLst/>
          </a:prstGeom>
          <a:noFill/>
          <a:ln w="381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/>
          <p:cNvSpPr/>
          <p:nvPr/>
        </p:nvSpPr>
        <p:spPr>
          <a:xfrm>
            <a:off x="6830707" y="4344680"/>
            <a:ext cx="2008493" cy="605710"/>
          </a:xfrm>
          <a:prstGeom prst="rect">
            <a:avLst/>
          </a:prstGeom>
          <a:noFill/>
          <a:ln w="381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/>
          <p:cNvSpPr txBox="1"/>
          <p:nvPr/>
        </p:nvSpPr>
        <p:spPr>
          <a:xfrm>
            <a:off x="5677920" y="5201939"/>
            <a:ext cx="288893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Group low-level regions </a:t>
            </a:r>
            <a:br>
              <a:rPr lang="en-US" dirty="0">
                <a:solidFill>
                  <a:srgbClr val="FF0000"/>
                </a:solidFill>
              </a:rPr>
            </a:br>
            <a:r>
              <a:rPr lang="en-US" dirty="0">
                <a:solidFill>
                  <a:srgbClr val="FF0000"/>
                </a:solidFill>
              </a:rPr>
              <a:t>with similar patterns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5689911" y="5847851"/>
            <a:ext cx="285687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High-level regions have </a:t>
            </a:r>
            <a:br>
              <a:rPr lang="en-US" dirty="0">
                <a:solidFill>
                  <a:srgbClr val="FF0000"/>
                </a:solidFill>
              </a:rPr>
            </a:br>
            <a:r>
              <a:rPr lang="en-US" dirty="0">
                <a:solidFill>
                  <a:srgbClr val="FF0000"/>
                </a:solidFill>
              </a:rPr>
              <a:t>comparable volumes</a:t>
            </a:r>
          </a:p>
        </p:txBody>
      </p:sp>
      <p:sp>
        <p:nvSpPr>
          <p:cNvPr id="16" name="Right Arrow 15"/>
          <p:cNvSpPr/>
          <p:nvPr/>
        </p:nvSpPr>
        <p:spPr>
          <a:xfrm>
            <a:off x="4922313" y="5486400"/>
            <a:ext cx="469743" cy="24997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ight Arrow 26"/>
          <p:cNvSpPr/>
          <p:nvPr/>
        </p:nvSpPr>
        <p:spPr>
          <a:xfrm>
            <a:off x="4927792" y="6029349"/>
            <a:ext cx="469743" cy="24997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210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/>
      <p:bldP spid="31" grpId="0"/>
      <p:bldP spid="32" grpId="0"/>
      <p:bldP spid="15" grpId="0"/>
      <p:bldP spid="25" grpId="0"/>
      <p:bldP spid="16" grpId="0" animBg="1"/>
      <p:bldP spid="27" grpId="0" animBg="1"/>
    </p:bldLst>
  </p:timing>
</p:sld>
</file>

<file path=ppt/theme/theme1.xml><?xml version="1.0" encoding="utf-8"?>
<a:theme xmlns:a="http://schemas.openxmlformats.org/drawingml/2006/main" name="Wisp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Wisp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4618</TotalTime>
  <Words>726</Words>
  <Application>Microsoft Office PowerPoint</Application>
  <PresentationFormat>On-screen Show (4:3)</PresentationFormat>
  <Paragraphs>298</Paragraphs>
  <Slides>24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34" baseType="lpstr">
      <vt:lpstr>Lucida Grande</vt:lpstr>
      <vt:lpstr>Arial</vt:lpstr>
      <vt:lpstr>Calibri</vt:lpstr>
      <vt:lpstr>Cambria Math</vt:lpstr>
      <vt:lpstr>Century Gothic</vt:lpstr>
      <vt:lpstr>Times New Roman</vt:lpstr>
      <vt:lpstr>Wingdings</vt:lpstr>
      <vt:lpstr>Wingdings 3</vt:lpstr>
      <vt:lpstr>Wisp</vt:lpstr>
      <vt:lpstr>Equation</vt:lpstr>
      <vt:lpstr>Forecasting Citywide Crowd Flows using Big Data</vt:lpstr>
      <vt:lpstr>Shanghai Stampede New Year Celebration 2015</vt:lpstr>
      <vt:lpstr>Occupy Wall Street, Sep, 2014</vt:lpstr>
      <vt:lpstr>Macroscopic city traffic prediction</vt:lpstr>
      <vt:lpstr>Forecasting Citywide Crowd Flows</vt:lpstr>
      <vt:lpstr>Challenges</vt:lpstr>
      <vt:lpstr>Finding regions: Map segmentation</vt:lpstr>
      <vt:lpstr>Finding regions: Clustering regions</vt:lpstr>
      <vt:lpstr>Finding regions Clustering low-level regions</vt:lpstr>
      <vt:lpstr>Insights from Regional Crowd Flows</vt:lpstr>
      <vt:lpstr>Predicting crowd flows Intra-region Patterns</vt:lpstr>
      <vt:lpstr>Predicting crowd flows  Inter-region Patterns</vt:lpstr>
      <vt:lpstr>Predicting crowd flows  Affect of weather &amp; holidays</vt:lpstr>
      <vt:lpstr>Predicting crow flows Flow decomposition</vt:lpstr>
      <vt:lpstr>Missing &amp; noisy data</vt:lpstr>
      <vt:lpstr>Gaussian Markov Random Field (GMRF)</vt:lpstr>
      <vt:lpstr>Crowd flow = Seasonal + Trend + Residual Seasonal model as a cyclic GMRF</vt:lpstr>
      <vt:lpstr>Crowd flow = Seasonal + Trend + Residual  Trend model as a GMRF</vt:lpstr>
      <vt:lpstr>Crowd flow = Seasonal + Trend + Residual Spatio-temporal residual model r</vt:lpstr>
      <vt:lpstr>Experiment settings</vt:lpstr>
      <vt:lpstr>More people bike  when the weather is nice</vt:lpstr>
      <vt:lpstr>People don’t want to bike  when it rains in NYC</vt:lpstr>
      <vt:lpstr>Occupy Wall Street  (Sep. 17, 2014)</vt:lpstr>
      <vt:lpstr>PowerPoint Presentation</vt:lpstr>
    </vt:vector>
  </TitlesOfParts>
  <Company>MSRA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Traffic prediction in open-world  spatio-temporal graphs</dc:title>
  <dc:creator>Minh X. Hoang (MSR Student-Person Consulting)</dc:creator>
  <cp:lastModifiedBy>Yu Zheng</cp:lastModifiedBy>
  <cp:revision>2241</cp:revision>
  <dcterms:created xsi:type="dcterms:W3CDTF">2015-06-25T06:25:21Z</dcterms:created>
  <dcterms:modified xsi:type="dcterms:W3CDTF">2016-11-10T07:30:15Z</dcterms:modified>
</cp:coreProperties>
</file>