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tags/tag1.xml" ContentType="application/vnd.openxmlformats-officedocument.presentationml.tags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  <p:sldMasterId id="2147483651" r:id="rId2"/>
    <p:sldMasterId id="2147483674" r:id="rId3"/>
    <p:sldMasterId id="2147483686" r:id="rId4"/>
    <p:sldMasterId id="2147483698" r:id="rId5"/>
    <p:sldMasterId id="2147483710" r:id="rId6"/>
    <p:sldMasterId id="2147483822" r:id="rId7"/>
    <p:sldMasterId id="2147483870" r:id="rId8"/>
    <p:sldMasterId id="2147483933" r:id="rId9"/>
    <p:sldMasterId id="2147483958" r:id="rId10"/>
  </p:sldMasterIdLst>
  <p:notesMasterIdLst>
    <p:notesMasterId r:id="rId141"/>
  </p:notesMasterIdLst>
  <p:handoutMasterIdLst>
    <p:handoutMasterId r:id="rId142"/>
  </p:handoutMasterIdLst>
  <p:sldIdLst>
    <p:sldId id="256" r:id="rId11"/>
    <p:sldId id="993" r:id="rId12"/>
    <p:sldId id="947" r:id="rId13"/>
    <p:sldId id="860" r:id="rId14"/>
    <p:sldId id="1103" r:id="rId15"/>
    <p:sldId id="858" r:id="rId16"/>
    <p:sldId id="906" r:id="rId17"/>
    <p:sldId id="862" r:id="rId18"/>
    <p:sldId id="912" r:id="rId19"/>
    <p:sldId id="732" r:id="rId20"/>
    <p:sldId id="975" r:id="rId21"/>
    <p:sldId id="1119" r:id="rId22"/>
    <p:sldId id="994" r:id="rId23"/>
    <p:sldId id="949" r:id="rId24"/>
    <p:sldId id="902" r:id="rId25"/>
    <p:sldId id="903" r:id="rId26"/>
    <p:sldId id="1118" r:id="rId27"/>
    <p:sldId id="1117" r:id="rId28"/>
    <p:sldId id="1116" r:id="rId29"/>
    <p:sldId id="956" r:id="rId30"/>
    <p:sldId id="874" r:id="rId31"/>
    <p:sldId id="875" r:id="rId32"/>
    <p:sldId id="876" r:id="rId33"/>
    <p:sldId id="877" r:id="rId34"/>
    <p:sldId id="796" r:id="rId35"/>
    <p:sldId id="797" r:id="rId36"/>
    <p:sldId id="737" r:id="rId37"/>
    <p:sldId id="995" r:id="rId38"/>
    <p:sldId id="1125" r:id="rId39"/>
    <p:sldId id="996" r:id="rId40"/>
    <p:sldId id="997" r:id="rId41"/>
    <p:sldId id="998" r:id="rId42"/>
    <p:sldId id="938" r:id="rId43"/>
    <p:sldId id="942" r:id="rId44"/>
    <p:sldId id="939" r:id="rId45"/>
    <p:sldId id="940" r:id="rId46"/>
    <p:sldId id="941" r:id="rId47"/>
    <p:sldId id="978" r:id="rId48"/>
    <p:sldId id="980" r:id="rId49"/>
    <p:sldId id="981" r:id="rId50"/>
    <p:sldId id="945" r:id="rId51"/>
    <p:sldId id="977" r:id="rId52"/>
    <p:sldId id="999" r:id="rId53"/>
    <p:sldId id="805" r:id="rId54"/>
    <p:sldId id="811" r:id="rId55"/>
    <p:sldId id="812" r:id="rId56"/>
    <p:sldId id="813" r:id="rId57"/>
    <p:sldId id="810" r:id="rId58"/>
    <p:sldId id="814" r:id="rId59"/>
    <p:sldId id="815" r:id="rId60"/>
    <p:sldId id="816" r:id="rId61"/>
    <p:sldId id="954" r:id="rId62"/>
    <p:sldId id="985" r:id="rId63"/>
    <p:sldId id="803" r:id="rId64"/>
    <p:sldId id="775" r:id="rId65"/>
    <p:sldId id="776" r:id="rId66"/>
    <p:sldId id="777" r:id="rId67"/>
    <p:sldId id="778" r:id="rId68"/>
    <p:sldId id="779" r:id="rId69"/>
    <p:sldId id="780" r:id="rId70"/>
    <p:sldId id="781" r:id="rId71"/>
    <p:sldId id="782" r:id="rId72"/>
    <p:sldId id="783" r:id="rId73"/>
    <p:sldId id="784" r:id="rId74"/>
    <p:sldId id="785" r:id="rId75"/>
    <p:sldId id="943" r:id="rId76"/>
    <p:sldId id="575" r:id="rId77"/>
    <p:sldId id="580" r:id="rId78"/>
    <p:sldId id="581" r:id="rId79"/>
    <p:sldId id="582" r:id="rId80"/>
    <p:sldId id="1082" r:id="rId81"/>
    <p:sldId id="1084" r:id="rId82"/>
    <p:sldId id="1077" r:id="rId83"/>
    <p:sldId id="973" r:id="rId84"/>
    <p:sldId id="1072" r:id="rId85"/>
    <p:sldId id="953" r:id="rId86"/>
    <p:sldId id="1093" r:id="rId87"/>
    <p:sldId id="1074" r:id="rId88"/>
    <p:sldId id="1000" r:id="rId89"/>
    <p:sldId id="1111" r:id="rId90"/>
    <p:sldId id="1099" r:id="rId91"/>
    <p:sldId id="1079" r:id="rId92"/>
    <p:sldId id="1106" r:id="rId93"/>
    <p:sldId id="1128" r:id="rId94"/>
    <p:sldId id="1107" r:id="rId95"/>
    <p:sldId id="1120" r:id="rId96"/>
    <p:sldId id="983" r:id="rId97"/>
    <p:sldId id="1008" r:id="rId98"/>
    <p:sldId id="1010" r:id="rId99"/>
    <p:sldId id="1012" r:id="rId100"/>
    <p:sldId id="1014" r:id="rId101"/>
    <p:sldId id="1085" r:id="rId102"/>
    <p:sldId id="1015" r:id="rId103"/>
    <p:sldId id="1126" r:id="rId104"/>
    <p:sldId id="1021" r:id="rId105"/>
    <p:sldId id="1121" r:id="rId106"/>
    <p:sldId id="1047" r:id="rId107"/>
    <p:sldId id="605" r:id="rId108"/>
    <p:sldId id="1122" r:id="rId109"/>
    <p:sldId id="1108" r:id="rId110"/>
    <p:sldId id="1110" r:id="rId111"/>
    <p:sldId id="695" r:id="rId112"/>
    <p:sldId id="1105" r:id="rId113"/>
    <p:sldId id="958" r:id="rId114"/>
    <p:sldId id="1112" r:id="rId115"/>
    <p:sldId id="1100" r:id="rId116"/>
    <p:sldId id="987" r:id="rId117"/>
    <p:sldId id="989" r:id="rId118"/>
    <p:sldId id="1102" r:id="rId119"/>
    <p:sldId id="937" r:id="rId120"/>
    <p:sldId id="856" r:id="rId121"/>
    <p:sldId id="929" r:id="rId122"/>
    <p:sldId id="1064" r:id="rId123"/>
    <p:sldId id="1067" r:id="rId124"/>
    <p:sldId id="1068" r:id="rId125"/>
    <p:sldId id="1132" r:id="rId126"/>
    <p:sldId id="1101" r:id="rId127"/>
    <p:sldId id="1129" r:id="rId128"/>
    <p:sldId id="1130" r:id="rId129"/>
    <p:sldId id="1131" r:id="rId130"/>
    <p:sldId id="1086" r:id="rId131"/>
    <p:sldId id="1088" r:id="rId132"/>
    <p:sldId id="1123" r:id="rId133"/>
    <p:sldId id="915" r:id="rId134"/>
    <p:sldId id="916" r:id="rId135"/>
    <p:sldId id="1091" r:id="rId136"/>
    <p:sldId id="917" r:id="rId137"/>
    <p:sldId id="1104" r:id="rId138"/>
    <p:sldId id="913" r:id="rId139"/>
    <p:sldId id="715" r:id="rId140"/>
  </p:sldIdLst>
  <p:sldSz cx="9144000" cy="6858000" type="screen4x3"/>
  <p:notesSz cx="6996113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bg2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bg2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bg2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bg2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bg2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bg2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bg2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bg2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bg2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FCF6"/>
    <a:srgbClr val="E8E8E8"/>
    <a:srgbClr val="FF3300"/>
    <a:srgbClr val="0099FF"/>
    <a:srgbClr val="000000"/>
    <a:srgbClr val="56D8EB"/>
    <a:srgbClr val="730F4B"/>
    <a:srgbClr val="3B90AB"/>
    <a:srgbClr val="398B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3" autoAdjust="0"/>
    <p:restoredTop sz="73136" autoAdjust="0"/>
  </p:normalViewPr>
  <p:slideViewPr>
    <p:cSldViewPr snapToGrid="0">
      <p:cViewPr>
        <p:scale>
          <a:sx n="81" d="100"/>
          <a:sy n="81" d="100"/>
        </p:scale>
        <p:origin x="5" y="-9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23520"/>
    </p:cViewPr>
  </p:sorterViewPr>
  <p:notesViewPr>
    <p:cSldViewPr snapToGrid="0">
      <p:cViewPr>
        <p:scale>
          <a:sx n="400" d="100"/>
          <a:sy n="400" d="100"/>
        </p:scale>
        <p:origin x="-72" y="3858"/>
      </p:cViewPr>
      <p:guideLst>
        <p:guide orient="horz" pos="2928"/>
        <p:guide pos="220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6.xml"/><Relationship Id="rId117" Type="http://schemas.openxmlformats.org/officeDocument/2006/relationships/slide" Target="slides/slide107.xml"/><Relationship Id="rId21" Type="http://schemas.openxmlformats.org/officeDocument/2006/relationships/slide" Target="slides/slide11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84" Type="http://schemas.openxmlformats.org/officeDocument/2006/relationships/slide" Target="slides/slide74.xml"/><Relationship Id="rId89" Type="http://schemas.openxmlformats.org/officeDocument/2006/relationships/slide" Target="slides/slide79.xml"/><Relationship Id="rId112" Type="http://schemas.openxmlformats.org/officeDocument/2006/relationships/slide" Target="slides/slide102.xml"/><Relationship Id="rId133" Type="http://schemas.openxmlformats.org/officeDocument/2006/relationships/slide" Target="slides/slide123.xml"/><Relationship Id="rId138" Type="http://schemas.openxmlformats.org/officeDocument/2006/relationships/slide" Target="slides/slide128.xml"/><Relationship Id="rId16" Type="http://schemas.openxmlformats.org/officeDocument/2006/relationships/slide" Target="slides/slide6.xml"/><Relationship Id="rId107" Type="http://schemas.openxmlformats.org/officeDocument/2006/relationships/slide" Target="slides/slide97.xml"/><Relationship Id="rId11" Type="http://schemas.openxmlformats.org/officeDocument/2006/relationships/slide" Target="slides/slide1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74" Type="http://schemas.openxmlformats.org/officeDocument/2006/relationships/slide" Target="slides/slide64.xml"/><Relationship Id="rId79" Type="http://schemas.openxmlformats.org/officeDocument/2006/relationships/slide" Target="slides/slide69.xml"/><Relationship Id="rId102" Type="http://schemas.openxmlformats.org/officeDocument/2006/relationships/slide" Target="slides/slide92.xml"/><Relationship Id="rId123" Type="http://schemas.openxmlformats.org/officeDocument/2006/relationships/slide" Target="slides/slide113.xml"/><Relationship Id="rId128" Type="http://schemas.openxmlformats.org/officeDocument/2006/relationships/slide" Target="slides/slide118.xml"/><Relationship Id="rId14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80.xml"/><Relationship Id="rId95" Type="http://schemas.openxmlformats.org/officeDocument/2006/relationships/slide" Target="slides/slide85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113" Type="http://schemas.openxmlformats.org/officeDocument/2006/relationships/slide" Target="slides/slide103.xml"/><Relationship Id="rId118" Type="http://schemas.openxmlformats.org/officeDocument/2006/relationships/slide" Target="slides/slide108.xml"/><Relationship Id="rId134" Type="http://schemas.openxmlformats.org/officeDocument/2006/relationships/slide" Target="slides/slide124.xml"/><Relationship Id="rId139" Type="http://schemas.openxmlformats.org/officeDocument/2006/relationships/slide" Target="slides/slide129.xml"/><Relationship Id="rId80" Type="http://schemas.openxmlformats.org/officeDocument/2006/relationships/slide" Target="slides/slide70.xml"/><Relationship Id="rId85" Type="http://schemas.openxmlformats.org/officeDocument/2006/relationships/slide" Target="slides/slide7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slide" Target="slides/slide57.xml"/><Relationship Id="rId103" Type="http://schemas.openxmlformats.org/officeDocument/2006/relationships/slide" Target="slides/slide93.xml"/><Relationship Id="rId108" Type="http://schemas.openxmlformats.org/officeDocument/2006/relationships/slide" Target="slides/slide98.xml"/><Relationship Id="rId116" Type="http://schemas.openxmlformats.org/officeDocument/2006/relationships/slide" Target="slides/slide106.xml"/><Relationship Id="rId124" Type="http://schemas.openxmlformats.org/officeDocument/2006/relationships/slide" Target="slides/slide114.xml"/><Relationship Id="rId129" Type="http://schemas.openxmlformats.org/officeDocument/2006/relationships/slide" Target="slides/slide119.xml"/><Relationship Id="rId137" Type="http://schemas.openxmlformats.org/officeDocument/2006/relationships/slide" Target="slides/slide127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slide" Target="slides/slide65.xml"/><Relationship Id="rId83" Type="http://schemas.openxmlformats.org/officeDocument/2006/relationships/slide" Target="slides/slide73.xml"/><Relationship Id="rId88" Type="http://schemas.openxmlformats.org/officeDocument/2006/relationships/slide" Target="slides/slide78.xml"/><Relationship Id="rId91" Type="http://schemas.openxmlformats.org/officeDocument/2006/relationships/slide" Target="slides/slide81.xml"/><Relationship Id="rId96" Type="http://schemas.openxmlformats.org/officeDocument/2006/relationships/slide" Target="slides/slide86.xml"/><Relationship Id="rId111" Type="http://schemas.openxmlformats.org/officeDocument/2006/relationships/slide" Target="slides/slide101.xml"/><Relationship Id="rId132" Type="http://schemas.openxmlformats.org/officeDocument/2006/relationships/slide" Target="slides/slide122.xml"/><Relationship Id="rId140" Type="http://schemas.openxmlformats.org/officeDocument/2006/relationships/slide" Target="slides/slide130.xml"/><Relationship Id="rId14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6" Type="http://schemas.openxmlformats.org/officeDocument/2006/relationships/slide" Target="slides/slide96.xml"/><Relationship Id="rId114" Type="http://schemas.openxmlformats.org/officeDocument/2006/relationships/slide" Target="slides/slide104.xml"/><Relationship Id="rId119" Type="http://schemas.openxmlformats.org/officeDocument/2006/relationships/slide" Target="slides/slide109.xml"/><Relationship Id="rId127" Type="http://schemas.openxmlformats.org/officeDocument/2006/relationships/slide" Target="slides/slide117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slide" Target="slides/slide63.xml"/><Relationship Id="rId78" Type="http://schemas.openxmlformats.org/officeDocument/2006/relationships/slide" Target="slides/slide68.xml"/><Relationship Id="rId81" Type="http://schemas.openxmlformats.org/officeDocument/2006/relationships/slide" Target="slides/slide71.xml"/><Relationship Id="rId86" Type="http://schemas.openxmlformats.org/officeDocument/2006/relationships/slide" Target="slides/slide76.xml"/><Relationship Id="rId94" Type="http://schemas.openxmlformats.org/officeDocument/2006/relationships/slide" Target="slides/slide84.xml"/><Relationship Id="rId99" Type="http://schemas.openxmlformats.org/officeDocument/2006/relationships/slide" Target="slides/slide89.xml"/><Relationship Id="rId101" Type="http://schemas.openxmlformats.org/officeDocument/2006/relationships/slide" Target="slides/slide91.xml"/><Relationship Id="rId122" Type="http://schemas.openxmlformats.org/officeDocument/2006/relationships/slide" Target="slides/slide112.xml"/><Relationship Id="rId130" Type="http://schemas.openxmlformats.org/officeDocument/2006/relationships/slide" Target="slides/slide120.xml"/><Relationship Id="rId135" Type="http://schemas.openxmlformats.org/officeDocument/2006/relationships/slide" Target="slides/slide125.xml"/><Relationship Id="rId143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9" Type="http://schemas.openxmlformats.org/officeDocument/2006/relationships/slide" Target="slides/slide29.xml"/><Relationship Id="rId109" Type="http://schemas.openxmlformats.org/officeDocument/2006/relationships/slide" Target="slides/slide99.xml"/><Relationship Id="rId34" Type="http://schemas.openxmlformats.org/officeDocument/2006/relationships/slide" Target="slides/slide24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76" Type="http://schemas.openxmlformats.org/officeDocument/2006/relationships/slide" Target="slides/slide66.xml"/><Relationship Id="rId97" Type="http://schemas.openxmlformats.org/officeDocument/2006/relationships/slide" Target="slides/slide87.xml"/><Relationship Id="rId104" Type="http://schemas.openxmlformats.org/officeDocument/2006/relationships/slide" Target="slides/slide94.xml"/><Relationship Id="rId120" Type="http://schemas.openxmlformats.org/officeDocument/2006/relationships/slide" Target="slides/slide110.xml"/><Relationship Id="rId125" Type="http://schemas.openxmlformats.org/officeDocument/2006/relationships/slide" Target="slides/slide115.xml"/><Relationship Id="rId141" Type="http://schemas.openxmlformats.org/officeDocument/2006/relationships/notesMaster" Target="notesMasters/notesMaster1.xml"/><Relationship Id="rId146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1.xml"/><Relationship Id="rId92" Type="http://schemas.openxmlformats.org/officeDocument/2006/relationships/slide" Target="slides/slide82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9.xml"/><Relationship Id="rId24" Type="http://schemas.openxmlformats.org/officeDocument/2006/relationships/slide" Target="slides/slide14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66" Type="http://schemas.openxmlformats.org/officeDocument/2006/relationships/slide" Target="slides/slide56.xml"/><Relationship Id="rId87" Type="http://schemas.openxmlformats.org/officeDocument/2006/relationships/slide" Target="slides/slide77.xml"/><Relationship Id="rId110" Type="http://schemas.openxmlformats.org/officeDocument/2006/relationships/slide" Target="slides/slide100.xml"/><Relationship Id="rId115" Type="http://schemas.openxmlformats.org/officeDocument/2006/relationships/slide" Target="slides/slide105.xml"/><Relationship Id="rId131" Type="http://schemas.openxmlformats.org/officeDocument/2006/relationships/slide" Target="slides/slide121.xml"/><Relationship Id="rId136" Type="http://schemas.openxmlformats.org/officeDocument/2006/relationships/slide" Target="slides/slide126.xml"/><Relationship Id="rId61" Type="http://schemas.openxmlformats.org/officeDocument/2006/relationships/slide" Target="slides/slide51.xml"/><Relationship Id="rId82" Type="http://schemas.openxmlformats.org/officeDocument/2006/relationships/slide" Target="slides/slide72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56" Type="http://schemas.openxmlformats.org/officeDocument/2006/relationships/slide" Target="slides/slide46.xml"/><Relationship Id="rId77" Type="http://schemas.openxmlformats.org/officeDocument/2006/relationships/slide" Target="slides/slide67.xml"/><Relationship Id="rId100" Type="http://schemas.openxmlformats.org/officeDocument/2006/relationships/slide" Target="slides/slide90.xml"/><Relationship Id="rId105" Type="http://schemas.openxmlformats.org/officeDocument/2006/relationships/slide" Target="slides/slide95.xml"/><Relationship Id="rId126" Type="http://schemas.openxmlformats.org/officeDocument/2006/relationships/slide" Target="slides/slide116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93" Type="http://schemas.openxmlformats.org/officeDocument/2006/relationships/slide" Target="slides/slide83.xml"/><Relationship Id="rId98" Type="http://schemas.openxmlformats.org/officeDocument/2006/relationships/slide" Target="slides/slide88.xml"/><Relationship Id="rId121" Type="http://schemas.openxmlformats.org/officeDocument/2006/relationships/slide" Target="slides/slide111.xml"/><Relationship Id="rId14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66329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9525" y="0"/>
            <a:ext cx="3049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54463" y="0"/>
            <a:ext cx="3049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6813" y="692150"/>
            <a:ext cx="4660900" cy="34925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419600"/>
            <a:ext cx="51816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-9525" y="8839200"/>
            <a:ext cx="3049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54463" y="8839200"/>
            <a:ext cx="3049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tx1"/>
                </a:solidFill>
              </a:defRPr>
            </a:lvl1pPr>
          </a:lstStyle>
          <a:p>
            <a:fld id="{0B0D007A-F593-40C1-9963-49F4B1FDF8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668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kern="1200" dirty="0" smtClean="0">
              <a:solidFill>
                <a:schemeClr val="tx1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489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4609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174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231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8075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3538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new paradigm</a:t>
            </a:r>
            <a:r>
              <a:rPr lang="en-US" baseline="0" dirty="0" smtClean="0"/>
              <a:t> was forming, explicitly </a:t>
            </a:r>
            <a:r>
              <a:rPr lang="en-US" dirty="0" smtClean="0"/>
              <a:t>branching</a:t>
            </a:r>
            <a:r>
              <a:rPr lang="en-US" baseline="0" dirty="0" smtClean="0"/>
              <a:t> AI away from the more numerical decision sciences and operations research….</a:t>
            </a:r>
            <a:r>
              <a:rPr lang="en-US" dirty="0" smtClean="0"/>
              <a:t> …into a worldview</a:t>
            </a:r>
            <a:r>
              <a:rPr lang="en-US" baseline="0" dirty="0" smtClean="0"/>
              <a:t> that included valuable and novel focuses on high-level symbols, logical inference, and cognitive psychology…  Computers were used to explore heuristic models of human cognition, as well as well-defined, </a:t>
            </a:r>
            <a:r>
              <a:rPr lang="en-US" dirty="0" smtClean="0"/>
              <a:t>structured, closed-world puzzle-like problems,</a:t>
            </a:r>
            <a:r>
              <a:rPr lang="en-US" baseline="0" dirty="0" smtClean="0"/>
              <a:t> game playing, and theorem proving, including </a:t>
            </a:r>
            <a:r>
              <a:rPr lang="en-US" dirty="0" smtClean="0"/>
              <a:t>proofs for theorems in Euclidean geometry.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9121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569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742950" lvl="1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None/>
            </a:pPr>
            <a:r>
              <a:rPr lang="en-US" sz="2800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5057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5589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0000" lnSpcReduction="20000"/>
          </a:bodyPr>
          <a:lstStyle/>
          <a:p>
            <a:pPr marL="742950" lvl="1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559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0000" lnSpcReduction="20000"/>
          </a:bodyPr>
          <a:lstStyle/>
          <a:p>
            <a:pPr marL="742950" lvl="1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3472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3965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Monotype Sorts" charset="2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429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2138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8865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9787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3182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1180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6930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0257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Immersing</a:t>
            </a:r>
            <a:r>
              <a:rPr lang="en-US" baseline="0" dirty="0" smtClean="0"/>
              <a:t> decision makers in the real world also meant contending with time…and in some early work with trying to run probabilistic inference in time-critical medical situations pushed for some new thinking about reasoning and action under limited resources.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3217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3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555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5579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6426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3215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77417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4952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7163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19999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F3DB70-5D95-4E4A-AD68-7BE7CEB5F8B9}" type="slidenum">
              <a:rPr lang="en-US"/>
              <a:pPr/>
              <a:t>49</a:t>
            </a:fld>
            <a:endParaRPr lang="en-US"/>
          </a:p>
        </p:txBody>
      </p:sp>
      <p:sp>
        <p:nvSpPr>
          <p:cNvPr id="602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703263"/>
            <a:ext cx="4632325" cy="3473450"/>
          </a:xfrm>
          <a:ln cap="flat"/>
        </p:spPr>
      </p:sp>
      <p:sp>
        <p:nvSpPr>
          <p:cNvPr id="602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1863" y="4416425"/>
            <a:ext cx="5130800" cy="4183063"/>
          </a:xfrm>
          <a:ln/>
        </p:spPr>
        <p:txBody>
          <a:bodyPr lIns="93651" tIns="47620" rIns="93651" bIns="47620"/>
          <a:lstStyle/>
          <a:p>
            <a:pPr defTabSz="95250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806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EF9160-3465-4497-89E5-CF095BBC58CC}" type="slidenum">
              <a:rPr lang="en-US"/>
              <a:pPr/>
              <a:t>50</a:t>
            </a:fld>
            <a:endParaRPr lang="en-US"/>
          </a:p>
        </p:txBody>
      </p:sp>
      <p:sp>
        <p:nvSpPr>
          <p:cNvPr id="604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703263"/>
            <a:ext cx="4632325" cy="3473450"/>
          </a:xfrm>
          <a:ln cap="flat"/>
        </p:spPr>
      </p:sp>
      <p:sp>
        <p:nvSpPr>
          <p:cNvPr id="604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1863" y="4416425"/>
            <a:ext cx="5130800" cy="4183063"/>
          </a:xfrm>
          <a:ln/>
        </p:spPr>
        <p:txBody>
          <a:bodyPr lIns="93651" tIns="47620" rIns="93651" bIns="47620"/>
          <a:lstStyle/>
          <a:p>
            <a:pPr defTabSz="95250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48237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003DA0-26BC-4FA7-9A03-A39404B5DFED}" type="slidenum">
              <a:rPr lang="en-US"/>
              <a:pPr/>
              <a:t>51</a:t>
            </a:fld>
            <a:endParaRPr lang="en-US"/>
          </a:p>
        </p:txBody>
      </p:sp>
      <p:sp>
        <p:nvSpPr>
          <p:cNvPr id="606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703263"/>
            <a:ext cx="4632325" cy="3473450"/>
          </a:xfrm>
          <a:ln cap="flat"/>
        </p:spPr>
      </p:sp>
      <p:sp>
        <p:nvSpPr>
          <p:cNvPr id="606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1863" y="4416425"/>
            <a:ext cx="5130800" cy="4183063"/>
          </a:xfrm>
          <a:ln/>
        </p:spPr>
        <p:txBody>
          <a:bodyPr lIns="93651" tIns="47620" rIns="93651" bIns="47620"/>
          <a:lstStyle/>
          <a:p>
            <a:pPr defTabSz="95250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67565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003DA0-26BC-4FA7-9A03-A39404B5DFED}" type="slidenum">
              <a:rPr lang="en-US"/>
              <a:pPr/>
              <a:t>52</a:t>
            </a:fld>
            <a:endParaRPr lang="en-US"/>
          </a:p>
        </p:txBody>
      </p:sp>
      <p:sp>
        <p:nvSpPr>
          <p:cNvPr id="606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703263"/>
            <a:ext cx="4632325" cy="3473450"/>
          </a:xfrm>
          <a:ln cap="flat"/>
        </p:spPr>
      </p:sp>
      <p:sp>
        <p:nvSpPr>
          <p:cNvPr id="606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1863" y="4416425"/>
            <a:ext cx="5130800" cy="4183063"/>
          </a:xfrm>
          <a:ln/>
        </p:spPr>
        <p:txBody>
          <a:bodyPr lIns="93651" tIns="47620" rIns="93651" bIns="47620"/>
          <a:lstStyle/>
          <a:p>
            <a:pPr defTabSz="95250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51392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solidFill>
                  <a:srgbClr val="FFFFFF"/>
                </a:solidFill>
              </a:rPr>
              <a:t>“Buzz” of extended awareness in time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89102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706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21091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38126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6491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DA5EDFD-F18F-4C18-ADA7-2F96CA926B8D}" type="slidenum">
              <a:rPr lang="en-US" smtClean="0"/>
              <a:pPr/>
              <a:t>76</a:t>
            </a:fld>
            <a:endParaRPr lang="en-US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74750" y="696913"/>
            <a:ext cx="4649788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8480034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89667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10014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79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76112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85880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81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49650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61440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0000" lnSpcReduction="20000"/>
          </a:bodyPr>
          <a:lstStyle/>
          <a:p>
            <a:pPr marL="742950" lvl="1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86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51396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E65E390-6914-4E07-B589-57070B7F0409}" type="slidenum">
              <a:rPr lang="en-US" smtClean="0"/>
              <a:pPr>
                <a:defRPr/>
              </a:pPr>
              <a:t>89</a:t>
            </a:fld>
            <a:endParaRPr lang="en-US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74750" y="696913"/>
            <a:ext cx="4649788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0978315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97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52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Briefly, we worked on various algorithms for mobile manipulation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(specifically opening doors, described below), object recognition (using a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learned strategy for steering a pan-tilt-zoom camera to maximize expected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information gain, so as to find/recognize objects in the environment),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depth perception from a single still image (learning to estimate 3d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space/positions of obstacles from a single image), learned grasping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strategies (a learning algorithm for selecting the best "grasp" to pick up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an object, even if the object is a novel shaped one that the robot's never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seen before), and an MDP-based spoken dialog system.  By putting all these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together, we're demonstrated the robot fetching an item in response to a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verbal request.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In terms of learning to do new things, examples include that the robot is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able to open novel doors; recognizes novel objects from known object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classes (i.e., is trained to recognize coffee mugs, staplers, etc. via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supervised learning); and is able to grasp objects of novel shapes (using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its cameras and other sensors to perceive the environment, it has picked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up some very strange shaped objects, including ones very different from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anything like what we trained it on).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106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48597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E27FF-C135-4DDA-92B0-2C5DA0A5DFA1}" type="slidenum">
              <a:rPr lang="en-US" smtClean="0"/>
              <a:pPr/>
              <a:t>107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70784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917475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</a:br>
            <a:endParaRPr lang="en-US" sz="1200" kern="1200" dirty="0">
              <a:solidFill>
                <a:schemeClr val="tx1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57963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891201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98570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98386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742950" lvl="1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</a:pPr>
            <a:endParaRPr lang="en-US" sz="2800" kern="12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096648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763232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559373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8400" y="692150"/>
            <a:ext cx="4657725" cy="34925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007A-F593-40C1-9963-49F4B1FDF842}" type="slidenum">
              <a:rPr lang="en-US" smtClean="0"/>
              <a:pPr/>
              <a:t>129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274892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201F4F-3D9F-40A6-BE56-E797970E867C}" type="slidenum">
              <a:rPr lang="en-US"/>
              <a:pPr/>
              <a:t>130</a:t>
            </a:fld>
            <a:endParaRPr lang="en-US"/>
          </a:p>
        </p:txBody>
      </p:sp>
      <p:sp>
        <p:nvSpPr>
          <p:cNvPr id="422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74750" y="696913"/>
            <a:ext cx="4648200" cy="3486150"/>
          </a:xfrm>
          <a:ln/>
        </p:spPr>
      </p:sp>
      <p:sp>
        <p:nvSpPr>
          <p:cNvPr id="422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0088" y="4416425"/>
            <a:ext cx="5595937" cy="4183063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0471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2057400"/>
            <a:ext cx="3505200" cy="2581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505200" cy="2581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0338" y="762000"/>
            <a:ext cx="2043112" cy="38766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762000"/>
            <a:ext cx="5976938" cy="38766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5963" y="1268413"/>
            <a:ext cx="3763962" cy="2084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2325" y="1268413"/>
            <a:ext cx="3763963" cy="2084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9225" y="352425"/>
            <a:ext cx="2043113" cy="3000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9888" y="352425"/>
            <a:ext cx="5976937" cy="3000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2057400"/>
            <a:ext cx="3505200" cy="2581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505200" cy="2581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0338" y="762000"/>
            <a:ext cx="2043112" cy="38766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762000"/>
            <a:ext cx="5976938" cy="38766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2450" y="1543050"/>
            <a:ext cx="3505200" cy="2581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0050" y="1543050"/>
            <a:ext cx="3505200" cy="2581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0338" y="333375"/>
            <a:ext cx="2043112" cy="37909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333375"/>
            <a:ext cx="5976938" cy="37909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13CC16EB-FD06-40B1-BFFD-D4C4F54A1EE8}" type="slidenum">
              <a:rPr lang="en-US" sz="1400" kern="1200">
                <a:solidFill>
                  <a:srgbClr val="C0C0FF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282E55EB-AAC9-4401-8C1F-F4D91B2048A8}" type="slidenum">
              <a:rPr lang="en-US" sz="1400" kern="1200">
                <a:solidFill>
                  <a:srgbClr val="C0C0FF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37ED28EC-3F79-47A3-A26D-74F4FD84FBCA}" type="slidenum">
              <a:rPr lang="en-US" sz="1400" kern="1200">
                <a:solidFill>
                  <a:srgbClr val="C0C0FF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981200"/>
            <a:ext cx="3505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505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2BA410DD-654C-427A-B50B-09D581CC9369}" type="slidenum">
              <a:rPr lang="en-US" sz="1400" kern="1200">
                <a:solidFill>
                  <a:srgbClr val="C0C0FF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17D7A57D-2208-47B9-B58F-BCBB84F47973}" type="slidenum">
              <a:rPr lang="en-US" sz="1400" kern="1200">
                <a:solidFill>
                  <a:srgbClr val="C0C0FF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AC225EE2-8555-473C-8F66-AD33772F2112}" type="slidenum">
              <a:rPr lang="en-US" sz="1400" kern="1200">
                <a:solidFill>
                  <a:srgbClr val="C0C0FF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F2E9E668-4BDA-4577-9EE0-7617256187BC}" type="slidenum">
              <a:rPr lang="en-US" sz="1400" kern="1200">
                <a:solidFill>
                  <a:srgbClr val="C0C0FF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A6E5C0A2-AD5C-40C5-90D2-BB57893D8D01}" type="slidenum">
              <a:rPr lang="en-US" sz="1400" kern="1200">
                <a:solidFill>
                  <a:srgbClr val="C0C0FF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7735EE5F-D71B-4C95-81FE-29D5068AA74F}" type="slidenum">
              <a:rPr lang="en-US" sz="1400" kern="1200">
                <a:solidFill>
                  <a:srgbClr val="C0C0FF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2296666D-7771-4954-83A0-C291B43DF6AE}" type="slidenum">
              <a:rPr lang="en-US" sz="1400" kern="1200">
                <a:solidFill>
                  <a:srgbClr val="C0C0FF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00813" y="609600"/>
            <a:ext cx="1957387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609600"/>
            <a:ext cx="5719763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8D2FCECC-44F1-4BDC-8470-5810E54F471D}" type="slidenum">
              <a:rPr lang="en-US" sz="1400" kern="1200">
                <a:solidFill>
                  <a:srgbClr val="C0C0FF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9C09A2EC-A8AA-4000-802D-939BCA2E5469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ED280705-B10B-42B2-B2AB-2E5089EF5EAA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40AEA249-242B-40D1-BB94-E7161846E586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A4B3F403-F4FC-43D4-9391-613BB931977D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2CF60F4C-0CF5-4BE4-A43C-67BB7662D152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FBB56B06-4852-4A77-9E07-C09CAADFE514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6C8CA864-EA04-42BF-A264-B04261D8180E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DA68FA78-30E7-47A3-A064-E7F8F337533C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7A2D4BB5-1572-47FF-9613-DB682E28F97D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D25E8BE0-3D81-44C1-8115-24FCF7C10BE4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eaLnBrk="0" fontAlgn="base" hangingPunct="0">
              <a:spcBef>
                <a:spcPct val="0"/>
              </a:spcBef>
              <a:spcAft>
                <a:spcPct val="0"/>
              </a:spcAft>
            </a:pPr>
            <a:fld id="{B2EEAE4F-DF5A-4FE8-A1C3-F33B7C616D3B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algn="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0988" y="1593850"/>
            <a:ext cx="2955925" cy="2578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89313" y="1593850"/>
            <a:ext cx="2957512" cy="2578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7000" y="352425"/>
            <a:ext cx="2065338" cy="3819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0988" y="352425"/>
            <a:ext cx="6043612" cy="3819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513" y="1122363"/>
            <a:ext cx="2965450" cy="18875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81363" y="1122363"/>
            <a:ext cx="2967037" cy="18875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2113" y="317500"/>
            <a:ext cx="2192337" cy="2692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1925" y="317500"/>
            <a:ext cx="6427788" cy="2692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61925" y="317500"/>
            <a:ext cx="8772525" cy="2692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5963" y="1268413"/>
            <a:ext cx="3763962" cy="2084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2325" y="1268413"/>
            <a:ext cx="3763963" cy="2084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9225" y="352425"/>
            <a:ext cx="2043113" cy="3000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9888" y="352425"/>
            <a:ext cx="5976937" cy="3000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69888" y="352425"/>
            <a:ext cx="8172450" cy="3000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SI logo hori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6600" y="583565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reeform 3"/>
          <p:cNvSpPr>
            <a:spLocks/>
          </p:cNvSpPr>
          <p:nvPr/>
        </p:nvSpPr>
        <p:spPr bwMode="hidden">
          <a:xfrm>
            <a:off x="0" y="0"/>
            <a:ext cx="9140825" cy="28194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906"/>
              </a:cxn>
              <a:cxn ang="0">
                <a:pos x="5740" y="1906"/>
              </a:cxn>
              <a:cxn ang="0">
                <a:pos x="574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5740" h="1906">
                <a:moveTo>
                  <a:pt x="0" y="0"/>
                </a:moveTo>
                <a:lnTo>
                  <a:pt x="0" y="1906"/>
                </a:lnTo>
                <a:lnTo>
                  <a:pt x="5740" y="1906"/>
                </a:lnTo>
                <a:lnTo>
                  <a:pt x="574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algn="ctr" rtl="0" eaLnBrk="0" hangingPunct="0">
              <a:defRPr/>
            </a:pPr>
            <a:endParaRPr lang="en-US" kern="1200">
              <a:solidFill>
                <a:srgbClr val="FFFFFF"/>
              </a:solidFill>
              <a:latin typeface="Garamond"/>
              <a:ea typeface="+mn-ea"/>
              <a:cs typeface="+mn-cs"/>
            </a:endParaRPr>
          </a:p>
        </p:txBody>
      </p:sp>
      <p:sp>
        <p:nvSpPr>
          <p:cNvPr id="2626564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1371600" y="1295400"/>
            <a:ext cx="6248400" cy="1920875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26565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47800" y="3810000"/>
            <a:ext cx="6019800" cy="1524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algn="l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algn="ctr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625" y="1600200"/>
            <a:ext cx="41148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95825" y="1600200"/>
            <a:ext cx="41148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15125" y="304800"/>
            <a:ext cx="209550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8625" y="304800"/>
            <a:ext cx="613410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>
              <a:defRPr/>
            </a:pPr>
            <a:endParaRPr lang="en-US" sz="1200" kern="1200">
              <a:solidFill>
                <a:srgbClr val="FFFFFF"/>
              </a:solidFill>
              <a:latin typeface="Garamond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slideLayout" Target="../slideLayouts/slideLayout101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rgbClr val="2907F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762000"/>
            <a:ext cx="81724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226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057400"/>
            <a:ext cx="71628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CC60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CC60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CC60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CC60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CC60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CC60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CC60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CC60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CC60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552450" indent="-5524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u"/>
        <a:defRPr sz="32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9715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371600" indent="-2857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771650" indent="-2857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1907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6479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31051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5623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40195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0710C1"/>
            </a:gs>
            <a:gs pos="100000">
              <a:srgbClr val="03075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7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9888" y="352425"/>
            <a:ext cx="81724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65" tIns="46032" rIns="92065" bIns="46032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6307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5963" y="1268413"/>
            <a:ext cx="7680325" cy="208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6032" rIns="92065" bIns="46032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552450" indent="-55245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u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971550" indent="-30480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371600" indent="-28575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771650" indent="-28575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190750" indent="-30480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647950" indent="-30480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3105150" indent="-30480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562350" indent="-30480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4019550" indent="-30480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rgbClr val="4C2FF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762000"/>
            <a:ext cx="81724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430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057400"/>
            <a:ext cx="71628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552450" indent="-5524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u"/>
        <a:defRPr sz="32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9715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371600" indent="-2857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771650" indent="-2857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1907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6479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31051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5623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40195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rgbClr val="4C2FF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7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33375"/>
            <a:ext cx="81724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4997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2450" y="1543050"/>
            <a:ext cx="71628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FAC3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FAC31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FAC31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FAC31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FAC31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FAC31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FAC31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FAC31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FAC31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552450" indent="-5524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u"/>
        <a:defRPr sz="32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9715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371600" indent="-2857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771650" indent="-2857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1907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6479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31051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5623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40195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rgbClr val="4C2FF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C0C0FF"/>
              </a:solidFill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 rtl="0" eaLnBrk="0" fontAlgn="base" hangingPunct="0">
              <a:spcBef>
                <a:spcPct val="0"/>
              </a:spcBef>
              <a:spcAft>
                <a:spcPct val="0"/>
              </a:spcAft>
            </a:pPr>
            <a:fld id="{22D70FB4-AED3-4B9C-A6A7-BF95197C52C4}" type="slidenum">
              <a:rPr lang="en-US" sz="1400" kern="1200">
                <a:solidFill>
                  <a:srgbClr val="C0C0FF"/>
                </a:solidFill>
                <a:ea typeface="+mn-ea"/>
                <a:cs typeface="+mn-cs"/>
              </a:rPr>
              <a:pPr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C0C0FF"/>
              </a:solidFill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609600"/>
            <a:ext cx="78295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981200"/>
            <a:ext cx="7162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285750" indent="-28575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Monotype Sorts" charset="2"/>
        <a:buChar char="n"/>
        <a:defRPr sz="2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100000"/>
        <a:buChar char="–"/>
        <a:defRPr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100000"/>
        <a:buChar char="•"/>
        <a:defRPr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543050" indent="-17145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100000"/>
        <a:buChar char="–"/>
        <a:defRPr sz="1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00250" indent="-17145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100000"/>
        <a:buChar char="•"/>
        <a:defRPr sz="1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457450" indent="-17145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100000"/>
        <a:buChar char="•"/>
        <a:defRPr sz="1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14650" indent="-17145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100000"/>
        <a:buChar char="•"/>
        <a:defRPr sz="1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371850" indent="-17145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100000"/>
        <a:buChar char="•"/>
        <a:defRPr sz="1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29050" indent="-17145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100000"/>
        <a:buChar char="•"/>
        <a:defRPr sz="1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FF">
                <a:gamma/>
                <a:shade val="40000"/>
                <a:invGamma/>
              </a:srgbClr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5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885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885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b="0">
                <a:solidFill>
                  <a:schemeClr val="tx1"/>
                </a:solidFill>
                <a:latin typeface="+mn-lt"/>
              </a:defRPr>
            </a:lvl1pPr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10885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b="0">
                <a:solidFill>
                  <a:schemeClr val="tx1"/>
                </a:solidFill>
                <a:latin typeface="+mn-lt"/>
              </a:defRPr>
            </a:lvl1pPr>
          </a:lstStyle>
          <a:p>
            <a:pPr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  <p:sp>
        <p:nvSpPr>
          <p:cNvPr id="10885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b="0">
                <a:solidFill>
                  <a:schemeClr val="tx1"/>
                </a:solidFill>
                <a:latin typeface="+mn-lt"/>
              </a:defRPr>
            </a:lvl1pPr>
          </a:lstStyle>
          <a:p>
            <a:pPr rtl="0" eaLnBrk="0" fontAlgn="base" hangingPunct="0">
              <a:spcBef>
                <a:spcPct val="0"/>
              </a:spcBef>
              <a:spcAft>
                <a:spcPct val="0"/>
              </a:spcAft>
            </a:pPr>
            <a:fld id="{83A13CEC-8BCE-4A72-ABF2-BCEB2C1DC662}" type="slidenum">
              <a:rPr lang="en-US" sz="1400" kern="120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pPr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kern="1200">
              <a:solidFill>
                <a:srgbClr val="000000"/>
              </a:solidFill>
              <a:latin typeface="Times New Roman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710C1"/>
            </a:gs>
            <a:gs pos="100000">
              <a:srgbClr val="03075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9888" y="352425"/>
            <a:ext cx="81724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686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0988" y="1593850"/>
            <a:ext cx="6065837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552450" indent="-552450" algn="l" rtl="0" fontAlgn="base">
        <a:lnSpc>
          <a:spcPct val="105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971550" indent="-304800" algn="l" rtl="0" fontAlgn="base">
        <a:lnSpc>
          <a:spcPct val="115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371600" indent="-285750" algn="l" rtl="0" fontAlgn="base">
        <a:lnSpc>
          <a:spcPct val="115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771650" indent="-285750" algn="l" rtl="0" fontAlgn="base">
        <a:lnSpc>
          <a:spcPct val="105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190750" indent="-304800" algn="l" rtl="0" fontAlgn="base">
        <a:lnSpc>
          <a:spcPct val="105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647950" indent="-304800" algn="l" rtl="0" fontAlgn="base">
        <a:lnSpc>
          <a:spcPct val="105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3105150" indent="-304800" algn="l" rtl="0" fontAlgn="base">
        <a:lnSpc>
          <a:spcPct val="105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562350" indent="-304800" algn="l" rtl="0" fontAlgn="base">
        <a:lnSpc>
          <a:spcPct val="105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4019550" indent="-304800" algn="l" rtl="0" fontAlgn="base">
        <a:lnSpc>
          <a:spcPct val="105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710C1"/>
            </a:gs>
            <a:gs pos="100000">
              <a:srgbClr val="03075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1925" y="317500"/>
            <a:ext cx="87725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3513" y="1122363"/>
            <a:ext cx="6084887" cy="188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D33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552450" indent="-5524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u"/>
        <a:defRPr sz="2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9715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371600" indent="-2857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771650" indent="-2857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1907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6479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31051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5623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4019550" indent="-3048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0710C1"/>
            </a:gs>
            <a:gs pos="100000">
              <a:srgbClr val="03075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9888" y="352425"/>
            <a:ext cx="81724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65" tIns="46032" rIns="92065" bIns="46032" numCol="1" anchor="t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22835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5963" y="1268413"/>
            <a:ext cx="7680325" cy="208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6032" rIns="92065" bIns="46032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34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  <p:sldLayoutId id="2147483945" r:id="rId12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FDCC17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552450" indent="-552450" algn="l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u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971550" indent="-304800" algn="l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Ø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371600" indent="-285750" algn="l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771650" indent="-285750" algn="l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190750" indent="-304800" algn="l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647950" indent="-30480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3105150" indent="-30480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562350" indent="-30480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4019550" indent="-30480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§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SI logo horiz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696200" y="6149975"/>
            <a:ext cx="121920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25539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cs typeface="Arial" pitchFamily="34" charset="0"/>
              </a:defRPr>
            </a:lvl1pPr>
          </a:lstStyle>
          <a:p>
            <a:pPr rtl="0">
              <a:defRPr/>
            </a:pPr>
            <a:endParaRPr lang="en-US" kern="1200">
              <a:solidFill>
                <a:srgbClr val="FFFFFF"/>
              </a:solidFill>
              <a:latin typeface="Garamond"/>
              <a:ea typeface="+mn-ea"/>
            </a:endParaRPr>
          </a:p>
        </p:txBody>
      </p:sp>
      <p:sp>
        <p:nvSpPr>
          <p:cNvPr id="2625540" name="Freeform 4"/>
          <p:cNvSpPr>
            <a:spLocks/>
          </p:cNvSpPr>
          <p:nvPr/>
        </p:nvSpPr>
        <p:spPr bwMode="hidden">
          <a:xfrm>
            <a:off x="0" y="0"/>
            <a:ext cx="9140825" cy="28194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906"/>
              </a:cxn>
              <a:cxn ang="0">
                <a:pos x="5740" y="1906"/>
              </a:cxn>
              <a:cxn ang="0">
                <a:pos x="574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5740" h="1906">
                <a:moveTo>
                  <a:pt x="0" y="0"/>
                </a:moveTo>
                <a:lnTo>
                  <a:pt x="0" y="1906"/>
                </a:lnTo>
                <a:lnTo>
                  <a:pt x="5740" y="1906"/>
                </a:lnTo>
                <a:lnTo>
                  <a:pt x="574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algn="ctr" rtl="0" eaLnBrk="0" hangingPunct="0">
              <a:defRPr/>
            </a:pPr>
            <a:endParaRPr lang="en-US" kern="1200">
              <a:solidFill>
                <a:srgbClr val="FFFFFF"/>
              </a:solidFill>
              <a:latin typeface="Garamond"/>
              <a:ea typeface="+mn-ea"/>
              <a:cs typeface="+mn-cs"/>
            </a:endParaRPr>
          </a:p>
        </p:txBody>
      </p:sp>
      <p:sp>
        <p:nvSpPr>
          <p:cNvPr id="2625541" name="Rectangle 5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28625" y="304800"/>
            <a:ext cx="8382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62554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solidFill>
                  <a:schemeClr val="tx1"/>
                </a:solidFill>
                <a:cs typeface="Arial" pitchFamily="34" charset="0"/>
              </a:defRPr>
            </a:lvl1pPr>
          </a:lstStyle>
          <a:p>
            <a:pPr rtl="0">
              <a:defRPr/>
            </a:pPr>
            <a:endParaRPr lang="en-US" kern="1200">
              <a:solidFill>
                <a:srgbClr val="FFFFFF"/>
              </a:solidFill>
              <a:latin typeface="Garamond"/>
              <a:ea typeface="+mn-ea"/>
            </a:endParaRPr>
          </a:p>
        </p:txBody>
      </p:sp>
      <p:sp>
        <p:nvSpPr>
          <p:cNvPr id="262554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28625" y="1600200"/>
            <a:ext cx="8382000" cy="444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59" r:id="rId1"/>
    <p:sldLayoutId id="2147483960" r:id="rId2"/>
    <p:sldLayoutId id="2147483961" r:id="rId3"/>
    <p:sldLayoutId id="2147483962" r:id="rId4"/>
    <p:sldLayoutId id="2147483963" r:id="rId5"/>
    <p:sldLayoutId id="2147483964" r:id="rId6"/>
    <p:sldLayoutId id="2147483965" r:id="rId7"/>
    <p:sldLayoutId id="2147483966" r:id="rId8"/>
    <p:sldLayoutId id="2147483967" r:id="rId9"/>
    <p:sldLayoutId id="2147483968" r:id="rId10"/>
    <p:sldLayoutId id="214748396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t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­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w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4.w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4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4.wmf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6.xml"/><Relationship Id="rId1" Type="http://schemas.openxmlformats.org/officeDocument/2006/relationships/video" Target="file:///C:\Talks\blocks-sim2.avi" TargetMode="External"/><Relationship Id="rId4" Type="http://schemas.openxmlformats.org/officeDocument/2006/relationships/image" Target="../media/image19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7" Type="http://schemas.openxmlformats.org/officeDocument/2006/relationships/slide" Target="slide81.xml"/><Relationship Id="rId2" Type="http://schemas.openxmlformats.org/officeDocument/2006/relationships/slideLayout" Target="../slideLayouts/slideLayout6.xml"/><Relationship Id="rId1" Type="http://schemas.openxmlformats.org/officeDocument/2006/relationships/video" Target="file:///C:\Talks\blocks-sim2.avi" TargetMode="Externa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6.xml"/><Relationship Id="rId1" Type="http://schemas.openxmlformats.org/officeDocument/2006/relationships/video" Target="file:///C:\acute\DoorOpening_Montage_clipped.wmv" TargetMode="External"/><Relationship Id="rId4" Type="http://schemas.openxmlformats.org/officeDocument/2006/relationships/image" Target="../media/image28.png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Talks\burning.wmv" TargetMode="Externa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9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oleObject" Target="../embeddings/oleObject10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12" Type="http://schemas.openxmlformats.org/officeDocument/2006/relationships/image" Target="../media/image4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0.png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0" Type="http://schemas.openxmlformats.org/officeDocument/2006/relationships/image" Target="../media/image42.png"/><Relationship Id="rId4" Type="http://schemas.openxmlformats.org/officeDocument/2006/relationships/image" Target="../media/image39.png"/><Relationship Id="rId9" Type="http://schemas.openxmlformats.org/officeDocument/2006/relationships/oleObject" Target="../embeddings/oleObject8.bin"/><Relationship Id="rId14" Type="http://schemas.openxmlformats.org/officeDocument/2006/relationships/image" Target="../media/image44.png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acute\STAIR%20-%20Stapler%20delivery%20(partially%206x%20speed).wmv" TargetMode="External"/><Relationship Id="rId4" Type="http://schemas.openxmlformats.org/officeDocument/2006/relationships/image" Target="../media/image50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3.png"/><Relationship Id="rId2" Type="http://schemas.openxmlformats.org/officeDocument/2006/relationships/video" Target="file:///C:\talks\head.wmv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notesSlide" Target="../notesSlides/notesSlide5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talks\TwoPlusWaiting_WithCloseup.wmv" TargetMode="External"/><Relationship Id="rId4" Type="http://schemas.openxmlformats.org/officeDocument/2006/relationships/image" Target="../media/image55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58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Talks\leech_swimmovie.avi" TargetMode="Externa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Talks\Reid_cat_cortex.avi" TargetMode="Externa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Talks\AAAI_Neuro_Talk_no_slides.wmv" TargetMode="Externa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Talks\Graph%20Interatctions.wmv" TargetMode="External"/><Relationship Id="rId4" Type="http://schemas.openxmlformats.org/officeDocument/2006/relationships/slide" Target="slide121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png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75.png"/><Relationship Id="rId5" Type="http://schemas.openxmlformats.org/officeDocument/2006/relationships/oleObject" Target="../embeddings/oleObject11.bin"/><Relationship Id="rId4" Type="http://schemas.openxmlformats.org/officeDocument/2006/relationships/image" Target="../media/image77.pn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51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82.jpeg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86.jpe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hicago_skylin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023485" y="2712731"/>
            <a:ext cx="7151687" cy="1788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Arial" pitchFamily="34" charset="0"/>
              </a:rPr>
              <a:t>Eric Horvitz</a:t>
            </a:r>
          </a:p>
          <a:p>
            <a:pPr algn="ctr">
              <a:lnSpc>
                <a:spcPct val="95000"/>
              </a:lnSpc>
            </a:pPr>
            <a:endParaRPr lang="en-US" b="1" dirty="0">
              <a:solidFill>
                <a:schemeClr val="tx1"/>
              </a:solidFill>
              <a:latin typeface="Arial" pitchFamily="34" charset="0"/>
            </a:endParaRPr>
          </a:p>
          <a:p>
            <a:pPr algn="ctr">
              <a:lnSpc>
                <a:spcPct val="95000"/>
              </a:lnSpc>
            </a:pP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</a:rPr>
              <a:t>Presidential Lecture</a:t>
            </a:r>
          </a:p>
          <a:p>
            <a:pPr algn="ctr">
              <a:lnSpc>
                <a:spcPct val="95000"/>
              </a:lnSpc>
            </a:pP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</a:rPr>
              <a:t>July 2008</a:t>
            </a:r>
            <a:endParaRPr lang="en-US" sz="1800" b="1" dirty="0">
              <a:solidFill>
                <a:schemeClr val="tx1"/>
              </a:solidFill>
              <a:latin typeface="Arial" pitchFamily="34" charset="0"/>
            </a:endParaRPr>
          </a:p>
          <a:p>
            <a:pPr algn="ctr">
              <a:lnSpc>
                <a:spcPct val="95000"/>
              </a:lnSpc>
            </a:pPr>
            <a:endParaRPr lang="en-US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2178637" y="674834"/>
            <a:ext cx="4853893" cy="1754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BBF2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</a:p>
          <a:p>
            <a:pPr algn="ctr"/>
            <a:r>
              <a:rPr lang="en-US" sz="3600" b="1" dirty="0" smtClean="0">
                <a:solidFill>
                  <a:srgbClr val="FBBF2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Artificial Intelligence</a:t>
            </a:r>
          </a:p>
          <a:p>
            <a:pPr algn="ctr"/>
            <a:r>
              <a:rPr lang="en-US" sz="3600" b="1" dirty="0" smtClean="0">
                <a:solidFill>
                  <a:srgbClr val="FBBF2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in the Open World</a:t>
            </a:r>
            <a:endParaRPr lang="en-US" sz="3600" b="1" dirty="0">
              <a:solidFill>
                <a:srgbClr val="FBBF2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7457" y="399143"/>
            <a:ext cx="8172450" cy="591573"/>
          </a:xfrm>
        </p:spPr>
        <p:txBody>
          <a:bodyPr/>
          <a:lstStyle/>
          <a:p>
            <a:r>
              <a:rPr lang="en-US" dirty="0" smtClean="0"/>
              <a:t>Rich Intellectual History of AI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918" y="1583606"/>
            <a:ext cx="9004568" cy="4414158"/>
          </a:xfrm>
        </p:spPr>
        <p:txBody>
          <a:bodyPr/>
          <a:lstStyle/>
          <a:p>
            <a:pPr>
              <a:buNone/>
            </a:pPr>
            <a:r>
              <a:rPr lang="fr-FR" sz="2400" dirty="0" smtClean="0"/>
              <a:t>- Julien </a:t>
            </a:r>
            <a:r>
              <a:rPr lang="fr-FR" sz="2400" dirty="0" err="1" smtClean="0"/>
              <a:t>Offray</a:t>
            </a:r>
            <a:r>
              <a:rPr lang="fr-FR" sz="2400" dirty="0" smtClean="0"/>
              <a:t> de La </a:t>
            </a:r>
            <a:r>
              <a:rPr lang="fr-FR" sz="2400" dirty="0" err="1" smtClean="0"/>
              <a:t>Mettrie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         </a:t>
            </a:r>
            <a:r>
              <a:rPr lang="en-US" sz="2400" i="1" dirty="0" err="1" smtClean="0"/>
              <a:t>L’homme</a:t>
            </a:r>
            <a:r>
              <a:rPr lang="en-US" sz="2400" i="1" dirty="0" smtClean="0"/>
              <a:t> machine</a:t>
            </a:r>
            <a:r>
              <a:rPr lang="en-US" sz="2400" dirty="0" smtClean="0"/>
              <a:t> (1747)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         - Charles Babbage</a:t>
            </a:r>
          </a:p>
          <a:p>
            <a:pPr>
              <a:buNone/>
            </a:pPr>
            <a:r>
              <a:rPr lang="en-US" sz="2400" i="1" dirty="0" smtClean="0"/>
              <a:t>              Difference Machine, Analytical Engine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               - Turing, von Neumann, Weiner, </a:t>
            </a:r>
            <a:r>
              <a:rPr lang="en-US" sz="2400" i="1" dirty="0" smtClean="0"/>
              <a:t>et al.</a:t>
            </a:r>
          </a:p>
          <a:p>
            <a:pPr>
              <a:buNone/>
            </a:pPr>
            <a:endParaRPr lang="en-US" sz="2400" dirty="0"/>
          </a:p>
          <a:p>
            <a:pPr>
              <a:buNone/>
            </a:pPr>
            <a:r>
              <a:rPr lang="en-US" sz="2400" dirty="0" smtClean="0"/>
              <a:t>                    - Newell, Simon, Rochester, McCarthy, </a:t>
            </a:r>
            <a:r>
              <a:rPr lang="en-US" sz="2400" i="1" dirty="0" smtClean="0"/>
              <a:t>et al.</a:t>
            </a:r>
          </a:p>
          <a:p>
            <a:pPr>
              <a:buNone/>
            </a:pPr>
            <a:endParaRPr lang="en-US" sz="2400" dirty="0" smtClean="0"/>
          </a:p>
        </p:txBody>
      </p:sp>
      <p:grpSp>
        <p:nvGrpSpPr>
          <p:cNvPr id="4" name="Group 13"/>
          <p:cNvGrpSpPr/>
          <p:nvPr/>
        </p:nvGrpSpPr>
        <p:grpSpPr>
          <a:xfrm>
            <a:off x="0" y="1597967"/>
            <a:ext cx="2888343" cy="4352890"/>
            <a:chOff x="0" y="1597968"/>
            <a:chExt cx="3286124" cy="4193232"/>
          </a:xfrm>
        </p:grpSpPr>
        <p:cxnSp>
          <p:nvCxnSpPr>
            <p:cNvPr id="6" name="Straight Arrow Connector 5"/>
            <p:cNvCxnSpPr/>
            <p:nvPr/>
          </p:nvCxnSpPr>
          <p:spPr bwMode="auto">
            <a:xfrm rot="16200000" flipH="1">
              <a:off x="-23813" y="2481262"/>
              <a:ext cx="4038600" cy="2581275"/>
            </a:xfrm>
            <a:prstGeom prst="straightConnector1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arrow"/>
            </a:ln>
            <a:effectLst/>
          </p:spPr>
        </p:cxnSp>
        <p:sp>
          <p:nvSpPr>
            <p:cNvPr id="10" name="Rectangle 9"/>
            <p:cNvSpPr/>
            <p:nvPr/>
          </p:nvSpPr>
          <p:spPr>
            <a:xfrm>
              <a:off x="0" y="1597968"/>
              <a:ext cx="72968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solidFill>
                    <a:schemeClr val="tx1"/>
                  </a:solidFill>
                </a:rPr>
                <a:t>18</a:t>
              </a:r>
              <a:r>
                <a:rPr lang="en-US" baseline="30000" dirty="0" smtClean="0">
                  <a:solidFill>
                    <a:schemeClr val="tx1"/>
                  </a:solidFill>
                </a:rPr>
                <a:t>th</a:t>
              </a:r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95325" y="2921943"/>
              <a:ext cx="88357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solidFill>
                    <a:schemeClr val="tx1"/>
                  </a:solidFill>
                </a:rPr>
                <a:t>  19</a:t>
              </a:r>
              <a:r>
                <a:rPr lang="en-US" baseline="30000" dirty="0" smtClean="0">
                  <a:solidFill>
                    <a:schemeClr val="tx1"/>
                  </a:solidFill>
                </a:rPr>
                <a:t>th</a:t>
              </a:r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390650" y="4245918"/>
              <a:ext cx="103746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solidFill>
                    <a:schemeClr val="tx1"/>
                  </a:solidFill>
                </a:rPr>
                <a:t>    20</a:t>
              </a:r>
              <a:r>
                <a:rPr lang="en-US" baseline="30000" dirty="0" smtClean="0">
                  <a:solidFill>
                    <a:schemeClr val="tx1"/>
                  </a:solidFill>
                </a:rPr>
                <a:t>th</a:t>
              </a:r>
              <a:r>
                <a:rPr lang="en-US" dirty="0" smtClean="0"/>
                <a:t> </a:t>
              </a:r>
              <a:endParaRPr lang="en-US" dirty="0"/>
            </a:p>
          </p:txBody>
        </p:sp>
      </p:grpSp>
      <p:pic>
        <p:nvPicPr>
          <p:cNvPr id="6973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58861" y="1080635"/>
            <a:ext cx="2525485" cy="1931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9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86"/>
            <a:ext cx="9144000" cy="1090171"/>
          </a:xfrm>
        </p:spPr>
        <p:txBody>
          <a:bodyPr/>
          <a:lstStyle/>
          <a:p>
            <a:r>
              <a:rPr lang="en-US" dirty="0" smtClean="0"/>
              <a:t>Computation as Basis of                           Thought &amp; Intelligent Behavior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40191" y="1457101"/>
            <a:ext cx="7680325" cy="1127104"/>
          </a:xfrm>
        </p:spPr>
        <p:txBody>
          <a:bodyPr/>
          <a:lstStyle/>
          <a:p>
            <a:r>
              <a:rPr lang="en-US" dirty="0" smtClean="0"/>
              <a:t>Theories of computability</a:t>
            </a:r>
          </a:p>
          <a:p>
            <a:r>
              <a:rPr lang="en-US" dirty="0" smtClean="0"/>
              <a:t>General purpose computer</a:t>
            </a:r>
            <a:endParaRPr lang="en-US" dirty="0"/>
          </a:p>
        </p:txBody>
      </p:sp>
      <p:pic>
        <p:nvPicPr>
          <p:cNvPr id="916482" name="Picture 2" descr="C:\acute\i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4153" y="2802341"/>
            <a:ext cx="5549447" cy="38306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C:\acute\dartmouth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09064" cy="6008914"/>
          </a:xfrm>
          <a:prstGeom prst="rect">
            <a:avLst/>
          </a:prstGeom>
          <a:noFill/>
        </p:spPr>
      </p:pic>
      <p:pic>
        <p:nvPicPr>
          <p:cNvPr id="58675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987899"/>
            <a:ext cx="9144000" cy="2954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86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7975" y="339725"/>
            <a:ext cx="8172450" cy="591573"/>
          </a:xfrm>
        </p:spPr>
        <p:txBody>
          <a:bodyPr/>
          <a:lstStyle/>
          <a:p>
            <a:r>
              <a:rPr lang="en-US" dirty="0"/>
              <a:t>Dartmouth </a:t>
            </a:r>
            <a:r>
              <a:rPr lang="en-US" dirty="0" smtClean="0"/>
              <a:t>Meeting</a:t>
            </a:r>
            <a:endParaRPr lang="en-US" dirty="0"/>
          </a:p>
        </p:txBody>
      </p:sp>
      <p:sp>
        <p:nvSpPr>
          <p:cNvPr id="439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5400" y="1052513"/>
            <a:ext cx="9183688" cy="5262562"/>
          </a:xfrm>
        </p:spPr>
        <p:txBody>
          <a:bodyPr/>
          <a:lstStyle/>
          <a:p>
            <a:endParaRPr lang="en-US" sz="900" dirty="0"/>
          </a:p>
          <a:p>
            <a:pPr>
              <a:lnSpc>
                <a:spcPct val="105000"/>
              </a:lnSpc>
              <a:spcBef>
                <a:spcPct val="50000"/>
              </a:spcBef>
              <a:spcAft>
                <a:spcPct val="10000"/>
              </a:spcAft>
            </a:pPr>
            <a:r>
              <a:rPr lang="en-US" sz="2800" dirty="0"/>
              <a:t>Machine methods of </a:t>
            </a:r>
            <a:r>
              <a:rPr lang="en-US" sz="2800" u="sng" dirty="0">
                <a:solidFill>
                  <a:srgbClr val="B7EFF7"/>
                </a:solidFill>
              </a:rPr>
              <a:t>forming abstractions</a:t>
            </a:r>
            <a:r>
              <a:rPr lang="en-US" sz="2800" dirty="0"/>
              <a:t> from sensory and other data</a:t>
            </a:r>
          </a:p>
          <a:p>
            <a:pPr>
              <a:lnSpc>
                <a:spcPct val="105000"/>
              </a:lnSpc>
              <a:spcBef>
                <a:spcPct val="50000"/>
              </a:spcBef>
              <a:spcAft>
                <a:spcPct val="10000"/>
              </a:spcAft>
            </a:pPr>
            <a:r>
              <a:rPr lang="en-US" sz="2800" dirty="0"/>
              <a:t>Carrying out activities which may best be described as </a:t>
            </a:r>
            <a:r>
              <a:rPr lang="en-US" sz="2800" u="sng" dirty="0">
                <a:solidFill>
                  <a:srgbClr val="B7EFF7"/>
                </a:solidFill>
              </a:rPr>
              <a:t>self-improvement</a:t>
            </a:r>
            <a:endParaRPr lang="en-US" sz="2800" dirty="0">
              <a:solidFill>
                <a:srgbClr val="B7EFF7"/>
              </a:solidFill>
            </a:endParaRPr>
          </a:p>
          <a:p>
            <a:pPr>
              <a:lnSpc>
                <a:spcPct val="105000"/>
              </a:lnSpc>
              <a:spcBef>
                <a:spcPct val="50000"/>
              </a:spcBef>
              <a:spcAft>
                <a:spcPct val="10000"/>
              </a:spcAft>
            </a:pPr>
            <a:r>
              <a:rPr lang="en-US" sz="2800" u="sng" dirty="0">
                <a:solidFill>
                  <a:srgbClr val="B7EFF7"/>
                </a:solidFill>
              </a:rPr>
              <a:t>Manipulating words</a:t>
            </a:r>
            <a:r>
              <a:rPr lang="en-US" sz="2800" dirty="0"/>
              <a:t> according to rules of reasoning and rules of conjecture</a:t>
            </a:r>
          </a:p>
          <a:p>
            <a:pPr>
              <a:lnSpc>
                <a:spcPct val="105000"/>
              </a:lnSpc>
              <a:spcBef>
                <a:spcPct val="50000"/>
              </a:spcBef>
              <a:spcAft>
                <a:spcPct val="10000"/>
              </a:spcAft>
            </a:pPr>
            <a:r>
              <a:rPr lang="en-US" sz="2800" dirty="0"/>
              <a:t>Developing a </a:t>
            </a:r>
            <a:r>
              <a:rPr lang="en-US" sz="2800" u="sng" dirty="0">
                <a:solidFill>
                  <a:srgbClr val="B7EFF7"/>
                </a:solidFill>
              </a:rPr>
              <a:t>theory of the complexity</a:t>
            </a:r>
            <a:r>
              <a:rPr lang="en-US" sz="2800" dirty="0"/>
              <a:t> for various aspects of intelligence</a:t>
            </a:r>
          </a:p>
          <a:p>
            <a:pPr lvl="1">
              <a:buFont typeface="Wingdings" pitchFamily="2" charset="2"/>
              <a:buNone/>
            </a:pPr>
            <a:endParaRPr lang="en-US" sz="2400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/>
          <p:cNvGrpSpPr/>
          <p:nvPr/>
        </p:nvGrpSpPr>
        <p:grpSpPr>
          <a:xfrm>
            <a:off x="1306807" y="3974541"/>
            <a:ext cx="4340836" cy="461665"/>
            <a:chOff x="1306807" y="4688916"/>
            <a:chExt cx="4340836" cy="461665"/>
          </a:xfrm>
        </p:grpSpPr>
        <p:sp>
          <p:nvSpPr>
            <p:cNvPr id="15" name="Freeform 14"/>
            <p:cNvSpPr/>
            <p:nvPr/>
          </p:nvSpPr>
          <p:spPr bwMode="auto">
            <a:xfrm flipV="1">
              <a:off x="1306807" y="4772024"/>
              <a:ext cx="1036343" cy="298228"/>
            </a:xfrm>
            <a:custGeom>
              <a:avLst/>
              <a:gdLst>
                <a:gd name="connsiteX0" fmla="*/ 385893 w 4295163"/>
                <a:gd name="connsiteY0" fmla="*/ 313189 h 3204594"/>
                <a:gd name="connsiteX1" fmla="*/ 436227 w 4295163"/>
                <a:gd name="connsiteY1" fmla="*/ 405468 h 3204594"/>
                <a:gd name="connsiteX2" fmla="*/ 3003258 w 4295163"/>
                <a:gd name="connsiteY2" fmla="*/ 2745996 h 3204594"/>
                <a:gd name="connsiteX3" fmla="*/ 4295163 w 4295163"/>
                <a:gd name="connsiteY3" fmla="*/ 3157057 h 3204594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637563 w 4295163"/>
                <a:gd name="connsiteY2" fmla="*/ 598415 h 3180825"/>
                <a:gd name="connsiteX3" fmla="*/ 3003258 w 4295163"/>
                <a:gd name="connsiteY3" fmla="*/ 2745996 h 3180825"/>
                <a:gd name="connsiteX4" fmla="*/ 4295163 w 4295163"/>
                <a:gd name="connsiteY4" fmla="*/ 3157057 h 3180825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3003258 w 4295163"/>
                <a:gd name="connsiteY2" fmla="*/ 2745996 h 3180825"/>
                <a:gd name="connsiteX3" fmla="*/ 4295163 w 4295163"/>
                <a:gd name="connsiteY3" fmla="*/ 3157057 h 3180825"/>
                <a:gd name="connsiteX0" fmla="*/ 0 w 3909270"/>
                <a:gd name="connsiteY0" fmla="*/ 0 h 2867636"/>
                <a:gd name="connsiteX1" fmla="*/ 2617365 w 3909270"/>
                <a:gd name="connsiteY1" fmla="*/ 2432807 h 2867636"/>
                <a:gd name="connsiteX2" fmla="*/ 3909270 w 3909270"/>
                <a:gd name="connsiteY2" fmla="*/ 2843868 h 2867636"/>
                <a:gd name="connsiteX0" fmla="*/ 0 w 3909270"/>
                <a:gd name="connsiteY0" fmla="*/ 0 h 2867636"/>
                <a:gd name="connsiteX1" fmla="*/ 1113621 w 3909270"/>
                <a:gd name="connsiteY1" fmla="*/ 1582455 h 2867636"/>
                <a:gd name="connsiteX2" fmla="*/ 2617365 w 3909270"/>
                <a:gd name="connsiteY2" fmla="*/ 2432807 h 2867636"/>
                <a:gd name="connsiteX3" fmla="*/ 3909270 w 3909270"/>
                <a:gd name="connsiteY3" fmla="*/ 2843868 h 2867636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2424444 w 3909270"/>
                <a:gd name="connsiteY3" fmla="*/ 2454144 h 2843868"/>
                <a:gd name="connsiteX4" fmla="*/ 3909270 w 3909270"/>
                <a:gd name="connsiteY4" fmla="*/ 2843868 h 2843868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3909270 w 3909270"/>
                <a:gd name="connsiteY3" fmla="*/ 2843868 h 2843868"/>
                <a:gd name="connsiteX0" fmla="*/ 0 w 7724338"/>
                <a:gd name="connsiteY0" fmla="*/ 0 h 2843868"/>
                <a:gd name="connsiteX1" fmla="*/ 1113621 w 7724338"/>
                <a:gd name="connsiteY1" fmla="*/ 1582455 h 2843868"/>
                <a:gd name="connsiteX2" fmla="*/ 2617365 w 7724338"/>
                <a:gd name="connsiteY2" fmla="*/ 2432807 h 2843868"/>
                <a:gd name="connsiteX3" fmla="*/ 7724338 w 7724338"/>
                <a:gd name="connsiteY3" fmla="*/ 2843868 h 2843868"/>
                <a:gd name="connsiteX0" fmla="*/ 0 w 8281118"/>
                <a:gd name="connsiteY0" fmla="*/ 0 h 3629854"/>
                <a:gd name="connsiteX1" fmla="*/ 1670401 w 8281118"/>
                <a:gd name="connsiteY1" fmla="*/ 2368441 h 3629854"/>
                <a:gd name="connsiteX2" fmla="*/ 3174145 w 8281118"/>
                <a:gd name="connsiteY2" fmla="*/ 3218793 h 3629854"/>
                <a:gd name="connsiteX3" fmla="*/ 8281118 w 8281118"/>
                <a:gd name="connsiteY3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1 w 8281118"/>
                <a:gd name="connsiteY2" fmla="*/ 2368441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2 w 8281118"/>
                <a:gd name="connsiteY2" fmla="*/ 2649152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990447"/>
                <a:gd name="connsiteX1" fmla="*/ 744217 w 8281118"/>
                <a:gd name="connsiteY1" fmla="*/ 1440320 h 3990447"/>
                <a:gd name="connsiteX2" fmla="*/ 1670402 w 8281118"/>
                <a:gd name="connsiteY2" fmla="*/ 2649152 h 3990447"/>
                <a:gd name="connsiteX3" fmla="*/ 3174145 w 8281118"/>
                <a:gd name="connsiteY3" fmla="*/ 3780211 h 3990447"/>
                <a:gd name="connsiteX4" fmla="*/ 8281118 w 8281118"/>
                <a:gd name="connsiteY4" fmla="*/ 3629854 h 3990447"/>
                <a:gd name="connsiteX0" fmla="*/ 0 w 8281118"/>
                <a:gd name="connsiteY0" fmla="*/ 0 h 4331627"/>
                <a:gd name="connsiteX1" fmla="*/ 744217 w 8281118"/>
                <a:gd name="connsiteY1" fmla="*/ 1440320 h 4331627"/>
                <a:gd name="connsiteX2" fmla="*/ 1670402 w 8281118"/>
                <a:gd name="connsiteY2" fmla="*/ 2649152 h 4331627"/>
                <a:gd name="connsiteX3" fmla="*/ 3174145 w 8281118"/>
                <a:gd name="connsiteY3" fmla="*/ 3780211 h 4331627"/>
                <a:gd name="connsiteX4" fmla="*/ 8281118 w 8281118"/>
                <a:gd name="connsiteY4" fmla="*/ 4331627 h 4331627"/>
                <a:gd name="connsiteX0" fmla="*/ 0 w 3640087"/>
                <a:gd name="connsiteY0" fmla="*/ 0 h 3990447"/>
                <a:gd name="connsiteX1" fmla="*/ 744217 w 3640087"/>
                <a:gd name="connsiteY1" fmla="*/ 1440320 h 3990447"/>
                <a:gd name="connsiteX2" fmla="*/ 1670402 w 3640087"/>
                <a:gd name="connsiteY2" fmla="*/ 2649152 h 3990447"/>
                <a:gd name="connsiteX3" fmla="*/ 3174145 w 3640087"/>
                <a:gd name="connsiteY3" fmla="*/ 3780211 h 3990447"/>
                <a:gd name="connsiteX4" fmla="*/ 3491748 w 3640087"/>
                <a:gd name="connsiteY4" fmla="*/ 3766417 h 3990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0087" h="3990447">
                  <a:moveTo>
                    <a:pt x="0" y="0"/>
                  </a:moveTo>
                  <a:cubicBezTo>
                    <a:pt x="124036" y="183911"/>
                    <a:pt x="465817" y="998795"/>
                    <a:pt x="744217" y="1440320"/>
                  </a:cubicBezTo>
                  <a:cubicBezTo>
                    <a:pt x="1022617" y="1881845"/>
                    <a:pt x="1265414" y="2259170"/>
                    <a:pt x="1670402" y="2649152"/>
                  </a:cubicBezTo>
                  <a:cubicBezTo>
                    <a:pt x="2075390" y="3039134"/>
                    <a:pt x="2708204" y="3569976"/>
                    <a:pt x="3174145" y="3780211"/>
                  </a:cubicBezTo>
                  <a:cubicBezTo>
                    <a:pt x="3640087" y="3990447"/>
                    <a:pt x="3222601" y="3680779"/>
                    <a:pt x="3491748" y="3766417"/>
                  </a:cubicBezTo>
                </a:path>
              </a:pathLst>
            </a:custGeom>
            <a:noFill/>
            <a:ln w="41275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800" kern="1200">
                <a:solidFill>
                  <a:srgbClr val="000000"/>
                </a:solidFill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279413" y="4688916"/>
              <a:ext cx="33682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Decision sciences / OR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954382" y="2174316"/>
            <a:ext cx="3112793" cy="2114886"/>
            <a:chOff x="954382" y="2888691"/>
            <a:chExt cx="3112793" cy="2114886"/>
          </a:xfrm>
        </p:grpSpPr>
        <p:sp>
          <p:nvSpPr>
            <p:cNvPr id="11" name="Freeform 10"/>
            <p:cNvSpPr/>
            <p:nvPr/>
          </p:nvSpPr>
          <p:spPr bwMode="auto">
            <a:xfrm flipV="1">
              <a:off x="954382" y="3076574"/>
              <a:ext cx="3112793" cy="1927003"/>
            </a:xfrm>
            <a:custGeom>
              <a:avLst/>
              <a:gdLst>
                <a:gd name="connsiteX0" fmla="*/ 385893 w 4295163"/>
                <a:gd name="connsiteY0" fmla="*/ 313189 h 3204594"/>
                <a:gd name="connsiteX1" fmla="*/ 436227 w 4295163"/>
                <a:gd name="connsiteY1" fmla="*/ 405468 h 3204594"/>
                <a:gd name="connsiteX2" fmla="*/ 3003258 w 4295163"/>
                <a:gd name="connsiteY2" fmla="*/ 2745996 h 3204594"/>
                <a:gd name="connsiteX3" fmla="*/ 4295163 w 4295163"/>
                <a:gd name="connsiteY3" fmla="*/ 3157057 h 3204594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637563 w 4295163"/>
                <a:gd name="connsiteY2" fmla="*/ 598415 h 3180825"/>
                <a:gd name="connsiteX3" fmla="*/ 3003258 w 4295163"/>
                <a:gd name="connsiteY3" fmla="*/ 2745996 h 3180825"/>
                <a:gd name="connsiteX4" fmla="*/ 4295163 w 4295163"/>
                <a:gd name="connsiteY4" fmla="*/ 3157057 h 3180825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3003258 w 4295163"/>
                <a:gd name="connsiteY2" fmla="*/ 2745996 h 3180825"/>
                <a:gd name="connsiteX3" fmla="*/ 4295163 w 4295163"/>
                <a:gd name="connsiteY3" fmla="*/ 3157057 h 3180825"/>
                <a:gd name="connsiteX0" fmla="*/ 0 w 3909270"/>
                <a:gd name="connsiteY0" fmla="*/ 0 h 2867636"/>
                <a:gd name="connsiteX1" fmla="*/ 2617365 w 3909270"/>
                <a:gd name="connsiteY1" fmla="*/ 2432807 h 2867636"/>
                <a:gd name="connsiteX2" fmla="*/ 3909270 w 3909270"/>
                <a:gd name="connsiteY2" fmla="*/ 2843868 h 2867636"/>
                <a:gd name="connsiteX0" fmla="*/ 0 w 3909270"/>
                <a:gd name="connsiteY0" fmla="*/ 0 h 2867636"/>
                <a:gd name="connsiteX1" fmla="*/ 1113621 w 3909270"/>
                <a:gd name="connsiteY1" fmla="*/ 1582455 h 2867636"/>
                <a:gd name="connsiteX2" fmla="*/ 2617365 w 3909270"/>
                <a:gd name="connsiteY2" fmla="*/ 2432807 h 2867636"/>
                <a:gd name="connsiteX3" fmla="*/ 3909270 w 3909270"/>
                <a:gd name="connsiteY3" fmla="*/ 2843868 h 2867636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2424444 w 3909270"/>
                <a:gd name="connsiteY3" fmla="*/ 2454144 h 2843868"/>
                <a:gd name="connsiteX4" fmla="*/ 3909270 w 3909270"/>
                <a:gd name="connsiteY4" fmla="*/ 2843868 h 2843868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3909270 w 3909270"/>
                <a:gd name="connsiteY3" fmla="*/ 2843868 h 2843868"/>
                <a:gd name="connsiteX0" fmla="*/ 0 w 7724338"/>
                <a:gd name="connsiteY0" fmla="*/ 0 h 2843868"/>
                <a:gd name="connsiteX1" fmla="*/ 1113621 w 7724338"/>
                <a:gd name="connsiteY1" fmla="*/ 1582455 h 2843868"/>
                <a:gd name="connsiteX2" fmla="*/ 2617365 w 7724338"/>
                <a:gd name="connsiteY2" fmla="*/ 2432807 h 2843868"/>
                <a:gd name="connsiteX3" fmla="*/ 7724338 w 7724338"/>
                <a:gd name="connsiteY3" fmla="*/ 2843868 h 2843868"/>
                <a:gd name="connsiteX0" fmla="*/ 0 w 8281118"/>
                <a:gd name="connsiteY0" fmla="*/ 0 h 3629854"/>
                <a:gd name="connsiteX1" fmla="*/ 1670401 w 8281118"/>
                <a:gd name="connsiteY1" fmla="*/ 2368441 h 3629854"/>
                <a:gd name="connsiteX2" fmla="*/ 3174145 w 8281118"/>
                <a:gd name="connsiteY2" fmla="*/ 3218793 h 3629854"/>
                <a:gd name="connsiteX3" fmla="*/ 8281118 w 8281118"/>
                <a:gd name="connsiteY3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1 w 8281118"/>
                <a:gd name="connsiteY2" fmla="*/ 2368441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2 w 8281118"/>
                <a:gd name="connsiteY2" fmla="*/ 2649152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990447"/>
                <a:gd name="connsiteX1" fmla="*/ 744217 w 8281118"/>
                <a:gd name="connsiteY1" fmla="*/ 1440320 h 3990447"/>
                <a:gd name="connsiteX2" fmla="*/ 1670402 w 8281118"/>
                <a:gd name="connsiteY2" fmla="*/ 2649152 h 3990447"/>
                <a:gd name="connsiteX3" fmla="*/ 3174145 w 8281118"/>
                <a:gd name="connsiteY3" fmla="*/ 3780211 h 3990447"/>
                <a:gd name="connsiteX4" fmla="*/ 8281118 w 8281118"/>
                <a:gd name="connsiteY4" fmla="*/ 3629854 h 3990447"/>
                <a:gd name="connsiteX0" fmla="*/ 0 w 8281118"/>
                <a:gd name="connsiteY0" fmla="*/ 0 h 4331627"/>
                <a:gd name="connsiteX1" fmla="*/ 744217 w 8281118"/>
                <a:gd name="connsiteY1" fmla="*/ 1440320 h 4331627"/>
                <a:gd name="connsiteX2" fmla="*/ 1670402 w 8281118"/>
                <a:gd name="connsiteY2" fmla="*/ 2649152 h 4331627"/>
                <a:gd name="connsiteX3" fmla="*/ 3174145 w 8281118"/>
                <a:gd name="connsiteY3" fmla="*/ 3780211 h 4331627"/>
                <a:gd name="connsiteX4" fmla="*/ 8281118 w 8281118"/>
                <a:gd name="connsiteY4" fmla="*/ 4331627 h 4331627"/>
                <a:gd name="connsiteX0" fmla="*/ 0 w 4825745"/>
                <a:gd name="connsiteY0" fmla="*/ 0 h 4051276"/>
                <a:gd name="connsiteX1" fmla="*/ 744217 w 4825745"/>
                <a:gd name="connsiteY1" fmla="*/ 1440320 h 4051276"/>
                <a:gd name="connsiteX2" fmla="*/ 1670402 w 4825745"/>
                <a:gd name="connsiteY2" fmla="*/ 2649152 h 4051276"/>
                <a:gd name="connsiteX3" fmla="*/ 3174145 w 4825745"/>
                <a:gd name="connsiteY3" fmla="*/ 3780211 h 4051276"/>
                <a:gd name="connsiteX4" fmla="*/ 4825745 w 4825745"/>
                <a:gd name="connsiteY4" fmla="*/ 4051276 h 4051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5745" h="4051276">
                  <a:moveTo>
                    <a:pt x="0" y="0"/>
                  </a:moveTo>
                  <a:cubicBezTo>
                    <a:pt x="124036" y="183911"/>
                    <a:pt x="465817" y="998795"/>
                    <a:pt x="744217" y="1440320"/>
                  </a:cubicBezTo>
                  <a:cubicBezTo>
                    <a:pt x="1022617" y="1881845"/>
                    <a:pt x="1265414" y="2259170"/>
                    <a:pt x="1670402" y="2649152"/>
                  </a:cubicBezTo>
                  <a:cubicBezTo>
                    <a:pt x="2075390" y="3039134"/>
                    <a:pt x="2708204" y="3569976"/>
                    <a:pt x="3174145" y="3780211"/>
                  </a:cubicBezTo>
                  <a:cubicBezTo>
                    <a:pt x="3640087" y="3990447"/>
                    <a:pt x="4556598" y="3965638"/>
                    <a:pt x="4825745" y="4051276"/>
                  </a:cubicBezTo>
                </a:path>
              </a:pathLst>
            </a:custGeom>
            <a:noFill/>
            <a:ln w="34925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800" kern="1200">
                <a:solidFill>
                  <a:srgbClr val="000000"/>
                </a:solidFill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993663" y="2888691"/>
              <a:ext cx="6864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“AI”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129076" y="4391025"/>
            <a:ext cx="1896673" cy="883385"/>
            <a:chOff x="129076" y="4391025"/>
            <a:chExt cx="1896673" cy="883385"/>
          </a:xfrm>
        </p:grpSpPr>
        <p:sp>
          <p:nvSpPr>
            <p:cNvPr id="24" name="TextBox 23"/>
            <p:cNvSpPr txBox="1"/>
            <p:nvPr/>
          </p:nvSpPr>
          <p:spPr>
            <a:xfrm>
              <a:off x="129076" y="4391025"/>
              <a:ext cx="1896673" cy="434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rtl="0"/>
              <a:r>
                <a: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Optimization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06202" y="4839586"/>
              <a:ext cx="922047" cy="434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Logic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83592" y="5300482"/>
            <a:ext cx="3861290" cy="897128"/>
            <a:chOff x="183592" y="5808472"/>
            <a:chExt cx="3861290" cy="897128"/>
          </a:xfrm>
        </p:grpSpPr>
        <p:sp>
          <p:nvSpPr>
            <p:cNvPr id="33" name="TextBox 32"/>
            <p:cNvSpPr txBox="1"/>
            <p:nvPr/>
          </p:nvSpPr>
          <p:spPr>
            <a:xfrm>
              <a:off x="195751" y="6270776"/>
              <a:ext cx="3849131" cy="4348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General purpose computer</a:t>
              </a: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83592" y="5808472"/>
              <a:ext cx="2052165" cy="4348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 smtClean="0">
                  <a:solidFill>
                    <a:srgbClr val="FFFFFF"/>
                  </a:solidFill>
                  <a:latin typeface="Arial"/>
                </a:rPr>
                <a:t>Computability</a:t>
              </a:r>
              <a:endParaRPr lang="en-US" dirty="0">
                <a:solidFill>
                  <a:srgbClr val="FFFFFF"/>
                </a:solidFill>
                <a:latin typeface="Arial"/>
              </a:endParaRPr>
            </a:p>
          </p:txBody>
        </p:sp>
      </p:grpSp>
      <p:sp>
        <p:nvSpPr>
          <p:cNvPr id="17" name="Title 1"/>
          <p:cNvSpPr txBox="1">
            <a:spLocks/>
          </p:cNvSpPr>
          <p:nvPr/>
        </p:nvSpPr>
        <p:spPr>
          <a:xfrm>
            <a:off x="0" y="132443"/>
            <a:ext cx="9143999" cy="59157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Paradigms</a:t>
            </a: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of Computational Intelligence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0" y="132443"/>
            <a:ext cx="9143999" cy="59157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Paradigms</a:t>
            </a: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of Computational Intelligence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129076" y="2174316"/>
            <a:ext cx="5518567" cy="4052313"/>
            <a:chOff x="129076" y="2174316"/>
            <a:chExt cx="5518567" cy="4052313"/>
          </a:xfrm>
        </p:grpSpPr>
        <p:grpSp>
          <p:nvGrpSpPr>
            <p:cNvPr id="4" name="Group 54"/>
            <p:cNvGrpSpPr/>
            <p:nvPr/>
          </p:nvGrpSpPr>
          <p:grpSpPr>
            <a:xfrm>
              <a:off x="1306807" y="3974541"/>
              <a:ext cx="4340836" cy="461665"/>
              <a:chOff x="1306807" y="4688916"/>
              <a:chExt cx="4340836" cy="461665"/>
            </a:xfrm>
          </p:grpSpPr>
          <p:sp>
            <p:nvSpPr>
              <p:cNvPr id="15" name="Freeform 14"/>
              <p:cNvSpPr/>
              <p:nvPr/>
            </p:nvSpPr>
            <p:spPr bwMode="auto">
              <a:xfrm flipV="1">
                <a:off x="1306807" y="4772024"/>
                <a:ext cx="1036343" cy="298228"/>
              </a:xfrm>
              <a:custGeom>
                <a:avLst/>
                <a:gdLst>
                  <a:gd name="connsiteX0" fmla="*/ 385893 w 4295163"/>
                  <a:gd name="connsiteY0" fmla="*/ 313189 h 3204594"/>
                  <a:gd name="connsiteX1" fmla="*/ 436227 w 4295163"/>
                  <a:gd name="connsiteY1" fmla="*/ 405468 h 3204594"/>
                  <a:gd name="connsiteX2" fmla="*/ 3003258 w 4295163"/>
                  <a:gd name="connsiteY2" fmla="*/ 2745996 h 3204594"/>
                  <a:gd name="connsiteX3" fmla="*/ 4295163 w 4295163"/>
                  <a:gd name="connsiteY3" fmla="*/ 3157057 h 3204594"/>
                  <a:gd name="connsiteX0" fmla="*/ 385893 w 4295163"/>
                  <a:gd name="connsiteY0" fmla="*/ 313189 h 3180825"/>
                  <a:gd name="connsiteX1" fmla="*/ 436227 w 4295163"/>
                  <a:gd name="connsiteY1" fmla="*/ 405468 h 3180825"/>
                  <a:gd name="connsiteX2" fmla="*/ 637563 w 4295163"/>
                  <a:gd name="connsiteY2" fmla="*/ 598415 h 3180825"/>
                  <a:gd name="connsiteX3" fmla="*/ 3003258 w 4295163"/>
                  <a:gd name="connsiteY3" fmla="*/ 2745996 h 3180825"/>
                  <a:gd name="connsiteX4" fmla="*/ 4295163 w 4295163"/>
                  <a:gd name="connsiteY4" fmla="*/ 3157057 h 3180825"/>
                  <a:gd name="connsiteX0" fmla="*/ 385893 w 4295163"/>
                  <a:gd name="connsiteY0" fmla="*/ 313189 h 3180825"/>
                  <a:gd name="connsiteX1" fmla="*/ 436227 w 4295163"/>
                  <a:gd name="connsiteY1" fmla="*/ 405468 h 3180825"/>
                  <a:gd name="connsiteX2" fmla="*/ 3003258 w 4295163"/>
                  <a:gd name="connsiteY2" fmla="*/ 2745996 h 3180825"/>
                  <a:gd name="connsiteX3" fmla="*/ 4295163 w 4295163"/>
                  <a:gd name="connsiteY3" fmla="*/ 3157057 h 3180825"/>
                  <a:gd name="connsiteX0" fmla="*/ 0 w 3909270"/>
                  <a:gd name="connsiteY0" fmla="*/ 0 h 2867636"/>
                  <a:gd name="connsiteX1" fmla="*/ 2617365 w 3909270"/>
                  <a:gd name="connsiteY1" fmla="*/ 2432807 h 2867636"/>
                  <a:gd name="connsiteX2" fmla="*/ 3909270 w 3909270"/>
                  <a:gd name="connsiteY2" fmla="*/ 2843868 h 2867636"/>
                  <a:gd name="connsiteX0" fmla="*/ 0 w 3909270"/>
                  <a:gd name="connsiteY0" fmla="*/ 0 h 2867636"/>
                  <a:gd name="connsiteX1" fmla="*/ 1113621 w 3909270"/>
                  <a:gd name="connsiteY1" fmla="*/ 1582455 h 2867636"/>
                  <a:gd name="connsiteX2" fmla="*/ 2617365 w 3909270"/>
                  <a:gd name="connsiteY2" fmla="*/ 2432807 h 2867636"/>
                  <a:gd name="connsiteX3" fmla="*/ 3909270 w 3909270"/>
                  <a:gd name="connsiteY3" fmla="*/ 2843868 h 2867636"/>
                  <a:gd name="connsiteX0" fmla="*/ 0 w 3909270"/>
                  <a:gd name="connsiteY0" fmla="*/ 0 h 2843868"/>
                  <a:gd name="connsiteX1" fmla="*/ 1113621 w 3909270"/>
                  <a:gd name="connsiteY1" fmla="*/ 1582455 h 2843868"/>
                  <a:gd name="connsiteX2" fmla="*/ 2617365 w 3909270"/>
                  <a:gd name="connsiteY2" fmla="*/ 2432807 h 2843868"/>
                  <a:gd name="connsiteX3" fmla="*/ 2424444 w 3909270"/>
                  <a:gd name="connsiteY3" fmla="*/ 2454144 h 2843868"/>
                  <a:gd name="connsiteX4" fmla="*/ 3909270 w 3909270"/>
                  <a:gd name="connsiteY4" fmla="*/ 2843868 h 2843868"/>
                  <a:gd name="connsiteX0" fmla="*/ 0 w 3909270"/>
                  <a:gd name="connsiteY0" fmla="*/ 0 h 2843868"/>
                  <a:gd name="connsiteX1" fmla="*/ 1113621 w 3909270"/>
                  <a:gd name="connsiteY1" fmla="*/ 1582455 h 2843868"/>
                  <a:gd name="connsiteX2" fmla="*/ 2617365 w 3909270"/>
                  <a:gd name="connsiteY2" fmla="*/ 2432807 h 2843868"/>
                  <a:gd name="connsiteX3" fmla="*/ 3909270 w 3909270"/>
                  <a:gd name="connsiteY3" fmla="*/ 2843868 h 2843868"/>
                  <a:gd name="connsiteX0" fmla="*/ 0 w 7724338"/>
                  <a:gd name="connsiteY0" fmla="*/ 0 h 2843868"/>
                  <a:gd name="connsiteX1" fmla="*/ 1113621 w 7724338"/>
                  <a:gd name="connsiteY1" fmla="*/ 1582455 h 2843868"/>
                  <a:gd name="connsiteX2" fmla="*/ 2617365 w 7724338"/>
                  <a:gd name="connsiteY2" fmla="*/ 2432807 h 2843868"/>
                  <a:gd name="connsiteX3" fmla="*/ 7724338 w 7724338"/>
                  <a:gd name="connsiteY3" fmla="*/ 2843868 h 2843868"/>
                  <a:gd name="connsiteX0" fmla="*/ 0 w 8281118"/>
                  <a:gd name="connsiteY0" fmla="*/ 0 h 3629854"/>
                  <a:gd name="connsiteX1" fmla="*/ 1670401 w 8281118"/>
                  <a:gd name="connsiteY1" fmla="*/ 2368441 h 3629854"/>
                  <a:gd name="connsiteX2" fmla="*/ 3174145 w 8281118"/>
                  <a:gd name="connsiteY2" fmla="*/ 3218793 h 3629854"/>
                  <a:gd name="connsiteX3" fmla="*/ 8281118 w 8281118"/>
                  <a:gd name="connsiteY3" fmla="*/ 3629854 h 3629854"/>
                  <a:gd name="connsiteX0" fmla="*/ 0 w 8281118"/>
                  <a:gd name="connsiteY0" fmla="*/ 0 h 3629854"/>
                  <a:gd name="connsiteX1" fmla="*/ 744217 w 8281118"/>
                  <a:gd name="connsiteY1" fmla="*/ 1440320 h 3629854"/>
                  <a:gd name="connsiteX2" fmla="*/ 1670401 w 8281118"/>
                  <a:gd name="connsiteY2" fmla="*/ 2368441 h 3629854"/>
                  <a:gd name="connsiteX3" fmla="*/ 3174145 w 8281118"/>
                  <a:gd name="connsiteY3" fmla="*/ 3218793 h 3629854"/>
                  <a:gd name="connsiteX4" fmla="*/ 8281118 w 8281118"/>
                  <a:gd name="connsiteY4" fmla="*/ 3629854 h 3629854"/>
                  <a:gd name="connsiteX0" fmla="*/ 0 w 8281118"/>
                  <a:gd name="connsiteY0" fmla="*/ 0 h 3629854"/>
                  <a:gd name="connsiteX1" fmla="*/ 744217 w 8281118"/>
                  <a:gd name="connsiteY1" fmla="*/ 1440320 h 3629854"/>
                  <a:gd name="connsiteX2" fmla="*/ 1670402 w 8281118"/>
                  <a:gd name="connsiteY2" fmla="*/ 2649152 h 3629854"/>
                  <a:gd name="connsiteX3" fmla="*/ 3174145 w 8281118"/>
                  <a:gd name="connsiteY3" fmla="*/ 3218793 h 3629854"/>
                  <a:gd name="connsiteX4" fmla="*/ 8281118 w 8281118"/>
                  <a:gd name="connsiteY4" fmla="*/ 3629854 h 3629854"/>
                  <a:gd name="connsiteX0" fmla="*/ 0 w 8281118"/>
                  <a:gd name="connsiteY0" fmla="*/ 0 h 3990447"/>
                  <a:gd name="connsiteX1" fmla="*/ 744217 w 8281118"/>
                  <a:gd name="connsiteY1" fmla="*/ 1440320 h 3990447"/>
                  <a:gd name="connsiteX2" fmla="*/ 1670402 w 8281118"/>
                  <a:gd name="connsiteY2" fmla="*/ 2649152 h 3990447"/>
                  <a:gd name="connsiteX3" fmla="*/ 3174145 w 8281118"/>
                  <a:gd name="connsiteY3" fmla="*/ 3780211 h 3990447"/>
                  <a:gd name="connsiteX4" fmla="*/ 8281118 w 8281118"/>
                  <a:gd name="connsiteY4" fmla="*/ 3629854 h 3990447"/>
                  <a:gd name="connsiteX0" fmla="*/ 0 w 8281118"/>
                  <a:gd name="connsiteY0" fmla="*/ 0 h 4331627"/>
                  <a:gd name="connsiteX1" fmla="*/ 744217 w 8281118"/>
                  <a:gd name="connsiteY1" fmla="*/ 1440320 h 4331627"/>
                  <a:gd name="connsiteX2" fmla="*/ 1670402 w 8281118"/>
                  <a:gd name="connsiteY2" fmla="*/ 2649152 h 4331627"/>
                  <a:gd name="connsiteX3" fmla="*/ 3174145 w 8281118"/>
                  <a:gd name="connsiteY3" fmla="*/ 3780211 h 4331627"/>
                  <a:gd name="connsiteX4" fmla="*/ 8281118 w 8281118"/>
                  <a:gd name="connsiteY4" fmla="*/ 4331627 h 4331627"/>
                  <a:gd name="connsiteX0" fmla="*/ 0 w 3640087"/>
                  <a:gd name="connsiteY0" fmla="*/ 0 h 3990447"/>
                  <a:gd name="connsiteX1" fmla="*/ 744217 w 3640087"/>
                  <a:gd name="connsiteY1" fmla="*/ 1440320 h 3990447"/>
                  <a:gd name="connsiteX2" fmla="*/ 1670402 w 3640087"/>
                  <a:gd name="connsiteY2" fmla="*/ 2649152 h 3990447"/>
                  <a:gd name="connsiteX3" fmla="*/ 3174145 w 3640087"/>
                  <a:gd name="connsiteY3" fmla="*/ 3780211 h 3990447"/>
                  <a:gd name="connsiteX4" fmla="*/ 3491748 w 3640087"/>
                  <a:gd name="connsiteY4" fmla="*/ 3766417 h 3990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40087" h="3990447">
                    <a:moveTo>
                      <a:pt x="0" y="0"/>
                    </a:moveTo>
                    <a:cubicBezTo>
                      <a:pt x="124036" y="183911"/>
                      <a:pt x="465817" y="998795"/>
                      <a:pt x="744217" y="1440320"/>
                    </a:cubicBezTo>
                    <a:cubicBezTo>
                      <a:pt x="1022617" y="1881845"/>
                      <a:pt x="1265414" y="2259170"/>
                      <a:pt x="1670402" y="2649152"/>
                    </a:cubicBezTo>
                    <a:cubicBezTo>
                      <a:pt x="2075390" y="3039134"/>
                      <a:pt x="2708204" y="3569976"/>
                      <a:pt x="3174145" y="3780211"/>
                    </a:cubicBezTo>
                    <a:cubicBezTo>
                      <a:pt x="3640087" y="3990447"/>
                      <a:pt x="3222601" y="3680779"/>
                      <a:pt x="3491748" y="3766417"/>
                    </a:cubicBezTo>
                  </a:path>
                </a:pathLst>
              </a:custGeom>
              <a:noFill/>
              <a:ln w="41275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stealth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kern="1200">
                  <a:solidFill>
                    <a:srgbClr val="000000"/>
                  </a:solidFill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2279413" y="4688916"/>
                <a:ext cx="336823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 rtl="0"/>
                <a:r>
                  <a:rPr lang="en-US" kern="1200" dirty="0" smtClean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Decision sciences / OR</a:t>
                </a:r>
                <a:endPara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2860438" y="5489016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8" name="Group 52"/>
            <p:cNvGrpSpPr/>
            <p:nvPr/>
          </p:nvGrpSpPr>
          <p:grpSpPr>
            <a:xfrm>
              <a:off x="954382" y="2174316"/>
              <a:ext cx="3112793" cy="2114886"/>
              <a:chOff x="954382" y="2888691"/>
              <a:chExt cx="3112793" cy="2114886"/>
            </a:xfrm>
          </p:grpSpPr>
          <p:sp>
            <p:nvSpPr>
              <p:cNvPr id="11" name="Freeform 10"/>
              <p:cNvSpPr/>
              <p:nvPr/>
            </p:nvSpPr>
            <p:spPr bwMode="auto">
              <a:xfrm flipV="1">
                <a:off x="954382" y="3076574"/>
                <a:ext cx="3112793" cy="1927003"/>
              </a:xfrm>
              <a:custGeom>
                <a:avLst/>
                <a:gdLst>
                  <a:gd name="connsiteX0" fmla="*/ 385893 w 4295163"/>
                  <a:gd name="connsiteY0" fmla="*/ 313189 h 3204594"/>
                  <a:gd name="connsiteX1" fmla="*/ 436227 w 4295163"/>
                  <a:gd name="connsiteY1" fmla="*/ 405468 h 3204594"/>
                  <a:gd name="connsiteX2" fmla="*/ 3003258 w 4295163"/>
                  <a:gd name="connsiteY2" fmla="*/ 2745996 h 3204594"/>
                  <a:gd name="connsiteX3" fmla="*/ 4295163 w 4295163"/>
                  <a:gd name="connsiteY3" fmla="*/ 3157057 h 3204594"/>
                  <a:gd name="connsiteX0" fmla="*/ 385893 w 4295163"/>
                  <a:gd name="connsiteY0" fmla="*/ 313189 h 3180825"/>
                  <a:gd name="connsiteX1" fmla="*/ 436227 w 4295163"/>
                  <a:gd name="connsiteY1" fmla="*/ 405468 h 3180825"/>
                  <a:gd name="connsiteX2" fmla="*/ 637563 w 4295163"/>
                  <a:gd name="connsiteY2" fmla="*/ 598415 h 3180825"/>
                  <a:gd name="connsiteX3" fmla="*/ 3003258 w 4295163"/>
                  <a:gd name="connsiteY3" fmla="*/ 2745996 h 3180825"/>
                  <a:gd name="connsiteX4" fmla="*/ 4295163 w 4295163"/>
                  <a:gd name="connsiteY4" fmla="*/ 3157057 h 3180825"/>
                  <a:gd name="connsiteX0" fmla="*/ 385893 w 4295163"/>
                  <a:gd name="connsiteY0" fmla="*/ 313189 h 3180825"/>
                  <a:gd name="connsiteX1" fmla="*/ 436227 w 4295163"/>
                  <a:gd name="connsiteY1" fmla="*/ 405468 h 3180825"/>
                  <a:gd name="connsiteX2" fmla="*/ 3003258 w 4295163"/>
                  <a:gd name="connsiteY2" fmla="*/ 2745996 h 3180825"/>
                  <a:gd name="connsiteX3" fmla="*/ 4295163 w 4295163"/>
                  <a:gd name="connsiteY3" fmla="*/ 3157057 h 3180825"/>
                  <a:gd name="connsiteX0" fmla="*/ 0 w 3909270"/>
                  <a:gd name="connsiteY0" fmla="*/ 0 h 2867636"/>
                  <a:gd name="connsiteX1" fmla="*/ 2617365 w 3909270"/>
                  <a:gd name="connsiteY1" fmla="*/ 2432807 h 2867636"/>
                  <a:gd name="connsiteX2" fmla="*/ 3909270 w 3909270"/>
                  <a:gd name="connsiteY2" fmla="*/ 2843868 h 2867636"/>
                  <a:gd name="connsiteX0" fmla="*/ 0 w 3909270"/>
                  <a:gd name="connsiteY0" fmla="*/ 0 h 2867636"/>
                  <a:gd name="connsiteX1" fmla="*/ 1113621 w 3909270"/>
                  <a:gd name="connsiteY1" fmla="*/ 1582455 h 2867636"/>
                  <a:gd name="connsiteX2" fmla="*/ 2617365 w 3909270"/>
                  <a:gd name="connsiteY2" fmla="*/ 2432807 h 2867636"/>
                  <a:gd name="connsiteX3" fmla="*/ 3909270 w 3909270"/>
                  <a:gd name="connsiteY3" fmla="*/ 2843868 h 2867636"/>
                  <a:gd name="connsiteX0" fmla="*/ 0 w 3909270"/>
                  <a:gd name="connsiteY0" fmla="*/ 0 h 2843868"/>
                  <a:gd name="connsiteX1" fmla="*/ 1113621 w 3909270"/>
                  <a:gd name="connsiteY1" fmla="*/ 1582455 h 2843868"/>
                  <a:gd name="connsiteX2" fmla="*/ 2617365 w 3909270"/>
                  <a:gd name="connsiteY2" fmla="*/ 2432807 h 2843868"/>
                  <a:gd name="connsiteX3" fmla="*/ 2424444 w 3909270"/>
                  <a:gd name="connsiteY3" fmla="*/ 2454144 h 2843868"/>
                  <a:gd name="connsiteX4" fmla="*/ 3909270 w 3909270"/>
                  <a:gd name="connsiteY4" fmla="*/ 2843868 h 2843868"/>
                  <a:gd name="connsiteX0" fmla="*/ 0 w 3909270"/>
                  <a:gd name="connsiteY0" fmla="*/ 0 h 2843868"/>
                  <a:gd name="connsiteX1" fmla="*/ 1113621 w 3909270"/>
                  <a:gd name="connsiteY1" fmla="*/ 1582455 h 2843868"/>
                  <a:gd name="connsiteX2" fmla="*/ 2617365 w 3909270"/>
                  <a:gd name="connsiteY2" fmla="*/ 2432807 h 2843868"/>
                  <a:gd name="connsiteX3" fmla="*/ 3909270 w 3909270"/>
                  <a:gd name="connsiteY3" fmla="*/ 2843868 h 2843868"/>
                  <a:gd name="connsiteX0" fmla="*/ 0 w 7724338"/>
                  <a:gd name="connsiteY0" fmla="*/ 0 h 2843868"/>
                  <a:gd name="connsiteX1" fmla="*/ 1113621 w 7724338"/>
                  <a:gd name="connsiteY1" fmla="*/ 1582455 h 2843868"/>
                  <a:gd name="connsiteX2" fmla="*/ 2617365 w 7724338"/>
                  <a:gd name="connsiteY2" fmla="*/ 2432807 h 2843868"/>
                  <a:gd name="connsiteX3" fmla="*/ 7724338 w 7724338"/>
                  <a:gd name="connsiteY3" fmla="*/ 2843868 h 2843868"/>
                  <a:gd name="connsiteX0" fmla="*/ 0 w 8281118"/>
                  <a:gd name="connsiteY0" fmla="*/ 0 h 3629854"/>
                  <a:gd name="connsiteX1" fmla="*/ 1670401 w 8281118"/>
                  <a:gd name="connsiteY1" fmla="*/ 2368441 h 3629854"/>
                  <a:gd name="connsiteX2" fmla="*/ 3174145 w 8281118"/>
                  <a:gd name="connsiteY2" fmla="*/ 3218793 h 3629854"/>
                  <a:gd name="connsiteX3" fmla="*/ 8281118 w 8281118"/>
                  <a:gd name="connsiteY3" fmla="*/ 3629854 h 3629854"/>
                  <a:gd name="connsiteX0" fmla="*/ 0 w 8281118"/>
                  <a:gd name="connsiteY0" fmla="*/ 0 h 3629854"/>
                  <a:gd name="connsiteX1" fmla="*/ 744217 w 8281118"/>
                  <a:gd name="connsiteY1" fmla="*/ 1440320 h 3629854"/>
                  <a:gd name="connsiteX2" fmla="*/ 1670401 w 8281118"/>
                  <a:gd name="connsiteY2" fmla="*/ 2368441 h 3629854"/>
                  <a:gd name="connsiteX3" fmla="*/ 3174145 w 8281118"/>
                  <a:gd name="connsiteY3" fmla="*/ 3218793 h 3629854"/>
                  <a:gd name="connsiteX4" fmla="*/ 8281118 w 8281118"/>
                  <a:gd name="connsiteY4" fmla="*/ 3629854 h 3629854"/>
                  <a:gd name="connsiteX0" fmla="*/ 0 w 8281118"/>
                  <a:gd name="connsiteY0" fmla="*/ 0 h 3629854"/>
                  <a:gd name="connsiteX1" fmla="*/ 744217 w 8281118"/>
                  <a:gd name="connsiteY1" fmla="*/ 1440320 h 3629854"/>
                  <a:gd name="connsiteX2" fmla="*/ 1670402 w 8281118"/>
                  <a:gd name="connsiteY2" fmla="*/ 2649152 h 3629854"/>
                  <a:gd name="connsiteX3" fmla="*/ 3174145 w 8281118"/>
                  <a:gd name="connsiteY3" fmla="*/ 3218793 h 3629854"/>
                  <a:gd name="connsiteX4" fmla="*/ 8281118 w 8281118"/>
                  <a:gd name="connsiteY4" fmla="*/ 3629854 h 3629854"/>
                  <a:gd name="connsiteX0" fmla="*/ 0 w 8281118"/>
                  <a:gd name="connsiteY0" fmla="*/ 0 h 3990447"/>
                  <a:gd name="connsiteX1" fmla="*/ 744217 w 8281118"/>
                  <a:gd name="connsiteY1" fmla="*/ 1440320 h 3990447"/>
                  <a:gd name="connsiteX2" fmla="*/ 1670402 w 8281118"/>
                  <a:gd name="connsiteY2" fmla="*/ 2649152 h 3990447"/>
                  <a:gd name="connsiteX3" fmla="*/ 3174145 w 8281118"/>
                  <a:gd name="connsiteY3" fmla="*/ 3780211 h 3990447"/>
                  <a:gd name="connsiteX4" fmla="*/ 8281118 w 8281118"/>
                  <a:gd name="connsiteY4" fmla="*/ 3629854 h 3990447"/>
                  <a:gd name="connsiteX0" fmla="*/ 0 w 8281118"/>
                  <a:gd name="connsiteY0" fmla="*/ 0 h 4331627"/>
                  <a:gd name="connsiteX1" fmla="*/ 744217 w 8281118"/>
                  <a:gd name="connsiteY1" fmla="*/ 1440320 h 4331627"/>
                  <a:gd name="connsiteX2" fmla="*/ 1670402 w 8281118"/>
                  <a:gd name="connsiteY2" fmla="*/ 2649152 h 4331627"/>
                  <a:gd name="connsiteX3" fmla="*/ 3174145 w 8281118"/>
                  <a:gd name="connsiteY3" fmla="*/ 3780211 h 4331627"/>
                  <a:gd name="connsiteX4" fmla="*/ 8281118 w 8281118"/>
                  <a:gd name="connsiteY4" fmla="*/ 4331627 h 4331627"/>
                  <a:gd name="connsiteX0" fmla="*/ 0 w 4825745"/>
                  <a:gd name="connsiteY0" fmla="*/ 0 h 4051276"/>
                  <a:gd name="connsiteX1" fmla="*/ 744217 w 4825745"/>
                  <a:gd name="connsiteY1" fmla="*/ 1440320 h 4051276"/>
                  <a:gd name="connsiteX2" fmla="*/ 1670402 w 4825745"/>
                  <a:gd name="connsiteY2" fmla="*/ 2649152 h 4051276"/>
                  <a:gd name="connsiteX3" fmla="*/ 3174145 w 4825745"/>
                  <a:gd name="connsiteY3" fmla="*/ 3780211 h 4051276"/>
                  <a:gd name="connsiteX4" fmla="*/ 4825745 w 4825745"/>
                  <a:gd name="connsiteY4" fmla="*/ 4051276 h 4051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25745" h="4051276">
                    <a:moveTo>
                      <a:pt x="0" y="0"/>
                    </a:moveTo>
                    <a:cubicBezTo>
                      <a:pt x="124036" y="183911"/>
                      <a:pt x="465817" y="998795"/>
                      <a:pt x="744217" y="1440320"/>
                    </a:cubicBezTo>
                    <a:cubicBezTo>
                      <a:pt x="1022617" y="1881845"/>
                      <a:pt x="1265414" y="2259170"/>
                      <a:pt x="1670402" y="2649152"/>
                    </a:cubicBezTo>
                    <a:cubicBezTo>
                      <a:pt x="2075390" y="3039134"/>
                      <a:pt x="2708204" y="3569976"/>
                      <a:pt x="3174145" y="3780211"/>
                    </a:cubicBezTo>
                    <a:cubicBezTo>
                      <a:pt x="3640087" y="3990447"/>
                      <a:pt x="4556598" y="3965638"/>
                      <a:pt x="4825745" y="4051276"/>
                    </a:cubicBezTo>
                  </a:path>
                </a:pathLst>
              </a:custGeom>
              <a:noFill/>
              <a:ln w="34925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stealth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kern="1200">
                  <a:solidFill>
                    <a:srgbClr val="000000"/>
                  </a:solidFill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1993663" y="2888691"/>
                <a:ext cx="68640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 rtl="0"/>
                <a:r>
                  <a:rPr lang="en-US" kern="1200" dirty="0" smtClean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“AI”</a:t>
                </a:r>
                <a:endPara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</p:grpSp>
        <p:grpSp>
          <p:nvGrpSpPr>
            <p:cNvPr id="9" name="Group 36"/>
            <p:cNvGrpSpPr/>
            <p:nvPr/>
          </p:nvGrpSpPr>
          <p:grpSpPr>
            <a:xfrm>
              <a:off x="129076" y="4391025"/>
              <a:ext cx="1896673" cy="1374477"/>
              <a:chOff x="129076" y="4391025"/>
              <a:chExt cx="1896673" cy="1374477"/>
            </a:xfrm>
          </p:grpSpPr>
          <p:sp>
            <p:nvSpPr>
              <p:cNvPr id="24" name="TextBox 23"/>
              <p:cNvSpPr txBox="1"/>
              <p:nvPr/>
            </p:nvSpPr>
            <p:spPr>
              <a:xfrm>
                <a:off x="129076" y="4391025"/>
                <a:ext cx="1896673" cy="434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 rtl="0"/>
                <a:r>
                  <a:rPr lang="en-US" kern="1200" dirty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Optimization</a:t>
                </a: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177627" y="5303837"/>
                <a:ext cx="18473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rtl="0"/>
                <a:endPara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206202" y="4839586"/>
                <a:ext cx="922047" cy="434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 rtl="0"/>
                <a:r>
                  <a:rPr lang="en-US" kern="1200" dirty="0" smtClean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Logic</a:t>
                </a:r>
                <a:endPara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</p:grpSp>
        <p:grpSp>
          <p:nvGrpSpPr>
            <p:cNvPr id="12" name="Group 35"/>
            <p:cNvGrpSpPr/>
            <p:nvPr/>
          </p:nvGrpSpPr>
          <p:grpSpPr>
            <a:xfrm>
              <a:off x="198108" y="5314986"/>
              <a:ext cx="3861289" cy="911643"/>
              <a:chOff x="198108" y="5314986"/>
              <a:chExt cx="3861289" cy="911643"/>
            </a:xfrm>
          </p:grpSpPr>
          <p:sp>
            <p:nvSpPr>
              <p:cNvPr id="33" name="TextBox 32"/>
              <p:cNvSpPr txBox="1"/>
              <p:nvPr/>
            </p:nvSpPr>
            <p:spPr>
              <a:xfrm>
                <a:off x="210266" y="5791805"/>
                <a:ext cx="3849131" cy="4348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rtl="0"/>
                <a:r>
                  <a:rPr lang="en-US" kern="1200" dirty="0" smtClean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General purpose computer</a:t>
                </a:r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198108" y="5314986"/>
                <a:ext cx="2052165" cy="4348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 smtClean="0">
                    <a:solidFill>
                      <a:srgbClr val="FFFFFF"/>
                    </a:solidFill>
                    <a:latin typeface="Arial"/>
                  </a:rPr>
                  <a:t>Computability</a:t>
                </a:r>
                <a:endParaRPr lang="en-US" dirty="0">
                  <a:solidFill>
                    <a:srgbClr val="FFFFFF"/>
                  </a:solidFill>
                  <a:latin typeface="Arial"/>
                </a:endParaRPr>
              </a:p>
            </p:txBody>
          </p:sp>
        </p:grpSp>
      </p:grpSp>
      <p:grpSp>
        <p:nvGrpSpPr>
          <p:cNvPr id="37" name="Group 53"/>
          <p:cNvGrpSpPr/>
          <p:nvPr/>
        </p:nvGrpSpPr>
        <p:grpSpPr>
          <a:xfrm>
            <a:off x="3174763" y="952419"/>
            <a:ext cx="2771913" cy="1359712"/>
            <a:chOff x="3174763" y="1666794"/>
            <a:chExt cx="2771913" cy="1359712"/>
          </a:xfrm>
        </p:grpSpPr>
        <p:sp>
          <p:nvSpPr>
            <p:cNvPr id="38" name="TextBox 37"/>
            <p:cNvSpPr txBox="1"/>
            <p:nvPr/>
          </p:nvSpPr>
          <p:spPr>
            <a:xfrm>
              <a:off x="3214300" y="1666794"/>
              <a:ext cx="15888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kern="1200" dirty="0" err="1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Satisficing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174763" y="2126691"/>
              <a:ext cx="277191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High-level symbols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222388" y="2564841"/>
              <a:ext cx="9220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dirty="0" smtClean="0">
                  <a:solidFill>
                    <a:srgbClr val="FFFFFF"/>
                  </a:solidFill>
                  <a:latin typeface="Arial"/>
                </a:rPr>
                <a:t>Logic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26" name="Group 56"/>
          <p:cNvGrpSpPr/>
          <p:nvPr/>
        </p:nvGrpSpPr>
        <p:grpSpPr>
          <a:xfrm>
            <a:off x="2581275" y="2826321"/>
            <a:ext cx="885825" cy="821754"/>
            <a:chOff x="2581275" y="3540696"/>
            <a:chExt cx="885825" cy="821754"/>
          </a:xfrm>
        </p:grpSpPr>
        <p:sp>
          <p:nvSpPr>
            <p:cNvPr id="27" name="Freeform 26"/>
            <p:cNvSpPr/>
            <p:nvPr/>
          </p:nvSpPr>
          <p:spPr bwMode="auto">
            <a:xfrm>
              <a:off x="2581275" y="3750246"/>
              <a:ext cx="800100" cy="612204"/>
            </a:xfrm>
            <a:custGeom>
              <a:avLst/>
              <a:gdLst>
                <a:gd name="connsiteX0" fmla="*/ 0 w 800100"/>
                <a:gd name="connsiteY0" fmla="*/ 2604 h 612204"/>
                <a:gd name="connsiteX1" fmla="*/ 276225 w 800100"/>
                <a:gd name="connsiteY1" fmla="*/ 269304 h 612204"/>
                <a:gd name="connsiteX2" fmla="*/ 361950 w 800100"/>
                <a:gd name="connsiteY2" fmla="*/ 345504 h 612204"/>
                <a:gd name="connsiteX3" fmla="*/ 419100 w 800100"/>
                <a:gd name="connsiteY3" fmla="*/ 383604 h 612204"/>
                <a:gd name="connsiteX4" fmla="*/ 447675 w 800100"/>
                <a:gd name="connsiteY4" fmla="*/ 412179 h 612204"/>
                <a:gd name="connsiteX5" fmla="*/ 476250 w 800100"/>
                <a:gd name="connsiteY5" fmla="*/ 431229 h 612204"/>
                <a:gd name="connsiteX6" fmla="*/ 390525 w 800100"/>
                <a:gd name="connsiteY6" fmla="*/ 221679 h 612204"/>
                <a:gd name="connsiteX7" fmla="*/ 800100 w 800100"/>
                <a:gd name="connsiteY7" fmla="*/ 612204 h 61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00100" h="612204">
                  <a:moveTo>
                    <a:pt x="0" y="2604"/>
                  </a:moveTo>
                  <a:cubicBezTo>
                    <a:pt x="142717" y="50176"/>
                    <a:pt x="6921" y="0"/>
                    <a:pt x="276225" y="269304"/>
                  </a:cubicBezTo>
                  <a:cubicBezTo>
                    <a:pt x="303259" y="296338"/>
                    <a:pt x="332096" y="321621"/>
                    <a:pt x="361950" y="345504"/>
                  </a:cubicBezTo>
                  <a:cubicBezTo>
                    <a:pt x="379828" y="359807"/>
                    <a:pt x="402911" y="367415"/>
                    <a:pt x="419100" y="383604"/>
                  </a:cubicBezTo>
                  <a:cubicBezTo>
                    <a:pt x="428625" y="393129"/>
                    <a:pt x="437327" y="403555"/>
                    <a:pt x="447675" y="412179"/>
                  </a:cubicBezTo>
                  <a:cubicBezTo>
                    <a:pt x="456469" y="419508"/>
                    <a:pt x="476250" y="431229"/>
                    <a:pt x="476250" y="431229"/>
                  </a:cubicBezTo>
                  <a:lnTo>
                    <a:pt x="390525" y="221679"/>
                  </a:lnTo>
                  <a:lnTo>
                    <a:pt x="800100" y="612204"/>
                  </a:lnTo>
                </a:path>
              </a:pathLst>
            </a:cu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29" name="Freeform 28"/>
            <p:cNvSpPr/>
            <p:nvPr/>
          </p:nvSpPr>
          <p:spPr bwMode="auto">
            <a:xfrm>
              <a:off x="2667000" y="3540696"/>
              <a:ext cx="800100" cy="612204"/>
            </a:xfrm>
            <a:custGeom>
              <a:avLst/>
              <a:gdLst>
                <a:gd name="connsiteX0" fmla="*/ 0 w 800100"/>
                <a:gd name="connsiteY0" fmla="*/ 2604 h 612204"/>
                <a:gd name="connsiteX1" fmla="*/ 276225 w 800100"/>
                <a:gd name="connsiteY1" fmla="*/ 269304 h 612204"/>
                <a:gd name="connsiteX2" fmla="*/ 361950 w 800100"/>
                <a:gd name="connsiteY2" fmla="*/ 345504 h 612204"/>
                <a:gd name="connsiteX3" fmla="*/ 419100 w 800100"/>
                <a:gd name="connsiteY3" fmla="*/ 383604 h 612204"/>
                <a:gd name="connsiteX4" fmla="*/ 447675 w 800100"/>
                <a:gd name="connsiteY4" fmla="*/ 412179 h 612204"/>
                <a:gd name="connsiteX5" fmla="*/ 476250 w 800100"/>
                <a:gd name="connsiteY5" fmla="*/ 431229 h 612204"/>
                <a:gd name="connsiteX6" fmla="*/ 390525 w 800100"/>
                <a:gd name="connsiteY6" fmla="*/ 221679 h 612204"/>
                <a:gd name="connsiteX7" fmla="*/ 800100 w 800100"/>
                <a:gd name="connsiteY7" fmla="*/ 612204 h 61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00100" h="612204">
                  <a:moveTo>
                    <a:pt x="0" y="2604"/>
                  </a:moveTo>
                  <a:cubicBezTo>
                    <a:pt x="142717" y="50176"/>
                    <a:pt x="6921" y="0"/>
                    <a:pt x="276225" y="269304"/>
                  </a:cubicBezTo>
                  <a:cubicBezTo>
                    <a:pt x="303259" y="296338"/>
                    <a:pt x="332096" y="321621"/>
                    <a:pt x="361950" y="345504"/>
                  </a:cubicBezTo>
                  <a:cubicBezTo>
                    <a:pt x="379828" y="359807"/>
                    <a:pt x="402911" y="367415"/>
                    <a:pt x="419100" y="383604"/>
                  </a:cubicBezTo>
                  <a:cubicBezTo>
                    <a:pt x="428625" y="393129"/>
                    <a:pt x="437327" y="403555"/>
                    <a:pt x="447675" y="412179"/>
                  </a:cubicBezTo>
                  <a:cubicBezTo>
                    <a:pt x="456469" y="419508"/>
                    <a:pt x="476250" y="431229"/>
                    <a:pt x="476250" y="431229"/>
                  </a:cubicBezTo>
                  <a:lnTo>
                    <a:pt x="390525" y="221679"/>
                  </a:lnTo>
                  <a:lnTo>
                    <a:pt x="800100" y="612204"/>
                  </a:lnTo>
                </a:path>
              </a:pathLst>
            </a:cu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</p:grpSp>
      <p:cxnSp>
        <p:nvCxnSpPr>
          <p:cNvPr id="31" name="Straight Connector 30"/>
          <p:cNvCxnSpPr/>
          <p:nvPr/>
        </p:nvCxnSpPr>
        <p:spPr bwMode="auto">
          <a:xfrm flipV="1">
            <a:off x="2486025" y="3009900"/>
            <a:ext cx="838200" cy="485776"/>
          </a:xfrm>
          <a:prstGeom prst="line">
            <a:avLst/>
          </a:prstGeom>
          <a:solidFill>
            <a:schemeClr val="accent1"/>
          </a:solidFill>
          <a:ln w="47625" cap="flat" cmpd="sng" algn="ctr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7" name="Picture 1" descr="C:\acute\sim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5486" y="1549802"/>
            <a:ext cx="3788229" cy="5308198"/>
          </a:xfrm>
          <a:prstGeom prst="rect">
            <a:avLst/>
          </a:prstGeom>
          <a:noFill/>
        </p:spPr>
      </p:pic>
      <p:sp>
        <p:nvSpPr>
          <p:cNvPr id="1400834" name="Rectangle 2"/>
          <p:cNvSpPr>
            <a:spLocks noChangeArrowheads="1"/>
          </p:cNvSpPr>
          <p:nvPr/>
        </p:nvSpPr>
        <p:spPr bwMode="auto">
          <a:xfrm>
            <a:off x="200025" y="1265238"/>
            <a:ext cx="8943975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</a:pPr>
            <a:endParaRPr lang="en-US" sz="28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1400835" name="Rectangle 3"/>
          <p:cNvSpPr>
            <a:spLocks noChangeArrowheads="1"/>
          </p:cNvSpPr>
          <p:nvPr/>
        </p:nvSpPr>
        <p:spPr bwMode="auto">
          <a:xfrm>
            <a:off x="0" y="1270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>
              <a:lnSpc>
                <a:spcPct val="90000"/>
              </a:lnSpc>
            </a:pPr>
            <a:r>
              <a:rPr lang="en-US" sz="3600" b="1" dirty="0" smtClean="0">
                <a:solidFill>
                  <a:srgbClr val="FDD33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Grappling with Incompleteness </a:t>
            </a:r>
          </a:p>
          <a:p>
            <a:pPr algn="ctr">
              <a:lnSpc>
                <a:spcPct val="90000"/>
              </a:lnSpc>
            </a:pPr>
            <a:r>
              <a:rPr lang="en-US" sz="3600" b="1" dirty="0" smtClean="0">
                <a:solidFill>
                  <a:srgbClr val="FDD33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in an Open World</a:t>
            </a:r>
            <a:endParaRPr lang="en-US" sz="3600" b="1" dirty="0">
              <a:solidFill>
                <a:srgbClr val="FDD33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pic>
        <p:nvPicPr>
          <p:cNvPr id="5" name="Picture 3" descr="C:\acute\sand_ant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6540" y="1221581"/>
            <a:ext cx="9180540" cy="5658943"/>
          </a:xfrm>
          <a:prstGeom prst="rect">
            <a:avLst/>
          </a:prstGeom>
          <a:noFill/>
        </p:spPr>
      </p:pic>
      <p:pic>
        <p:nvPicPr>
          <p:cNvPr id="7" name="Picture 4" descr="C:\acute\sand_ant_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6540" y="1716800"/>
            <a:ext cx="9180540" cy="41778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0835" name="Rectangle 3"/>
          <p:cNvSpPr>
            <a:spLocks noChangeArrowheads="1"/>
          </p:cNvSpPr>
          <p:nvPr/>
        </p:nvSpPr>
        <p:spPr bwMode="auto">
          <a:xfrm>
            <a:off x="0" y="1270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>
              <a:lnSpc>
                <a:spcPct val="90000"/>
              </a:lnSpc>
            </a:pPr>
            <a:r>
              <a:rPr lang="en-US" sz="3600" b="1" dirty="0" smtClean="0">
                <a:solidFill>
                  <a:srgbClr val="FDD33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Grappling with Incompleteness </a:t>
            </a:r>
          </a:p>
          <a:p>
            <a:pPr algn="ctr">
              <a:lnSpc>
                <a:spcPct val="90000"/>
              </a:lnSpc>
            </a:pPr>
            <a:r>
              <a:rPr lang="en-US" sz="3600" b="1" dirty="0" smtClean="0">
                <a:solidFill>
                  <a:srgbClr val="FDD33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in an Open World</a:t>
            </a:r>
            <a:endParaRPr lang="en-US" sz="3600" b="1" dirty="0">
              <a:solidFill>
                <a:srgbClr val="FDD33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200025" y="1451203"/>
            <a:ext cx="8943975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</a:pPr>
            <a:r>
              <a:rPr lang="en-US" sz="2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n-US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 </a:t>
            </a:r>
            <a:r>
              <a:rPr lang="en-US" sz="3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Bounded rationality </a:t>
            </a:r>
            <a:r>
              <a:rPr lang="en-US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(Simon, </a:t>
            </a:r>
            <a:r>
              <a:rPr lang="en-US" sz="3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et al</a:t>
            </a:r>
            <a:r>
              <a:rPr lang="en-US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).</a:t>
            </a:r>
          </a:p>
          <a:p>
            <a:pPr marL="742950" lvl="1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</a:pPr>
            <a:endParaRPr lang="en-US" sz="18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742950" lvl="1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</a:pPr>
            <a:r>
              <a:rPr lang="en-US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Hopelessly incomplete knowledge of …</a:t>
            </a:r>
          </a:p>
          <a:p>
            <a:pPr marL="1200150" lvl="2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r>
              <a:rPr lang="en-US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Preferences</a:t>
            </a:r>
          </a:p>
          <a:p>
            <a:pPr marL="1200150" lvl="2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r>
              <a:rPr lang="en-US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State of world</a:t>
            </a:r>
          </a:p>
          <a:p>
            <a:pPr marL="1200150" lvl="2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r>
              <a:rPr lang="en-US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Outcomes of action</a:t>
            </a:r>
          </a:p>
          <a:p>
            <a:pPr marL="1200150" lvl="2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endParaRPr lang="en-US" sz="28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1200150" lvl="2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endParaRPr lang="en-US" sz="28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endParaRPr lang="en-US" sz="28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endParaRPr lang="en-US" sz="28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endParaRPr lang="en-US" sz="28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</a:pPr>
            <a:endParaRPr lang="en-US" sz="28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348343" y="1816100"/>
            <a:ext cx="9492343" cy="1570303"/>
          </a:xfrm>
        </p:spPr>
        <p:txBody>
          <a:bodyPr/>
          <a:lstStyle/>
          <a:p>
            <a:pPr>
              <a:buNone/>
            </a:pPr>
            <a:r>
              <a:rPr lang="en-US" b="0" dirty="0"/>
              <a:t>Limited agents immersed in </a:t>
            </a:r>
            <a:r>
              <a:rPr lang="en-US" b="0" dirty="0" smtClean="0"/>
              <a:t>complex </a:t>
            </a:r>
            <a:r>
              <a:rPr lang="en-US" b="0" dirty="0"/>
              <a:t>universes</a:t>
            </a:r>
          </a:p>
          <a:p>
            <a:pPr lvl="1"/>
            <a:r>
              <a:rPr lang="en-US" dirty="0"/>
              <a:t>Limited representations</a:t>
            </a:r>
          </a:p>
          <a:p>
            <a:pPr lvl="1"/>
            <a:r>
              <a:rPr lang="en-US" dirty="0"/>
              <a:t>Limited time and memory</a:t>
            </a:r>
          </a:p>
        </p:txBody>
      </p:sp>
      <p:grpSp>
        <p:nvGrpSpPr>
          <p:cNvPr id="440354" name="Group 34"/>
          <p:cNvGrpSpPr>
            <a:grpSpLocks/>
          </p:cNvGrpSpPr>
          <p:nvPr/>
        </p:nvGrpSpPr>
        <p:grpSpPr bwMode="auto">
          <a:xfrm>
            <a:off x="876300" y="4090988"/>
            <a:ext cx="8064500" cy="2735262"/>
            <a:chOff x="552" y="2537"/>
            <a:chExt cx="5080" cy="1723"/>
          </a:xfrm>
        </p:grpSpPr>
        <p:grpSp>
          <p:nvGrpSpPr>
            <p:cNvPr id="440324" name="Group 4"/>
            <p:cNvGrpSpPr>
              <a:grpSpLocks/>
            </p:cNvGrpSpPr>
            <p:nvPr/>
          </p:nvGrpSpPr>
          <p:grpSpPr bwMode="auto">
            <a:xfrm>
              <a:off x="552" y="2537"/>
              <a:ext cx="5080" cy="1723"/>
              <a:chOff x="400" y="1849"/>
              <a:chExt cx="5304" cy="2483"/>
            </a:xfrm>
          </p:grpSpPr>
          <p:sp>
            <p:nvSpPr>
              <p:cNvPr id="440325" name="Freeform 5"/>
              <p:cNvSpPr>
                <a:spLocks/>
              </p:cNvSpPr>
              <p:nvPr/>
            </p:nvSpPr>
            <p:spPr bwMode="auto">
              <a:xfrm>
                <a:off x="1730" y="2773"/>
                <a:ext cx="3974" cy="1559"/>
              </a:xfrm>
              <a:custGeom>
                <a:avLst/>
                <a:gdLst/>
                <a:ahLst/>
                <a:cxnLst>
                  <a:cxn ang="0">
                    <a:pos x="0" y="1183"/>
                  </a:cxn>
                  <a:cxn ang="0">
                    <a:pos x="444" y="1127"/>
                  </a:cxn>
                  <a:cxn ang="0">
                    <a:pos x="1150" y="1183"/>
                  </a:cxn>
                  <a:cxn ang="0">
                    <a:pos x="1969" y="527"/>
                  </a:cxn>
                  <a:cxn ang="0">
                    <a:pos x="2360" y="47"/>
                  </a:cxn>
                  <a:cxn ang="0">
                    <a:pos x="3277" y="247"/>
                  </a:cxn>
                  <a:cxn ang="0">
                    <a:pos x="3632" y="79"/>
                  </a:cxn>
                </a:cxnLst>
                <a:rect l="0" t="0" r="r" b="b"/>
                <a:pathLst>
                  <a:path w="3632" h="1283">
                    <a:moveTo>
                      <a:pt x="0" y="1183"/>
                    </a:moveTo>
                    <a:cubicBezTo>
                      <a:pt x="74" y="1175"/>
                      <a:pt x="252" y="1127"/>
                      <a:pt x="444" y="1127"/>
                    </a:cubicBezTo>
                    <a:cubicBezTo>
                      <a:pt x="636" y="1127"/>
                      <a:pt x="895" y="1283"/>
                      <a:pt x="1150" y="1183"/>
                    </a:cubicBezTo>
                    <a:cubicBezTo>
                      <a:pt x="1404" y="1083"/>
                      <a:pt x="1767" y="716"/>
                      <a:pt x="1969" y="527"/>
                    </a:cubicBezTo>
                    <a:cubicBezTo>
                      <a:pt x="2170" y="338"/>
                      <a:pt x="2142" y="94"/>
                      <a:pt x="2360" y="47"/>
                    </a:cubicBezTo>
                    <a:cubicBezTo>
                      <a:pt x="2578" y="0"/>
                      <a:pt x="3065" y="242"/>
                      <a:pt x="3277" y="247"/>
                    </a:cubicBezTo>
                    <a:cubicBezTo>
                      <a:pt x="3488" y="252"/>
                      <a:pt x="3560" y="165"/>
                      <a:pt x="3632" y="79"/>
                    </a:cubicBezTo>
                  </a:path>
                </a:pathLst>
              </a:custGeom>
              <a:noFill/>
              <a:ln w="9525" cap="flat" cmpd="sng">
                <a:solidFill>
                  <a:srgbClr val="A7F7FF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lIns="92075" tIns="46038" rIns="92075" bIns="46038" anchorCtr="1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40326" name="Freeform 6"/>
              <p:cNvSpPr>
                <a:spLocks/>
              </p:cNvSpPr>
              <p:nvPr/>
            </p:nvSpPr>
            <p:spPr bwMode="auto">
              <a:xfrm>
                <a:off x="724" y="3287"/>
                <a:ext cx="1199" cy="86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08" y="136"/>
                  </a:cxn>
                  <a:cxn ang="0">
                    <a:pos x="272" y="304"/>
                  </a:cxn>
                  <a:cxn ang="0">
                    <a:pos x="520" y="352"/>
                  </a:cxn>
                  <a:cxn ang="0">
                    <a:pos x="664" y="520"/>
                  </a:cxn>
                  <a:cxn ang="0">
                    <a:pos x="1096" y="712"/>
                  </a:cxn>
                </a:cxnLst>
                <a:rect l="0" t="0" r="r" b="b"/>
                <a:pathLst>
                  <a:path w="1096" h="712">
                    <a:moveTo>
                      <a:pt x="0" y="0"/>
                    </a:moveTo>
                    <a:cubicBezTo>
                      <a:pt x="81" y="42"/>
                      <a:pt x="163" y="85"/>
                      <a:pt x="208" y="136"/>
                    </a:cubicBezTo>
                    <a:cubicBezTo>
                      <a:pt x="253" y="187"/>
                      <a:pt x="220" y="268"/>
                      <a:pt x="272" y="304"/>
                    </a:cubicBezTo>
                    <a:cubicBezTo>
                      <a:pt x="324" y="340"/>
                      <a:pt x="455" y="316"/>
                      <a:pt x="520" y="352"/>
                    </a:cubicBezTo>
                    <a:cubicBezTo>
                      <a:pt x="585" y="388"/>
                      <a:pt x="568" y="460"/>
                      <a:pt x="664" y="520"/>
                    </a:cubicBezTo>
                    <a:cubicBezTo>
                      <a:pt x="760" y="580"/>
                      <a:pt x="928" y="646"/>
                      <a:pt x="1096" y="712"/>
                    </a:cubicBezTo>
                  </a:path>
                </a:pathLst>
              </a:custGeom>
              <a:noFill/>
              <a:ln w="9525" cap="flat" cmpd="sng">
                <a:solidFill>
                  <a:srgbClr val="A7F7FF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lIns="92075" tIns="46038" rIns="92075" bIns="46038" anchorCtr="1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40327" name="Freeform 7"/>
              <p:cNvSpPr>
                <a:spLocks/>
              </p:cNvSpPr>
              <p:nvPr/>
            </p:nvSpPr>
            <p:spPr bwMode="auto">
              <a:xfrm>
                <a:off x="1170" y="3277"/>
                <a:ext cx="1304" cy="90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40" y="144"/>
                  </a:cxn>
                  <a:cxn ang="0">
                    <a:pos x="456" y="280"/>
                  </a:cxn>
                  <a:cxn ang="0">
                    <a:pos x="592" y="336"/>
                  </a:cxn>
                  <a:cxn ang="0">
                    <a:pos x="722" y="543"/>
                  </a:cxn>
                  <a:cxn ang="0">
                    <a:pos x="1192" y="744"/>
                  </a:cxn>
                </a:cxnLst>
                <a:rect l="0" t="0" r="r" b="b"/>
                <a:pathLst>
                  <a:path w="1192" h="744">
                    <a:moveTo>
                      <a:pt x="0" y="0"/>
                    </a:moveTo>
                    <a:cubicBezTo>
                      <a:pt x="40" y="24"/>
                      <a:pt x="164" y="97"/>
                      <a:pt x="240" y="144"/>
                    </a:cubicBezTo>
                    <a:cubicBezTo>
                      <a:pt x="316" y="191"/>
                      <a:pt x="397" y="248"/>
                      <a:pt x="456" y="280"/>
                    </a:cubicBezTo>
                    <a:cubicBezTo>
                      <a:pt x="515" y="312"/>
                      <a:pt x="548" y="292"/>
                      <a:pt x="592" y="336"/>
                    </a:cubicBezTo>
                    <a:cubicBezTo>
                      <a:pt x="636" y="380"/>
                      <a:pt x="622" y="475"/>
                      <a:pt x="722" y="543"/>
                    </a:cubicBezTo>
                    <a:cubicBezTo>
                      <a:pt x="822" y="611"/>
                      <a:pt x="1009" y="675"/>
                      <a:pt x="1192" y="744"/>
                    </a:cubicBezTo>
                  </a:path>
                </a:pathLst>
              </a:custGeom>
              <a:noFill/>
              <a:ln w="9525" cap="flat" cmpd="sng">
                <a:solidFill>
                  <a:srgbClr val="A7F7FF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lIns="92075" tIns="46038" rIns="92075" bIns="46038" anchorCtr="1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40328" name="Freeform 8"/>
              <p:cNvSpPr>
                <a:spLocks/>
              </p:cNvSpPr>
              <p:nvPr/>
            </p:nvSpPr>
            <p:spPr bwMode="auto">
              <a:xfrm>
                <a:off x="1363" y="3316"/>
                <a:ext cx="1601" cy="89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58" y="102"/>
                  </a:cxn>
                  <a:cxn ang="0">
                    <a:pos x="576" y="208"/>
                  </a:cxn>
                  <a:cxn ang="0">
                    <a:pos x="798" y="328"/>
                  </a:cxn>
                  <a:cxn ang="0">
                    <a:pos x="954" y="503"/>
                  </a:cxn>
                  <a:cxn ang="0">
                    <a:pos x="1208" y="576"/>
                  </a:cxn>
                  <a:cxn ang="0">
                    <a:pos x="1464" y="736"/>
                  </a:cxn>
                </a:cxnLst>
                <a:rect l="0" t="0" r="r" b="b"/>
                <a:pathLst>
                  <a:path w="1464" h="736">
                    <a:moveTo>
                      <a:pt x="0" y="0"/>
                    </a:moveTo>
                    <a:cubicBezTo>
                      <a:pt x="76" y="16"/>
                      <a:pt x="362" y="67"/>
                      <a:pt x="458" y="102"/>
                    </a:cubicBezTo>
                    <a:cubicBezTo>
                      <a:pt x="554" y="137"/>
                      <a:pt x="519" y="170"/>
                      <a:pt x="576" y="208"/>
                    </a:cubicBezTo>
                    <a:cubicBezTo>
                      <a:pt x="633" y="246"/>
                      <a:pt x="735" y="279"/>
                      <a:pt x="798" y="328"/>
                    </a:cubicBezTo>
                    <a:cubicBezTo>
                      <a:pt x="861" y="377"/>
                      <a:pt x="886" y="462"/>
                      <a:pt x="954" y="503"/>
                    </a:cubicBezTo>
                    <a:cubicBezTo>
                      <a:pt x="1022" y="544"/>
                      <a:pt x="1123" y="537"/>
                      <a:pt x="1208" y="576"/>
                    </a:cubicBezTo>
                    <a:cubicBezTo>
                      <a:pt x="1293" y="615"/>
                      <a:pt x="1411" y="703"/>
                      <a:pt x="1464" y="736"/>
                    </a:cubicBezTo>
                  </a:path>
                </a:pathLst>
              </a:custGeom>
              <a:noFill/>
              <a:ln w="9525" cap="flat" cmpd="sng">
                <a:solidFill>
                  <a:srgbClr val="A7F7FF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lIns="92075" tIns="46038" rIns="92075" bIns="46038" anchorCtr="1">
                <a:spAutoFit/>
              </a:bodyPr>
              <a:lstStyle/>
              <a:p>
                <a:endParaRPr lang="en-US"/>
              </a:p>
            </p:txBody>
          </p:sp>
          <p:grpSp>
            <p:nvGrpSpPr>
              <p:cNvPr id="440329" name="Group 9"/>
              <p:cNvGrpSpPr>
                <a:grpSpLocks/>
              </p:cNvGrpSpPr>
              <p:nvPr/>
            </p:nvGrpSpPr>
            <p:grpSpPr bwMode="auto">
              <a:xfrm>
                <a:off x="400" y="1849"/>
                <a:ext cx="5085" cy="2176"/>
                <a:chOff x="400" y="1849"/>
                <a:chExt cx="5085" cy="2176"/>
              </a:xfrm>
            </p:grpSpPr>
            <p:sp>
              <p:nvSpPr>
                <p:cNvPr id="440330" name="Freeform 10"/>
                <p:cNvSpPr>
                  <a:spLocks/>
                </p:cNvSpPr>
                <p:nvPr/>
              </p:nvSpPr>
              <p:spPr bwMode="auto">
                <a:xfrm>
                  <a:off x="400" y="1849"/>
                  <a:ext cx="3947" cy="1739"/>
                </a:xfrm>
                <a:custGeom>
                  <a:avLst/>
                  <a:gdLst/>
                  <a:ahLst/>
                  <a:cxnLst>
                    <a:cxn ang="0">
                      <a:pos x="0" y="1431"/>
                    </a:cxn>
                    <a:cxn ang="0">
                      <a:pos x="420" y="1127"/>
                    </a:cxn>
                    <a:cxn ang="0">
                      <a:pos x="1126" y="1183"/>
                    </a:cxn>
                    <a:cxn ang="0">
                      <a:pos x="1945" y="527"/>
                    </a:cxn>
                    <a:cxn ang="0">
                      <a:pos x="2336" y="47"/>
                    </a:cxn>
                    <a:cxn ang="0">
                      <a:pos x="3253" y="247"/>
                    </a:cxn>
                    <a:cxn ang="0">
                      <a:pos x="3608" y="79"/>
                    </a:cxn>
                  </a:cxnLst>
                  <a:rect l="0" t="0" r="r" b="b"/>
                  <a:pathLst>
                    <a:path w="3608" h="1431">
                      <a:moveTo>
                        <a:pt x="0" y="1431"/>
                      </a:moveTo>
                      <a:cubicBezTo>
                        <a:pt x="71" y="1380"/>
                        <a:pt x="232" y="1168"/>
                        <a:pt x="420" y="1127"/>
                      </a:cubicBezTo>
                      <a:cubicBezTo>
                        <a:pt x="608" y="1086"/>
                        <a:pt x="871" y="1283"/>
                        <a:pt x="1126" y="1183"/>
                      </a:cubicBezTo>
                      <a:cubicBezTo>
                        <a:pt x="1380" y="1083"/>
                        <a:pt x="1743" y="716"/>
                        <a:pt x="1945" y="527"/>
                      </a:cubicBezTo>
                      <a:cubicBezTo>
                        <a:pt x="2146" y="338"/>
                        <a:pt x="2118" y="94"/>
                        <a:pt x="2336" y="47"/>
                      </a:cubicBezTo>
                      <a:cubicBezTo>
                        <a:pt x="2554" y="0"/>
                        <a:pt x="3041" y="242"/>
                        <a:pt x="3253" y="247"/>
                      </a:cubicBezTo>
                      <a:cubicBezTo>
                        <a:pt x="3464" y="252"/>
                        <a:pt x="3536" y="165"/>
                        <a:pt x="3608" y="79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31" name="Freeform 11"/>
                <p:cNvSpPr>
                  <a:spLocks/>
                </p:cNvSpPr>
                <p:nvPr/>
              </p:nvSpPr>
              <p:spPr bwMode="auto">
                <a:xfrm>
                  <a:off x="2772" y="2071"/>
                  <a:ext cx="1392" cy="8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6" y="192"/>
                    </a:cxn>
                    <a:cxn ang="0">
                      <a:pos x="816" y="312"/>
                    </a:cxn>
                    <a:cxn ang="0">
                      <a:pos x="1272" y="720"/>
                    </a:cxn>
                  </a:cxnLst>
                  <a:rect l="0" t="0" r="r" b="b"/>
                  <a:pathLst>
                    <a:path w="1272" h="720">
                      <a:moveTo>
                        <a:pt x="0" y="0"/>
                      </a:moveTo>
                      <a:cubicBezTo>
                        <a:pt x="80" y="70"/>
                        <a:pt x="160" y="140"/>
                        <a:pt x="296" y="192"/>
                      </a:cubicBezTo>
                      <a:cubicBezTo>
                        <a:pt x="432" y="244"/>
                        <a:pt x="653" y="224"/>
                        <a:pt x="816" y="312"/>
                      </a:cubicBezTo>
                      <a:cubicBezTo>
                        <a:pt x="979" y="400"/>
                        <a:pt x="1125" y="560"/>
                        <a:pt x="1272" y="72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32" name="Freeform 12"/>
                <p:cNvSpPr>
                  <a:spLocks/>
                </p:cNvSpPr>
                <p:nvPr/>
              </p:nvSpPr>
              <p:spPr bwMode="auto">
                <a:xfrm>
                  <a:off x="2054" y="2995"/>
                  <a:ext cx="1724" cy="5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2" y="200"/>
                    </a:cxn>
                    <a:cxn ang="0">
                      <a:pos x="424" y="281"/>
                    </a:cxn>
                    <a:cxn ang="0">
                      <a:pos x="1192" y="445"/>
                    </a:cxn>
                    <a:cxn ang="0">
                      <a:pos x="1576" y="451"/>
                    </a:cxn>
                  </a:cxnLst>
                  <a:rect l="0" t="0" r="r" b="b"/>
                  <a:pathLst>
                    <a:path w="1576" h="473">
                      <a:moveTo>
                        <a:pt x="0" y="0"/>
                      </a:moveTo>
                      <a:cubicBezTo>
                        <a:pt x="19" y="33"/>
                        <a:pt x="41" y="153"/>
                        <a:pt x="112" y="200"/>
                      </a:cubicBezTo>
                      <a:cubicBezTo>
                        <a:pt x="183" y="247"/>
                        <a:pt x="244" y="240"/>
                        <a:pt x="424" y="281"/>
                      </a:cubicBezTo>
                      <a:cubicBezTo>
                        <a:pt x="604" y="322"/>
                        <a:pt x="1000" y="417"/>
                        <a:pt x="1192" y="445"/>
                      </a:cubicBezTo>
                      <a:cubicBezTo>
                        <a:pt x="1384" y="473"/>
                        <a:pt x="1480" y="462"/>
                        <a:pt x="1576" y="451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33" name="Freeform 13"/>
                <p:cNvSpPr>
                  <a:spLocks/>
                </p:cNvSpPr>
                <p:nvPr/>
              </p:nvSpPr>
              <p:spPr bwMode="auto">
                <a:xfrm>
                  <a:off x="2492" y="2528"/>
                  <a:ext cx="1497" cy="76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0" y="278"/>
                    </a:cxn>
                    <a:cxn ang="0">
                      <a:pos x="386" y="381"/>
                    </a:cxn>
                    <a:cxn ang="0">
                      <a:pos x="1041" y="589"/>
                    </a:cxn>
                    <a:cxn ang="0">
                      <a:pos x="1368" y="597"/>
                    </a:cxn>
                  </a:cxnLst>
                  <a:rect l="0" t="0" r="r" b="b"/>
                  <a:pathLst>
                    <a:path w="1368" h="625">
                      <a:moveTo>
                        <a:pt x="0" y="0"/>
                      </a:moveTo>
                      <a:cubicBezTo>
                        <a:pt x="21" y="46"/>
                        <a:pt x="56" y="214"/>
                        <a:pt x="120" y="278"/>
                      </a:cubicBezTo>
                      <a:cubicBezTo>
                        <a:pt x="184" y="342"/>
                        <a:pt x="232" y="329"/>
                        <a:pt x="386" y="381"/>
                      </a:cubicBezTo>
                      <a:cubicBezTo>
                        <a:pt x="539" y="433"/>
                        <a:pt x="877" y="554"/>
                        <a:pt x="1041" y="589"/>
                      </a:cubicBezTo>
                      <a:cubicBezTo>
                        <a:pt x="1204" y="625"/>
                        <a:pt x="1286" y="611"/>
                        <a:pt x="1368" y="597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34" name="Freeform 14"/>
                <p:cNvSpPr>
                  <a:spLocks/>
                </p:cNvSpPr>
                <p:nvPr/>
              </p:nvSpPr>
              <p:spPr bwMode="auto">
                <a:xfrm>
                  <a:off x="1442" y="3290"/>
                  <a:ext cx="1908" cy="687"/>
                </a:xfrm>
                <a:custGeom>
                  <a:avLst/>
                  <a:gdLst/>
                  <a:ahLst/>
                  <a:cxnLst>
                    <a:cxn ang="0">
                      <a:pos x="0" y="21"/>
                    </a:cxn>
                    <a:cxn ang="0">
                      <a:pos x="672" y="77"/>
                    </a:cxn>
                    <a:cxn ang="0">
                      <a:pos x="1184" y="485"/>
                    </a:cxn>
                    <a:cxn ang="0">
                      <a:pos x="1744" y="557"/>
                    </a:cxn>
                  </a:cxnLst>
                  <a:rect l="0" t="0" r="r" b="b"/>
                  <a:pathLst>
                    <a:path w="1744" h="565">
                      <a:moveTo>
                        <a:pt x="0" y="21"/>
                      </a:moveTo>
                      <a:cubicBezTo>
                        <a:pt x="237" y="10"/>
                        <a:pt x="475" y="0"/>
                        <a:pt x="672" y="77"/>
                      </a:cubicBezTo>
                      <a:cubicBezTo>
                        <a:pt x="869" y="154"/>
                        <a:pt x="1005" y="405"/>
                        <a:pt x="1184" y="485"/>
                      </a:cubicBezTo>
                      <a:cubicBezTo>
                        <a:pt x="1363" y="565"/>
                        <a:pt x="1553" y="561"/>
                        <a:pt x="1744" y="557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35" name="Freeform 15"/>
                <p:cNvSpPr>
                  <a:spLocks/>
                </p:cNvSpPr>
                <p:nvPr/>
              </p:nvSpPr>
              <p:spPr bwMode="auto">
                <a:xfrm>
                  <a:off x="725" y="2075"/>
                  <a:ext cx="4035" cy="1634"/>
                </a:xfrm>
                <a:custGeom>
                  <a:avLst/>
                  <a:gdLst/>
                  <a:ahLst/>
                  <a:cxnLst>
                    <a:cxn ang="0">
                      <a:pos x="23" y="1325"/>
                    </a:cxn>
                    <a:cxn ang="0">
                      <a:pos x="87" y="1325"/>
                    </a:cxn>
                    <a:cxn ang="0">
                      <a:pos x="543" y="1213"/>
                    </a:cxn>
                    <a:cxn ang="0">
                      <a:pos x="935" y="1237"/>
                    </a:cxn>
                    <a:cxn ang="0">
                      <a:pos x="1271" y="1069"/>
                    </a:cxn>
                    <a:cxn ang="0">
                      <a:pos x="1495" y="1029"/>
                    </a:cxn>
                    <a:cxn ang="0">
                      <a:pos x="1759" y="653"/>
                    </a:cxn>
                    <a:cxn ang="0">
                      <a:pos x="2247" y="93"/>
                    </a:cxn>
                    <a:cxn ang="0">
                      <a:pos x="2751" y="93"/>
                    </a:cxn>
                    <a:cxn ang="0">
                      <a:pos x="2983" y="181"/>
                    </a:cxn>
                    <a:cxn ang="0">
                      <a:pos x="3583" y="229"/>
                    </a:cxn>
                    <a:cxn ang="0">
                      <a:pos x="3615" y="109"/>
                    </a:cxn>
                  </a:cxnLst>
                  <a:rect l="0" t="0" r="r" b="b"/>
                  <a:pathLst>
                    <a:path w="3688" h="1344">
                      <a:moveTo>
                        <a:pt x="23" y="1325"/>
                      </a:moveTo>
                      <a:cubicBezTo>
                        <a:pt x="11" y="1334"/>
                        <a:pt x="0" y="1344"/>
                        <a:pt x="87" y="1325"/>
                      </a:cubicBezTo>
                      <a:cubicBezTo>
                        <a:pt x="174" y="1306"/>
                        <a:pt x="402" y="1228"/>
                        <a:pt x="543" y="1213"/>
                      </a:cubicBezTo>
                      <a:cubicBezTo>
                        <a:pt x="684" y="1198"/>
                        <a:pt x="814" y="1261"/>
                        <a:pt x="935" y="1237"/>
                      </a:cubicBezTo>
                      <a:cubicBezTo>
                        <a:pt x="1056" y="1213"/>
                        <a:pt x="1178" y="1104"/>
                        <a:pt x="1271" y="1069"/>
                      </a:cubicBezTo>
                      <a:cubicBezTo>
                        <a:pt x="1364" y="1034"/>
                        <a:pt x="1414" y="1098"/>
                        <a:pt x="1495" y="1029"/>
                      </a:cubicBezTo>
                      <a:cubicBezTo>
                        <a:pt x="1576" y="960"/>
                        <a:pt x="1634" y="809"/>
                        <a:pt x="1759" y="653"/>
                      </a:cubicBezTo>
                      <a:cubicBezTo>
                        <a:pt x="1884" y="497"/>
                        <a:pt x="2082" y="186"/>
                        <a:pt x="2247" y="93"/>
                      </a:cubicBezTo>
                      <a:cubicBezTo>
                        <a:pt x="2412" y="0"/>
                        <a:pt x="2628" y="78"/>
                        <a:pt x="2751" y="93"/>
                      </a:cubicBezTo>
                      <a:cubicBezTo>
                        <a:pt x="2874" y="108"/>
                        <a:pt x="2844" y="158"/>
                        <a:pt x="2983" y="181"/>
                      </a:cubicBezTo>
                      <a:cubicBezTo>
                        <a:pt x="3122" y="204"/>
                        <a:pt x="3478" y="241"/>
                        <a:pt x="3583" y="229"/>
                      </a:cubicBezTo>
                      <a:cubicBezTo>
                        <a:pt x="3688" y="217"/>
                        <a:pt x="3631" y="149"/>
                        <a:pt x="3615" y="109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36" name="Freeform 16"/>
                <p:cNvSpPr>
                  <a:spLocks/>
                </p:cNvSpPr>
                <p:nvPr/>
              </p:nvSpPr>
              <p:spPr bwMode="auto">
                <a:xfrm>
                  <a:off x="1058" y="2397"/>
                  <a:ext cx="3955" cy="1628"/>
                </a:xfrm>
                <a:custGeom>
                  <a:avLst/>
                  <a:gdLst/>
                  <a:ahLst/>
                  <a:cxnLst>
                    <a:cxn ang="0">
                      <a:pos x="23" y="1316"/>
                    </a:cxn>
                    <a:cxn ang="0">
                      <a:pos x="87" y="1316"/>
                    </a:cxn>
                    <a:cxn ang="0">
                      <a:pos x="543" y="1204"/>
                    </a:cxn>
                    <a:cxn ang="0">
                      <a:pos x="1015" y="1316"/>
                    </a:cxn>
                    <a:cxn ang="0">
                      <a:pos x="1335" y="1068"/>
                    </a:cxn>
                    <a:cxn ang="0">
                      <a:pos x="1567" y="1020"/>
                    </a:cxn>
                    <a:cxn ang="0">
                      <a:pos x="1839" y="684"/>
                    </a:cxn>
                    <a:cxn ang="0">
                      <a:pos x="2247" y="84"/>
                    </a:cxn>
                    <a:cxn ang="0">
                      <a:pos x="2663" y="180"/>
                    </a:cxn>
                    <a:cxn ang="0">
                      <a:pos x="3143" y="260"/>
                    </a:cxn>
                    <a:cxn ang="0">
                      <a:pos x="3519" y="164"/>
                    </a:cxn>
                    <a:cxn ang="0">
                      <a:pos x="3615" y="100"/>
                    </a:cxn>
                  </a:cxnLst>
                  <a:rect l="0" t="0" r="r" b="b"/>
                  <a:pathLst>
                    <a:path w="3615" h="1339">
                      <a:moveTo>
                        <a:pt x="23" y="1316"/>
                      </a:moveTo>
                      <a:cubicBezTo>
                        <a:pt x="11" y="1325"/>
                        <a:pt x="0" y="1335"/>
                        <a:pt x="87" y="1316"/>
                      </a:cubicBezTo>
                      <a:cubicBezTo>
                        <a:pt x="174" y="1297"/>
                        <a:pt x="388" y="1204"/>
                        <a:pt x="543" y="1204"/>
                      </a:cubicBezTo>
                      <a:cubicBezTo>
                        <a:pt x="698" y="1204"/>
                        <a:pt x="883" y="1339"/>
                        <a:pt x="1015" y="1316"/>
                      </a:cubicBezTo>
                      <a:cubicBezTo>
                        <a:pt x="1147" y="1293"/>
                        <a:pt x="1243" y="1117"/>
                        <a:pt x="1335" y="1068"/>
                      </a:cubicBezTo>
                      <a:cubicBezTo>
                        <a:pt x="1427" y="1019"/>
                        <a:pt x="1483" y="1084"/>
                        <a:pt x="1567" y="1020"/>
                      </a:cubicBezTo>
                      <a:cubicBezTo>
                        <a:pt x="1651" y="956"/>
                        <a:pt x="1726" y="840"/>
                        <a:pt x="1839" y="684"/>
                      </a:cubicBezTo>
                      <a:cubicBezTo>
                        <a:pt x="1952" y="528"/>
                        <a:pt x="2110" y="168"/>
                        <a:pt x="2247" y="84"/>
                      </a:cubicBezTo>
                      <a:cubicBezTo>
                        <a:pt x="2384" y="0"/>
                        <a:pt x="2514" y="151"/>
                        <a:pt x="2663" y="180"/>
                      </a:cubicBezTo>
                      <a:cubicBezTo>
                        <a:pt x="2812" y="209"/>
                        <a:pt x="3000" y="263"/>
                        <a:pt x="3143" y="260"/>
                      </a:cubicBezTo>
                      <a:cubicBezTo>
                        <a:pt x="3286" y="257"/>
                        <a:pt x="3440" y="191"/>
                        <a:pt x="3519" y="164"/>
                      </a:cubicBezTo>
                      <a:cubicBezTo>
                        <a:pt x="3598" y="137"/>
                        <a:pt x="3595" y="113"/>
                        <a:pt x="3615" y="10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37" name="Freeform 17"/>
                <p:cNvSpPr>
                  <a:spLocks/>
                </p:cNvSpPr>
                <p:nvPr/>
              </p:nvSpPr>
              <p:spPr bwMode="auto">
                <a:xfrm>
                  <a:off x="795" y="2279"/>
                  <a:ext cx="4034" cy="1561"/>
                </a:xfrm>
                <a:custGeom>
                  <a:avLst/>
                  <a:gdLst/>
                  <a:ahLst/>
                  <a:cxnLst>
                    <a:cxn ang="0">
                      <a:pos x="23" y="1261"/>
                    </a:cxn>
                    <a:cxn ang="0">
                      <a:pos x="87" y="1261"/>
                    </a:cxn>
                    <a:cxn ang="0">
                      <a:pos x="543" y="1149"/>
                    </a:cxn>
                    <a:cxn ang="0">
                      <a:pos x="1015" y="1261"/>
                    </a:cxn>
                    <a:cxn ang="0">
                      <a:pos x="1335" y="1013"/>
                    </a:cxn>
                    <a:cxn ang="0">
                      <a:pos x="1567" y="965"/>
                    </a:cxn>
                    <a:cxn ang="0">
                      <a:pos x="1839" y="629"/>
                    </a:cxn>
                    <a:cxn ang="0">
                      <a:pos x="2247" y="93"/>
                    </a:cxn>
                    <a:cxn ang="0">
                      <a:pos x="2679" y="69"/>
                    </a:cxn>
                    <a:cxn ang="0">
                      <a:pos x="3239" y="253"/>
                    </a:cxn>
                    <a:cxn ang="0">
                      <a:pos x="3583" y="165"/>
                    </a:cxn>
                    <a:cxn ang="0">
                      <a:pos x="3687" y="117"/>
                    </a:cxn>
                  </a:cxnLst>
                  <a:rect l="0" t="0" r="r" b="b"/>
                  <a:pathLst>
                    <a:path w="3687" h="1284">
                      <a:moveTo>
                        <a:pt x="23" y="1261"/>
                      </a:moveTo>
                      <a:cubicBezTo>
                        <a:pt x="11" y="1270"/>
                        <a:pt x="0" y="1280"/>
                        <a:pt x="87" y="1261"/>
                      </a:cubicBezTo>
                      <a:cubicBezTo>
                        <a:pt x="174" y="1242"/>
                        <a:pt x="388" y="1149"/>
                        <a:pt x="543" y="1149"/>
                      </a:cubicBezTo>
                      <a:cubicBezTo>
                        <a:pt x="698" y="1149"/>
                        <a:pt x="883" y="1284"/>
                        <a:pt x="1015" y="1261"/>
                      </a:cubicBezTo>
                      <a:cubicBezTo>
                        <a:pt x="1147" y="1238"/>
                        <a:pt x="1243" y="1062"/>
                        <a:pt x="1335" y="1013"/>
                      </a:cubicBezTo>
                      <a:cubicBezTo>
                        <a:pt x="1427" y="964"/>
                        <a:pt x="1483" y="1029"/>
                        <a:pt x="1567" y="965"/>
                      </a:cubicBezTo>
                      <a:cubicBezTo>
                        <a:pt x="1651" y="901"/>
                        <a:pt x="1726" y="774"/>
                        <a:pt x="1839" y="629"/>
                      </a:cubicBezTo>
                      <a:cubicBezTo>
                        <a:pt x="1952" y="484"/>
                        <a:pt x="2107" y="186"/>
                        <a:pt x="2247" y="93"/>
                      </a:cubicBezTo>
                      <a:cubicBezTo>
                        <a:pt x="2387" y="0"/>
                        <a:pt x="2514" y="42"/>
                        <a:pt x="2679" y="69"/>
                      </a:cubicBezTo>
                      <a:cubicBezTo>
                        <a:pt x="2844" y="96"/>
                        <a:pt x="3088" y="237"/>
                        <a:pt x="3239" y="253"/>
                      </a:cubicBezTo>
                      <a:cubicBezTo>
                        <a:pt x="3390" y="269"/>
                        <a:pt x="3508" y="188"/>
                        <a:pt x="3583" y="165"/>
                      </a:cubicBezTo>
                      <a:cubicBezTo>
                        <a:pt x="3658" y="142"/>
                        <a:pt x="3665" y="127"/>
                        <a:pt x="3687" y="117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38" name="Freeform 18"/>
                <p:cNvSpPr>
                  <a:spLocks/>
                </p:cNvSpPr>
                <p:nvPr/>
              </p:nvSpPr>
              <p:spPr bwMode="auto">
                <a:xfrm>
                  <a:off x="2658" y="2305"/>
                  <a:ext cx="1427" cy="80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320" y="216"/>
                    </a:cxn>
                    <a:cxn ang="0">
                      <a:pos x="456" y="184"/>
                    </a:cxn>
                    <a:cxn ang="0">
                      <a:pos x="672" y="392"/>
                    </a:cxn>
                    <a:cxn ang="0">
                      <a:pos x="1096" y="504"/>
                    </a:cxn>
                    <a:cxn ang="0">
                      <a:pos x="1304" y="664"/>
                    </a:cxn>
                  </a:cxnLst>
                  <a:rect l="0" t="0" r="r" b="b"/>
                  <a:pathLst>
                    <a:path w="1304" h="664">
                      <a:moveTo>
                        <a:pt x="0" y="0"/>
                      </a:moveTo>
                      <a:cubicBezTo>
                        <a:pt x="122" y="92"/>
                        <a:pt x="244" y="185"/>
                        <a:pt x="320" y="216"/>
                      </a:cubicBezTo>
                      <a:cubicBezTo>
                        <a:pt x="396" y="247"/>
                        <a:pt x="397" y="155"/>
                        <a:pt x="456" y="184"/>
                      </a:cubicBezTo>
                      <a:cubicBezTo>
                        <a:pt x="515" y="213"/>
                        <a:pt x="565" y="339"/>
                        <a:pt x="672" y="392"/>
                      </a:cubicBezTo>
                      <a:cubicBezTo>
                        <a:pt x="779" y="445"/>
                        <a:pt x="991" y="459"/>
                        <a:pt x="1096" y="504"/>
                      </a:cubicBezTo>
                      <a:cubicBezTo>
                        <a:pt x="1201" y="549"/>
                        <a:pt x="1252" y="606"/>
                        <a:pt x="1304" y="664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39" name="Freeform 19"/>
                <p:cNvSpPr>
                  <a:spLocks/>
                </p:cNvSpPr>
                <p:nvPr/>
              </p:nvSpPr>
              <p:spPr bwMode="auto">
                <a:xfrm>
                  <a:off x="3805" y="2101"/>
                  <a:ext cx="738" cy="72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4" y="144"/>
                    </a:cxn>
                    <a:cxn ang="0">
                      <a:pos x="328" y="280"/>
                    </a:cxn>
                    <a:cxn ang="0">
                      <a:pos x="504" y="400"/>
                    </a:cxn>
                    <a:cxn ang="0">
                      <a:pos x="624" y="536"/>
                    </a:cxn>
                    <a:cxn ang="0">
                      <a:pos x="672" y="600"/>
                    </a:cxn>
                  </a:cxnLst>
                  <a:rect l="0" t="0" r="r" b="b"/>
                  <a:pathLst>
                    <a:path w="675" h="600">
                      <a:moveTo>
                        <a:pt x="0" y="0"/>
                      </a:moveTo>
                      <a:cubicBezTo>
                        <a:pt x="44" y="48"/>
                        <a:pt x="89" y="97"/>
                        <a:pt x="144" y="144"/>
                      </a:cubicBezTo>
                      <a:cubicBezTo>
                        <a:pt x="199" y="191"/>
                        <a:pt x="268" y="237"/>
                        <a:pt x="328" y="280"/>
                      </a:cubicBezTo>
                      <a:cubicBezTo>
                        <a:pt x="388" y="323"/>
                        <a:pt x="455" y="357"/>
                        <a:pt x="504" y="400"/>
                      </a:cubicBezTo>
                      <a:cubicBezTo>
                        <a:pt x="553" y="443"/>
                        <a:pt x="596" y="503"/>
                        <a:pt x="624" y="536"/>
                      </a:cubicBezTo>
                      <a:cubicBezTo>
                        <a:pt x="652" y="569"/>
                        <a:pt x="675" y="584"/>
                        <a:pt x="672" y="60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40" name="Freeform 20"/>
                <p:cNvSpPr>
                  <a:spLocks/>
                </p:cNvSpPr>
                <p:nvPr/>
              </p:nvSpPr>
              <p:spPr bwMode="auto">
                <a:xfrm>
                  <a:off x="2291" y="2742"/>
                  <a:ext cx="1575" cy="68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6" y="288"/>
                    </a:cxn>
                    <a:cxn ang="0">
                      <a:pos x="264" y="368"/>
                    </a:cxn>
                    <a:cxn ang="0">
                      <a:pos x="416" y="384"/>
                    </a:cxn>
                    <a:cxn ang="0">
                      <a:pos x="712" y="440"/>
                    </a:cxn>
                    <a:cxn ang="0">
                      <a:pos x="1440" y="560"/>
                    </a:cxn>
                  </a:cxnLst>
                  <a:rect l="0" t="0" r="r" b="b"/>
                  <a:pathLst>
                    <a:path w="1440" h="560">
                      <a:moveTo>
                        <a:pt x="0" y="0"/>
                      </a:moveTo>
                      <a:cubicBezTo>
                        <a:pt x="42" y="117"/>
                        <a:pt x="92" y="227"/>
                        <a:pt x="136" y="288"/>
                      </a:cubicBezTo>
                      <a:cubicBezTo>
                        <a:pt x="180" y="349"/>
                        <a:pt x="217" y="352"/>
                        <a:pt x="264" y="368"/>
                      </a:cubicBezTo>
                      <a:cubicBezTo>
                        <a:pt x="311" y="384"/>
                        <a:pt x="341" y="372"/>
                        <a:pt x="416" y="384"/>
                      </a:cubicBezTo>
                      <a:cubicBezTo>
                        <a:pt x="491" y="396"/>
                        <a:pt x="541" y="411"/>
                        <a:pt x="712" y="440"/>
                      </a:cubicBezTo>
                      <a:cubicBezTo>
                        <a:pt x="883" y="469"/>
                        <a:pt x="1161" y="514"/>
                        <a:pt x="1440" y="56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41" name="Freeform 21"/>
                <p:cNvSpPr>
                  <a:spLocks/>
                </p:cNvSpPr>
                <p:nvPr/>
              </p:nvSpPr>
              <p:spPr bwMode="auto">
                <a:xfrm>
                  <a:off x="4286" y="2042"/>
                  <a:ext cx="1199" cy="103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40" y="264"/>
                    </a:cxn>
                    <a:cxn ang="0">
                      <a:pos x="456" y="336"/>
                    </a:cxn>
                    <a:cxn ang="0">
                      <a:pos x="616" y="536"/>
                    </a:cxn>
                    <a:cxn ang="0">
                      <a:pos x="1096" y="848"/>
                    </a:cxn>
                  </a:cxnLst>
                  <a:rect l="0" t="0" r="r" b="b"/>
                  <a:pathLst>
                    <a:path w="1096" h="848">
                      <a:moveTo>
                        <a:pt x="0" y="0"/>
                      </a:moveTo>
                      <a:cubicBezTo>
                        <a:pt x="82" y="104"/>
                        <a:pt x="164" y="208"/>
                        <a:pt x="240" y="264"/>
                      </a:cubicBezTo>
                      <a:cubicBezTo>
                        <a:pt x="316" y="320"/>
                        <a:pt x="393" y="291"/>
                        <a:pt x="456" y="336"/>
                      </a:cubicBezTo>
                      <a:cubicBezTo>
                        <a:pt x="519" y="381"/>
                        <a:pt x="509" y="451"/>
                        <a:pt x="616" y="536"/>
                      </a:cubicBezTo>
                      <a:cubicBezTo>
                        <a:pt x="723" y="621"/>
                        <a:pt x="1016" y="797"/>
                        <a:pt x="1096" y="848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440342" name="Freeform 22"/>
                <p:cNvSpPr>
                  <a:spLocks/>
                </p:cNvSpPr>
                <p:nvPr/>
              </p:nvSpPr>
              <p:spPr bwMode="auto">
                <a:xfrm>
                  <a:off x="2597" y="2421"/>
                  <a:ext cx="1418" cy="75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6" y="232"/>
                    </a:cxn>
                    <a:cxn ang="0">
                      <a:pos x="384" y="240"/>
                    </a:cxn>
                    <a:cxn ang="0">
                      <a:pos x="592" y="408"/>
                    </a:cxn>
                    <a:cxn ang="0">
                      <a:pos x="1296" y="624"/>
                    </a:cxn>
                  </a:cxnLst>
                  <a:rect l="0" t="0" r="r" b="b"/>
                  <a:pathLst>
                    <a:path w="1296" h="624">
                      <a:moveTo>
                        <a:pt x="0" y="0"/>
                      </a:moveTo>
                      <a:cubicBezTo>
                        <a:pt x="96" y="96"/>
                        <a:pt x="192" y="192"/>
                        <a:pt x="256" y="232"/>
                      </a:cubicBezTo>
                      <a:cubicBezTo>
                        <a:pt x="320" y="272"/>
                        <a:pt x="328" y="211"/>
                        <a:pt x="384" y="240"/>
                      </a:cubicBezTo>
                      <a:cubicBezTo>
                        <a:pt x="440" y="269"/>
                        <a:pt x="440" y="344"/>
                        <a:pt x="592" y="408"/>
                      </a:cubicBezTo>
                      <a:cubicBezTo>
                        <a:pt x="744" y="472"/>
                        <a:pt x="1020" y="548"/>
                        <a:pt x="1296" y="624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A7F7FF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lIns="92075" tIns="46038" rIns="92075" bIns="46038" anchorCtr="1">
                  <a:spAutoFit/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440343" name="Freeform 23"/>
              <p:cNvSpPr>
                <a:spLocks/>
              </p:cNvSpPr>
              <p:nvPr/>
            </p:nvSpPr>
            <p:spPr bwMode="auto">
              <a:xfrm>
                <a:off x="1415" y="2703"/>
                <a:ext cx="3849" cy="1439"/>
              </a:xfrm>
              <a:custGeom>
                <a:avLst/>
                <a:gdLst/>
                <a:ahLst/>
                <a:cxnLst>
                  <a:cxn ang="0">
                    <a:pos x="0" y="1439"/>
                  </a:cxn>
                  <a:cxn ang="0">
                    <a:pos x="289" y="1342"/>
                  </a:cxn>
                  <a:cxn ang="0">
                    <a:pos x="770" y="1381"/>
                  </a:cxn>
                  <a:cxn ang="0">
                    <a:pos x="1199" y="1264"/>
                  </a:cxn>
                  <a:cxn ang="0">
                    <a:pos x="1418" y="1196"/>
                  </a:cxn>
                  <a:cxn ang="0">
                    <a:pos x="1786" y="817"/>
                  </a:cxn>
                  <a:cxn ang="0">
                    <a:pos x="1908" y="613"/>
                  </a:cxn>
                  <a:cxn ang="0">
                    <a:pos x="2040" y="447"/>
                  </a:cxn>
                  <a:cxn ang="0">
                    <a:pos x="2153" y="331"/>
                  </a:cxn>
                  <a:cxn ang="0">
                    <a:pos x="2320" y="156"/>
                  </a:cxn>
                  <a:cxn ang="0">
                    <a:pos x="2574" y="10"/>
                  </a:cxn>
                  <a:cxn ang="0">
                    <a:pos x="3142" y="97"/>
                  </a:cxn>
                  <a:cxn ang="0">
                    <a:pos x="3417" y="105"/>
                  </a:cxn>
                  <a:cxn ang="0">
                    <a:pos x="3738" y="126"/>
                  </a:cxn>
                  <a:cxn ang="0">
                    <a:pos x="3849" y="81"/>
                  </a:cxn>
                </a:cxnLst>
                <a:rect l="0" t="0" r="r" b="b"/>
                <a:pathLst>
                  <a:path w="3849" h="1439">
                    <a:moveTo>
                      <a:pt x="0" y="1439"/>
                    </a:moveTo>
                    <a:cubicBezTo>
                      <a:pt x="80" y="1395"/>
                      <a:pt x="161" y="1351"/>
                      <a:pt x="289" y="1342"/>
                    </a:cubicBezTo>
                    <a:cubicBezTo>
                      <a:pt x="417" y="1332"/>
                      <a:pt x="618" y="1394"/>
                      <a:pt x="770" y="1381"/>
                    </a:cubicBezTo>
                    <a:cubicBezTo>
                      <a:pt x="922" y="1367"/>
                      <a:pt x="1091" y="1294"/>
                      <a:pt x="1199" y="1264"/>
                    </a:cubicBezTo>
                    <a:cubicBezTo>
                      <a:pt x="1308" y="1234"/>
                      <a:pt x="1321" y="1270"/>
                      <a:pt x="1418" y="1196"/>
                    </a:cubicBezTo>
                    <a:cubicBezTo>
                      <a:pt x="1515" y="1122"/>
                      <a:pt x="1704" y="914"/>
                      <a:pt x="1786" y="817"/>
                    </a:cubicBezTo>
                    <a:cubicBezTo>
                      <a:pt x="1868" y="720"/>
                      <a:pt x="1866" y="675"/>
                      <a:pt x="1908" y="613"/>
                    </a:cubicBezTo>
                    <a:cubicBezTo>
                      <a:pt x="1951" y="551"/>
                      <a:pt x="1999" y="495"/>
                      <a:pt x="2040" y="447"/>
                    </a:cubicBezTo>
                    <a:cubicBezTo>
                      <a:pt x="2080" y="400"/>
                      <a:pt x="2106" y="379"/>
                      <a:pt x="2153" y="331"/>
                    </a:cubicBezTo>
                    <a:cubicBezTo>
                      <a:pt x="2200" y="282"/>
                      <a:pt x="2250" y="209"/>
                      <a:pt x="2320" y="156"/>
                    </a:cubicBezTo>
                    <a:cubicBezTo>
                      <a:pt x="2390" y="102"/>
                      <a:pt x="2437" y="19"/>
                      <a:pt x="2574" y="10"/>
                    </a:cubicBezTo>
                    <a:cubicBezTo>
                      <a:pt x="2710" y="0"/>
                      <a:pt x="3002" y="81"/>
                      <a:pt x="3142" y="97"/>
                    </a:cubicBezTo>
                    <a:cubicBezTo>
                      <a:pt x="3282" y="113"/>
                      <a:pt x="3318" y="100"/>
                      <a:pt x="3417" y="105"/>
                    </a:cubicBezTo>
                    <a:cubicBezTo>
                      <a:pt x="3516" y="110"/>
                      <a:pt x="3666" y="130"/>
                      <a:pt x="3738" y="126"/>
                    </a:cubicBezTo>
                    <a:cubicBezTo>
                      <a:pt x="3810" y="122"/>
                      <a:pt x="3826" y="91"/>
                      <a:pt x="3849" y="81"/>
                    </a:cubicBezTo>
                  </a:path>
                </a:pathLst>
              </a:custGeom>
              <a:noFill/>
              <a:ln w="9525" cap="flat" cmpd="sng">
                <a:solidFill>
                  <a:srgbClr val="A7F7FF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lIns="92075" tIns="46038" rIns="92075" bIns="46038" anchorCtr="1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440352" name="AutoShape 32"/>
            <p:cNvSpPr>
              <a:spLocks noChangeArrowheads="1"/>
            </p:cNvSpPr>
            <p:nvPr/>
          </p:nvSpPr>
          <p:spPr bwMode="auto">
            <a:xfrm>
              <a:off x="2112" y="3880"/>
              <a:ext cx="128" cy="112"/>
            </a:xfrm>
            <a:prstGeom prst="cube">
              <a:avLst>
                <a:gd name="adj" fmla="val 25000"/>
              </a:avLst>
            </a:prstGeom>
            <a:solidFill>
              <a:srgbClr val="5F5F5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353" name="AutoShape 33"/>
            <p:cNvSpPr>
              <a:spLocks noChangeArrowheads="1"/>
            </p:cNvSpPr>
            <p:nvPr/>
          </p:nvSpPr>
          <p:spPr bwMode="auto">
            <a:xfrm>
              <a:off x="4704" y="3096"/>
              <a:ext cx="88" cy="88"/>
            </a:xfrm>
            <a:prstGeom prst="cube">
              <a:avLst>
                <a:gd name="adj" fmla="val 25000"/>
              </a:avLst>
            </a:prstGeom>
            <a:solidFill>
              <a:srgbClr val="5F5F5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40346" name="Group 26"/>
          <p:cNvGrpSpPr>
            <a:grpSpLocks/>
          </p:cNvGrpSpPr>
          <p:nvPr/>
        </p:nvGrpSpPr>
        <p:grpSpPr bwMode="auto">
          <a:xfrm>
            <a:off x="5049838" y="5562600"/>
            <a:ext cx="119062" cy="304800"/>
            <a:chOff x="3085" y="3080"/>
            <a:chExt cx="75" cy="192"/>
          </a:xfrm>
        </p:grpSpPr>
        <p:sp>
          <p:nvSpPr>
            <p:cNvPr id="440344" name="Oval 24"/>
            <p:cNvSpPr>
              <a:spLocks noChangeArrowheads="1"/>
            </p:cNvSpPr>
            <p:nvPr/>
          </p:nvSpPr>
          <p:spPr bwMode="auto">
            <a:xfrm>
              <a:off x="3088" y="3080"/>
              <a:ext cx="72" cy="192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rgbClr val="FF0033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345" name="Oval 25"/>
            <p:cNvSpPr>
              <a:spLocks noChangeArrowheads="1"/>
            </p:cNvSpPr>
            <p:nvPr/>
          </p:nvSpPr>
          <p:spPr bwMode="auto">
            <a:xfrm>
              <a:off x="3085" y="3080"/>
              <a:ext cx="27" cy="88"/>
            </a:xfrm>
            <a:prstGeom prst="ellipse">
              <a:avLst/>
            </a:prstGeom>
            <a:solidFill>
              <a:schemeClr val="bg2"/>
            </a:solidFill>
            <a:ln w="12700">
              <a:solidFill>
                <a:srgbClr val="FF0033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1" name="Rectangle 3"/>
          <p:cNvSpPr>
            <a:spLocks noChangeArrowheads="1"/>
          </p:cNvSpPr>
          <p:nvPr/>
        </p:nvSpPr>
        <p:spPr bwMode="auto">
          <a:xfrm>
            <a:off x="0" y="1270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>
              <a:lnSpc>
                <a:spcPct val="90000"/>
              </a:lnSpc>
            </a:pPr>
            <a:endParaRPr lang="en-US" sz="3600" b="1" dirty="0">
              <a:solidFill>
                <a:srgbClr val="FDD33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71450" y="346502"/>
            <a:ext cx="882015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lang="en-US" sz="3600" b="1" dirty="0" smtClean="0">
                <a:solidFill>
                  <a:srgbClr val="FDD33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Enduring Perspective: </a:t>
            </a:r>
            <a:r>
              <a:rPr lang="en-US" sz="3600" b="1" kern="0" dirty="0" smtClean="0"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>Intelligence amidst Inescapable Incompleteness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40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85 0.01296 C -0.01927 0.01482 -0.02621 0.01528 -0.03229 0.01852 C -0.03455 0.01968 -0.0368 0.0213 -0.03924 0.02222 C -0.04375 0.02384 -0.05312 0.02593 -0.05312 0.02593 C -0.07326 0.02454 -0.08837 0.02176 -0.10729 0.01667 C -0.11285 0.01181 -0.11632 0.00463 -0.12118 -0.00185 C -0.12205 -0.00555 -0.12187 -0.01018 -0.12396 -0.01296 C -0.12708 -0.01713 -0.12899 -0.01898 -0.1309 -0.02407 C -0.13246 -0.02801 -0.13125 -0.03379 -0.13368 -0.03704 C -0.13507 -0.03889 -0.13733 -0.03819 -0.13924 -0.03889 C -0.14896 -0.0375 -0.1526 -0.03796 -0.16007 -0.03148 C -0.16528 -0.02129 -0.16632 -0.00278 -0.1559 0.00185 C -0.14722 0.00046 -0.14201 0.00162 -0.13646 -0.00741 C -0.13455 -0.01065 -0.1342 -0.01528 -0.13229 -0.01852 C -0.13073 -0.02083 -0.1283 -0.02199 -0.12674 -0.02407 C -0.12552 -0.02569 -0.12483 -0.02778 -0.12396 -0.02963 C -0.10365 -0.02153 -0.0842 -0.01528 -0.06285 -0.01296 C -0.06684 -0.00579 -0.06771 -0.00092 -0.06979 0.00741 C -0.07101 0.02107 -0.07326 0.04121 -0.06979 0.05371 C -0.0684 0.05857 -0.06371 0.06088 -0.06007 0.06296 C -0.04878 0.06945 -0.04184 0.07014 -0.0309 0.07222 C -0.0217 0.07153 -0.01233 0.07153 -0.00312 0.07037 C -0.00174 0.07014 0.00017 0.07014 0.00104 0.06852 C 0.00226 0.06644 0.00174 0.06343 0.00243 0.06111 C 0.00486 0.05347 0.00938 0.05185 0.01493 0.05 C 0.01701 0.04144 0.02188 0.03681 0.02188 0.02778 " pathEditMode="relative" ptsTypes="fffffffffffffffffffffffffA">
                                      <p:cBhvr>
                                        <p:cTn id="16" dur="5000" fill="hold"/>
                                        <p:tgtEl>
                                          <p:spTgt spid="4403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172450" cy="591573"/>
          </a:xfrm>
        </p:spPr>
        <p:txBody>
          <a:bodyPr/>
          <a:lstStyle/>
          <a:p>
            <a:r>
              <a:rPr lang="en-US" dirty="0" smtClean="0"/>
              <a:t>Stepping into the Open World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153400" cy="1718035"/>
          </a:xfrm>
        </p:spPr>
        <p:txBody>
          <a:bodyPr/>
          <a:lstStyle/>
          <a:p>
            <a:r>
              <a:rPr lang="en-US" dirty="0" smtClean="0"/>
              <a:t>Key technical challenges  </a:t>
            </a:r>
          </a:p>
          <a:p>
            <a:r>
              <a:rPr lang="en-US" dirty="0" smtClean="0"/>
              <a:t>AI moving into the world</a:t>
            </a:r>
          </a:p>
          <a:p>
            <a:r>
              <a:rPr lang="en-US" dirty="0" smtClean="0"/>
              <a:t>AI research community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172450" cy="591573"/>
          </a:xfrm>
        </p:spPr>
        <p:txBody>
          <a:bodyPr/>
          <a:lstStyle/>
          <a:p>
            <a:r>
              <a:rPr lang="en-US" dirty="0" smtClean="0"/>
              <a:t>Stepping into the Open World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153400" cy="1718035"/>
          </a:xfrm>
        </p:spPr>
        <p:txBody>
          <a:bodyPr/>
          <a:lstStyle/>
          <a:p>
            <a:r>
              <a:rPr lang="en-US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Key technical challenges  </a:t>
            </a:r>
          </a:p>
          <a:p>
            <a:r>
              <a:rPr lang="en-US" dirty="0" smtClean="0"/>
              <a:t>AI moving into the world</a:t>
            </a:r>
          </a:p>
          <a:p>
            <a:r>
              <a:rPr lang="en-US" dirty="0" smtClean="0"/>
              <a:t>AI research community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11629" y="224971"/>
            <a:ext cx="8172450" cy="591573"/>
          </a:xfrm>
        </p:spPr>
        <p:txBody>
          <a:bodyPr/>
          <a:lstStyle/>
          <a:p>
            <a:r>
              <a:rPr lang="en-US" dirty="0" smtClean="0"/>
              <a:t>Stepping into the Open World</a:t>
            </a:r>
            <a:endParaRPr lang="en-US" dirty="0"/>
          </a:p>
        </p:txBody>
      </p:sp>
      <p:pic>
        <p:nvPicPr>
          <p:cNvPr id="5949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8228" y="1151490"/>
            <a:ext cx="6595573" cy="533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9837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858599">
            <a:off x="2411741" y="2004476"/>
            <a:ext cx="5245533" cy="3772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8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9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9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200025" y="1407660"/>
            <a:ext cx="8943975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r>
              <a:rPr lang="en-US" sz="36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Frame problem</a:t>
            </a:r>
          </a:p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</a:pPr>
            <a:r>
              <a:rPr lang="en-US" sz="2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  </a:t>
            </a:r>
            <a:r>
              <a:rPr lang="en-US" sz="28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How to limit the scope of the reasoning required to derive the consequences of an action?</a:t>
            </a:r>
          </a:p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</a:pPr>
            <a:endParaRPr lang="en-US" sz="16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742950" lvl="1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r>
              <a:rPr lang="en-US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Qualification problem </a:t>
            </a:r>
          </a:p>
          <a:p>
            <a:pPr marL="1200150" lvl="2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r>
              <a:rPr lang="en-US" sz="28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All preconditions required for actions to have intended effects</a:t>
            </a:r>
          </a:p>
          <a:p>
            <a:pPr marL="742950" lvl="1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r>
              <a:rPr lang="en-US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Ramification problem</a:t>
            </a:r>
          </a:p>
          <a:p>
            <a:pPr marL="1200150" lvl="2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r>
              <a:rPr lang="en-US" sz="28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All effects of action</a:t>
            </a:r>
          </a:p>
          <a:p>
            <a:pPr marL="1200150" lvl="2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endParaRPr lang="en-US" sz="1100" i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</a:pPr>
            <a:r>
              <a:rPr lang="en-US" sz="28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     </a:t>
            </a:r>
            <a:r>
              <a:rPr lang="en-US" sz="2800" i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Nonmonotonic</a:t>
            </a:r>
            <a:r>
              <a:rPr lang="en-US" sz="28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logics, representation of </a:t>
            </a:r>
            <a:r>
              <a:rPr lang="en-US" sz="2800" i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fluents</a:t>
            </a:r>
            <a:endParaRPr lang="en-US" sz="2800" i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endParaRPr lang="en-US" sz="28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endParaRPr lang="en-US" sz="28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  <a:buFont typeface="Monotype Sorts" charset="2"/>
              <a:buChar char="n"/>
            </a:pPr>
            <a:endParaRPr lang="en-US" sz="28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marL="285750" indent="-285750">
              <a:lnSpc>
                <a:spcPct val="90000"/>
              </a:lnSpc>
              <a:spcBef>
                <a:spcPct val="40000"/>
              </a:spcBef>
              <a:buClr>
                <a:schemeClr val="tx2"/>
              </a:buClr>
              <a:buSzPct val="75000"/>
            </a:pPr>
            <a:endParaRPr lang="en-US" sz="28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442684"/>
            <a:ext cx="9144000" cy="591573"/>
          </a:xfrm>
        </p:spPr>
        <p:txBody>
          <a:bodyPr/>
          <a:lstStyle/>
          <a:p>
            <a:r>
              <a:rPr lang="en-US" dirty="0" smtClean="0"/>
              <a:t>Relevance &amp; Attention in Open Worlds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4300" y="942894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rtl="0"/>
            <a:r>
              <a:rPr lang="en-US" kern="1200" dirty="0" err="1">
                <a:solidFill>
                  <a:srgbClr val="FFFFFF"/>
                </a:solidFill>
                <a:latin typeface="Arial"/>
                <a:ea typeface="+mn-ea"/>
                <a:cs typeface="+mn-cs"/>
              </a:rPr>
              <a:t>Satisficing</a:t>
            </a:r>
            <a:endParaRPr lang="en-US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74763" y="1402791"/>
            <a:ext cx="2771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en-US" kern="1200" dirty="0" smtClean="0">
                <a:solidFill>
                  <a:srgbClr val="FFFFFF"/>
                </a:solidFill>
                <a:latin typeface="Arial"/>
                <a:ea typeface="+mn-ea"/>
                <a:cs typeface="+mn-cs"/>
              </a:rPr>
              <a:t>High-level symbols</a:t>
            </a:r>
            <a:endParaRPr lang="en-US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 bwMode="auto">
          <a:xfrm flipV="1">
            <a:off x="954382" y="2219324"/>
            <a:ext cx="5341643" cy="2060353"/>
          </a:xfrm>
          <a:custGeom>
            <a:avLst/>
            <a:gdLst>
              <a:gd name="connsiteX0" fmla="*/ 385893 w 4295163"/>
              <a:gd name="connsiteY0" fmla="*/ 313189 h 3204594"/>
              <a:gd name="connsiteX1" fmla="*/ 436227 w 4295163"/>
              <a:gd name="connsiteY1" fmla="*/ 405468 h 3204594"/>
              <a:gd name="connsiteX2" fmla="*/ 3003258 w 4295163"/>
              <a:gd name="connsiteY2" fmla="*/ 2745996 h 3204594"/>
              <a:gd name="connsiteX3" fmla="*/ 4295163 w 4295163"/>
              <a:gd name="connsiteY3" fmla="*/ 3157057 h 3204594"/>
              <a:gd name="connsiteX0" fmla="*/ 385893 w 4295163"/>
              <a:gd name="connsiteY0" fmla="*/ 313189 h 3180825"/>
              <a:gd name="connsiteX1" fmla="*/ 436227 w 4295163"/>
              <a:gd name="connsiteY1" fmla="*/ 405468 h 3180825"/>
              <a:gd name="connsiteX2" fmla="*/ 637563 w 4295163"/>
              <a:gd name="connsiteY2" fmla="*/ 598415 h 3180825"/>
              <a:gd name="connsiteX3" fmla="*/ 3003258 w 4295163"/>
              <a:gd name="connsiteY3" fmla="*/ 2745996 h 3180825"/>
              <a:gd name="connsiteX4" fmla="*/ 4295163 w 4295163"/>
              <a:gd name="connsiteY4" fmla="*/ 3157057 h 3180825"/>
              <a:gd name="connsiteX0" fmla="*/ 385893 w 4295163"/>
              <a:gd name="connsiteY0" fmla="*/ 313189 h 3180825"/>
              <a:gd name="connsiteX1" fmla="*/ 436227 w 4295163"/>
              <a:gd name="connsiteY1" fmla="*/ 405468 h 3180825"/>
              <a:gd name="connsiteX2" fmla="*/ 3003258 w 4295163"/>
              <a:gd name="connsiteY2" fmla="*/ 2745996 h 3180825"/>
              <a:gd name="connsiteX3" fmla="*/ 4295163 w 4295163"/>
              <a:gd name="connsiteY3" fmla="*/ 3157057 h 3180825"/>
              <a:gd name="connsiteX0" fmla="*/ 0 w 3909270"/>
              <a:gd name="connsiteY0" fmla="*/ 0 h 2867636"/>
              <a:gd name="connsiteX1" fmla="*/ 2617365 w 3909270"/>
              <a:gd name="connsiteY1" fmla="*/ 2432807 h 2867636"/>
              <a:gd name="connsiteX2" fmla="*/ 3909270 w 3909270"/>
              <a:gd name="connsiteY2" fmla="*/ 2843868 h 2867636"/>
              <a:gd name="connsiteX0" fmla="*/ 0 w 3909270"/>
              <a:gd name="connsiteY0" fmla="*/ 0 h 2867636"/>
              <a:gd name="connsiteX1" fmla="*/ 1113621 w 3909270"/>
              <a:gd name="connsiteY1" fmla="*/ 1582455 h 2867636"/>
              <a:gd name="connsiteX2" fmla="*/ 2617365 w 3909270"/>
              <a:gd name="connsiteY2" fmla="*/ 2432807 h 2867636"/>
              <a:gd name="connsiteX3" fmla="*/ 3909270 w 3909270"/>
              <a:gd name="connsiteY3" fmla="*/ 2843868 h 2867636"/>
              <a:gd name="connsiteX0" fmla="*/ 0 w 3909270"/>
              <a:gd name="connsiteY0" fmla="*/ 0 h 2843868"/>
              <a:gd name="connsiteX1" fmla="*/ 1113621 w 3909270"/>
              <a:gd name="connsiteY1" fmla="*/ 1582455 h 2843868"/>
              <a:gd name="connsiteX2" fmla="*/ 2617365 w 3909270"/>
              <a:gd name="connsiteY2" fmla="*/ 2432807 h 2843868"/>
              <a:gd name="connsiteX3" fmla="*/ 2424444 w 3909270"/>
              <a:gd name="connsiteY3" fmla="*/ 2454144 h 2843868"/>
              <a:gd name="connsiteX4" fmla="*/ 3909270 w 3909270"/>
              <a:gd name="connsiteY4" fmla="*/ 2843868 h 2843868"/>
              <a:gd name="connsiteX0" fmla="*/ 0 w 3909270"/>
              <a:gd name="connsiteY0" fmla="*/ 0 h 2843868"/>
              <a:gd name="connsiteX1" fmla="*/ 1113621 w 3909270"/>
              <a:gd name="connsiteY1" fmla="*/ 1582455 h 2843868"/>
              <a:gd name="connsiteX2" fmla="*/ 2617365 w 3909270"/>
              <a:gd name="connsiteY2" fmla="*/ 2432807 h 2843868"/>
              <a:gd name="connsiteX3" fmla="*/ 3909270 w 3909270"/>
              <a:gd name="connsiteY3" fmla="*/ 2843868 h 2843868"/>
              <a:gd name="connsiteX0" fmla="*/ 0 w 7724338"/>
              <a:gd name="connsiteY0" fmla="*/ 0 h 2843868"/>
              <a:gd name="connsiteX1" fmla="*/ 1113621 w 7724338"/>
              <a:gd name="connsiteY1" fmla="*/ 1582455 h 2843868"/>
              <a:gd name="connsiteX2" fmla="*/ 2617365 w 7724338"/>
              <a:gd name="connsiteY2" fmla="*/ 2432807 h 2843868"/>
              <a:gd name="connsiteX3" fmla="*/ 7724338 w 7724338"/>
              <a:gd name="connsiteY3" fmla="*/ 2843868 h 2843868"/>
              <a:gd name="connsiteX0" fmla="*/ 0 w 8281118"/>
              <a:gd name="connsiteY0" fmla="*/ 0 h 3629854"/>
              <a:gd name="connsiteX1" fmla="*/ 1670401 w 8281118"/>
              <a:gd name="connsiteY1" fmla="*/ 2368441 h 3629854"/>
              <a:gd name="connsiteX2" fmla="*/ 3174145 w 8281118"/>
              <a:gd name="connsiteY2" fmla="*/ 3218793 h 3629854"/>
              <a:gd name="connsiteX3" fmla="*/ 8281118 w 8281118"/>
              <a:gd name="connsiteY3" fmla="*/ 3629854 h 3629854"/>
              <a:gd name="connsiteX0" fmla="*/ 0 w 8281118"/>
              <a:gd name="connsiteY0" fmla="*/ 0 h 3629854"/>
              <a:gd name="connsiteX1" fmla="*/ 744217 w 8281118"/>
              <a:gd name="connsiteY1" fmla="*/ 1440320 h 3629854"/>
              <a:gd name="connsiteX2" fmla="*/ 1670401 w 8281118"/>
              <a:gd name="connsiteY2" fmla="*/ 2368441 h 3629854"/>
              <a:gd name="connsiteX3" fmla="*/ 3174145 w 8281118"/>
              <a:gd name="connsiteY3" fmla="*/ 3218793 h 3629854"/>
              <a:gd name="connsiteX4" fmla="*/ 8281118 w 8281118"/>
              <a:gd name="connsiteY4" fmla="*/ 3629854 h 3629854"/>
              <a:gd name="connsiteX0" fmla="*/ 0 w 8281118"/>
              <a:gd name="connsiteY0" fmla="*/ 0 h 3629854"/>
              <a:gd name="connsiteX1" fmla="*/ 744217 w 8281118"/>
              <a:gd name="connsiteY1" fmla="*/ 1440320 h 3629854"/>
              <a:gd name="connsiteX2" fmla="*/ 1670402 w 8281118"/>
              <a:gd name="connsiteY2" fmla="*/ 2649152 h 3629854"/>
              <a:gd name="connsiteX3" fmla="*/ 3174145 w 8281118"/>
              <a:gd name="connsiteY3" fmla="*/ 3218793 h 3629854"/>
              <a:gd name="connsiteX4" fmla="*/ 8281118 w 8281118"/>
              <a:gd name="connsiteY4" fmla="*/ 3629854 h 3629854"/>
              <a:gd name="connsiteX0" fmla="*/ 0 w 8281118"/>
              <a:gd name="connsiteY0" fmla="*/ 0 h 3990447"/>
              <a:gd name="connsiteX1" fmla="*/ 744217 w 8281118"/>
              <a:gd name="connsiteY1" fmla="*/ 1440320 h 3990447"/>
              <a:gd name="connsiteX2" fmla="*/ 1670402 w 8281118"/>
              <a:gd name="connsiteY2" fmla="*/ 2649152 h 3990447"/>
              <a:gd name="connsiteX3" fmla="*/ 3174145 w 8281118"/>
              <a:gd name="connsiteY3" fmla="*/ 3780211 h 3990447"/>
              <a:gd name="connsiteX4" fmla="*/ 8281118 w 8281118"/>
              <a:gd name="connsiteY4" fmla="*/ 3629854 h 3990447"/>
              <a:gd name="connsiteX0" fmla="*/ 0 w 8281118"/>
              <a:gd name="connsiteY0" fmla="*/ 0 h 4331627"/>
              <a:gd name="connsiteX1" fmla="*/ 744217 w 8281118"/>
              <a:gd name="connsiteY1" fmla="*/ 1440320 h 4331627"/>
              <a:gd name="connsiteX2" fmla="*/ 1670402 w 8281118"/>
              <a:gd name="connsiteY2" fmla="*/ 2649152 h 4331627"/>
              <a:gd name="connsiteX3" fmla="*/ 3174145 w 8281118"/>
              <a:gd name="connsiteY3" fmla="*/ 3780211 h 4331627"/>
              <a:gd name="connsiteX4" fmla="*/ 8281118 w 8281118"/>
              <a:gd name="connsiteY4" fmla="*/ 4331627 h 4331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81118" h="4331627">
                <a:moveTo>
                  <a:pt x="0" y="0"/>
                </a:moveTo>
                <a:cubicBezTo>
                  <a:pt x="124036" y="183911"/>
                  <a:pt x="465817" y="998795"/>
                  <a:pt x="744217" y="1440320"/>
                </a:cubicBezTo>
                <a:cubicBezTo>
                  <a:pt x="1022617" y="1881845"/>
                  <a:pt x="1265414" y="2259170"/>
                  <a:pt x="1670402" y="2649152"/>
                </a:cubicBezTo>
                <a:cubicBezTo>
                  <a:pt x="2075390" y="3039134"/>
                  <a:pt x="2708204" y="3569976"/>
                  <a:pt x="3174145" y="3780211"/>
                </a:cubicBezTo>
                <a:cubicBezTo>
                  <a:pt x="3640087" y="3990447"/>
                  <a:pt x="8011971" y="4245989"/>
                  <a:pt x="8281118" y="4331627"/>
                </a:cubicBezTo>
              </a:path>
            </a:pathLst>
          </a:custGeom>
          <a:noFill/>
          <a:ln w="34925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kern="1200">
              <a:solidFill>
                <a:srgbClr val="000000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132443"/>
            <a:ext cx="9143999" cy="59157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Paradigms</a:t>
            </a: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of Computational Intelligence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79413" y="3965016"/>
            <a:ext cx="3368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en-US" kern="1200" dirty="0" smtClean="0">
                <a:solidFill>
                  <a:srgbClr val="FFFFFF"/>
                </a:solidFill>
                <a:latin typeface="Arial"/>
                <a:ea typeface="+mn-ea"/>
                <a:cs typeface="+mn-cs"/>
              </a:rPr>
              <a:t>Decision sciences / OR</a:t>
            </a:r>
            <a:endParaRPr lang="en-US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22388" y="1840941"/>
            <a:ext cx="9220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en-US" dirty="0" smtClean="0">
                <a:solidFill>
                  <a:srgbClr val="FFFFFF"/>
                </a:solidFill>
                <a:latin typeface="Arial"/>
              </a:rPr>
              <a:t>Logic</a:t>
            </a:r>
            <a:endParaRPr lang="en-US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6429237" y="1421841"/>
            <a:ext cx="2771913" cy="833140"/>
            <a:chOff x="6429237" y="2136216"/>
            <a:chExt cx="2771913" cy="833140"/>
          </a:xfrm>
        </p:grpSpPr>
        <p:sp>
          <p:nvSpPr>
            <p:cNvPr id="23" name="TextBox 22"/>
            <p:cNvSpPr txBox="1"/>
            <p:nvPr/>
          </p:nvSpPr>
          <p:spPr>
            <a:xfrm>
              <a:off x="6429237" y="2136216"/>
              <a:ext cx="277191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High-level symbols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457812" y="2507691"/>
              <a:ext cx="9220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dirty="0" smtClean="0">
                  <a:solidFill>
                    <a:srgbClr val="FFFFFF"/>
                  </a:solidFill>
                  <a:latin typeface="Arial"/>
                </a:rPr>
                <a:t>Logic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993663" y="2164791"/>
            <a:ext cx="686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en-US" kern="1200" dirty="0" smtClean="0">
                <a:solidFill>
                  <a:srgbClr val="FFFFFF"/>
                </a:solidFill>
                <a:latin typeface="Arial"/>
                <a:ea typeface="+mn-ea"/>
                <a:cs typeface="+mn-cs"/>
              </a:rPr>
              <a:t>“AI”</a:t>
            </a:r>
            <a:endParaRPr lang="en-US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1306807" y="3965016"/>
            <a:ext cx="4340836" cy="461665"/>
            <a:chOff x="1306807" y="4688916"/>
            <a:chExt cx="4340836" cy="461665"/>
          </a:xfrm>
        </p:grpSpPr>
        <p:sp>
          <p:nvSpPr>
            <p:cNvPr id="36" name="Freeform 35"/>
            <p:cNvSpPr/>
            <p:nvPr/>
          </p:nvSpPr>
          <p:spPr bwMode="auto">
            <a:xfrm flipV="1">
              <a:off x="1306807" y="4772024"/>
              <a:ext cx="1036343" cy="298228"/>
            </a:xfrm>
            <a:custGeom>
              <a:avLst/>
              <a:gdLst>
                <a:gd name="connsiteX0" fmla="*/ 385893 w 4295163"/>
                <a:gd name="connsiteY0" fmla="*/ 313189 h 3204594"/>
                <a:gd name="connsiteX1" fmla="*/ 436227 w 4295163"/>
                <a:gd name="connsiteY1" fmla="*/ 405468 h 3204594"/>
                <a:gd name="connsiteX2" fmla="*/ 3003258 w 4295163"/>
                <a:gd name="connsiteY2" fmla="*/ 2745996 h 3204594"/>
                <a:gd name="connsiteX3" fmla="*/ 4295163 w 4295163"/>
                <a:gd name="connsiteY3" fmla="*/ 3157057 h 3204594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637563 w 4295163"/>
                <a:gd name="connsiteY2" fmla="*/ 598415 h 3180825"/>
                <a:gd name="connsiteX3" fmla="*/ 3003258 w 4295163"/>
                <a:gd name="connsiteY3" fmla="*/ 2745996 h 3180825"/>
                <a:gd name="connsiteX4" fmla="*/ 4295163 w 4295163"/>
                <a:gd name="connsiteY4" fmla="*/ 3157057 h 3180825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3003258 w 4295163"/>
                <a:gd name="connsiteY2" fmla="*/ 2745996 h 3180825"/>
                <a:gd name="connsiteX3" fmla="*/ 4295163 w 4295163"/>
                <a:gd name="connsiteY3" fmla="*/ 3157057 h 3180825"/>
                <a:gd name="connsiteX0" fmla="*/ 0 w 3909270"/>
                <a:gd name="connsiteY0" fmla="*/ 0 h 2867636"/>
                <a:gd name="connsiteX1" fmla="*/ 2617365 w 3909270"/>
                <a:gd name="connsiteY1" fmla="*/ 2432807 h 2867636"/>
                <a:gd name="connsiteX2" fmla="*/ 3909270 w 3909270"/>
                <a:gd name="connsiteY2" fmla="*/ 2843868 h 2867636"/>
                <a:gd name="connsiteX0" fmla="*/ 0 w 3909270"/>
                <a:gd name="connsiteY0" fmla="*/ 0 h 2867636"/>
                <a:gd name="connsiteX1" fmla="*/ 1113621 w 3909270"/>
                <a:gd name="connsiteY1" fmla="*/ 1582455 h 2867636"/>
                <a:gd name="connsiteX2" fmla="*/ 2617365 w 3909270"/>
                <a:gd name="connsiteY2" fmla="*/ 2432807 h 2867636"/>
                <a:gd name="connsiteX3" fmla="*/ 3909270 w 3909270"/>
                <a:gd name="connsiteY3" fmla="*/ 2843868 h 2867636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2424444 w 3909270"/>
                <a:gd name="connsiteY3" fmla="*/ 2454144 h 2843868"/>
                <a:gd name="connsiteX4" fmla="*/ 3909270 w 3909270"/>
                <a:gd name="connsiteY4" fmla="*/ 2843868 h 2843868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3909270 w 3909270"/>
                <a:gd name="connsiteY3" fmla="*/ 2843868 h 2843868"/>
                <a:gd name="connsiteX0" fmla="*/ 0 w 7724338"/>
                <a:gd name="connsiteY0" fmla="*/ 0 h 2843868"/>
                <a:gd name="connsiteX1" fmla="*/ 1113621 w 7724338"/>
                <a:gd name="connsiteY1" fmla="*/ 1582455 h 2843868"/>
                <a:gd name="connsiteX2" fmla="*/ 2617365 w 7724338"/>
                <a:gd name="connsiteY2" fmla="*/ 2432807 h 2843868"/>
                <a:gd name="connsiteX3" fmla="*/ 7724338 w 7724338"/>
                <a:gd name="connsiteY3" fmla="*/ 2843868 h 2843868"/>
                <a:gd name="connsiteX0" fmla="*/ 0 w 8281118"/>
                <a:gd name="connsiteY0" fmla="*/ 0 h 3629854"/>
                <a:gd name="connsiteX1" fmla="*/ 1670401 w 8281118"/>
                <a:gd name="connsiteY1" fmla="*/ 2368441 h 3629854"/>
                <a:gd name="connsiteX2" fmla="*/ 3174145 w 8281118"/>
                <a:gd name="connsiteY2" fmla="*/ 3218793 h 3629854"/>
                <a:gd name="connsiteX3" fmla="*/ 8281118 w 8281118"/>
                <a:gd name="connsiteY3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1 w 8281118"/>
                <a:gd name="connsiteY2" fmla="*/ 2368441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2 w 8281118"/>
                <a:gd name="connsiteY2" fmla="*/ 2649152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990447"/>
                <a:gd name="connsiteX1" fmla="*/ 744217 w 8281118"/>
                <a:gd name="connsiteY1" fmla="*/ 1440320 h 3990447"/>
                <a:gd name="connsiteX2" fmla="*/ 1670402 w 8281118"/>
                <a:gd name="connsiteY2" fmla="*/ 2649152 h 3990447"/>
                <a:gd name="connsiteX3" fmla="*/ 3174145 w 8281118"/>
                <a:gd name="connsiteY3" fmla="*/ 3780211 h 3990447"/>
                <a:gd name="connsiteX4" fmla="*/ 8281118 w 8281118"/>
                <a:gd name="connsiteY4" fmla="*/ 3629854 h 3990447"/>
                <a:gd name="connsiteX0" fmla="*/ 0 w 8281118"/>
                <a:gd name="connsiteY0" fmla="*/ 0 h 4331627"/>
                <a:gd name="connsiteX1" fmla="*/ 744217 w 8281118"/>
                <a:gd name="connsiteY1" fmla="*/ 1440320 h 4331627"/>
                <a:gd name="connsiteX2" fmla="*/ 1670402 w 8281118"/>
                <a:gd name="connsiteY2" fmla="*/ 2649152 h 4331627"/>
                <a:gd name="connsiteX3" fmla="*/ 3174145 w 8281118"/>
                <a:gd name="connsiteY3" fmla="*/ 3780211 h 4331627"/>
                <a:gd name="connsiteX4" fmla="*/ 8281118 w 8281118"/>
                <a:gd name="connsiteY4" fmla="*/ 4331627 h 4331627"/>
                <a:gd name="connsiteX0" fmla="*/ 0 w 3640087"/>
                <a:gd name="connsiteY0" fmla="*/ 0 h 3990447"/>
                <a:gd name="connsiteX1" fmla="*/ 744217 w 3640087"/>
                <a:gd name="connsiteY1" fmla="*/ 1440320 h 3990447"/>
                <a:gd name="connsiteX2" fmla="*/ 1670402 w 3640087"/>
                <a:gd name="connsiteY2" fmla="*/ 2649152 h 3990447"/>
                <a:gd name="connsiteX3" fmla="*/ 3174145 w 3640087"/>
                <a:gd name="connsiteY3" fmla="*/ 3780211 h 3990447"/>
                <a:gd name="connsiteX4" fmla="*/ 3491748 w 3640087"/>
                <a:gd name="connsiteY4" fmla="*/ 3766417 h 3990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0087" h="3990447">
                  <a:moveTo>
                    <a:pt x="0" y="0"/>
                  </a:moveTo>
                  <a:cubicBezTo>
                    <a:pt x="124036" y="183911"/>
                    <a:pt x="465817" y="998795"/>
                    <a:pt x="744217" y="1440320"/>
                  </a:cubicBezTo>
                  <a:cubicBezTo>
                    <a:pt x="1022617" y="1881845"/>
                    <a:pt x="1265414" y="2259170"/>
                    <a:pt x="1670402" y="2649152"/>
                  </a:cubicBezTo>
                  <a:cubicBezTo>
                    <a:pt x="2075390" y="3039134"/>
                    <a:pt x="2708204" y="3569976"/>
                    <a:pt x="3174145" y="3780211"/>
                  </a:cubicBezTo>
                  <a:cubicBezTo>
                    <a:pt x="3640087" y="3990447"/>
                    <a:pt x="3222601" y="3680779"/>
                    <a:pt x="3491748" y="3766417"/>
                  </a:cubicBezTo>
                </a:path>
              </a:pathLst>
            </a:custGeom>
            <a:noFill/>
            <a:ln w="41275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800" kern="1200">
                <a:solidFill>
                  <a:srgbClr val="000000"/>
                </a:solidFill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279413" y="4688916"/>
              <a:ext cx="33682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Decision sciences / OR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48" name="Rectangle 47"/>
          <p:cNvSpPr/>
          <p:nvPr/>
        </p:nvSpPr>
        <p:spPr>
          <a:xfrm>
            <a:off x="4515581" y="2307374"/>
            <a:ext cx="17427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/>
              </a:rPr>
              <a:t>Uncertainty</a:t>
            </a:r>
            <a:endParaRPr lang="en-US" dirty="0">
              <a:solidFill>
                <a:schemeClr val="accent2">
                  <a:lumMod val="60000"/>
                  <a:lumOff val="40000"/>
                </a:schemeClr>
              </a:solidFill>
              <a:latin typeface="Arial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129076" y="4279559"/>
            <a:ext cx="3944835" cy="1984263"/>
            <a:chOff x="129076" y="4279559"/>
            <a:chExt cx="3944835" cy="1984263"/>
          </a:xfrm>
        </p:grpSpPr>
        <p:sp>
          <p:nvSpPr>
            <p:cNvPr id="31" name="TextBox 30"/>
            <p:cNvSpPr txBox="1"/>
            <p:nvPr/>
          </p:nvSpPr>
          <p:spPr>
            <a:xfrm>
              <a:off x="129076" y="4279559"/>
              <a:ext cx="18966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Optimization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06202" y="4779158"/>
              <a:ext cx="9220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Logic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24780" y="5802157"/>
              <a:ext cx="38491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General purpose computer</a:t>
              </a: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12621" y="5311316"/>
              <a:ext cx="205216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solidFill>
                    <a:srgbClr val="FFFFFF"/>
                  </a:solidFill>
                  <a:latin typeface="Arial"/>
                </a:rPr>
                <a:t>Computability</a:t>
              </a:r>
              <a:endParaRPr lang="en-US" dirty="0">
                <a:solidFill>
                  <a:srgbClr val="FFFFFF"/>
                </a:solidFill>
                <a:latin typeface="Arial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4484915" y="2786746"/>
            <a:ext cx="1190171" cy="1088571"/>
            <a:chOff x="4484915" y="2786746"/>
            <a:chExt cx="1190171" cy="1088571"/>
          </a:xfrm>
        </p:grpSpPr>
        <p:sp>
          <p:nvSpPr>
            <p:cNvPr id="42" name="Rectangle 41"/>
            <p:cNvSpPr/>
            <p:nvPr/>
          </p:nvSpPr>
          <p:spPr>
            <a:xfrm>
              <a:off x="4589948" y="3227196"/>
              <a:ext cx="69762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Arial"/>
                </a:rPr>
                <a:t>UAI</a:t>
              </a:r>
              <a:endParaRPr lang="en-US" dirty="0">
                <a:solidFill>
                  <a:srgbClr val="FFFFFF"/>
                </a:solidFill>
                <a:latin typeface="Arial"/>
              </a:endParaRPr>
            </a:p>
          </p:txBody>
        </p:sp>
        <p:cxnSp>
          <p:nvCxnSpPr>
            <p:cNvPr id="45" name="Straight Connector 44"/>
            <p:cNvCxnSpPr/>
            <p:nvPr/>
          </p:nvCxnSpPr>
          <p:spPr bwMode="auto">
            <a:xfrm rot="5400000">
              <a:off x="4985660" y="2910117"/>
              <a:ext cx="478969" cy="232227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50" name="Straight Connector 49"/>
            <p:cNvCxnSpPr/>
            <p:nvPr/>
          </p:nvCxnSpPr>
          <p:spPr bwMode="auto">
            <a:xfrm rot="10800000" flipV="1">
              <a:off x="5261432" y="3222170"/>
              <a:ext cx="413654" cy="195943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52" name="Straight Connector 51"/>
            <p:cNvCxnSpPr/>
            <p:nvPr/>
          </p:nvCxnSpPr>
          <p:spPr bwMode="auto">
            <a:xfrm rot="10800000">
              <a:off x="5261435" y="3599541"/>
              <a:ext cx="297537" cy="188689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56" name="Straight Connector 55"/>
            <p:cNvCxnSpPr/>
            <p:nvPr/>
          </p:nvCxnSpPr>
          <p:spPr bwMode="auto">
            <a:xfrm rot="16200000" flipH="1">
              <a:off x="4521203" y="2895597"/>
              <a:ext cx="333827" cy="319318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58" name="Straight Connector 57"/>
            <p:cNvCxnSpPr/>
            <p:nvPr/>
          </p:nvCxnSpPr>
          <p:spPr bwMode="auto">
            <a:xfrm rot="5400000" flipH="1" flipV="1">
              <a:off x="4477656" y="3664859"/>
              <a:ext cx="217717" cy="20320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4300" y="952419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rtl="0"/>
            <a:r>
              <a:rPr lang="en-US" kern="1200" dirty="0" err="1">
                <a:solidFill>
                  <a:srgbClr val="FFFFFF"/>
                </a:solidFill>
                <a:latin typeface="Arial"/>
                <a:ea typeface="+mn-ea"/>
                <a:cs typeface="+mn-cs"/>
              </a:rPr>
              <a:t>Satisficing</a:t>
            </a:r>
            <a:endParaRPr lang="en-US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74763" y="1412316"/>
            <a:ext cx="2771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en-US" kern="1200" dirty="0" smtClean="0">
                <a:solidFill>
                  <a:srgbClr val="FFFFFF"/>
                </a:solidFill>
                <a:latin typeface="Arial"/>
                <a:ea typeface="+mn-ea"/>
                <a:cs typeface="+mn-cs"/>
              </a:rPr>
              <a:t>High-level symbols</a:t>
            </a:r>
            <a:endParaRPr lang="en-US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08410" y="950440"/>
            <a:ext cx="18966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rtl="0"/>
            <a:r>
              <a:rPr lang="en-US" i="1" kern="1200" dirty="0" smtClean="0">
                <a:solidFill>
                  <a:srgbClr val="FFFFFF"/>
                </a:solidFill>
                <a:latin typeface="Arial"/>
                <a:ea typeface="+mn-ea"/>
                <a:cs typeface="+mn-cs"/>
              </a:rPr>
              <a:t>Optimization</a:t>
            </a:r>
            <a:endParaRPr lang="en-US" i="1" dirty="0" smtClean="0">
              <a:solidFill>
                <a:srgbClr val="FFFFFF"/>
              </a:solidFill>
              <a:latin typeface="Arial"/>
            </a:endParaRPr>
          </a:p>
          <a:p>
            <a:pPr algn="l" rtl="0"/>
            <a:endParaRPr lang="en-US" dirty="0" smtClean="0">
              <a:solidFill>
                <a:srgbClr val="FFFFFF"/>
              </a:solidFill>
              <a:latin typeface="Arial"/>
            </a:endParaRPr>
          </a:p>
          <a:p>
            <a:pPr algn="l" rtl="0"/>
            <a:endParaRPr lang="en-US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 bwMode="auto">
          <a:xfrm flipV="1">
            <a:off x="954382" y="2228849"/>
            <a:ext cx="5341643" cy="2060353"/>
          </a:xfrm>
          <a:custGeom>
            <a:avLst/>
            <a:gdLst>
              <a:gd name="connsiteX0" fmla="*/ 385893 w 4295163"/>
              <a:gd name="connsiteY0" fmla="*/ 313189 h 3204594"/>
              <a:gd name="connsiteX1" fmla="*/ 436227 w 4295163"/>
              <a:gd name="connsiteY1" fmla="*/ 405468 h 3204594"/>
              <a:gd name="connsiteX2" fmla="*/ 3003258 w 4295163"/>
              <a:gd name="connsiteY2" fmla="*/ 2745996 h 3204594"/>
              <a:gd name="connsiteX3" fmla="*/ 4295163 w 4295163"/>
              <a:gd name="connsiteY3" fmla="*/ 3157057 h 3204594"/>
              <a:gd name="connsiteX0" fmla="*/ 385893 w 4295163"/>
              <a:gd name="connsiteY0" fmla="*/ 313189 h 3180825"/>
              <a:gd name="connsiteX1" fmla="*/ 436227 w 4295163"/>
              <a:gd name="connsiteY1" fmla="*/ 405468 h 3180825"/>
              <a:gd name="connsiteX2" fmla="*/ 637563 w 4295163"/>
              <a:gd name="connsiteY2" fmla="*/ 598415 h 3180825"/>
              <a:gd name="connsiteX3" fmla="*/ 3003258 w 4295163"/>
              <a:gd name="connsiteY3" fmla="*/ 2745996 h 3180825"/>
              <a:gd name="connsiteX4" fmla="*/ 4295163 w 4295163"/>
              <a:gd name="connsiteY4" fmla="*/ 3157057 h 3180825"/>
              <a:gd name="connsiteX0" fmla="*/ 385893 w 4295163"/>
              <a:gd name="connsiteY0" fmla="*/ 313189 h 3180825"/>
              <a:gd name="connsiteX1" fmla="*/ 436227 w 4295163"/>
              <a:gd name="connsiteY1" fmla="*/ 405468 h 3180825"/>
              <a:gd name="connsiteX2" fmla="*/ 3003258 w 4295163"/>
              <a:gd name="connsiteY2" fmla="*/ 2745996 h 3180825"/>
              <a:gd name="connsiteX3" fmla="*/ 4295163 w 4295163"/>
              <a:gd name="connsiteY3" fmla="*/ 3157057 h 3180825"/>
              <a:gd name="connsiteX0" fmla="*/ 0 w 3909270"/>
              <a:gd name="connsiteY0" fmla="*/ 0 h 2867636"/>
              <a:gd name="connsiteX1" fmla="*/ 2617365 w 3909270"/>
              <a:gd name="connsiteY1" fmla="*/ 2432807 h 2867636"/>
              <a:gd name="connsiteX2" fmla="*/ 3909270 w 3909270"/>
              <a:gd name="connsiteY2" fmla="*/ 2843868 h 2867636"/>
              <a:gd name="connsiteX0" fmla="*/ 0 w 3909270"/>
              <a:gd name="connsiteY0" fmla="*/ 0 h 2867636"/>
              <a:gd name="connsiteX1" fmla="*/ 1113621 w 3909270"/>
              <a:gd name="connsiteY1" fmla="*/ 1582455 h 2867636"/>
              <a:gd name="connsiteX2" fmla="*/ 2617365 w 3909270"/>
              <a:gd name="connsiteY2" fmla="*/ 2432807 h 2867636"/>
              <a:gd name="connsiteX3" fmla="*/ 3909270 w 3909270"/>
              <a:gd name="connsiteY3" fmla="*/ 2843868 h 2867636"/>
              <a:gd name="connsiteX0" fmla="*/ 0 w 3909270"/>
              <a:gd name="connsiteY0" fmla="*/ 0 h 2843868"/>
              <a:gd name="connsiteX1" fmla="*/ 1113621 w 3909270"/>
              <a:gd name="connsiteY1" fmla="*/ 1582455 h 2843868"/>
              <a:gd name="connsiteX2" fmla="*/ 2617365 w 3909270"/>
              <a:gd name="connsiteY2" fmla="*/ 2432807 h 2843868"/>
              <a:gd name="connsiteX3" fmla="*/ 2424444 w 3909270"/>
              <a:gd name="connsiteY3" fmla="*/ 2454144 h 2843868"/>
              <a:gd name="connsiteX4" fmla="*/ 3909270 w 3909270"/>
              <a:gd name="connsiteY4" fmla="*/ 2843868 h 2843868"/>
              <a:gd name="connsiteX0" fmla="*/ 0 w 3909270"/>
              <a:gd name="connsiteY0" fmla="*/ 0 h 2843868"/>
              <a:gd name="connsiteX1" fmla="*/ 1113621 w 3909270"/>
              <a:gd name="connsiteY1" fmla="*/ 1582455 h 2843868"/>
              <a:gd name="connsiteX2" fmla="*/ 2617365 w 3909270"/>
              <a:gd name="connsiteY2" fmla="*/ 2432807 h 2843868"/>
              <a:gd name="connsiteX3" fmla="*/ 3909270 w 3909270"/>
              <a:gd name="connsiteY3" fmla="*/ 2843868 h 2843868"/>
              <a:gd name="connsiteX0" fmla="*/ 0 w 7724338"/>
              <a:gd name="connsiteY0" fmla="*/ 0 h 2843868"/>
              <a:gd name="connsiteX1" fmla="*/ 1113621 w 7724338"/>
              <a:gd name="connsiteY1" fmla="*/ 1582455 h 2843868"/>
              <a:gd name="connsiteX2" fmla="*/ 2617365 w 7724338"/>
              <a:gd name="connsiteY2" fmla="*/ 2432807 h 2843868"/>
              <a:gd name="connsiteX3" fmla="*/ 7724338 w 7724338"/>
              <a:gd name="connsiteY3" fmla="*/ 2843868 h 2843868"/>
              <a:gd name="connsiteX0" fmla="*/ 0 w 8281118"/>
              <a:gd name="connsiteY0" fmla="*/ 0 h 3629854"/>
              <a:gd name="connsiteX1" fmla="*/ 1670401 w 8281118"/>
              <a:gd name="connsiteY1" fmla="*/ 2368441 h 3629854"/>
              <a:gd name="connsiteX2" fmla="*/ 3174145 w 8281118"/>
              <a:gd name="connsiteY2" fmla="*/ 3218793 h 3629854"/>
              <a:gd name="connsiteX3" fmla="*/ 8281118 w 8281118"/>
              <a:gd name="connsiteY3" fmla="*/ 3629854 h 3629854"/>
              <a:gd name="connsiteX0" fmla="*/ 0 w 8281118"/>
              <a:gd name="connsiteY0" fmla="*/ 0 h 3629854"/>
              <a:gd name="connsiteX1" fmla="*/ 744217 w 8281118"/>
              <a:gd name="connsiteY1" fmla="*/ 1440320 h 3629854"/>
              <a:gd name="connsiteX2" fmla="*/ 1670401 w 8281118"/>
              <a:gd name="connsiteY2" fmla="*/ 2368441 h 3629854"/>
              <a:gd name="connsiteX3" fmla="*/ 3174145 w 8281118"/>
              <a:gd name="connsiteY3" fmla="*/ 3218793 h 3629854"/>
              <a:gd name="connsiteX4" fmla="*/ 8281118 w 8281118"/>
              <a:gd name="connsiteY4" fmla="*/ 3629854 h 3629854"/>
              <a:gd name="connsiteX0" fmla="*/ 0 w 8281118"/>
              <a:gd name="connsiteY0" fmla="*/ 0 h 3629854"/>
              <a:gd name="connsiteX1" fmla="*/ 744217 w 8281118"/>
              <a:gd name="connsiteY1" fmla="*/ 1440320 h 3629854"/>
              <a:gd name="connsiteX2" fmla="*/ 1670402 w 8281118"/>
              <a:gd name="connsiteY2" fmla="*/ 2649152 h 3629854"/>
              <a:gd name="connsiteX3" fmla="*/ 3174145 w 8281118"/>
              <a:gd name="connsiteY3" fmla="*/ 3218793 h 3629854"/>
              <a:gd name="connsiteX4" fmla="*/ 8281118 w 8281118"/>
              <a:gd name="connsiteY4" fmla="*/ 3629854 h 3629854"/>
              <a:gd name="connsiteX0" fmla="*/ 0 w 8281118"/>
              <a:gd name="connsiteY0" fmla="*/ 0 h 3990447"/>
              <a:gd name="connsiteX1" fmla="*/ 744217 w 8281118"/>
              <a:gd name="connsiteY1" fmla="*/ 1440320 h 3990447"/>
              <a:gd name="connsiteX2" fmla="*/ 1670402 w 8281118"/>
              <a:gd name="connsiteY2" fmla="*/ 2649152 h 3990447"/>
              <a:gd name="connsiteX3" fmla="*/ 3174145 w 8281118"/>
              <a:gd name="connsiteY3" fmla="*/ 3780211 h 3990447"/>
              <a:gd name="connsiteX4" fmla="*/ 8281118 w 8281118"/>
              <a:gd name="connsiteY4" fmla="*/ 3629854 h 3990447"/>
              <a:gd name="connsiteX0" fmla="*/ 0 w 8281118"/>
              <a:gd name="connsiteY0" fmla="*/ 0 h 4331627"/>
              <a:gd name="connsiteX1" fmla="*/ 744217 w 8281118"/>
              <a:gd name="connsiteY1" fmla="*/ 1440320 h 4331627"/>
              <a:gd name="connsiteX2" fmla="*/ 1670402 w 8281118"/>
              <a:gd name="connsiteY2" fmla="*/ 2649152 h 4331627"/>
              <a:gd name="connsiteX3" fmla="*/ 3174145 w 8281118"/>
              <a:gd name="connsiteY3" fmla="*/ 3780211 h 4331627"/>
              <a:gd name="connsiteX4" fmla="*/ 8281118 w 8281118"/>
              <a:gd name="connsiteY4" fmla="*/ 4331627 h 4331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81118" h="4331627">
                <a:moveTo>
                  <a:pt x="0" y="0"/>
                </a:moveTo>
                <a:cubicBezTo>
                  <a:pt x="124036" y="183911"/>
                  <a:pt x="465817" y="998795"/>
                  <a:pt x="744217" y="1440320"/>
                </a:cubicBezTo>
                <a:cubicBezTo>
                  <a:pt x="1022617" y="1881845"/>
                  <a:pt x="1265414" y="2259170"/>
                  <a:pt x="1670402" y="2649152"/>
                </a:cubicBezTo>
                <a:cubicBezTo>
                  <a:pt x="2075390" y="3039134"/>
                  <a:pt x="2708204" y="3569976"/>
                  <a:pt x="3174145" y="3780211"/>
                </a:cubicBezTo>
                <a:cubicBezTo>
                  <a:pt x="3640087" y="3990447"/>
                  <a:pt x="8011971" y="4245989"/>
                  <a:pt x="8281118" y="4331627"/>
                </a:cubicBezTo>
              </a:path>
            </a:pathLst>
          </a:custGeom>
          <a:noFill/>
          <a:ln w="34925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kern="1200">
              <a:solidFill>
                <a:srgbClr val="000000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132443"/>
            <a:ext cx="9143999" cy="59157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Paradigms</a:t>
            </a: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of Computational Intelligence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Freeform 14"/>
          <p:cNvSpPr/>
          <p:nvPr/>
        </p:nvSpPr>
        <p:spPr bwMode="auto">
          <a:xfrm flipV="1">
            <a:off x="1306807" y="3771900"/>
            <a:ext cx="4874918" cy="583978"/>
          </a:xfrm>
          <a:custGeom>
            <a:avLst/>
            <a:gdLst>
              <a:gd name="connsiteX0" fmla="*/ 385893 w 4295163"/>
              <a:gd name="connsiteY0" fmla="*/ 313189 h 3204594"/>
              <a:gd name="connsiteX1" fmla="*/ 436227 w 4295163"/>
              <a:gd name="connsiteY1" fmla="*/ 405468 h 3204594"/>
              <a:gd name="connsiteX2" fmla="*/ 3003258 w 4295163"/>
              <a:gd name="connsiteY2" fmla="*/ 2745996 h 3204594"/>
              <a:gd name="connsiteX3" fmla="*/ 4295163 w 4295163"/>
              <a:gd name="connsiteY3" fmla="*/ 3157057 h 3204594"/>
              <a:gd name="connsiteX0" fmla="*/ 385893 w 4295163"/>
              <a:gd name="connsiteY0" fmla="*/ 313189 h 3180825"/>
              <a:gd name="connsiteX1" fmla="*/ 436227 w 4295163"/>
              <a:gd name="connsiteY1" fmla="*/ 405468 h 3180825"/>
              <a:gd name="connsiteX2" fmla="*/ 637563 w 4295163"/>
              <a:gd name="connsiteY2" fmla="*/ 598415 h 3180825"/>
              <a:gd name="connsiteX3" fmla="*/ 3003258 w 4295163"/>
              <a:gd name="connsiteY3" fmla="*/ 2745996 h 3180825"/>
              <a:gd name="connsiteX4" fmla="*/ 4295163 w 4295163"/>
              <a:gd name="connsiteY4" fmla="*/ 3157057 h 3180825"/>
              <a:gd name="connsiteX0" fmla="*/ 385893 w 4295163"/>
              <a:gd name="connsiteY0" fmla="*/ 313189 h 3180825"/>
              <a:gd name="connsiteX1" fmla="*/ 436227 w 4295163"/>
              <a:gd name="connsiteY1" fmla="*/ 405468 h 3180825"/>
              <a:gd name="connsiteX2" fmla="*/ 3003258 w 4295163"/>
              <a:gd name="connsiteY2" fmla="*/ 2745996 h 3180825"/>
              <a:gd name="connsiteX3" fmla="*/ 4295163 w 4295163"/>
              <a:gd name="connsiteY3" fmla="*/ 3157057 h 3180825"/>
              <a:gd name="connsiteX0" fmla="*/ 0 w 3909270"/>
              <a:gd name="connsiteY0" fmla="*/ 0 h 2867636"/>
              <a:gd name="connsiteX1" fmla="*/ 2617365 w 3909270"/>
              <a:gd name="connsiteY1" fmla="*/ 2432807 h 2867636"/>
              <a:gd name="connsiteX2" fmla="*/ 3909270 w 3909270"/>
              <a:gd name="connsiteY2" fmla="*/ 2843868 h 2867636"/>
              <a:gd name="connsiteX0" fmla="*/ 0 w 3909270"/>
              <a:gd name="connsiteY0" fmla="*/ 0 h 2867636"/>
              <a:gd name="connsiteX1" fmla="*/ 1113621 w 3909270"/>
              <a:gd name="connsiteY1" fmla="*/ 1582455 h 2867636"/>
              <a:gd name="connsiteX2" fmla="*/ 2617365 w 3909270"/>
              <a:gd name="connsiteY2" fmla="*/ 2432807 h 2867636"/>
              <a:gd name="connsiteX3" fmla="*/ 3909270 w 3909270"/>
              <a:gd name="connsiteY3" fmla="*/ 2843868 h 2867636"/>
              <a:gd name="connsiteX0" fmla="*/ 0 w 3909270"/>
              <a:gd name="connsiteY0" fmla="*/ 0 h 2843868"/>
              <a:gd name="connsiteX1" fmla="*/ 1113621 w 3909270"/>
              <a:gd name="connsiteY1" fmla="*/ 1582455 h 2843868"/>
              <a:gd name="connsiteX2" fmla="*/ 2617365 w 3909270"/>
              <a:gd name="connsiteY2" fmla="*/ 2432807 h 2843868"/>
              <a:gd name="connsiteX3" fmla="*/ 2424444 w 3909270"/>
              <a:gd name="connsiteY3" fmla="*/ 2454144 h 2843868"/>
              <a:gd name="connsiteX4" fmla="*/ 3909270 w 3909270"/>
              <a:gd name="connsiteY4" fmla="*/ 2843868 h 2843868"/>
              <a:gd name="connsiteX0" fmla="*/ 0 w 3909270"/>
              <a:gd name="connsiteY0" fmla="*/ 0 h 2843868"/>
              <a:gd name="connsiteX1" fmla="*/ 1113621 w 3909270"/>
              <a:gd name="connsiteY1" fmla="*/ 1582455 h 2843868"/>
              <a:gd name="connsiteX2" fmla="*/ 2617365 w 3909270"/>
              <a:gd name="connsiteY2" fmla="*/ 2432807 h 2843868"/>
              <a:gd name="connsiteX3" fmla="*/ 3909270 w 3909270"/>
              <a:gd name="connsiteY3" fmla="*/ 2843868 h 2843868"/>
              <a:gd name="connsiteX0" fmla="*/ 0 w 7724338"/>
              <a:gd name="connsiteY0" fmla="*/ 0 h 2843868"/>
              <a:gd name="connsiteX1" fmla="*/ 1113621 w 7724338"/>
              <a:gd name="connsiteY1" fmla="*/ 1582455 h 2843868"/>
              <a:gd name="connsiteX2" fmla="*/ 2617365 w 7724338"/>
              <a:gd name="connsiteY2" fmla="*/ 2432807 h 2843868"/>
              <a:gd name="connsiteX3" fmla="*/ 7724338 w 7724338"/>
              <a:gd name="connsiteY3" fmla="*/ 2843868 h 2843868"/>
              <a:gd name="connsiteX0" fmla="*/ 0 w 8281118"/>
              <a:gd name="connsiteY0" fmla="*/ 0 h 3629854"/>
              <a:gd name="connsiteX1" fmla="*/ 1670401 w 8281118"/>
              <a:gd name="connsiteY1" fmla="*/ 2368441 h 3629854"/>
              <a:gd name="connsiteX2" fmla="*/ 3174145 w 8281118"/>
              <a:gd name="connsiteY2" fmla="*/ 3218793 h 3629854"/>
              <a:gd name="connsiteX3" fmla="*/ 8281118 w 8281118"/>
              <a:gd name="connsiteY3" fmla="*/ 3629854 h 3629854"/>
              <a:gd name="connsiteX0" fmla="*/ 0 w 8281118"/>
              <a:gd name="connsiteY0" fmla="*/ 0 h 3629854"/>
              <a:gd name="connsiteX1" fmla="*/ 744217 w 8281118"/>
              <a:gd name="connsiteY1" fmla="*/ 1440320 h 3629854"/>
              <a:gd name="connsiteX2" fmla="*/ 1670401 w 8281118"/>
              <a:gd name="connsiteY2" fmla="*/ 2368441 h 3629854"/>
              <a:gd name="connsiteX3" fmla="*/ 3174145 w 8281118"/>
              <a:gd name="connsiteY3" fmla="*/ 3218793 h 3629854"/>
              <a:gd name="connsiteX4" fmla="*/ 8281118 w 8281118"/>
              <a:gd name="connsiteY4" fmla="*/ 3629854 h 3629854"/>
              <a:gd name="connsiteX0" fmla="*/ 0 w 8281118"/>
              <a:gd name="connsiteY0" fmla="*/ 0 h 3629854"/>
              <a:gd name="connsiteX1" fmla="*/ 744217 w 8281118"/>
              <a:gd name="connsiteY1" fmla="*/ 1440320 h 3629854"/>
              <a:gd name="connsiteX2" fmla="*/ 1670402 w 8281118"/>
              <a:gd name="connsiteY2" fmla="*/ 2649152 h 3629854"/>
              <a:gd name="connsiteX3" fmla="*/ 3174145 w 8281118"/>
              <a:gd name="connsiteY3" fmla="*/ 3218793 h 3629854"/>
              <a:gd name="connsiteX4" fmla="*/ 8281118 w 8281118"/>
              <a:gd name="connsiteY4" fmla="*/ 3629854 h 3629854"/>
              <a:gd name="connsiteX0" fmla="*/ 0 w 8281118"/>
              <a:gd name="connsiteY0" fmla="*/ 0 h 3990447"/>
              <a:gd name="connsiteX1" fmla="*/ 744217 w 8281118"/>
              <a:gd name="connsiteY1" fmla="*/ 1440320 h 3990447"/>
              <a:gd name="connsiteX2" fmla="*/ 1670402 w 8281118"/>
              <a:gd name="connsiteY2" fmla="*/ 2649152 h 3990447"/>
              <a:gd name="connsiteX3" fmla="*/ 3174145 w 8281118"/>
              <a:gd name="connsiteY3" fmla="*/ 3780211 h 3990447"/>
              <a:gd name="connsiteX4" fmla="*/ 8281118 w 8281118"/>
              <a:gd name="connsiteY4" fmla="*/ 3629854 h 3990447"/>
              <a:gd name="connsiteX0" fmla="*/ 0 w 8281118"/>
              <a:gd name="connsiteY0" fmla="*/ 0 h 4331627"/>
              <a:gd name="connsiteX1" fmla="*/ 744217 w 8281118"/>
              <a:gd name="connsiteY1" fmla="*/ 1440320 h 4331627"/>
              <a:gd name="connsiteX2" fmla="*/ 1670402 w 8281118"/>
              <a:gd name="connsiteY2" fmla="*/ 2649152 h 4331627"/>
              <a:gd name="connsiteX3" fmla="*/ 3174145 w 8281118"/>
              <a:gd name="connsiteY3" fmla="*/ 3780211 h 4331627"/>
              <a:gd name="connsiteX4" fmla="*/ 8281118 w 8281118"/>
              <a:gd name="connsiteY4" fmla="*/ 4331627 h 4331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81118" h="4331627">
                <a:moveTo>
                  <a:pt x="0" y="0"/>
                </a:moveTo>
                <a:cubicBezTo>
                  <a:pt x="124036" y="183911"/>
                  <a:pt x="465817" y="998795"/>
                  <a:pt x="744217" y="1440320"/>
                </a:cubicBezTo>
                <a:cubicBezTo>
                  <a:pt x="1022617" y="1881845"/>
                  <a:pt x="1265414" y="2259170"/>
                  <a:pt x="1670402" y="2649152"/>
                </a:cubicBezTo>
                <a:cubicBezTo>
                  <a:pt x="2075390" y="3039134"/>
                  <a:pt x="2708204" y="3569976"/>
                  <a:pt x="3174145" y="3780211"/>
                </a:cubicBezTo>
                <a:cubicBezTo>
                  <a:pt x="3640087" y="3990447"/>
                  <a:pt x="8011971" y="4245989"/>
                  <a:pt x="8281118" y="4331627"/>
                </a:cubicBezTo>
              </a:path>
            </a:pathLst>
          </a:custGeom>
          <a:noFill/>
          <a:ln w="41275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kern="1200">
              <a:solidFill>
                <a:srgbClr val="000000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79413" y="3974541"/>
            <a:ext cx="3368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en-US" kern="1200" dirty="0" smtClean="0">
                <a:solidFill>
                  <a:srgbClr val="FFFFFF"/>
                </a:solidFill>
                <a:latin typeface="Arial"/>
                <a:ea typeface="+mn-ea"/>
                <a:cs typeface="+mn-cs"/>
              </a:rPr>
              <a:t>Decision sciences / OR</a:t>
            </a:r>
            <a:endParaRPr lang="en-US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22388" y="1850466"/>
            <a:ext cx="9220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en-US" dirty="0" smtClean="0">
                <a:solidFill>
                  <a:srgbClr val="FFFFFF"/>
                </a:solidFill>
                <a:latin typeface="Arial"/>
              </a:rPr>
              <a:t>Logic</a:t>
            </a:r>
            <a:endParaRPr lang="en-US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grpSp>
        <p:nvGrpSpPr>
          <p:cNvPr id="6" name="Group 29"/>
          <p:cNvGrpSpPr/>
          <p:nvPr/>
        </p:nvGrpSpPr>
        <p:grpSpPr>
          <a:xfrm>
            <a:off x="6429237" y="1421841"/>
            <a:ext cx="2771913" cy="833140"/>
            <a:chOff x="6429237" y="2136216"/>
            <a:chExt cx="2771913" cy="833140"/>
          </a:xfrm>
        </p:grpSpPr>
        <p:sp>
          <p:nvSpPr>
            <p:cNvPr id="23" name="TextBox 22"/>
            <p:cNvSpPr txBox="1"/>
            <p:nvPr/>
          </p:nvSpPr>
          <p:spPr>
            <a:xfrm>
              <a:off x="6429237" y="2136216"/>
              <a:ext cx="277191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High-level symbols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457812" y="2507691"/>
              <a:ext cx="9220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dirty="0" smtClean="0">
                  <a:solidFill>
                    <a:srgbClr val="FFFFFF"/>
                  </a:solidFill>
                  <a:latin typeface="Arial"/>
                </a:rPr>
                <a:t>Logic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993663" y="2174316"/>
            <a:ext cx="686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en-US" kern="1200" dirty="0" smtClean="0">
                <a:solidFill>
                  <a:srgbClr val="FFFFFF"/>
                </a:solidFill>
                <a:latin typeface="Arial"/>
                <a:ea typeface="+mn-ea"/>
                <a:cs typeface="+mn-cs"/>
              </a:rPr>
              <a:t>“AI”</a:t>
            </a:r>
            <a:endParaRPr lang="en-US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5772150" y="2238375"/>
            <a:ext cx="3028950" cy="1600200"/>
            <a:chOff x="5800725" y="2781300"/>
            <a:chExt cx="3028950" cy="1600200"/>
          </a:xfrm>
        </p:grpSpPr>
        <p:sp>
          <p:nvSpPr>
            <p:cNvPr id="37" name="Rectangle 36"/>
            <p:cNvSpPr/>
            <p:nvPr/>
          </p:nvSpPr>
          <p:spPr>
            <a:xfrm>
              <a:off x="6561729" y="3769668"/>
              <a:ext cx="8691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Arial"/>
                </a:rPr>
                <a:t>MEU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6543675" y="3043664"/>
              <a:ext cx="2286000" cy="461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lvl="0"/>
              <a:r>
                <a:rPr lang="en-US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Arial"/>
                </a:rPr>
                <a:t>Probability</a:t>
              </a: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6554436" y="3398193"/>
              <a:ext cx="93807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Arial"/>
                </a:rPr>
                <a:t>Utility</a:t>
              </a:r>
            </a:p>
          </p:txBody>
        </p:sp>
        <p:cxnSp>
          <p:nvCxnSpPr>
            <p:cNvPr id="42" name="Straight Connector 41"/>
            <p:cNvCxnSpPr/>
            <p:nvPr/>
          </p:nvCxnSpPr>
          <p:spPr bwMode="auto">
            <a:xfrm>
              <a:off x="7505700" y="4019550"/>
              <a:ext cx="542925" cy="36195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43" name="Straight Connector 42"/>
            <p:cNvCxnSpPr/>
            <p:nvPr/>
          </p:nvCxnSpPr>
          <p:spPr bwMode="auto">
            <a:xfrm>
              <a:off x="7639050" y="3771900"/>
              <a:ext cx="742950" cy="142875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45" name="Straight Connector 44"/>
            <p:cNvCxnSpPr/>
            <p:nvPr/>
          </p:nvCxnSpPr>
          <p:spPr bwMode="auto">
            <a:xfrm flipV="1">
              <a:off x="5867400" y="3657600"/>
              <a:ext cx="723900" cy="26670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47" name="Straight Connector 46"/>
            <p:cNvCxnSpPr/>
            <p:nvPr/>
          </p:nvCxnSpPr>
          <p:spPr bwMode="auto">
            <a:xfrm>
              <a:off x="5800725" y="3219450"/>
              <a:ext cx="628650" cy="9525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51" name="Straight Connector 50"/>
            <p:cNvCxnSpPr/>
            <p:nvPr/>
          </p:nvCxnSpPr>
          <p:spPr bwMode="auto">
            <a:xfrm flipV="1">
              <a:off x="7934325" y="2781300"/>
              <a:ext cx="647700" cy="30480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</p:grpSp>
      <p:grpSp>
        <p:nvGrpSpPr>
          <p:cNvPr id="32" name="Group 31"/>
          <p:cNvGrpSpPr/>
          <p:nvPr/>
        </p:nvGrpSpPr>
        <p:grpSpPr>
          <a:xfrm>
            <a:off x="129076" y="4279559"/>
            <a:ext cx="3915806" cy="1926217"/>
            <a:chOff x="129076" y="4279559"/>
            <a:chExt cx="3915806" cy="1926217"/>
          </a:xfrm>
        </p:grpSpPr>
        <p:sp>
          <p:nvSpPr>
            <p:cNvPr id="33" name="TextBox 32"/>
            <p:cNvSpPr txBox="1"/>
            <p:nvPr/>
          </p:nvSpPr>
          <p:spPr>
            <a:xfrm>
              <a:off x="129076" y="4279559"/>
              <a:ext cx="18966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Optimization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06202" y="4779158"/>
              <a:ext cx="9220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Logic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95751" y="5744111"/>
              <a:ext cx="38491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General purpose computer</a:t>
              </a: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83592" y="5282298"/>
              <a:ext cx="205216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solidFill>
                    <a:srgbClr val="FFFFFF"/>
                  </a:solidFill>
                  <a:latin typeface="Arial"/>
                </a:rPr>
                <a:t>Computability</a:t>
              </a:r>
              <a:endParaRPr lang="en-US" dirty="0">
                <a:solidFill>
                  <a:srgbClr val="FFFFFF"/>
                </a:solidFill>
                <a:latin typeface="Arial"/>
              </a:endParaRPr>
            </a:p>
          </p:txBody>
        </p:sp>
      </p:grpSp>
      <p:sp>
        <p:nvSpPr>
          <p:cNvPr id="50" name="Rectangle 49"/>
          <p:cNvSpPr/>
          <p:nvPr/>
        </p:nvSpPr>
        <p:spPr>
          <a:xfrm>
            <a:off x="4589948" y="3227196"/>
            <a:ext cx="6976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latin typeface="Arial"/>
              </a:rPr>
              <a:t>UAI</a:t>
            </a:r>
            <a:endParaRPr lang="en-US" dirty="0">
              <a:solidFill>
                <a:srgbClr val="FFFFFF"/>
              </a:solidFill>
              <a:latin typeface="Aria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0" y="132443"/>
            <a:ext cx="9143999" cy="59157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Paradigms</a:t>
            </a: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of Computational Intelligence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4" name="Group 29"/>
          <p:cNvGrpSpPr/>
          <p:nvPr/>
        </p:nvGrpSpPr>
        <p:grpSpPr>
          <a:xfrm>
            <a:off x="129076" y="950440"/>
            <a:ext cx="9072074" cy="5255336"/>
            <a:chOff x="129076" y="950440"/>
            <a:chExt cx="9072074" cy="5255336"/>
          </a:xfrm>
        </p:grpSpPr>
        <p:sp>
          <p:nvSpPr>
            <p:cNvPr id="2" name="TextBox 1"/>
            <p:cNvSpPr txBox="1"/>
            <p:nvPr/>
          </p:nvSpPr>
          <p:spPr>
            <a:xfrm>
              <a:off x="3214300" y="952419"/>
              <a:ext cx="15888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kern="1200" dirty="0" err="1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Satisficing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174763" y="1412316"/>
              <a:ext cx="277191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High-level symbols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408410" y="950440"/>
              <a:ext cx="1896673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i="1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Optimization</a:t>
              </a:r>
              <a:endParaRPr lang="en-US" i="1" dirty="0" smtClean="0">
                <a:solidFill>
                  <a:srgbClr val="FFFFFF"/>
                </a:solidFill>
                <a:latin typeface="Arial"/>
              </a:endParaRPr>
            </a:p>
            <a:p>
              <a:pPr algn="l" rtl="0"/>
              <a:endParaRPr lang="en-US" dirty="0" smtClean="0">
                <a:solidFill>
                  <a:srgbClr val="FFFFFF"/>
                </a:solidFill>
                <a:latin typeface="Arial"/>
              </a:endParaRPr>
            </a:p>
            <a:p>
              <a:pPr algn="l" rtl="0"/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11" name="Freeform 10"/>
            <p:cNvSpPr/>
            <p:nvPr/>
          </p:nvSpPr>
          <p:spPr bwMode="auto">
            <a:xfrm flipV="1">
              <a:off x="954382" y="2228849"/>
              <a:ext cx="5341643" cy="2060353"/>
            </a:xfrm>
            <a:custGeom>
              <a:avLst/>
              <a:gdLst>
                <a:gd name="connsiteX0" fmla="*/ 385893 w 4295163"/>
                <a:gd name="connsiteY0" fmla="*/ 313189 h 3204594"/>
                <a:gd name="connsiteX1" fmla="*/ 436227 w 4295163"/>
                <a:gd name="connsiteY1" fmla="*/ 405468 h 3204594"/>
                <a:gd name="connsiteX2" fmla="*/ 3003258 w 4295163"/>
                <a:gd name="connsiteY2" fmla="*/ 2745996 h 3204594"/>
                <a:gd name="connsiteX3" fmla="*/ 4295163 w 4295163"/>
                <a:gd name="connsiteY3" fmla="*/ 3157057 h 3204594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637563 w 4295163"/>
                <a:gd name="connsiteY2" fmla="*/ 598415 h 3180825"/>
                <a:gd name="connsiteX3" fmla="*/ 3003258 w 4295163"/>
                <a:gd name="connsiteY3" fmla="*/ 2745996 h 3180825"/>
                <a:gd name="connsiteX4" fmla="*/ 4295163 w 4295163"/>
                <a:gd name="connsiteY4" fmla="*/ 3157057 h 3180825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3003258 w 4295163"/>
                <a:gd name="connsiteY2" fmla="*/ 2745996 h 3180825"/>
                <a:gd name="connsiteX3" fmla="*/ 4295163 w 4295163"/>
                <a:gd name="connsiteY3" fmla="*/ 3157057 h 3180825"/>
                <a:gd name="connsiteX0" fmla="*/ 0 w 3909270"/>
                <a:gd name="connsiteY0" fmla="*/ 0 h 2867636"/>
                <a:gd name="connsiteX1" fmla="*/ 2617365 w 3909270"/>
                <a:gd name="connsiteY1" fmla="*/ 2432807 h 2867636"/>
                <a:gd name="connsiteX2" fmla="*/ 3909270 w 3909270"/>
                <a:gd name="connsiteY2" fmla="*/ 2843868 h 2867636"/>
                <a:gd name="connsiteX0" fmla="*/ 0 w 3909270"/>
                <a:gd name="connsiteY0" fmla="*/ 0 h 2867636"/>
                <a:gd name="connsiteX1" fmla="*/ 1113621 w 3909270"/>
                <a:gd name="connsiteY1" fmla="*/ 1582455 h 2867636"/>
                <a:gd name="connsiteX2" fmla="*/ 2617365 w 3909270"/>
                <a:gd name="connsiteY2" fmla="*/ 2432807 h 2867636"/>
                <a:gd name="connsiteX3" fmla="*/ 3909270 w 3909270"/>
                <a:gd name="connsiteY3" fmla="*/ 2843868 h 2867636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2424444 w 3909270"/>
                <a:gd name="connsiteY3" fmla="*/ 2454144 h 2843868"/>
                <a:gd name="connsiteX4" fmla="*/ 3909270 w 3909270"/>
                <a:gd name="connsiteY4" fmla="*/ 2843868 h 2843868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3909270 w 3909270"/>
                <a:gd name="connsiteY3" fmla="*/ 2843868 h 2843868"/>
                <a:gd name="connsiteX0" fmla="*/ 0 w 7724338"/>
                <a:gd name="connsiteY0" fmla="*/ 0 h 2843868"/>
                <a:gd name="connsiteX1" fmla="*/ 1113621 w 7724338"/>
                <a:gd name="connsiteY1" fmla="*/ 1582455 h 2843868"/>
                <a:gd name="connsiteX2" fmla="*/ 2617365 w 7724338"/>
                <a:gd name="connsiteY2" fmla="*/ 2432807 h 2843868"/>
                <a:gd name="connsiteX3" fmla="*/ 7724338 w 7724338"/>
                <a:gd name="connsiteY3" fmla="*/ 2843868 h 2843868"/>
                <a:gd name="connsiteX0" fmla="*/ 0 w 8281118"/>
                <a:gd name="connsiteY0" fmla="*/ 0 h 3629854"/>
                <a:gd name="connsiteX1" fmla="*/ 1670401 w 8281118"/>
                <a:gd name="connsiteY1" fmla="*/ 2368441 h 3629854"/>
                <a:gd name="connsiteX2" fmla="*/ 3174145 w 8281118"/>
                <a:gd name="connsiteY2" fmla="*/ 3218793 h 3629854"/>
                <a:gd name="connsiteX3" fmla="*/ 8281118 w 8281118"/>
                <a:gd name="connsiteY3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1 w 8281118"/>
                <a:gd name="connsiteY2" fmla="*/ 2368441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2 w 8281118"/>
                <a:gd name="connsiteY2" fmla="*/ 2649152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990447"/>
                <a:gd name="connsiteX1" fmla="*/ 744217 w 8281118"/>
                <a:gd name="connsiteY1" fmla="*/ 1440320 h 3990447"/>
                <a:gd name="connsiteX2" fmla="*/ 1670402 w 8281118"/>
                <a:gd name="connsiteY2" fmla="*/ 2649152 h 3990447"/>
                <a:gd name="connsiteX3" fmla="*/ 3174145 w 8281118"/>
                <a:gd name="connsiteY3" fmla="*/ 3780211 h 3990447"/>
                <a:gd name="connsiteX4" fmla="*/ 8281118 w 8281118"/>
                <a:gd name="connsiteY4" fmla="*/ 3629854 h 3990447"/>
                <a:gd name="connsiteX0" fmla="*/ 0 w 8281118"/>
                <a:gd name="connsiteY0" fmla="*/ 0 h 4331627"/>
                <a:gd name="connsiteX1" fmla="*/ 744217 w 8281118"/>
                <a:gd name="connsiteY1" fmla="*/ 1440320 h 4331627"/>
                <a:gd name="connsiteX2" fmla="*/ 1670402 w 8281118"/>
                <a:gd name="connsiteY2" fmla="*/ 2649152 h 4331627"/>
                <a:gd name="connsiteX3" fmla="*/ 3174145 w 8281118"/>
                <a:gd name="connsiteY3" fmla="*/ 3780211 h 4331627"/>
                <a:gd name="connsiteX4" fmla="*/ 8281118 w 8281118"/>
                <a:gd name="connsiteY4" fmla="*/ 4331627 h 4331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1118" h="4331627">
                  <a:moveTo>
                    <a:pt x="0" y="0"/>
                  </a:moveTo>
                  <a:cubicBezTo>
                    <a:pt x="124036" y="183911"/>
                    <a:pt x="465817" y="998795"/>
                    <a:pt x="744217" y="1440320"/>
                  </a:cubicBezTo>
                  <a:cubicBezTo>
                    <a:pt x="1022617" y="1881845"/>
                    <a:pt x="1265414" y="2259170"/>
                    <a:pt x="1670402" y="2649152"/>
                  </a:cubicBezTo>
                  <a:cubicBezTo>
                    <a:pt x="2075390" y="3039134"/>
                    <a:pt x="2708204" y="3569976"/>
                    <a:pt x="3174145" y="3780211"/>
                  </a:cubicBezTo>
                  <a:cubicBezTo>
                    <a:pt x="3640087" y="3990447"/>
                    <a:pt x="8011971" y="4245989"/>
                    <a:pt x="8281118" y="4331627"/>
                  </a:cubicBezTo>
                </a:path>
              </a:pathLst>
            </a:custGeom>
            <a:noFill/>
            <a:ln w="34925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800" kern="1200">
                <a:solidFill>
                  <a:srgbClr val="000000"/>
                </a:solidFill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 flipV="1">
              <a:off x="1306807" y="3771900"/>
              <a:ext cx="4874918" cy="583978"/>
            </a:xfrm>
            <a:custGeom>
              <a:avLst/>
              <a:gdLst>
                <a:gd name="connsiteX0" fmla="*/ 385893 w 4295163"/>
                <a:gd name="connsiteY0" fmla="*/ 313189 h 3204594"/>
                <a:gd name="connsiteX1" fmla="*/ 436227 w 4295163"/>
                <a:gd name="connsiteY1" fmla="*/ 405468 h 3204594"/>
                <a:gd name="connsiteX2" fmla="*/ 3003258 w 4295163"/>
                <a:gd name="connsiteY2" fmla="*/ 2745996 h 3204594"/>
                <a:gd name="connsiteX3" fmla="*/ 4295163 w 4295163"/>
                <a:gd name="connsiteY3" fmla="*/ 3157057 h 3204594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637563 w 4295163"/>
                <a:gd name="connsiteY2" fmla="*/ 598415 h 3180825"/>
                <a:gd name="connsiteX3" fmla="*/ 3003258 w 4295163"/>
                <a:gd name="connsiteY3" fmla="*/ 2745996 h 3180825"/>
                <a:gd name="connsiteX4" fmla="*/ 4295163 w 4295163"/>
                <a:gd name="connsiteY4" fmla="*/ 3157057 h 3180825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3003258 w 4295163"/>
                <a:gd name="connsiteY2" fmla="*/ 2745996 h 3180825"/>
                <a:gd name="connsiteX3" fmla="*/ 4295163 w 4295163"/>
                <a:gd name="connsiteY3" fmla="*/ 3157057 h 3180825"/>
                <a:gd name="connsiteX0" fmla="*/ 0 w 3909270"/>
                <a:gd name="connsiteY0" fmla="*/ 0 h 2867636"/>
                <a:gd name="connsiteX1" fmla="*/ 2617365 w 3909270"/>
                <a:gd name="connsiteY1" fmla="*/ 2432807 h 2867636"/>
                <a:gd name="connsiteX2" fmla="*/ 3909270 w 3909270"/>
                <a:gd name="connsiteY2" fmla="*/ 2843868 h 2867636"/>
                <a:gd name="connsiteX0" fmla="*/ 0 w 3909270"/>
                <a:gd name="connsiteY0" fmla="*/ 0 h 2867636"/>
                <a:gd name="connsiteX1" fmla="*/ 1113621 w 3909270"/>
                <a:gd name="connsiteY1" fmla="*/ 1582455 h 2867636"/>
                <a:gd name="connsiteX2" fmla="*/ 2617365 w 3909270"/>
                <a:gd name="connsiteY2" fmla="*/ 2432807 h 2867636"/>
                <a:gd name="connsiteX3" fmla="*/ 3909270 w 3909270"/>
                <a:gd name="connsiteY3" fmla="*/ 2843868 h 2867636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2424444 w 3909270"/>
                <a:gd name="connsiteY3" fmla="*/ 2454144 h 2843868"/>
                <a:gd name="connsiteX4" fmla="*/ 3909270 w 3909270"/>
                <a:gd name="connsiteY4" fmla="*/ 2843868 h 2843868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3909270 w 3909270"/>
                <a:gd name="connsiteY3" fmla="*/ 2843868 h 2843868"/>
                <a:gd name="connsiteX0" fmla="*/ 0 w 7724338"/>
                <a:gd name="connsiteY0" fmla="*/ 0 h 2843868"/>
                <a:gd name="connsiteX1" fmla="*/ 1113621 w 7724338"/>
                <a:gd name="connsiteY1" fmla="*/ 1582455 h 2843868"/>
                <a:gd name="connsiteX2" fmla="*/ 2617365 w 7724338"/>
                <a:gd name="connsiteY2" fmla="*/ 2432807 h 2843868"/>
                <a:gd name="connsiteX3" fmla="*/ 7724338 w 7724338"/>
                <a:gd name="connsiteY3" fmla="*/ 2843868 h 2843868"/>
                <a:gd name="connsiteX0" fmla="*/ 0 w 8281118"/>
                <a:gd name="connsiteY0" fmla="*/ 0 h 3629854"/>
                <a:gd name="connsiteX1" fmla="*/ 1670401 w 8281118"/>
                <a:gd name="connsiteY1" fmla="*/ 2368441 h 3629854"/>
                <a:gd name="connsiteX2" fmla="*/ 3174145 w 8281118"/>
                <a:gd name="connsiteY2" fmla="*/ 3218793 h 3629854"/>
                <a:gd name="connsiteX3" fmla="*/ 8281118 w 8281118"/>
                <a:gd name="connsiteY3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1 w 8281118"/>
                <a:gd name="connsiteY2" fmla="*/ 2368441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2 w 8281118"/>
                <a:gd name="connsiteY2" fmla="*/ 2649152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990447"/>
                <a:gd name="connsiteX1" fmla="*/ 744217 w 8281118"/>
                <a:gd name="connsiteY1" fmla="*/ 1440320 h 3990447"/>
                <a:gd name="connsiteX2" fmla="*/ 1670402 w 8281118"/>
                <a:gd name="connsiteY2" fmla="*/ 2649152 h 3990447"/>
                <a:gd name="connsiteX3" fmla="*/ 3174145 w 8281118"/>
                <a:gd name="connsiteY3" fmla="*/ 3780211 h 3990447"/>
                <a:gd name="connsiteX4" fmla="*/ 8281118 w 8281118"/>
                <a:gd name="connsiteY4" fmla="*/ 3629854 h 3990447"/>
                <a:gd name="connsiteX0" fmla="*/ 0 w 8281118"/>
                <a:gd name="connsiteY0" fmla="*/ 0 h 4331627"/>
                <a:gd name="connsiteX1" fmla="*/ 744217 w 8281118"/>
                <a:gd name="connsiteY1" fmla="*/ 1440320 h 4331627"/>
                <a:gd name="connsiteX2" fmla="*/ 1670402 w 8281118"/>
                <a:gd name="connsiteY2" fmla="*/ 2649152 h 4331627"/>
                <a:gd name="connsiteX3" fmla="*/ 3174145 w 8281118"/>
                <a:gd name="connsiteY3" fmla="*/ 3780211 h 4331627"/>
                <a:gd name="connsiteX4" fmla="*/ 8281118 w 8281118"/>
                <a:gd name="connsiteY4" fmla="*/ 4331627 h 4331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1118" h="4331627">
                  <a:moveTo>
                    <a:pt x="0" y="0"/>
                  </a:moveTo>
                  <a:cubicBezTo>
                    <a:pt x="124036" y="183911"/>
                    <a:pt x="465817" y="998795"/>
                    <a:pt x="744217" y="1440320"/>
                  </a:cubicBezTo>
                  <a:cubicBezTo>
                    <a:pt x="1022617" y="1881845"/>
                    <a:pt x="1265414" y="2259170"/>
                    <a:pt x="1670402" y="2649152"/>
                  </a:cubicBezTo>
                  <a:cubicBezTo>
                    <a:pt x="2075390" y="3039134"/>
                    <a:pt x="2708204" y="3569976"/>
                    <a:pt x="3174145" y="3780211"/>
                  </a:cubicBezTo>
                  <a:cubicBezTo>
                    <a:pt x="3640087" y="3990447"/>
                    <a:pt x="8011971" y="4245989"/>
                    <a:pt x="8281118" y="4331627"/>
                  </a:cubicBezTo>
                </a:path>
              </a:pathLst>
            </a:custGeom>
            <a:noFill/>
            <a:ln w="41275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800" kern="1200">
                <a:solidFill>
                  <a:srgbClr val="000000"/>
                </a:solidFill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279413" y="3974541"/>
              <a:ext cx="33682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Decision sciences / OR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222388" y="1850466"/>
              <a:ext cx="9220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dirty="0" smtClean="0">
                  <a:solidFill>
                    <a:srgbClr val="FFFFFF"/>
                  </a:solidFill>
                  <a:latin typeface="Arial"/>
                </a:rPr>
                <a:t>Logic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5" name="Group 29"/>
            <p:cNvGrpSpPr/>
            <p:nvPr/>
          </p:nvGrpSpPr>
          <p:grpSpPr>
            <a:xfrm>
              <a:off x="6429237" y="1421841"/>
              <a:ext cx="2771913" cy="833140"/>
              <a:chOff x="6429237" y="2136216"/>
              <a:chExt cx="2771913" cy="833140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6429237" y="2136216"/>
                <a:ext cx="27719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 rtl="0"/>
                <a:r>
                  <a:rPr lang="en-US" kern="1200" dirty="0" smtClean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High-level symbols</a:t>
                </a:r>
                <a:endPara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6457812" y="2507691"/>
                <a:ext cx="92204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 rtl="0"/>
                <a:r>
                  <a:rPr lang="en-US" dirty="0" smtClean="0">
                    <a:solidFill>
                      <a:srgbClr val="FFFFFF"/>
                    </a:solidFill>
                    <a:latin typeface="Arial"/>
                  </a:rPr>
                  <a:t>Logic</a:t>
                </a:r>
                <a:endPara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1993663" y="2174316"/>
              <a:ext cx="6864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“AI”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6" name="Group 40"/>
            <p:cNvGrpSpPr/>
            <p:nvPr/>
          </p:nvGrpSpPr>
          <p:grpSpPr>
            <a:xfrm>
              <a:off x="5772150" y="2238375"/>
              <a:ext cx="3028950" cy="1600200"/>
              <a:chOff x="5800725" y="2781300"/>
              <a:chExt cx="3028950" cy="1600200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6561729" y="3769668"/>
                <a:ext cx="8691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  <a:latin typeface="Arial"/>
                  </a:rPr>
                  <a:t>MEU</a:t>
                </a:r>
              </a:p>
            </p:txBody>
          </p:sp>
          <p:sp>
            <p:nvSpPr>
              <p:cNvPr id="39" name="Rectangle 38"/>
              <p:cNvSpPr/>
              <p:nvPr/>
            </p:nvSpPr>
            <p:spPr>
              <a:xfrm>
                <a:off x="6543675" y="3043664"/>
                <a:ext cx="2286000" cy="46166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/>
                <a:r>
                  <a:rPr lang="en-US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  <a:latin typeface="Arial"/>
                  </a:rPr>
                  <a:t>Probability</a:t>
                </a:r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6554436" y="3398193"/>
                <a:ext cx="93807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US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  <a:latin typeface="Arial"/>
                  </a:rPr>
                  <a:t>Utility</a:t>
                </a:r>
              </a:p>
            </p:txBody>
          </p:sp>
          <p:cxnSp>
            <p:nvCxnSpPr>
              <p:cNvPr id="42" name="Straight Connector 41"/>
              <p:cNvCxnSpPr/>
              <p:nvPr/>
            </p:nvCxnSpPr>
            <p:spPr bwMode="auto">
              <a:xfrm>
                <a:off x="7505700" y="4019550"/>
                <a:ext cx="542925" cy="361950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  <p:cxnSp>
            <p:nvCxnSpPr>
              <p:cNvPr id="43" name="Straight Connector 42"/>
              <p:cNvCxnSpPr/>
              <p:nvPr/>
            </p:nvCxnSpPr>
            <p:spPr bwMode="auto">
              <a:xfrm>
                <a:off x="7639050" y="3771900"/>
                <a:ext cx="742950" cy="142875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  <p:cxnSp>
            <p:nvCxnSpPr>
              <p:cNvPr id="45" name="Straight Connector 44"/>
              <p:cNvCxnSpPr/>
              <p:nvPr/>
            </p:nvCxnSpPr>
            <p:spPr bwMode="auto">
              <a:xfrm flipV="1">
                <a:off x="5867400" y="3657600"/>
                <a:ext cx="723900" cy="266700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  <p:cxnSp>
            <p:nvCxnSpPr>
              <p:cNvPr id="47" name="Straight Connector 46"/>
              <p:cNvCxnSpPr/>
              <p:nvPr/>
            </p:nvCxnSpPr>
            <p:spPr bwMode="auto">
              <a:xfrm>
                <a:off x="5800725" y="3219450"/>
                <a:ext cx="628650" cy="95250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  <p:cxnSp>
            <p:nvCxnSpPr>
              <p:cNvPr id="51" name="Straight Connector 50"/>
              <p:cNvCxnSpPr/>
              <p:nvPr/>
            </p:nvCxnSpPr>
            <p:spPr bwMode="auto">
              <a:xfrm flipV="1">
                <a:off x="7934325" y="2781300"/>
                <a:ext cx="647700" cy="304800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</p:grpSp>
        <p:grpSp>
          <p:nvGrpSpPr>
            <p:cNvPr id="8" name="Group 31"/>
            <p:cNvGrpSpPr/>
            <p:nvPr/>
          </p:nvGrpSpPr>
          <p:grpSpPr>
            <a:xfrm>
              <a:off x="129076" y="4279559"/>
              <a:ext cx="3915806" cy="1926217"/>
              <a:chOff x="129076" y="4279559"/>
              <a:chExt cx="3915806" cy="1926217"/>
            </a:xfrm>
          </p:grpSpPr>
          <p:sp>
            <p:nvSpPr>
              <p:cNvPr id="33" name="TextBox 32"/>
              <p:cNvSpPr txBox="1"/>
              <p:nvPr/>
            </p:nvSpPr>
            <p:spPr>
              <a:xfrm>
                <a:off x="129076" y="4279559"/>
                <a:ext cx="189667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rtl="0"/>
                <a:r>
                  <a:rPr lang="en-US" kern="1200" dirty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Optimization</a:t>
                </a: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206202" y="4779158"/>
                <a:ext cx="92204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rtl="0"/>
                <a:r>
                  <a:rPr lang="en-US" kern="1200" dirty="0" smtClean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Logic</a:t>
                </a:r>
                <a:endPara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195751" y="5744111"/>
                <a:ext cx="384913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rtl="0"/>
                <a:r>
                  <a:rPr lang="en-US" kern="1200" dirty="0" smtClean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General purpose computer</a:t>
                </a:r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183592" y="5282298"/>
                <a:ext cx="205216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FFFF"/>
                    </a:solidFill>
                    <a:latin typeface="Arial"/>
                  </a:rPr>
                  <a:t>Computability</a:t>
                </a:r>
                <a:endParaRPr lang="en-US" dirty="0">
                  <a:solidFill>
                    <a:srgbClr val="FFFFFF"/>
                  </a:solidFill>
                  <a:latin typeface="Arial"/>
                </a:endParaRPr>
              </a:p>
            </p:txBody>
          </p:sp>
        </p:grpSp>
        <p:sp>
          <p:nvSpPr>
            <p:cNvPr id="50" name="Rectangle 49"/>
            <p:cNvSpPr/>
            <p:nvPr/>
          </p:nvSpPr>
          <p:spPr>
            <a:xfrm>
              <a:off x="4589948" y="3227196"/>
              <a:ext cx="69762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Arial"/>
                </a:rPr>
                <a:t>UAI</a:t>
              </a:r>
              <a:endParaRPr lang="en-US" dirty="0">
                <a:solidFill>
                  <a:srgbClr val="FFFFFF"/>
                </a:solidFill>
                <a:latin typeface="Arial"/>
              </a:endParaRPr>
            </a:p>
          </p:txBody>
        </p:sp>
      </p:grpSp>
      <p:sp>
        <p:nvSpPr>
          <p:cNvPr id="30" name="Oval 29"/>
          <p:cNvSpPr/>
          <p:nvPr/>
        </p:nvSpPr>
        <p:spPr bwMode="auto">
          <a:xfrm rot="21435181">
            <a:off x="2739838" y="157547"/>
            <a:ext cx="6668986" cy="3933966"/>
          </a:xfrm>
          <a:prstGeom prst="ellipse">
            <a:avLst/>
          </a:prstGeom>
          <a:solidFill>
            <a:srgbClr val="56D8EB">
              <a:alpha val="34902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0" y="132443"/>
            <a:ext cx="9143999" cy="59157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Paradigms</a:t>
            </a: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of Computational Intelligence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129076" y="950440"/>
            <a:ext cx="9072074" cy="5255336"/>
            <a:chOff x="129076" y="950440"/>
            <a:chExt cx="9072074" cy="5255336"/>
          </a:xfrm>
        </p:grpSpPr>
        <p:sp>
          <p:nvSpPr>
            <p:cNvPr id="2" name="TextBox 1"/>
            <p:cNvSpPr txBox="1"/>
            <p:nvPr/>
          </p:nvSpPr>
          <p:spPr>
            <a:xfrm>
              <a:off x="3214300" y="952419"/>
              <a:ext cx="15888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kern="1200" dirty="0" err="1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Satisficing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174763" y="1412316"/>
              <a:ext cx="277191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High-level symbols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408410" y="950440"/>
              <a:ext cx="1896673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i="1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Optimization</a:t>
              </a:r>
              <a:endParaRPr lang="en-US" i="1" dirty="0" smtClean="0">
                <a:solidFill>
                  <a:srgbClr val="FFFFFF"/>
                </a:solidFill>
                <a:latin typeface="Arial"/>
              </a:endParaRPr>
            </a:p>
            <a:p>
              <a:pPr algn="l" rtl="0"/>
              <a:endParaRPr lang="en-US" dirty="0" smtClean="0">
                <a:solidFill>
                  <a:srgbClr val="FFFFFF"/>
                </a:solidFill>
                <a:latin typeface="Arial"/>
              </a:endParaRPr>
            </a:p>
            <a:p>
              <a:pPr algn="l" rtl="0"/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11" name="Freeform 10"/>
            <p:cNvSpPr/>
            <p:nvPr/>
          </p:nvSpPr>
          <p:spPr bwMode="auto">
            <a:xfrm flipV="1">
              <a:off x="954382" y="2228849"/>
              <a:ext cx="5341643" cy="2060353"/>
            </a:xfrm>
            <a:custGeom>
              <a:avLst/>
              <a:gdLst>
                <a:gd name="connsiteX0" fmla="*/ 385893 w 4295163"/>
                <a:gd name="connsiteY0" fmla="*/ 313189 h 3204594"/>
                <a:gd name="connsiteX1" fmla="*/ 436227 w 4295163"/>
                <a:gd name="connsiteY1" fmla="*/ 405468 h 3204594"/>
                <a:gd name="connsiteX2" fmla="*/ 3003258 w 4295163"/>
                <a:gd name="connsiteY2" fmla="*/ 2745996 h 3204594"/>
                <a:gd name="connsiteX3" fmla="*/ 4295163 w 4295163"/>
                <a:gd name="connsiteY3" fmla="*/ 3157057 h 3204594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637563 w 4295163"/>
                <a:gd name="connsiteY2" fmla="*/ 598415 h 3180825"/>
                <a:gd name="connsiteX3" fmla="*/ 3003258 w 4295163"/>
                <a:gd name="connsiteY3" fmla="*/ 2745996 h 3180825"/>
                <a:gd name="connsiteX4" fmla="*/ 4295163 w 4295163"/>
                <a:gd name="connsiteY4" fmla="*/ 3157057 h 3180825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3003258 w 4295163"/>
                <a:gd name="connsiteY2" fmla="*/ 2745996 h 3180825"/>
                <a:gd name="connsiteX3" fmla="*/ 4295163 w 4295163"/>
                <a:gd name="connsiteY3" fmla="*/ 3157057 h 3180825"/>
                <a:gd name="connsiteX0" fmla="*/ 0 w 3909270"/>
                <a:gd name="connsiteY0" fmla="*/ 0 h 2867636"/>
                <a:gd name="connsiteX1" fmla="*/ 2617365 w 3909270"/>
                <a:gd name="connsiteY1" fmla="*/ 2432807 h 2867636"/>
                <a:gd name="connsiteX2" fmla="*/ 3909270 w 3909270"/>
                <a:gd name="connsiteY2" fmla="*/ 2843868 h 2867636"/>
                <a:gd name="connsiteX0" fmla="*/ 0 w 3909270"/>
                <a:gd name="connsiteY0" fmla="*/ 0 h 2867636"/>
                <a:gd name="connsiteX1" fmla="*/ 1113621 w 3909270"/>
                <a:gd name="connsiteY1" fmla="*/ 1582455 h 2867636"/>
                <a:gd name="connsiteX2" fmla="*/ 2617365 w 3909270"/>
                <a:gd name="connsiteY2" fmla="*/ 2432807 h 2867636"/>
                <a:gd name="connsiteX3" fmla="*/ 3909270 w 3909270"/>
                <a:gd name="connsiteY3" fmla="*/ 2843868 h 2867636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2424444 w 3909270"/>
                <a:gd name="connsiteY3" fmla="*/ 2454144 h 2843868"/>
                <a:gd name="connsiteX4" fmla="*/ 3909270 w 3909270"/>
                <a:gd name="connsiteY4" fmla="*/ 2843868 h 2843868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3909270 w 3909270"/>
                <a:gd name="connsiteY3" fmla="*/ 2843868 h 2843868"/>
                <a:gd name="connsiteX0" fmla="*/ 0 w 7724338"/>
                <a:gd name="connsiteY0" fmla="*/ 0 h 2843868"/>
                <a:gd name="connsiteX1" fmla="*/ 1113621 w 7724338"/>
                <a:gd name="connsiteY1" fmla="*/ 1582455 h 2843868"/>
                <a:gd name="connsiteX2" fmla="*/ 2617365 w 7724338"/>
                <a:gd name="connsiteY2" fmla="*/ 2432807 h 2843868"/>
                <a:gd name="connsiteX3" fmla="*/ 7724338 w 7724338"/>
                <a:gd name="connsiteY3" fmla="*/ 2843868 h 2843868"/>
                <a:gd name="connsiteX0" fmla="*/ 0 w 8281118"/>
                <a:gd name="connsiteY0" fmla="*/ 0 h 3629854"/>
                <a:gd name="connsiteX1" fmla="*/ 1670401 w 8281118"/>
                <a:gd name="connsiteY1" fmla="*/ 2368441 h 3629854"/>
                <a:gd name="connsiteX2" fmla="*/ 3174145 w 8281118"/>
                <a:gd name="connsiteY2" fmla="*/ 3218793 h 3629854"/>
                <a:gd name="connsiteX3" fmla="*/ 8281118 w 8281118"/>
                <a:gd name="connsiteY3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1 w 8281118"/>
                <a:gd name="connsiteY2" fmla="*/ 2368441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2 w 8281118"/>
                <a:gd name="connsiteY2" fmla="*/ 2649152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990447"/>
                <a:gd name="connsiteX1" fmla="*/ 744217 w 8281118"/>
                <a:gd name="connsiteY1" fmla="*/ 1440320 h 3990447"/>
                <a:gd name="connsiteX2" fmla="*/ 1670402 w 8281118"/>
                <a:gd name="connsiteY2" fmla="*/ 2649152 h 3990447"/>
                <a:gd name="connsiteX3" fmla="*/ 3174145 w 8281118"/>
                <a:gd name="connsiteY3" fmla="*/ 3780211 h 3990447"/>
                <a:gd name="connsiteX4" fmla="*/ 8281118 w 8281118"/>
                <a:gd name="connsiteY4" fmla="*/ 3629854 h 3990447"/>
                <a:gd name="connsiteX0" fmla="*/ 0 w 8281118"/>
                <a:gd name="connsiteY0" fmla="*/ 0 h 4331627"/>
                <a:gd name="connsiteX1" fmla="*/ 744217 w 8281118"/>
                <a:gd name="connsiteY1" fmla="*/ 1440320 h 4331627"/>
                <a:gd name="connsiteX2" fmla="*/ 1670402 w 8281118"/>
                <a:gd name="connsiteY2" fmla="*/ 2649152 h 4331627"/>
                <a:gd name="connsiteX3" fmla="*/ 3174145 w 8281118"/>
                <a:gd name="connsiteY3" fmla="*/ 3780211 h 4331627"/>
                <a:gd name="connsiteX4" fmla="*/ 8281118 w 8281118"/>
                <a:gd name="connsiteY4" fmla="*/ 4331627 h 4331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1118" h="4331627">
                  <a:moveTo>
                    <a:pt x="0" y="0"/>
                  </a:moveTo>
                  <a:cubicBezTo>
                    <a:pt x="124036" y="183911"/>
                    <a:pt x="465817" y="998795"/>
                    <a:pt x="744217" y="1440320"/>
                  </a:cubicBezTo>
                  <a:cubicBezTo>
                    <a:pt x="1022617" y="1881845"/>
                    <a:pt x="1265414" y="2259170"/>
                    <a:pt x="1670402" y="2649152"/>
                  </a:cubicBezTo>
                  <a:cubicBezTo>
                    <a:pt x="2075390" y="3039134"/>
                    <a:pt x="2708204" y="3569976"/>
                    <a:pt x="3174145" y="3780211"/>
                  </a:cubicBezTo>
                  <a:cubicBezTo>
                    <a:pt x="3640087" y="3990447"/>
                    <a:pt x="8011971" y="4245989"/>
                    <a:pt x="8281118" y="4331627"/>
                  </a:cubicBezTo>
                </a:path>
              </a:pathLst>
            </a:custGeom>
            <a:noFill/>
            <a:ln w="34925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800" kern="1200">
                <a:solidFill>
                  <a:srgbClr val="000000"/>
                </a:solidFill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 flipV="1">
              <a:off x="1306807" y="3771900"/>
              <a:ext cx="4874918" cy="583978"/>
            </a:xfrm>
            <a:custGeom>
              <a:avLst/>
              <a:gdLst>
                <a:gd name="connsiteX0" fmla="*/ 385893 w 4295163"/>
                <a:gd name="connsiteY0" fmla="*/ 313189 h 3204594"/>
                <a:gd name="connsiteX1" fmla="*/ 436227 w 4295163"/>
                <a:gd name="connsiteY1" fmla="*/ 405468 h 3204594"/>
                <a:gd name="connsiteX2" fmla="*/ 3003258 w 4295163"/>
                <a:gd name="connsiteY2" fmla="*/ 2745996 h 3204594"/>
                <a:gd name="connsiteX3" fmla="*/ 4295163 w 4295163"/>
                <a:gd name="connsiteY3" fmla="*/ 3157057 h 3204594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637563 w 4295163"/>
                <a:gd name="connsiteY2" fmla="*/ 598415 h 3180825"/>
                <a:gd name="connsiteX3" fmla="*/ 3003258 w 4295163"/>
                <a:gd name="connsiteY3" fmla="*/ 2745996 h 3180825"/>
                <a:gd name="connsiteX4" fmla="*/ 4295163 w 4295163"/>
                <a:gd name="connsiteY4" fmla="*/ 3157057 h 3180825"/>
                <a:gd name="connsiteX0" fmla="*/ 385893 w 4295163"/>
                <a:gd name="connsiteY0" fmla="*/ 313189 h 3180825"/>
                <a:gd name="connsiteX1" fmla="*/ 436227 w 4295163"/>
                <a:gd name="connsiteY1" fmla="*/ 405468 h 3180825"/>
                <a:gd name="connsiteX2" fmla="*/ 3003258 w 4295163"/>
                <a:gd name="connsiteY2" fmla="*/ 2745996 h 3180825"/>
                <a:gd name="connsiteX3" fmla="*/ 4295163 w 4295163"/>
                <a:gd name="connsiteY3" fmla="*/ 3157057 h 3180825"/>
                <a:gd name="connsiteX0" fmla="*/ 0 w 3909270"/>
                <a:gd name="connsiteY0" fmla="*/ 0 h 2867636"/>
                <a:gd name="connsiteX1" fmla="*/ 2617365 w 3909270"/>
                <a:gd name="connsiteY1" fmla="*/ 2432807 h 2867636"/>
                <a:gd name="connsiteX2" fmla="*/ 3909270 w 3909270"/>
                <a:gd name="connsiteY2" fmla="*/ 2843868 h 2867636"/>
                <a:gd name="connsiteX0" fmla="*/ 0 w 3909270"/>
                <a:gd name="connsiteY0" fmla="*/ 0 h 2867636"/>
                <a:gd name="connsiteX1" fmla="*/ 1113621 w 3909270"/>
                <a:gd name="connsiteY1" fmla="*/ 1582455 h 2867636"/>
                <a:gd name="connsiteX2" fmla="*/ 2617365 w 3909270"/>
                <a:gd name="connsiteY2" fmla="*/ 2432807 h 2867636"/>
                <a:gd name="connsiteX3" fmla="*/ 3909270 w 3909270"/>
                <a:gd name="connsiteY3" fmla="*/ 2843868 h 2867636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2424444 w 3909270"/>
                <a:gd name="connsiteY3" fmla="*/ 2454144 h 2843868"/>
                <a:gd name="connsiteX4" fmla="*/ 3909270 w 3909270"/>
                <a:gd name="connsiteY4" fmla="*/ 2843868 h 2843868"/>
                <a:gd name="connsiteX0" fmla="*/ 0 w 3909270"/>
                <a:gd name="connsiteY0" fmla="*/ 0 h 2843868"/>
                <a:gd name="connsiteX1" fmla="*/ 1113621 w 3909270"/>
                <a:gd name="connsiteY1" fmla="*/ 1582455 h 2843868"/>
                <a:gd name="connsiteX2" fmla="*/ 2617365 w 3909270"/>
                <a:gd name="connsiteY2" fmla="*/ 2432807 h 2843868"/>
                <a:gd name="connsiteX3" fmla="*/ 3909270 w 3909270"/>
                <a:gd name="connsiteY3" fmla="*/ 2843868 h 2843868"/>
                <a:gd name="connsiteX0" fmla="*/ 0 w 7724338"/>
                <a:gd name="connsiteY0" fmla="*/ 0 h 2843868"/>
                <a:gd name="connsiteX1" fmla="*/ 1113621 w 7724338"/>
                <a:gd name="connsiteY1" fmla="*/ 1582455 h 2843868"/>
                <a:gd name="connsiteX2" fmla="*/ 2617365 w 7724338"/>
                <a:gd name="connsiteY2" fmla="*/ 2432807 h 2843868"/>
                <a:gd name="connsiteX3" fmla="*/ 7724338 w 7724338"/>
                <a:gd name="connsiteY3" fmla="*/ 2843868 h 2843868"/>
                <a:gd name="connsiteX0" fmla="*/ 0 w 8281118"/>
                <a:gd name="connsiteY0" fmla="*/ 0 h 3629854"/>
                <a:gd name="connsiteX1" fmla="*/ 1670401 w 8281118"/>
                <a:gd name="connsiteY1" fmla="*/ 2368441 h 3629854"/>
                <a:gd name="connsiteX2" fmla="*/ 3174145 w 8281118"/>
                <a:gd name="connsiteY2" fmla="*/ 3218793 h 3629854"/>
                <a:gd name="connsiteX3" fmla="*/ 8281118 w 8281118"/>
                <a:gd name="connsiteY3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1 w 8281118"/>
                <a:gd name="connsiteY2" fmla="*/ 2368441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629854"/>
                <a:gd name="connsiteX1" fmla="*/ 744217 w 8281118"/>
                <a:gd name="connsiteY1" fmla="*/ 1440320 h 3629854"/>
                <a:gd name="connsiteX2" fmla="*/ 1670402 w 8281118"/>
                <a:gd name="connsiteY2" fmla="*/ 2649152 h 3629854"/>
                <a:gd name="connsiteX3" fmla="*/ 3174145 w 8281118"/>
                <a:gd name="connsiteY3" fmla="*/ 3218793 h 3629854"/>
                <a:gd name="connsiteX4" fmla="*/ 8281118 w 8281118"/>
                <a:gd name="connsiteY4" fmla="*/ 3629854 h 3629854"/>
                <a:gd name="connsiteX0" fmla="*/ 0 w 8281118"/>
                <a:gd name="connsiteY0" fmla="*/ 0 h 3990447"/>
                <a:gd name="connsiteX1" fmla="*/ 744217 w 8281118"/>
                <a:gd name="connsiteY1" fmla="*/ 1440320 h 3990447"/>
                <a:gd name="connsiteX2" fmla="*/ 1670402 w 8281118"/>
                <a:gd name="connsiteY2" fmla="*/ 2649152 h 3990447"/>
                <a:gd name="connsiteX3" fmla="*/ 3174145 w 8281118"/>
                <a:gd name="connsiteY3" fmla="*/ 3780211 h 3990447"/>
                <a:gd name="connsiteX4" fmla="*/ 8281118 w 8281118"/>
                <a:gd name="connsiteY4" fmla="*/ 3629854 h 3990447"/>
                <a:gd name="connsiteX0" fmla="*/ 0 w 8281118"/>
                <a:gd name="connsiteY0" fmla="*/ 0 h 4331627"/>
                <a:gd name="connsiteX1" fmla="*/ 744217 w 8281118"/>
                <a:gd name="connsiteY1" fmla="*/ 1440320 h 4331627"/>
                <a:gd name="connsiteX2" fmla="*/ 1670402 w 8281118"/>
                <a:gd name="connsiteY2" fmla="*/ 2649152 h 4331627"/>
                <a:gd name="connsiteX3" fmla="*/ 3174145 w 8281118"/>
                <a:gd name="connsiteY3" fmla="*/ 3780211 h 4331627"/>
                <a:gd name="connsiteX4" fmla="*/ 8281118 w 8281118"/>
                <a:gd name="connsiteY4" fmla="*/ 4331627 h 4331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1118" h="4331627">
                  <a:moveTo>
                    <a:pt x="0" y="0"/>
                  </a:moveTo>
                  <a:cubicBezTo>
                    <a:pt x="124036" y="183911"/>
                    <a:pt x="465817" y="998795"/>
                    <a:pt x="744217" y="1440320"/>
                  </a:cubicBezTo>
                  <a:cubicBezTo>
                    <a:pt x="1022617" y="1881845"/>
                    <a:pt x="1265414" y="2259170"/>
                    <a:pt x="1670402" y="2649152"/>
                  </a:cubicBezTo>
                  <a:cubicBezTo>
                    <a:pt x="2075390" y="3039134"/>
                    <a:pt x="2708204" y="3569976"/>
                    <a:pt x="3174145" y="3780211"/>
                  </a:cubicBezTo>
                  <a:cubicBezTo>
                    <a:pt x="3640087" y="3990447"/>
                    <a:pt x="8011971" y="4245989"/>
                    <a:pt x="8281118" y="4331627"/>
                  </a:cubicBezTo>
                </a:path>
              </a:pathLst>
            </a:custGeom>
            <a:noFill/>
            <a:ln w="41275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800" kern="1200">
                <a:solidFill>
                  <a:srgbClr val="000000"/>
                </a:solidFill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279413" y="3974541"/>
              <a:ext cx="33682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Decision sciences / OR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222388" y="1850466"/>
              <a:ext cx="9220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dirty="0" smtClean="0">
                  <a:solidFill>
                    <a:srgbClr val="FFFFFF"/>
                  </a:solidFill>
                  <a:latin typeface="Arial"/>
                </a:rPr>
                <a:t>Logic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4" name="Group 29"/>
            <p:cNvGrpSpPr/>
            <p:nvPr/>
          </p:nvGrpSpPr>
          <p:grpSpPr>
            <a:xfrm>
              <a:off x="6429237" y="1421841"/>
              <a:ext cx="2771913" cy="833140"/>
              <a:chOff x="6429237" y="2136216"/>
              <a:chExt cx="2771913" cy="833140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6429237" y="2136216"/>
                <a:ext cx="27719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 rtl="0"/>
                <a:r>
                  <a:rPr lang="en-US" kern="1200" dirty="0" smtClean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High-level symbols</a:t>
                </a:r>
                <a:endPara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6457812" y="2507691"/>
                <a:ext cx="92204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 rtl="0"/>
                <a:r>
                  <a:rPr lang="en-US" dirty="0" smtClean="0">
                    <a:solidFill>
                      <a:srgbClr val="FFFFFF"/>
                    </a:solidFill>
                    <a:latin typeface="Arial"/>
                  </a:rPr>
                  <a:t>Logic</a:t>
                </a:r>
                <a:endPara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1993663" y="2174316"/>
              <a:ext cx="6864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en-US" kern="1200" dirty="0" smtClean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“AI”</a:t>
              </a:r>
              <a:endParaRPr lang="en-US" kern="1200" dirty="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5" name="Group 40"/>
            <p:cNvGrpSpPr/>
            <p:nvPr/>
          </p:nvGrpSpPr>
          <p:grpSpPr>
            <a:xfrm>
              <a:off x="5772150" y="2238375"/>
              <a:ext cx="3028950" cy="1600200"/>
              <a:chOff x="5800725" y="2781300"/>
              <a:chExt cx="3028950" cy="1600200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6561729" y="3769668"/>
                <a:ext cx="8691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  <a:latin typeface="Arial"/>
                  </a:rPr>
                  <a:t>MEU</a:t>
                </a:r>
              </a:p>
            </p:txBody>
          </p:sp>
          <p:sp>
            <p:nvSpPr>
              <p:cNvPr id="39" name="Rectangle 38"/>
              <p:cNvSpPr/>
              <p:nvPr/>
            </p:nvSpPr>
            <p:spPr>
              <a:xfrm>
                <a:off x="6543675" y="3043664"/>
                <a:ext cx="2286000" cy="46166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/>
                <a:r>
                  <a:rPr lang="en-US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  <a:latin typeface="Arial"/>
                  </a:rPr>
                  <a:t>Probability</a:t>
                </a:r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6554436" y="3398193"/>
                <a:ext cx="93807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US" dirty="0" smtClean="0">
                    <a:solidFill>
                      <a:schemeClr val="accent2">
                        <a:lumMod val="40000"/>
                        <a:lumOff val="60000"/>
                      </a:schemeClr>
                    </a:solidFill>
                    <a:latin typeface="Arial"/>
                  </a:rPr>
                  <a:t>Utility</a:t>
                </a:r>
              </a:p>
            </p:txBody>
          </p:sp>
          <p:cxnSp>
            <p:nvCxnSpPr>
              <p:cNvPr id="42" name="Straight Connector 41"/>
              <p:cNvCxnSpPr/>
              <p:nvPr/>
            </p:nvCxnSpPr>
            <p:spPr bwMode="auto">
              <a:xfrm>
                <a:off x="7505700" y="4019550"/>
                <a:ext cx="542925" cy="361950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  <p:cxnSp>
            <p:nvCxnSpPr>
              <p:cNvPr id="43" name="Straight Connector 42"/>
              <p:cNvCxnSpPr/>
              <p:nvPr/>
            </p:nvCxnSpPr>
            <p:spPr bwMode="auto">
              <a:xfrm>
                <a:off x="7639050" y="3771900"/>
                <a:ext cx="742950" cy="142875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  <p:cxnSp>
            <p:nvCxnSpPr>
              <p:cNvPr id="45" name="Straight Connector 44"/>
              <p:cNvCxnSpPr/>
              <p:nvPr/>
            </p:nvCxnSpPr>
            <p:spPr bwMode="auto">
              <a:xfrm flipV="1">
                <a:off x="5867400" y="3657600"/>
                <a:ext cx="723900" cy="266700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  <p:cxnSp>
            <p:nvCxnSpPr>
              <p:cNvPr id="47" name="Straight Connector 46"/>
              <p:cNvCxnSpPr/>
              <p:nvPr/>
            </p:nvCxnSpPr>
            <p:spPr bwMode="auto">
              <a:xfrm>
                <a:off x="5800725" y="3219450"/>
                <a:ext cx="628650" cy="95250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  <p:cxnSp>
            <p:nvCxnSpPr>
              <p:cNvPr id="51" name="Straight Connector 50"/>
              <p:cNvCxnSpPr/>
              <p:nvPr/>
            </p:nvCxnSpPr>
            <p:spPr bwMode="auto">
              <a:xfrm flipV="1">
                <a:off x="7934325" y="2781300"/>
                <a:ext cx="647700" cy="304800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</p:grpSp>
        <p:grpSp>
          <p:nvGrpSpPr>
            <p:cNvPr id="6" name="Group 31"/>
            <p:cNvGrpSpPr/>
            <p:nvPr/>
          </p:nvGrpSpPr>
          <p:grpSpPr>
            <a:xfrm>
              <a:off x="129076" y="4279559"/>
              <a:ext cx="3915806" cy="1926217"/>
              <a:chOff x="129076" y="4279559"/>
              <a:chExt cx="3915806" cy="1926217"/>
            </a:xfrm>
          </p:grpSpPr>
          <p:sp>
            <p:nvSpPr>
              <p:cNvPr id="33" name="TextBox 32"/>
              <p:cNvSpPr txBox="1"/>
              <p:nvPr/>
            </p:nvSpPr>
            <p:spPr>
              <a:xfrm>
                <a:off x="129076" y="4279559"/>
                <a:ext cx="189667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rtl="0"/>
                <a:r>
                  <a:rPr lang="en-US" kern="1200" dirty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Optimization</a:t>
                </a: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206202" y="4779158"/>
                <a:ext cx="92204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rtl="0"/>
                <a:r>
                  <a:rPr lang="en-US" kern="1200" dirty="0" smtClean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Logic</a:t>
                </a:r>
                <a:endParaRPr lang="en-US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195751" y="5744111"/>
                <a:ext cx="384913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rtl="0"/>
                <a:r>
                  <a:rPr lang="en-US" kern="1200" dirty="0" smtClean="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rPr>
                  <a:t>General purpose computer</a:t>
                </a:r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183592" y="5282298"/>
                <a:ext cx="205216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>
                    <a:solidFill>
                      <a:srgbClr val="FFFFFF"/>
                    </a:solidFill>
                    <a:latin typeface="Arial"/>
                  </a:rPr>
                  <a:t>Computability</a:t>
                </a:r>
                <a:endParaRPr lang="en-US" dirty="0">
                  <a:solidFill>
                    <a:srgbClr val="FFFFFF"/>
                  </a:solidFill>
                  <a:latin typeface="Arial"/>
                </a:endParaRPr>
              </a:p>
            </p:txBody>
          </p:sp>
        </p:grpSp>
        <p:sp>
          <p:nvSpPr>
            <p:cNvPr id="50" name="Rectangle 49"/>
            <p:cNvSpPr/>
            <p:nvPr/>
          </p:nvSpPr>
          <p:spPr>
            <a:xfrm>
              <a:off x="4589948" y="3227196"/>
              <a:ext cx="69762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Arial"/>
                </a:rPr>
                <a:t>UAI</a:t>
              </a:r>
              <a:endParaRPr lang="en-US" dirty="0">
                <a:solidFill>
                  <a:srgbClr val="FFFFFF"/>
                </a:solidFill>
                <a:latin typeface="Arial"/>
              </a:endParaRPr>
            </a:p>
          </p:txBody>
        </p:sp>
      </p:grpSp>
      <p:sp>
        <p:nvSpPr>
          <p:cNvPr id="31" name="Oval 30"/>
          <p:cNvSpPr/>
          <p:nvPr/>
        </p:nvSpPr>
        <p:spPr bwMode="auto">
          <a:xfrm rot="19842999">
            <a:off x="-620158" y="772115"/>
            <a:ext cx="10233300" cy="5311272"/>
          </a:xfrm>
          <a:prstGeom prst="ellipse">
            <a:avLst/>
          </a:prstGeom>
          <a:solidFill>
            <a:srgbClr val="56D8EB">
              <a:alpha val="34902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619" name="Rectangle 43"/>
          <p:cNvSpPr>
            <a:spLocks noChangeArrowheads="1"/>
          </p:cNvSpPr>
          <p:nvPr/>
        </p:nvSpPr>
        <p:spPr bwMode="auto">
          <a:xfrm>
            <a:off x="444500" y="1425563"/>
            <a:ext cx="8699500" cy="530606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lnSpc>
                <a:spcPct val="130000"/>
              </a:lnSpc>
              <a:buClr>
                <a:srgbClr val="FBBF29"/>
              </a:buClr>
              <a:buSzPct val="90000"/>
              <a:buFont typeface="Wingdings" pitchFamily="2" charset="2"/>
              <a:buChar char="Ø"/>
            </a:pPr>
            <a:r>
              <a:rPr lang="en-US" sz="3200" b="1" kern="1200" dirty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 Incompleteness is inescapable</a:t>
            </a:r>
          </a:p>
          <a:p>
            <a:pPr algn="l" rtl="0">
              <a:lnSpc>
                <a:spcPct val="130000"/>
              </a:lnSpc>
              <a:buClr>
                <a:srgbClr val="FBBF29"/>
              </a:buClr>
              <a:buSzPct val="90000"/>
              <a:buFont typeface="Wingdings" pitchFamily="2" charset="2"/>
              <a:buChar char="Ø"/>
            </a:pPr>
            <a:r>
              <a:rPr lang="en-US" sz="3200" b="1" kern="1200" dirty="0" smtClean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 Uncertainty </a:t>
            </a:r>
            <a:r>
              <a:rPr lang="en-US" sz="3200" b="1" kern="1200" dirty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is </a:t>
            </a:r>
            <a:r>
              <a:rPr lang="en-US" sz="3200" b="1" kern="1200" dirty="0" smtClean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ubiquitous </a:t>
            </a:r>
          </a:p>
          <a:p>
            <a:pPr lvl="1">
              <a:lnSpc>
                <a:spcPct val="130000"/>
              </a:lnSpc>
              <a:buClr>
                <a:srgbClr val="FBBF29"/>
              </a:buClr>
              <a:buSzPct val="90000"/>
              <a:buFont typeface="Wingdings" pitchFamily="2" charset="2"/>
              <a:buChar char="v"/>
            </a:pPr>
            <a:r>
              <a:rPr lang="en-US" sz="2600" b="1" dirty="0" smtClean="0">
                <a:solidFill>
                  <a:srgbClr val="FFFFFF"/>
                </a:solidFill>
                <a:latin typeface="Arial" pitchFamily="34" charset="0"/>
              </a:rPr>
              <a:t> State of world</a:t>
            </a:r>
          </a:p>
          <a:p>
            <a:pPr lvl="1">
              <a:lnSpc>
                <a:spcPct val="130000"/>
              </a:lnSpc>
              <a:buClr>
                <a:srgbClr val="FBBF29"/>
              </a:buClr>
              <a:buSzPct val="90000"/>
              <a:buFont typeface="Wingdings" pitchFamily="2" charset="2"/>
              <a:buChar char="v"/>
            </a:pPr>
            <a:r>
              <a:rPr lang="en-US" sz="2600" b="1" dirty="0" smtClean="0">
                <a:solidFill>
                  <a:srgbClr val="FFFFFF"/>
                </a:solidFill>
                <a:latin typeface="Arial" pitchFamily="34" charset="0"/>
              </a:rPr>
              <a:t> Outcome of action</a:t>
            </a:r>
          </a:p>
          <a:p>
            <a:pPr lvl="1">
              <a:lnSpc>
                <a:spcPct val="130000"/>
              </a:lnSpc>
              <a:buClr>
                <a:srgbClr val="FBBF29"/>
              </a:buClr>
              <a:buSzPct val="90000"/>
              <a:buFont typeface="Wingdings" pitchFamily="2" charset="2"/>
              <a:buChar char="v"/>
            </a:pPr>
            <a:r>
              <a:rPr lang="en-US" sz="2600" b="1" dirty="0" smtClean="0">
                <a:solidFill>
                  <a:srgbClr val="FFFFFF"/>
                </a:solidFill>
                <a:latin typeface="Arial" pitchFamily="34" charset="0"/>
              </a:rPr>
              <a:t> Problem solving itself</a:t>
            </a:r>
          </a:p>
          <a:p>
            <a:pPr lvl="1">
              <a:lnSpc>
                <a:spcPct val="130000"/>
              </a:lnSpc>
              <a:buClr>
                <a:srgbClr val="FBBF29"/>
              </a:buClr>
              <a:buSzPct val="90000"/>
              <a:buFont typeface="Wingdings" pitchFamily="2" charset="2"/>
              <a:buChar char="v"/>
            </a:pPr>
            <a:endParaRPr lang="en-US" sz="2600" b="1" kern="1200" dirty="0" smtClean="0">
              <a:solidFill>
                <a:srgbClr val="FFFFFF"/>
              </a:solidFill>
              <a:latin typeface="Arial" pitchFamily="34" charset="0"/>
              <a:ea typeface="+mn-ea"/>
              <a:cs typeface="+mn-cs"/>
            </a:endParaRPr>
          </a:p>
          <a:p>
            <a:pPr algn="ctr" rtl="0">
              <a:lnSpc>
                <a:spcPct val="130000"/>
              </a:lnSpc>
              <a:buClr>
                <a:srgbClr val="FBBF29"/>
              </a:buClr>
              <a:buSzPct val="90000"/>
            </a:pPr>
            <a:r>
              <a:rPr lang="en-US" sz="3600" b="1" i="1" dirty="0" smtClean="0">
                <a:solidFill>
                  <a:srgbClr val="FFFFFF"/>
                </a:solidFill>
                <a:latin typeface="Arial" pitchFamily="34" charset="0"/>
              </a:rPr>
              <a:t> </a:t>
            </a:r>
            <a:r>
              <a:rPr lang="en-US" sz="3200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</a:rPr>
              <a:t>Push unknown &amp; unrepresented details into probabilities and propagate</a:t>
            </a:r>
          </a:p>
          <a:p>
            <a:pPr algn="l" rtl="0">
              <a:buFontTx/>
              <a:buChar char="•"/>
            </a:pPr>
            <a:endParaRPr lang="en-US" sz="3200" b="1" kern="1200" dirty="0">
              <a:solidFill>
                <a:srgbClr val="FFFFFF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-203200" y="303807"/>
            <a:ext cx="9347200" cy="591573"/>
          </a:xfrm>
        </p:spPr>
        <p:txBody>
          <a:bodyPr/>
          <a:lstStyle/>
          <a:p>
            <a:r>
              <a:rPr lang="en-US" dirty="0" smtClean="0"/>
              <a:t>Uncertainty as Organizing Principle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6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6619" grpId="0" build="p" advAuto="50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621" name="Rectangle 45"/>
          <p:cNvSpPr>
            <a:spLocks noChangeArrowheads="1"/>
          </p:cNvSpPr>
          <p:nvPr/>
        </p:nvSpPr>
        <p:spPr bwMode="auto">
          <a:xfrm>
            <a:off x="702644" y="1944620"/>
            <a:ext cx="7993564" cy="175432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rtl="0">
              <a:buFont typeface="Wingdings" pitchFamily="2" charset="2"/>
              <a:buChar char="è"/>
            </a:pPr>
            <a:r>
              <a:rPr lang="en-US" sz="3600" b="1" i="1" kern="1200" dirty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Machinery for handling </a:t>
            </a:r>
          </a:p>
          <a:p>
            <a:pPr algn="ctr" rtl="0">
              <a:buFont typeface="Wingdings" pitchFamily="2" charset="2"/>
              <a:buNone/>
            </a:pPr>
            <a:r>
              <a:rPr lang="en-US" sz="3600" b="1" i="1" u="sng" kern="1200" dirty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uncertainty</a:t>
            </a:r>
            <a:r>
              <a:rPr lang="en-US" sz="3600" b="1" i="1" kern="1200" dirty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 &amp; </a:t>
            </a:r>
            <a:r>
              <a:rPr lang="en-US" sz="3600" b="1" i="1" u="sng" kern="1200" dirty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resource limitations</a:t>
            </a:r>
            <a:r>
              <a:rPr lang="en-US" sz="3600" b="1" i="1" kern="1200" dirty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 foundational in intelligence</a:t>
            </a:r>
            <a:r>
              <a:rPr lang="en-US" sz="3200" b="1" kern="1200" dirty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-203200" y="303807"/>
            <a:ext cx="9347200" cy="591573"/>
          </a:xfrm>
        </p:spPr>
        <p:txBody>
          <a:bodyPr/>
          <a:lstStyle/>
          <a:p>
            <a:r>
              <a:rPr lang="en-US" dirty="0" smtClean="0"/>
              <a:t>Uncertainty as Organizing Principle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6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66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57175"/>
            <a:ext cx="9144000" cy="1143000"/>
          </a:xfrm>
          <a:noFill/>
          <a:ln/>
        </p:spPr>
        <p:txBody>
          <a:bodyPr anchor="ctr" anchorCtr="0"/>
          <a:lstStyle/>
          <a:p>
            <a:r>
              <a:rPr lang="en-US" dirty="0"/>
              <a:t>Expressive Representations                            of Uncertainty</a:t>
            </a:r>
          </a:p>
        </p:txBody>
      </p:sp>
      <p:sp>
        <p:nvSpPr>
          <p:cNvPr id="1433603" name="Rectangle 3"/>
          <p:cNvSpPr>
            <a:spLocks noChangeArrowheads="1"/>
          </p:cNvSpPr>
          <p:nvPr/>
        </p:nvSpPr>
        <p:spPr bwMode="auto">
          <a:xfrm>
            <a:off x="200025" y="1506538"/>
            <a:ext cx="8943975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285750" indent="-285750" algn="l" rtl="0" fontAlgn="base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lr>
                <a:srgbClr val="F3BD2E"/>
              </a:buClr>
              <a:buSzPct val="75000"/>
              <a:buFont typeface="Wingdings" pitchFamily="2" charset="2"/>
              <a:buChar char="u"/>
            </a:pPr>
            <a:r>
              <a:rPr lang="en-US" sz="2600" b="1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Graphical models for representing </a:t>
            </a:r>
            <a:r>
              <a:rPr lang="en-US" sz="2600" b="1" kern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beliefs</a:t>
            </a:r>
          </a:p>
          <a:p>
            <a:pPr marL="285750" indent="-285750" algn="l" rtl="0" fontAlgn="base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lr>
                <a:srgbClr val="F3BD2E"/>
              </a:buClr>
              <a:buSzPct val="75000"/>
              <a:buFont typeface="Wingdings" pitchFamily="2" charset="2"/>
              <a:buChar char="u"/>
            </a:pPr>
            <a:endParaRPr lang="en-US" sz="2600" b="1" kern="12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+mn-ea"/>
              <a:cs typeface="+mn-cs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579563" y="3817938"/>
            <a:ext cx="6343650" cy="2794000"/>
            <a:chOff x="569" y="998"/>
            <a:chExt cx="4485" cy="3078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061" y="998"/>
              <a:ext cx="3273" cy="2867"/>
              <a:chOff x="1307" y="1123"/>
              <a:chExt cx="2768" cy="2146"/>
            </a:xfrm>
          </p:grpSpPr>
          <p:sp>
            <p:nvSpPr>
              <p:cNvPr id="1433606" name="Oval 6"/>
              <p:cNvSpPr>
                <a:spLocks noChangeArrowheads="1"/>
              </p:cNvSpPr>
              <p:nvPr/>
            </p:nvSpPr>
            <p:spPr bwMode="auto">
              <a:xfrm>
                <a:off x="3102" y="1123"/>
                <a:ext cx="876" cy="398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600" b="1" kern="12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  <a:ea typeface="+mn-ea"/>
                    <a:cs typeface="+mn-cs"/>
                  </a:rPr>
                  <a:t>Fuel</a:t>
                </a:r>
              </a:p>
            </p:txBody>
          </p:sp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2474" y="1770"/>
                <a:ext cx="876" cy="398"/>
                <a:chOff x="2474" y="1770"/>
                <a:chExt cx="876" cy="398"/>
              </a:xfrm>
            </p:grpSpPr>
            <p:sp>
              <p:nvSpPr>
                <p:cNvPr id="1433608" name="Oval 8"/>
                <p:cNvSpPr>
                  <a:spLocks noChangeArrowheads="1"/>
                </p:cNvSpPr>
                <p:nvPr/>
              </p:nvSpPr>
              <p:spPr bwMode="auto">
                <a:xfrm>
                  <a:off x="2474" y="1770"/>
                  <a:ext cx="876" cy="398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lnSpc>
                      <a:spcPct val="90000"/>
                    </a:lnSpc>
                    <a:spcBef>
                      <a:spcPct val="30000"/>
                    </a:spcBef>
                    <a:spcAft>
                      <a:spcPct val="0"/>
                    </a:spcAft>
                  </a:pPr>
                  <a:r>
                    <a:rPr lang="en-US" sz="1600" b="1" kern="120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Arial" pitchFamily="34" charset="0"/>
                      <a:ea typeface="+mn-ea"/>
                      <a:cs typeface="+mn-cs"/>
                    </a:rPr>
                    <a:t>Gauge</a:t>
                  </a:r>
                </a:p>
              </p:txBody>
            </p:sp>
            <p:sp>
              <p:nvSpPr>
                <p:cNvPr id="1433609" name="Rectangle 9"/>
                <p:cNvSpPr>
                  <a:spLocks noChangeArrowheads="1"/>
                </p:cNvSpPr>
                <p:nvPr/>
              </p:nvSpPr>
              <p:spPr bwMode="auto">
                <a:xfrm>
                  <a:off x="2494" y="1852"/>
                  <a:ext cx="836" cy="2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" name="Group 10"/>
              <p:cNvGrpSpPr>
                <a:grpSpLocks/>
              </p:cNvGrpSpPr>
              <p:nvPr/>
            </p:nvGrpSpPr>
            <p:grpSpPr bwMode="auto">
              <a:xfrm>
                <a:off x="3199" y="2871"/>
                <a:ext cx="876" cy="398"/>
                <a:chOff x="3199" y="2871"/>
                <a:chExt cx="876" cy="398"/>
              </a:xfrm>
            </p:grpSpPr>
            <p:sp>
              <p:nvSpPr>
                <p:cNvPr id="1433611" name="Oval 11"/>
                <p:cNvSpPr>
                  <a:spLocks noChangeArrowheads="1"/>
                </p:cNvSpPr>
                <p:nvPr/>
              </p:nvSpPr>
              <p:spPr bwMode="auto">
                <a:xfrm>
                  <a:off x="3199" y="2871"/>
                  <a:ext cx="876" cy="398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lnSpc>
                      <a:spcPct val="90000"/>
                    </a:lnSpc>
                    <a:spcBef>
                      <a:spcPct val="30000"/>
                    </a:spcBef>
                    <a:spcAft>
                      <a:spcPct val="0"/>
                    </a:spcAft>
                  </a:pPr>
                  <a:r>
                    <a:rPr lang="en-US" sz="1600" b="1" kern="120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Arial" pitchFamily="34" charset="0"/>
                      <a:ea typeface="+mn-ea"/>
                      <a:cs typeface="+mn-cs"/>
                    </a:rPr>
                    <a:t>Start</a:t>
                  </a:r>
                </a:p>
              </p:txBody>
            </p:sp>
            <p:sp>
              <p:nvSpPr>
                <p:cNvPr id="1433612" name="Rectangle 12"/>
                <p:cNvSpPr>
                  <a:spLocks noChangeArrowheads="1"/>
                </p:cNvSpPr>
                <p:nvPr/>
              </p:nvSpPr>
              <p:spPr bwMode="auto">
                <a:xfrm>
                  <a:off x="3375" y="2943"/>
                  <a:ext cx="524" cy="2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" name="Group 13"/>
              <p:cNvGrpSpPr>
                <a:grpSpLocks/>
              </p:cNvGrpSpPr>
              <p:nvPr/>
            </p:nvGrpSpPr>
            <p:grpSpPr bwMode="auto">
              <a:xfrm>
                <a:off x="1307" y="1171"/>
                <a:ext cx="1104" cy="384"/>
                <a:chOff x="1307" y="1171"/>
                <a:chExt cx="1104" cy="384"/>
              </a:xfrm>
            </p:grpSpPr>
            <p:sp>
              <p:nvSpPr>
                <p:cNvPr id="1433614" name="Oval 14"/>
                <p:cNvSpPr>
                  <a:spLocks noChangeArrowheads="1"/>
                </p:cNvSpPr>
                <p:nvPr/>
              </p:nvSpPr>
              <p:spPr bwMode="auto">
                <a:xfrm>
                  <a:off x="1307" y="1171"/>
                  <a:ext cx="1104" cy="384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lnSpc>
                      <a:spcPct val="90000"/>
                    </a:lnSpc>
                    <a:spcBef>
                      <a:spcPct val="30000"/>
                    </a:spcBef>
                    <a:spcAft>
                      <a:spcPct val="0"/>
                    </a:spcAft>
                  </a:pPr>
                  <a:r>
                    <a:rPr lang="en-US" sz="1600" b="1" kern="120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Arial" pitchFamily="34" charset="0"/>
                      <a:ea typeface="+mn-ea"/>
                      <a:cs typeface="+mn-cs"/>
                    </a:rPr>
                    <a:t>Battery</a:t>
                  </a:r>
                </a:p>
              </p:txBody>
            </p:sp>
            <p:sp>
              <p:nvSpPr>
                <p:cNvPr id="1433615" name="Rectangle 15"/>
                <p:cNvSpPr>
                  <a:spLocks noChangeArrowheads="1"/>
                </p:cNvSpPr>
                <p:nvPr/>
              </p:nvSpPr>
              <p:spPr bwMode="auto">
                <a:xfrm>
                  <a:off x="1331" y="1233"/>
                  <a:ext cx="1056" cy="2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7" name="Group 16"/>
              <p:cNvGrpSpPr>
                <a:grpSpLocks/>
              </p:cNvGrpSpPr>
              <p:nvPr/>
            </p:nvGrpSpPr>
            <p:grpSpPr bwMode="auto">
              <a:xfrm>
                <a:off x="1666" y="2541"/>
                <a:ext cx="980" cy="398"/>
                <a:chOff x="1666" y="2541"/>
                <a:chExt cx="980" cy="398"/>
              </a:xfrm>
            </p:grpSpPr>
            <p:sp>
              <p:nvSpPr>
                <p:cNvPr id="1433617" name="Oval 17"/>
                <p:cNvSpPr>
                  <a:spLocks noChangeArrowheads="1"/>
                </p:cNvSpPr>
                <p:nvPr/>
              </p:nvSpPr>
              <p:spPr bwMode="auto">
                <a:xfrm>
                  <a:off x="1666" y="2541"/>
                  <a:ext cx="980" cy="398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lnSpc>
                      <a:spcPct val="90000"/>
                    </a:lnSpc>
                    <a:spcBef>
                      <a:spcPct val="30000"/>
                    </a:spcBef>
                    <a:spcAft>
                      <a:spcPct val="0"/>
                    </a:spcAft>
                  </a:pPr>
                  <a:r>
                    <a:rPr lang="en-US" sz="1600" b="1" kern="120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Arial" pitchFamily="34" charset="0"/>
                      <a:ea typeface="+mn-ea"/>
                      <a:cs typeface="+mn-cs"/>
                    </a:rPr>
                    <a:t>TurnOver</a:t>
                  </a:r>
                </a:p>
              </p:txBody>
            </p:sp>
            <p:sp>
              <p:nvSpPr>
                <p:cNvPr id="1433618" name="Rectangle 18"/>
                <p:cNvSpPr>
                  <a:spLocks noChangeArrowheads="1"/>
                </p:cNvSpPr>
                <p:nvPr/>
              </p:nvSpPr>
              <p:spPr bwMode="auto">
                <a:xfrm>
                  <a:off x="1666" y="2623"/>
                  <a:ext cx="980" cy="2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433619" name="Line 19"/>
              <p:cNvSpPr>
                <a:spLocks noChangeShapeType="1"/>
              </p:cNvSpPr>
              <p:nvPr/>
            </p:nvSpPr>
            <p:spPr bwMode="auto">
              <a:xfrm>
                <a:off x="2201" y="1508"/>
                <a:ext cx="455" cy="27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433620" name="Line 20"/>
              <p:cNvSpPr>
                <a:spLocks noChangeShapeType="1"/>
              </p:cNvSpPr>
              <p:nvPr/>
            </p:nvSpPr>
            <p:spPr bwMode="auto">
              <a:xfrm flipH="1">
                <a:off x="3112" y="1494"/>
                <a:ext cx="249" cy="27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433621" name="Line 21"/>
              <p:cNvSpPr>
                <a:spLocks noChangeShapeType="1"/>
              </p:cNvSpPr>
              <p:nvPr/>
            </p:nvSpPr>
            <p:spPr bwMode="auto">
              <a:xfrm>
                <a:off x="1897" y="1563"/>
                <a:ext cx="235" cy="97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433622" name="Line 22"/>
              <p:cNvSpPr>
                <a:spLocks noChangeShapeType="1"/>
              </p:cNvSpPr>
              <p:nvPr/>
            </p:nvSpPr>
            <p:spPr bwMode="auto">
              <a:xfrm>
                <a:off x="3568" y="1522"/>
                <a:ext cx="41" cy="134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433623" name="Line 23"/>
              <p:cNvSpPr>
                <a:spLocks noChangeShapeType="1"/>
              </p:cNvSpPr>
              <p:nvPr/>
            </p:nvSpPr>
            <p:spPr bwMode="auto">
              <a:xfrm>
                <a:off x="2587" y="2829"/>
                <a:ext cx="663" cy="179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1433624" name="Rectangle 24"/>
            <p:cNvSpPr>
              <a:spLocks noChangeArrowheads="1"/>
            </p:cNvSpPr>
            <p:nvPr/>
          </p:nvSpPr>
          <p:spPr bwMode="auto">
            <a:xfrm>
              <a:off x="569" y="1484"/>
              <a:ext cx="41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i="1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p</a:t>
              </a:r>
              <a:r>
                <a:rPr lang="en-US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(</a:t>
              </a:r>
              <a:r>
                <a:rPr lang="en-US" i="1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B</a:t>
              </a:r>
              <a:r>
                <a:rPr lang="en-US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)</a:t>
              </a:r>
            </a:p>
          </p:txBody>
        </p:sp>
        <p:sp>
          <p:nvSpPr>
            <p:cNvPr id="1433625" name="Rectangle 25"/>
            <p:cNvSpPr>
              <a:spLocks noChangeArrowheads="1"/>
            </p:cNvSpPr>
            <p:nvPr/>
          </p:nvSpPr>
          <p:spPr bwMode="auto">
            <a:xfrm>
              <a:off x="841" y="3329"/>
              <a:ext cx="55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i="1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p</a:t>
              </a:r>
              <a:r>
                <a:rPr lang="en-US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(</a:t>
              </a:r>
              <a:r>
                <a:rPr lang="en-US" i="1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T|B</a:t>
              </a:r>
              <a:r>
                <a:rPr lang="en-US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)</a:t>
              </a:r>
            </a:p>
          </p:txBody>
        </p:sp>
        <p:sp>
          <p:nvSpPr>
            <p:cNvPr id="1433626" name="Rectangle 26"/>
            <p:cNvSpPr>
              <a:spLocks noChangeArrowheads="1"/>
            </p:cNvSpPr>
            <p:nvPr/>
          </p:nvSpPr>
          <p:spPr bwMode="auto">
            <a:xfrm>
              <a:off x="2505" y="2413"/>
              <a:ext cx="71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i="1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p</a:t>
              </a:r>
              <a:r>
                <a:rPr lang="en-US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(</a:t>
              </a:r>
              <a:r>
                <a:rPr lang="en-US" i="1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G|F,B</a:t>
              </a:r>
              <a:r>
                <a:rPr lang="en-US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)</a:t>
              </a:r>
            </a:p>
          </p:txBody>
        </p:sp>
        <p:sp>
          <p:nvSpPr>
            <p:cNvPr id="1433627" name="Rectangle 27"/>
            <p:cNvSpPr>
              <a:spLocks noChangeArrowheads="1"/>
            </p:cNvSpPr>
            <p:nvPr/>
          </p:nvSpPr>
          <p:spPr bwMode="auto">
            <a:xfrm>
              <a:off x="4380" y="3672"/>
              <a:ext cx="67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i="1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p</a:t>
              </a:r>
              <a:r>
                <a:rPr lang="en-US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(</a:t>
              </a:r>
              <a:r>
                <a:rPr lang="en-US" i="1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S|F,T</a:t>
              </a:r>
              <a:r>
                <a:rPr lang="en-US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)</a:t>
              </a:r>
            </a:p>
          </p:txBody>
        </p:sp>
        <p:sp>
          <p:nvSpPr>
            <p:cNvPr id="1433628" name="Rectangle 28"/>
            <p:cNvSpPr>
              <a:spLocks noChangeArrowheads="1"/>
            </p:cNvSpPr>
            <p:nvPr/>
          </p:nvSpPr>
          <p:spPr bwMode="auto">
            <a:xfrm>
              <a:off x="4146" y="1365"/>
              <a:ext cx="417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i="1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p</a:t>
              </a:r>
              <a:r>
                <a:rPr lang="en-US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(</a:t>
              </a:r>
              <a:r>
                <a:rPr lang="en-US" i="1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F</a:t>
              </a:r>
              <a:r>
                <a:rPr lang="en-US" kern="1200">
                  <a:solidFill>
                    <a:srgbClr val="FFFFFF"/>
                  </a:solidFill>
                  <a:latin typeface="Times New Roman" pitchFamily="18" charset="0"/>
                  <a:ea typeface="+mn-ea"/>
                  <a:cs typeface="+mn-cs"/>
                </a:rPr>
                <a:t>)</a:t>
              </a:r>
            </a:p>
          </p:txBody>
        </p:sp>
      </p:grpSp>
      <p:sp>
        <p:nvSpPr>
          <p:cNvPr id="1433629" name="Rectangle 29"/>
          <p:cNvSpPr>
            <a:spLocks noChangeArrowheads="1"/>
          </p:cNvSpPr>
          <p:nvPr/>
        </p:nvSpPr>
        <p:spPr bwMode="auto">
          <a:xfrm>
            <a:off x="-133350" y="1952625"/>
            <a:ext cx="9277350" cy="688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1143000" lvl="2" indent="-228600" algn="l" rtl="0" fontAlgn="base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3BD2E"/>
              </a:buClr>
              <a:buSzPct val="75000"/>
              <a:buFont typeface="Wingdings" pitchFamily="2" charset="2"/>
              <a:buChar char="Ø"/>
            </a:pPr>
            <a:r>
              <a:rPr lang="en-US" sz="2400" i="1" kern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d</a:t>
            </a:r>
            <a:r>
              <a:rPr lang="en-US" sz="2400" kern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-separation</a:t>
            </a:r>
          </a:p>
          <a:p>
            <a:pPr marL="1143000" lvl="2" indent="-228600" algn="l" rtl="0" fontAlgn="base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3BD2E"/>
              </a:buClr>
              <a:buSzPct val="75000"/>
              <a:buFont typeface="Wingdings" pitchFamily="2" charset="2"/>
              <a:buChar char="Ø"/>
            </a:pPr>
            <a:r>
              <a:rPr lang="en-US" sz="2400" kern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Sound and complete algorithm </a:t>
            </a:r>
            <a:r>
              <a:rPr lang="en-US" sz="2400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for identifying </a:t>
            </a:r>
            <a:r>
              <a:rPr lang="en-US" sz="2400" kern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all independencies entailed by the graph.</a:t>
            </a:r>
          </a:p>
          <a:p>
            <a:pPr marL="2000250" lvl="4" indent="-171450" algn="l" rtl="0" fontAlgn="base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lr>
                <a:srgbClr val="F3BD2E"/>
              </a:buClr>
              <a:buSzPct val="75000"/>
              <a:buFont typeface="Wingdings" pitchFamily="2" charset="2"/>
              <a:buChar char="Ø"/>
            </a:pPr>
            <a:endParaRPr lang="en-US" i="1" kern="12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2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908050" y="4387850"/>
            <a:ext cx="5486400" cy="2108200"/>
            <a:chOff x="908050" y="4387850"/>
            <a:chExt cx="5486400" cy="2108200"/>
          </a:xfrm>
        </p:grpSpPr>
        <p:sp>
          <p:nvSpPr>
            <p:cNvPr id="1437699" name="Rectangle 3"/>
            <p:cNvSpPr>
              <a:spLocks noChangeArrowheads="1"/>
            </p:cNvSpPr>
            <p:nvPr/>
          </p:nvSpPr>
          <p:spPr bwMode="auto">
            <a:xfrm>
              <a:off x="1952625" y="5800725"/>
              <a:ext cx="4441825" cy="695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437700" name="Arc 4"/>
            <p:cNvSpPr>
              <a:spLocks/>
            </p:cNvSpPr>
            <p:nvPr/>
          </p:nvSpPr>
          <p:spPr bwMode="blackWhite">
            <a:xfrm rot="18600000">
              <a:off x="1830388" y="4991100"/>
              <a:ext cx="1054100" cy="1196975"/>
            </a:xfrm>
            <a:custGeom>
              <a:avLst/>
              <a:gdLst>
                <a:gd name="G0" fmla="+- 21600 0 0"/>
                <a:gd name="G1" fmla="+- 0 0 0"/>
                <a:gd name="G2" fmla="+- 21600 0 0"/>
                <a:gd name="T0" fmla="*/ 21600 w 21600"/>
                <a:gd name="T1" fmla="*/ 21600 h 21600"/>
                <a:gd name="T2" fmla="*/ 0 w 21600"/>
                <a:gd name="T3" fmla="*/ 0 h 21600"/>
                <a:gd name="T4" fmla="*/ 21600 w 21600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21600"/>
                  </a:moveTo>
                  <a:cubicBezTo>
                    <a:pt x="9670" y="21600"/>
                    <a:pt x="0" y="11929"/>
                    <a:pt x="0" y="0"/>
                  </a:cubicBezTo>
                </a:path>
                <a:path w="21600" h="21600" stroke="0" extrusionOk="0">
                  <a:moveTo>
                    <a:pt x="21600" y="21600"/>
                  </a:moveTo>
                  <a:cubicBezTo>
                    <a:pt x="9670" y="21600"/>
                    <a:pt x="0" y="1192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437704" name="Oval 8"/>
            <p:cNvSpPr>
              <a:spLocks noChangeArrowheads="1"/>
            </p:cNvSpPr>
            <p:nvPr/>
          </p:nvSpPr>
          <p:spPr bwMode="blackWhite">
            <a:xfrm>
              <a:off x="1962150" y="4965700"/>
              <a:ext cx="914400" cy="622300"/>
            </a:xfrm>
            <a:prstGeom prst="ellipse">
              <a:avLst/>
            </a:prstGeom>
            <a:solidFill>
              <a:srgbClr val="0033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b="1" kern="1200">
                  <a:solidFill>
                    <a:srgbClr val="FFFFFF"/>
                  </a:solidFill>
                  <a:latin typeface="Arial" pitchFamily="34" charset="0"/>
                  <a:ea typeface="+mn-ea"/>
                  <a:cs typeface="+mn-cs"/>
                </a:rPr>
                <a:t>E</a:t>
              </a:r>
              <a:r>
                <a:rPr lang="en-US" b="1" kern="1200" baseline="-25000">
                  <a:solidFill>
                    <a:srgbClr val="FFFFFF"/>
                  </a:solidFill>
                  <a:latin typeface="Arial" pitchFamily="34" charset="0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1437705" name="Line 9"/>
            <p:cNvSpPr>
              <a:spLocks noChangeShapeType="1"/>
            </p:cNvSpPr>
            <p:nvPr/>
          </p:nvSpPr>
          <p:spPr bwMode="blackWhite">
            <a:xfrm>
              <a:off x="4381500" y="4565650"/>
              <a:ext cx="1206500" cy="5207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437706" name="Line 10"/>
            <p:cNvSpPr>
              <a:spLocks noChangeShapeType="1"/>
            </p:cNvSpPr>
            <p:nvPr/>
          </p:nvSpPr>
          <p:spPr bwMode="blackWhite">
            <a:xfrm flipH="1">
              <a:off x="1485900" y="4387850"/>
              <a:ext cx="2235200" cy="5842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437707" name="Line 11"/>
            <p:cNvSpPr>
              <a:spLocks noChangeShapeType="1"/>
            </p:cNvSpPr>
            <p:nvPr/>
          </p:nvSpPr>
          <p:spPr bwMode="blackWhite">
            <a:xfrm flipH="1">
              <a:off x="2705100" y="4578350"/>
              <a:ext cx="1054100" cy="4572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437708" name="Line 12"/>
            <p:cNvSpPr>
              <a:spLocks noChangeShapeType="1"/>
            </p:cNvSpPr>
            <p:nvPr/>
          </p:nvSpPr>
          <p:spPr bwMode="blackWhite">
            <a:xfrm flipH="1">
              <a:off x="3695700" y="4718050"/>
              <a:ext cx="203200" cy="2667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437711" name="Oval 15"/>
            <p:cNvSpPr>
              <a:spLocks noChangeArrowheads="1"/>
            </p:cNvSpPr>
            <p:nvPr/>
          </p:nvSpPr>
          <p:spPr bwMode="blackWhite">
            <a:xfrm>
              <a:off x="5441950" y="5016500"/>
              <a:ext cx="914400" cy="698500"/>
            </a:xfrm>
            <a:prstGeom prst="ellipse">
              <a:avLst/>
            </a:prstGeom>
            <a:solidFill>
              <a:srgbClr val="0033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b="1" kern="1200">
                  <a:solidFill>
                    <a:srgbClr val="FFFFFF"/>
                  </a:solidFill>
                  <a:latin typeface="Arial" pitchFamily="34" charset="0"/>
                  <a:ea typeface="+mn-ea"/>
                  <a:cs typeface="+mn-cs"/>
                </a:rPr>
                <a:t>E</a:t>
              </a:r>
              <a:r>
                <a:rPr lang="en-US" b="1" kern="1200" baseline="-25000">
                  <a:solidFill>
                    <a:srgbClr val="FFFFFF"/>
                  </a:solidFill>
                  <a:latin typeface="Arial" pitchFamily="34" charset="0"/>
                  <a:ea typeface="+mn-ea"/>
                  <a:cs typeface="+mn-cs"/>
                </a:rPr>
                <a:t>n</a:t>
              </a:r>
            </a:p>
          </p:txBody>
        </p:sp>
        <p:sp>
          <p:nvSpPr>
            <p:cNvPr id="1437712" name="Oval 16"/>
            <p:cNvSpPr>
              <a:spLocks noChangeArrowheads="1"/>
            </p:cNvSpPr>
            <p:nvPr/>
          </p:nvSpPr>
          <p:spPr bwMode="blackWhite">
            <a:xfrm>
              <a:off x="908050" y="5003800"/>
              <a:ext cx="914400" cy="622300"/>
            </a:xfrm>
            <a:prstGeom prst="ellipse">
              <a:avLst/>
            </a:prstGeom>
            <a:solidFill>
              <a:srgbClr val="0033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b="1" kern="1200">
                  <a:solidFill>
                    <a:srgbClr val="FFFFFF"/>
                  </a:solidFill>
                  <a:latin typeface="Arial" pitchFamily="34" charset="0"/>
                  <a:ea typeface="+mn-ea"/>
                  <a:cs typeface="+mn-cs"/>
                </a:rPr>
                <a:t>E</a:t>
              </a:r>
              <a:r>
                <a:rPr lang="en-US" b="1" kern="1200" baseline="-25000">
                  <a:solidFill>
                    <a:srgbClr val="FFFFFF"/>
                  </a:solidFill>
                  <a:latin typeface="Arial" pitchFamily="34" charset="0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437713" name="Oval 17"/>
            <p:cNvSpPr>
              <a:spLocks noChangeArrowheads="1"/>
            </p:cNvSpPr>
            <p:nvPr/>
          </p:nvSpPr>
          <p:spPr bwMode="blackWhite">
            <a:xfrm>
              <a:off x="3016250" y="4940300"/>
              <a:ext cx="914400" cy="685800"/>
            </a:xfrm>
            <a:prstGeom prst="ellipse">
              <a:avLst/>
            </a:prstGeom>
            <a:solidFill>
              <a:srgbClr val="0033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b="1" kern="1200">
                  <a:solidFill>
                    <a:srgbClr val="FFFFFF"/>
                  </a:solidFill>
                  <a:latin typeface="Arial" pitchFamily="34" charset="0"/>
                  <a:ea typeface="+mn-ea"/>
                  <a:cs typeface="+mn-cs"/>
                </a:rPr>
                <a:t>E</a:t>
              </a:r>
              <a:r>
                <a:rPr lang="en-US" b="1" kern="1200" baseline="-25000">
                  <a:solidFill>
                    <a:srgbClr val="FFFFFF"/>
                  </a:solidFill>
                  <a:latin typeface="Arial" pitchFamily="34" charset="0"/>
                  <a:ea typeface="+mn-ea"/>
                  <a:cs typeface="+mn-cs"/>
                </a:rPr>
                <a:t>3</a:t>
              </a:r>
            </a:p>
          </p:txBody>
        </p:sp>
      </p:grpSp>
      <p:sp>
        <p:nvSpPr>
          <p:cNvPr id="143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542925" y="0"/>
            <a:ext cx="8248650" cy="1143000"/>
          </a:xfrm>
          <a:noFill/>
          <a:ln/>
        </p:spPr>
        <p:txBody>
          <a:bodyPr anchor="ctr" anchorCtr="0"/>
          <a:lstStyle/>
          <a:p>
            <a:r>
              <a:rPr lang="en-US" sz="3200">
                <a:solidFill>
                  <a:srgbClr val="FDD337"/>
                </a:solidFill>
              </a:rPr>
              <a:t>Representing Problems of Action</a:t>
            </a:r>
            <a:endParaRPr lang="en-US">
              <a:solidFill>
                <a:srgbClr val="FDD337"/>
              </a:solidFill>
            </a:endParaRPr>
          </a:p>
        </p:txBody>
      </p:sp>
      <p:sp>
        <p:nvSpPr>
          <p:cNvPr id="1437702" name="AutoShape 6"/>
          <p:cNvSpPr>
            <a:spLocks noChangeArrowheads="1"/>
          </p:cNvSpPr>
          <p:nvPr/>
        </p:nvSpPr>
        <p:spPr bwMode="blackWhite">
          <a:xfrm>
            <a:off x="6864350" y="3327400"/>
            <a:ext cx="1155700" cy="1092200"/>
          </a:xfrm>
          <a:prstGeom prst="diamond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kern="120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Utility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3886200" y="2978150"/>
            <a:ext cx="2997200" cy="1320800"/>
            <a:chOff x="3886200" y="2978150"/>
            <a:chExt cx="2997200" cy="1320800"/>
          </a:xfrm>
        </p:grpSpPr>
        <p:sp>
          <p:nvSpPr>
            <p:cNvPr id="1437701" name="Line 5"/>
            <p:cNvSpPr>
              <a:spLocks noChangeShapeType="1"/>
            </p:cNvSpPr>
            <p:nvPr/>
          </p:nvSpPr>
          <p:spPr bwMode="blackWhite">
            <a:xfrm flipV="1">
              <a:off x="4457700" y="3968750"/>
              <a:ext cx="2400300" cy="3302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437703" name="Line 7"/>
            <p:cNvSpPr>
              <a:spLocks noChangeShapeType="1"/>
            </p:cNvSpPr>
            <p:nvPr/>
          </p:nvSpPr>
          <p:spPr bwMode="blackWhite">
            <a:xfrm>
              <a:off x="3886200" y="2978150"/>
              <a:ext cx="2997200" cy="800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</p:grpSp>
      <p:sp>
        <p:nvSpPr>
          <p:cNvPr id="1437709" name="Rectangle 13"/>
          <p:cNvSpPr>
            <a:spLocks noChangeArrowheads="1"/>
          </p:cNvSpPr>
          <p:nvPr/>
        </p:nvSpPr>
        <p:spPr bwMode="blackWhite">
          <a:xfrm>
            <a:off x="2368550" y="2501900"/>
            <a:ext cx="1638300" cy="635000"/>
          </a:xfrm>
          <a:prstGeom prst="rect">
            <a:avLst/>
          </a:prstGeom>
          <a:solidFill>
            <a:srgbClr val="0033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kern="120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Action A</a:t>
            </a:r>
          </a:p>
        </p:txBody>
      </p:sp>
      <p:sp>
        <p:nvSpPr>
          <p:cNvPr id="1437710" name="Oval 14"/>
          <p:cNvSpPr>
            <a:spLocks noChangeArrowheads="1"/>
          </p:cNvSpPr>
          <p:nvPr/>
        </p:nvSpPr>
        <p:spPr bwMode="blackWhite">
          <a:xfrm>
            <a:off x="3575050" y="3683000"/>
            <a:ext cx="1397000" cy="1041400"/>
          </a:xfrm>
          <a:prstGeom prst="ellipse">
            <a:avLst/>
          </a:prstGeom>
          <a:solidFill>
            <a:srgbClr val="0033CC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kern="1200" dirty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World </a:t>
            </a:r>
          </a:p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kern="1200" dirty="0">
                <a:solidFill>
                  <a:srgbClr val="FFFFFF"/>
                </a:solidFill>
                <a:latin typeface="Arial" pitchFamily="34" charset="0"/>
                <a:ea typeface="+mn-ea"/>
                <a:cs typeface="+mn-cs"/>
              </a:rPr>
              <a:t>State H</a:t>
            </a:r>
          </a:p>
        </p:txBody>
      </p:sp>
      <p:sp>
        <p:nvSpPr>
          <p:cNvPr id="1437714" name="Line 18"/>
          <p:cNvSpPr>
            <a:spLocks noChangeShapeType="1"/>
          </p:cNvSpPr>
          <p:nvPr/>
        </p:nvSpPr>
        <p:spPr bwMode="blackWhite">
          <a:xfrm flipV="1">
            <a:off x="1371600" y="3143250"/>
            <a:ext cx="1314450" cy="18478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b="1" kern="1200">
              <a:solidFill>
                <a:srgbClr val="FC0128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1437715" name="Line 19"/>
          <p:cNvSpPr>
            <a:spLocks noChangeShapeType="1"/>
          </p:cNvSpPr>
          <p:nvPr/>
        </p:nvSpPr>
        <p:spPr bwMode="blackWhite">
          <a:xfrm flipV="1">
            <a:off x="2476500" y="3143250"/>
            <a:ext cx="266700" cy="1828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 b="1" kern="1200">
              <a:solidFill>
                <a:srgbClr val="FC0128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1437716" name="Rectangle 20"/>
          <p:cNvSpPr>
            <a:spLocks noGrp="1" noChangeArrowheads="1"/>
          </p:cNvSpPr>
          <p:nvPr>
            <p:ph type="body" idx="1"/>
          </p:nvPr>
        </p:nvSpPr>
        <p:spPr>
          <a:xfrm>
            <a:off x="12700" y="1058863"/>
            <a:ext cx="9131300" cy="1123897"/>
          </a:xfrm>
          <a:noFill/>
          <a:ln/>
        </p:spPr>
        <p:txBody>
          <a:bodyPr lIns="90488" tIns="44450" rIns="90488" bIns="44450" anchorCtr="0"/>
          <a:lstStyle/>
          <a:p>
            <a:r>
              <a:rPr lang="en-US" dirty="0" smtClean="0"/>
              <a:t>Maximum expected utility (MEU)</a:t>
            </a:r>
          </a:p>
          <a:p>
            <a:r>
              <a:rPr lang="en-US" dirty="0" smtClean="0"/>
              <a:t> </a:t>
            </a:r>
            <a:r>
              <a:rPr lang="en-US" dirty="0"/>
              <a:t>Influence diagrams </a:t>
            </a:r>
            <a:r>
              <a:rPr lang="en-US" sz="2400" dirty="0"/>
              <a:t>(Howard &amp; Matheson, 1975)</a:t>
            </a:r>
            <a:endParaRPr lang="en-US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7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43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37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37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7702" grpId="0" animBg="1"/>
      <p:bldP spid="1437709" grpId="0" animBg="1"/>
      <p:bldP spid="1437710" grpId="0" animBg="1"/>
      <p:bldP spid="1437714" grpId="0" animBg="1"/>
      <p:bldP spid="14377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634" name="Rectangle 2"/>
          <p:cNvSpPr>
            <a:spLocks noChangeArrowheads="1"/>
          </p:cNvSpPr>
          <p:nvPr/>
        </p:nvSpPr>
        <p:spPr bwMode="auto">
          <a:xfrm>
            <a:off x="995363" y="260350"/>
            <a:ext cx="7275512" cy="120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kern="1200" dirty="0">
                <a:solidFill>
                  <a:srgbClr val="FDD33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Reasoning about </a:t>
            </a:r>
            <a:r>
              <a:rPr lang="en-US" sz="3600" b="1" kern="1200" dirty="0" smtClean="0">
                <a:solidFill>
                  <a:srgbClr val="FDD33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Beliefs and Actions over </a:t>
            </a:r>
            <a:r>
              <a:rPr lang="en-US" sz="3600" b="1" kern="1200" dirty="0">
                <a:solidFill>
                  <a:srgbClr val="FDD33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Time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0" y="1416050"/>
            <a:ext cx="1138238" cy="1206500"/>
            <a:chOff x="220" y="892"/>
            <a:chExt cx="717" cy="760"/>
          </a:xfrm>
        </p:grpSpPr>
        <p:sp>
          <p:nvSpPr>
            <p:cNvPr id="1093636" name="Line 4"/>
            <p:cNvSpPr>
              <a:spLocks noChangeShapeType="1"/>
            </p:cNvSpPr>
            <p:nvPr/>
          </p:nvSpPr>
          <p:spPr bwMode="auto">
            <a:xfrm>
              <a:off x="537" y="1318"/>
              <a:ext cx="0" cy="225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37" name="Freeform 5"/>
            <p:cNvSpPr>
              <a:spLocks/>
            </p:cNvSpPr>
            <p:nvPr/>
          </p:nvSpPr>
          <p:spPr bwMode="auto">
            <a:xfrm>
              <a:off x="278" y="899"/>
              <a:ext cx="442" cy="622"/>
            </a:xfrm>
            <a:custGeom>
              <a:avLst/>
              <a:gdLst/>
              <a:ahLst/>
              <a:cxnLst>
                <a:cxn ang="0">
                  <a:pos x="0" y="578"/>
                </a:cxn>
                <a:cxn ang="0">
                  <a:pos x="157" y="163"/>
                </a:cxn>
                <a:cxn ang="0">
                  <a:pos x="441" y="0"/>
                </a:cxn>
                <a:cxn ang="0">
                  <a:pos x="413" y="71"/>
                </a:cxn>
                <a:cxn ang="0">
                  <a:pos x="203" y="194"/>
                </a:cxn>
                <a:cxn ang="0">
                  <a:pos x="92" y="621"/>
                </a:cxn>
              </a:cxnLst>
              <a:rect l="0" t="0" r="r" b="b"/>
              <a:pathLst>
                <a:path w="442" h="622">
                  <a:moveTo>
                    <a:pt x="0" y="578"/>
                  </a:moveTo>
                  <a:lnTo>
                    <a:pt x="157" y="163"/>
                  </a:lnTo>
                  <a:lnTo>
                    <a:pt x="441" y="0"/>
                  </a:lnTo>
                  <a:lnTo>
                    <a:pt x="413" y="71"/>
                  </a:lnTo>
                  <a:lnTo>
                    <a:pt x="203" y="194"/>
                  </a:lnTo>
                  <a:lnTo>
                    <a:pt x="92" y="621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38" name="Freeform 6"/>
            <p:cNvSpPr>
              <a:spLocks/>
            </p:cNvSpPr>
            <p:nvPr/>
          </p:nvSpPr>
          <p:spPr bwMode="auto">
            <a:xfrm>
              <a:off x="718" y="946"/>
              <a:ext cx="139" cy="192"/>
            </a:xfrm>
            <a:custGeom>
              <a:avLst/>
              <a:gdLst/>
              <a:ahLst/>
              <a:cxnLst>
                <a:cxn ang="0">
                  <a:pos x="39" y="12"/>
                </a:cxn>
                <a:cxn ang="0">
                  <a:pos x="138" y="191"/>
                </a:cxn>
                <a:cxn ang="0">
                  <a:pos x="0" y="0"/>
                </a:cxn>
              </a:cxnLst>
              <a:rect l="0" t="0" r="r" b="b"/>
              <a:pathLst>
                <a:path w="139" h="192">
                  <a:moveTo>
                    <a:pt x="39" y="12"/>
                  </a:moveTo>
                  <a:lnTo>
                    <a:pt x="138" y="191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39" name="Freeform 7"/>
            <p:cNvSpPr>
              <a:spLocks/>
            </p:cNvSpPr>
            <p:nvPr/>
          </p:nvSpPr>
          <p:spPr bwMode="auto">
            <a:xfrm>
              <a:off x="861" y="1149"/>
              <a:ext cx="76" cy="41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7" y="0"/>
                </a:cxn>
                <a:cxn ang="0">
                  <a:pos x="43" y="17"/>
                </a:cxn>
                <a:cxn ang="0">
                  <a:pos x="75" y="40"/>
                </a:cxn>
                <a:cxn ang="0">
                  <a:pos x="0" y="34"/>
                </a:cxn>
              </a:cxnLst>
              <a:rect l="0" t="0" r="r" b="b"/>
              <a:pathLst>
                <a:path w="76" h="41">
                  <a:moveTo>
                    <a:pt x="0" y="34"/>
                  </a:moveTo>
                  <a:lnTo>
                    <a:pt x="7" y="0"/>
                  </a:lnTo>
                  <a:lnTo>
                    <a:pt x="43" y="17"/>
                  </a:lnTo>
                  <a:lnTo>
                    <a:pt x="75" y="40"/>
                  </a:lnTo>
                  <a:lnTo>
                    <a:pt x="0" y="34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40" name="Rectangle 8"/>
            <p:cNvSpPr>
              <a:spLocks noChangeArrowheads="1"/>
            </p:cNvSpPr>
            <p:nvPr/>
          </p:nvSpPr>
          <p:spPr bwMode="auto">
            <a:xfrm>
              <a:off x="220" y="1478"/>
              <a:ext cx="424" cy="83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41" name="Oval 9"/>
            <p:cNvSpPr>
              <a:spLocks noChangeArrowheads="1"/>
            </p:cNvSpPr>
            <p:nvPr/>
          </p:nvSpPr>
          <p:spPr bwMode="auto">
            <a:xfrm>
              <a:off x="241" y="1547"/>
              <a:ext cx="136" cy="10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42" name="Oval 10"/>
            <p:cNvSpPr>
              <a:spLocks noChangeArrowheads="1"/>
            </p:cNvSpPr>
            <p:nvPr/>
          </p:nvSpPr>
          <p:spPr bwMode="auto">
            <a:xfrm>
              <a:off x="436" y="1547"/>
              <a:ext cx="136" cy="10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43" name="Oval 11"/>
            <p:cNvSpPr>
              <a:spLocks noChangeArrowheads="1"/>
            </p:cNvSpPr>
            <p:nvPr/>
          </p:nvSpPr>
          <p:spPr bwMode="auto">
            <a:xfrm>
              <a:off x="424" y="1035"/>
              <a:ext cx="72" cy="8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44" name="Oval 12"/>
            <p:cNvSpPr>
              <a:spLocks noChangeArrowheads="1"/>
            </p:cNvSpPr>
            <p:nvPr/>
          </p:nvSpPr>
          <p:spPr bwMode="auto">
            <a:xfrm>
              <a:off x="680" y="892"/>
              <a:ext cx="72" cy="8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522" y="1271"/>
              <a:ext cx="148" cy="74"/>
              <a:chOff x="522" y="1271"/>
              <a:chExt cx="148" cy="74"/>
            </a:xfrm>
          </p:grpSpPr>
          <p:sp>
            <p:nvSpPr>
              <p:cNvPr id="1093646" name="Rectangle 14"/>
              <p:cNvSpPr>
                <a:spLocks noChangeArrowheads="1"/>
              </p:cNvSpPr>
              <p:nvPr/>
            </p:nvSpPr>
            <p:spPr bwMode="auto">
              <a:xfrm>
                <a:off x="646" y="1299"/>
                <a:ext cx="24" cy="28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93647" name="Rectangle 15"/>
              <p:cNvSpPr>
                <a:spLocks noChangeArrowheads="1"/>
              </p:cNvSpPr>
              <p:nvPr/>
            </p:nvSpPr>
            <p:spPr bwMode="auto">
              <a:xfrm>
                <a:off x="522" y="1271"/>
                <a:ext cx="124" cy="74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361950" y="4529138"/>
            <a:ext cx="3314700" cy="1520825"/>
            <a:chOff x="228" y="2853"/>
            <a:chExt cx="2088" cy="958"/>
          </a:xfrm>
        </p:grpSpPr>
        <p:grpSp>
          <p:nvGrpSpPr>
            <p:cNvPr id="5" name="Group 17"/>
            <p:cNvGrpSpPr>
              <a:grpSpLocks/>
            </p:cNvGrpSpPr>
            <p:nvPr/>
          </p:nvGrpSpPr>
          <p:grpSpPr bwMode="auto">
            <a:xfrm>
              <a:off x="228" y="3464"/>
              <a:ext cx="983" cy="347"/>
              <a:chOff x="228" y="3464"/>
              <a:chExt cx="983" cy="347"/>
            </a:xfrm>
          </p:grpSpPr>
          <p:sp>
            <p:nvSpPr>
              <p:cNvPr id="1093650" name="Oval 18"/>
              <p:cNvSpPr>
                <a:spLocks noChangeArrowheads="1"/>
              </p:cNvSpPr>
              <p:nvPr/>
            </p:nvSpPr>
            <p:spPr bwMode="auto">
              <a:xfrm>
                <a:off x="228" y="3484"/>
                <a:ext cx="455" cy="327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E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1,</a:t>
                </a: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 t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o</a:t>
                </a:r>
              </a:p>
            </p:txBody>
          </p:sp>
          <p:sp>
            <p:nvSpPr>
              <p:cNvPr id="1093651" name="Oval 19"/>
              <p:cNvSpPr>
                <a:spLocks noChangeArrowheads="1"/>
              </p:cNvSpPr>
              <p:nvPr/>
            </p:nvSpPr>
            <p:spPr bwMode="auto">
              <a:xfrm>
                <a:off x="755" y="3464"/>
                <a:ext cx="456" cy="328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E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2,</a:t>
                </a: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 t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o</a:t>
                </a:r>
              </a:p>
            </p:txBody>
          </p:sp>
        </p:grpSp>
        <p:sp>
          <p:nvSpPr>
            <p:cNvPr id="1093652" name="Line 20"/>
            <p:cNvSpPr>
              <a:spLocks noChangeShapeType="1"/>
            </p:cNvSpPr>
            <p:nvPr/>
          </p:nvSpPr>
          <p:spPr bwMode="auto">
            <a:xfrm flipH="1">
              <a:off x="516" y="3158"/>
              <a:ext cx="1117" cy="309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53" name="Line 21"/>
            <p:cNvSpPr>
              <a:spLocks noChangeShapeType="1"/>
            </p:cNvSpPr>
            <p:nvPr/>
          </p:nvSpPr>
          <p:spPr bwMode="auto">
            <a:xfrm flipH="1">
              <a:off x="1126" y="3260"/>
              <a:ext cx="527" cy="241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54" name="Line 22"/>
            <p:cNvSpPr>
              <a:spLocks noChangeShapeType="1"/>
            </p:cNvSpPr>
            <p:nvPr/>
          </p:nvSpPr>
          <p:spPr bwMode="auto">
            <a:xfrm flipH="1">
              <a:off x="1621" y="3312"/>
              <a:ext cx="114" cy="162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55" name="Oval 23"/>
            <p:cNvSpPr>
              <a:spLocks noChangeArrowheads="1"/>
            </p:cNvSpPr>
            <p:nvPr/>
          </p:nvSpPr>
          <p:spPr bwMode="auto">
            <a:xfrm>
              <a:off x="1283" y="3450"/>
              <a:ext cx="455" cy="361"/>
            </a:xfrm>
            <a:prstGeom prst="ellipse">
              <a:avLst/>
            </a:prstGeom>
            <a:solidFill>
              <a:srgbClr val="00FF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kern="12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E</a:t>
              </a:r>
              <a:r>
                <a:rPr lang="en-US" sz="1400" b="1" kern="1200" baseline="-250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n,</a:t>
              </a:r>
              <a:r>
                <a:rPr lang="en-US" sz="1400" b="1" kern="12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 t</a:t>
              </a:r>
              <a:r>
                <a:rPr lang="en-US" sz="1400" b="1" kern="1200" baseline="-250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o</a:t>
              </a:r>
            </a:p>
          </p:txBody>
        </p:sp>
        <p:sp>
          <p:nvSpPr>
            <p:cNvPr id="1093656" name="Oval 24"/>
            <p:cNvSpPr>
              <a:spLocks noChangeArrowheads="1"/>
            </p:cNvSpPr>
            <p:nvPr/>
          </p:nvSpPr>
          <p:spPr bwMode="auto">
            <a:xfrm>
              <a:off x="1484" y="2853"/>
              <a:ext cx="832" cy="463"/>
            </a:xfrm>
            <a:prstGeom prst="ellipse">
              <a:avLst/>
            </a:prstGeom>
            <a:solidFill>
              <a:srgbClr val="00FFFF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kern="12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State of</a:t>
              </a:r>
            </a:p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kern="12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World H, t</a:t>
              </a:r>
              <a:r>
                <a:rPr lang="en-US" sz="1400" b="1" kern="1200" baseline="-250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o</a:t>
              </a:r>
            </a:p>
          </p:txBody>
        </p:sp>
      </p:grpSp>
      <p:grpSp>
        <p:nvGrpSpPr>
          <p:cNvPr id="6" name="Group 25"/>
          <p:cNvGrpSpPr>
            <a:grpSpLocks/>
          </p:cNvGrpSpPr>
          <p:nvPr/>
        </p:nvGrpSpPr>
        <p:grpSpPr bwMode="auto">
          <a:xfrm>
            <a:off x="3103563" y="4595813"/>
            <a:ext cx="2982912" cy="1501775"/>
            <a:chOff x="1955" y="2895"/>
            <a:chExt cx="1879" cy="946"/>
          </a:xfrm>
        </p:grpSpPr>
        <p:sp>
          <p:nvSpPr>
            <p:cNvPr id="1093658" name="Line 26"/>
            <p:cNvSpPr>
              <a:spLocks noChangeShapeType="1"/>
            </p:cNvSpPr>
            <p:nvPr/>
          </p:nvSpPr>
          <p:spPr bwMode="auto">
            <a:xfrm flipH="1">
              <a:off x="2853" y="3287"/>
              <a:ext cx="527" cy="241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3659" name="Line 27"/>
            <p:cNvSpPr>
              <a:spLocks noChangeShapeType="1"/>
            </p:cNvSpPr>
            <p:nvPr/>
          </p:nvSpPr>
          <p:spPr bwMode="auto">
            <a:xfrm flipH="1">
              <a:off x="3348" y="3341"/>
              <a:ext cx="115" cy="161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1955" y="2895"/>
              <a:ext cx="1879" cy="946"/>
              <a:chOff x="1955" y="2895"/>
              <a:chExt cx="1879" cy="946"/>
            </a:xfrm>
          </p:grpSpPr>
          <p:sp>
            <p:nvSpPr>
              <p:cNvPr id="1093661" name="Oval 29"/>
              <p:cNvSpPr>
                <a:spLocks noChangeArrowheads="1"/>
              </p:cNvSpPr>
              <p:nvPr/>
            </p:nvSpPr>
            <p:spPr bwMode="auto">
              <a:xfrm>
                <a:off x="2482" y="3492"/>
                <a:ext cx="455" cy="327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E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2,</a:t>
                </a: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 t</a:t>
                </a:r>
                <a:r>
                  <a:rPr lang="en-US" sz="1400" b="1" kern="1200" baseline="30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’</a:t>
                </a:r>
              </a:p>
            </p:txBody>
          </p:sp>
          <p:sp>
            <p:nvSpPr>
              <p:cNvPr id="1093662" name="Line 30"/>
              <p:cNvSpPr>
                <a:spLocks noChangeShapeType="1"/>
              </p:cNvSpPr>
              <p:nvPr/>
            </p:nvSpPr>
            <p:spPr bwMode="auto">
              <a:xfrm flipH="1">
                <a:off x="2245" y="3186"/>
                <a:ext cx="1116" cy="309"/>
              </a:xfrm>
              <a:prstGeom prst="line">
                <a:avLst/>
              </a:prstGeom>
              <a:noFill/>
              <a:ln w="12700">
                <a:solidFill>
                  <a:srgbClr val="00FFFF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93663" name="Oval 31"/>
              <p:cNvSpPr>
                <a:spLocks noChangeArrowheads="1"/>
              </p:cNvSpPr>
              <p:nvPr/>
            </p:nvSpPr>
            <p:spPr bwMode="auto">
              <a:xfrm>
                <a:off x="3010" y="3479"/>
                <a:ext cx="455" cy="362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E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n,</a:t>
                </a: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 t</a:t>
                </a:r>
                <a:r>
                  <a:rPr lang="en-US" sz="1400" b="1" kern="1200" baseline="30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’</a:t>
                </a:r>
              </a:p>
            </p:txBody>
          </p:sp>
          <p:sp>
            <p:nvSpPr>
              <p:cNvPr id="1093664" name="Oval 32"/>
              <p:cNvSpPr>
                <a:spLocks noChangeArrowheads="1"/>
              </p:cNvSpPr>
              <p:nvPr/>
            </p:nvSpPr>
            <p:spPr bwMode="auto">
              <a:xfrm>
                <a:off x="1955" y="3513"/>
                <a:ext cx="457" cy="328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E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1,</a:t>
                </a: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 t</a:t>
                </a:r>
                <a:r>
                  <a:rPr lang="en-US" sz="1400" b="1" kern="1200" baseline="30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’</a:t>
                </a:r>
              </a:p>
            </p:txBody>
          </p:sp>
          <p:sp>
            <p:nvSpPr>
              <p:cNvPr id="1093665" name="Line 33"/>
              <p:cNvSpPr>
                <a:spLocks noChangeShapeType="1"/>
              </p:cNvSpPr>
              <p:nvPr/>
            </p:nvSpPr>
            <p:spPr bwMode="auto">
              <a:xfrm>
                <a:off x="2002" y="3112"/>
                <a:ext cx="990" cy="0"/>
              </a:xfrm>
              <a:prstGeom prst="line">
                <a:avLst/>
              </a:prstGeom>
              <a:noFill/>
              <a:ln w="12700">
                <a:solidFill>
                  <a:srgbClr val="00FFFF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93666" name="Oval 34"/>
              <p:cNvSpPr>
                <a:spLocks noChangeArrowheads="1"/>
              </p:cNvSpPr>
              <p:nvPr/>
            </p:nvSpPr>
            <p:spPr bwMode="auto">
              <a:xfrm>
                <a:off x="3004" y="2895"/>
                <a:ext cx="830" cy="462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State of</a:t>
                </a:r>
              </a:p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World H, t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2</a:t>
                </a:r>
              </a:p>
            </p:txBody>
          </p:sp>
        </p:grpSp>
      </p:grpSp>
      <p:grpSp>
        <p:nvGrpSpPr>
          <p:cNvPr id="8" name="Group 35"/>
          <p:cNvGrpSpPr>
            <a:grpSpLocks/>
          </p:cNvGrpSpPr>
          <p:nvPr/>
        </p:nvGrpSpPr>
        <p:grpSpPr bwMode="auto">
          <a:xfrm>
            <a:off x="728663" y="2762250"/>
            <a:ext cx="4186237" cy="2755900"/>
            <a:chOff x="459" y="1740"/>
            <a:chExt cx="2637" cy="1736"/>
          </a:xfrm>
        </p:grpSpPr>
        <p:sp>
          <p:nvSpPr>
            <p:cNvPr id="1093668" name="Line 36"/>
            <p:cNvSpPr>
              <a:spLocks noChangeShapeType="1"/>
            </p:cNvSpPr>
            <p:nvPr/>
          </p:nvSpPr>
          <p:spPr bwMode="auto">
            <a:xfrm>
              <a:off x="1256" y="1936"/>
              <a:ext cx="1840" cy="1016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grpSp>
          <p:nvGrpSpPr>
            <p:cNvPr id="9" name="Group 37"/>
            <p:cNvGrpSpPr>
              <a:grpSpLocks/>
            </p:cNvGrpSpPr>
            <p:nvPr/>
          </p:nvGrpSpPr>
          <p:grpSpPr bwMode="auto">
            <a:xfrm>
              <a:off x="459" y="1740"/>
              <a:ext cx="801" cy="1736"/>
              <a:chOff x="459" y="1740"/>
              <a:chExt cx="801" cy="1736"/>
            </a:xfrm>
          </p:grpSpPr>
          <p:sp>
            <p:nvSpPr>
              <p:cNvPr id="1093670" name="Line 38"/>
              <p:cNvSpPr>
                <a:spLocks noChangeShapeType="1"/>
              </p:cNvSpPr>
              <p:nvPr/>
            </p:nvSpPr>
            <p:spPr bwMode="auto">
              <a:xfrm flipV="1">
                <a:off x="459" y="2091"/>
                <a:ext cx="413" cy="1385"/>
              </a:xfrm>
              <a:prstGeom prst="line">
                <a:avLst/>
              </a:prstGeom>
              <a:noFill/>
              <a:ln w="12700">
                <a:solidFill>
                  <a:srgbClr val="00FFFF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93671" name="Line 39"/>
              <p:cNvSpPr>
                <a:spLocks noChangeShapeType="1"/>
              </p:cNvSpPr>
              <p:nvPr/>
            </p:nvSpPr>
            <p:spPr bwMode="auto">
              <a:xfrm flipH="1" flipV="1">
                <a:off x="916" y="2117"/>
                <a:ext cx="58" cy="1340"/>
              </a:xfrm>
              <a:prstGeom prst="line">
                <a:avLst/>
              </a:prstGeom>
              <a:noFill/>
              <a:ln w="12700">
                <a:solidFill>
                  <a:srgbClr val="00FFFF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93672" name="Rectangle 40"/>
              <p:cNvSpPr>
                <a:spLocks noChangeArrowheads="1"/>
              </p:cNvSpPr>
              <p:nvPr/>
            </p:nvSpPr>
            <p:spPr bwMode="auto">
              <a:xfrm>
                <a:off x="636" y="1740"/>
                <a:ext cx="624" cy="336"/>
              </a:xfrm>
              <a:prstGeom prst="rect">
                <a:avLst/>
              </a:prstGeom>
              <a:solidFill>
                <a:srgbClr val="FF0066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A</a:t>
                </a:r>
                <a:r>
                  <a:rPr lang="en-US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1</a:t>
                </a:r>
                <a:r>
                  <a:rPr lang="en-US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,t</a:t>
                </a:r>
                <a:r>
                  <a:rPr lang="en-US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1</a:t>
                </a:r>
              </a:p>
            </p:txBody>
          </p:sp>
        </p:grpSp>
      </p:grpSp>
      <p:grpSp>
        <p:nvGrpSpPr>
          <p:cNvPr id="10" name="Group 41"/>
          <p:cNvGrpSpPr>
            <a:grpSpLocks/>
          </p:cNvGrpSpPr>
          <p:nvPr/>
        </p:nvGrpSpPr>
        <p:grpSpPr bwMode="auto">
          <a:xfrm>
            <a:off x="1955800" y="2724150"/>
            <a:ext cx="6746875" cy="3348038"/>
            <a:chOff x="1232" y="1716"/>
            <a:chExt cx="4250" cy="2109"/>
          </a:xfrm>
        </p:grpSpPr>
        <p:grpSp>
          <p:nvGrpSpPr>
            <p:cNvPr id="11" name="Group 42"/>
            <p:cNvGrpSpPr>
              <a:grpSpLocks/>
            </p:cNvGrpSpPr>
            <p:nvPr/>
          </p:nvGrpSpPr>
          <p:grpSpPr bwMode="auto">
            <a:xfrm>
              <a:off x="1232" y="1716"/>
              <a:ext cx="4250" cy="2109"/>
              <a:chOff x="1232" y="1716"/>
              <a:chExt cx="4250" cy="2109"/>
            </a:xfrm>
          </p:grpSpPr>
          <p:grpSp>
            <p:nvGrpSpPr>
              <p:cNvPr id="12" name="Group 43"/>
              <p:cNvGrpSpPr>
                <a:grpSpLocks/>
              </p:cNvGrpSpPr>
              <p:nvPr/>
            </p:nvGrpSpPr>
            <p:grpSpPr bwMode="auto">
              <a:xfrm>
                <a:off x="3603" y="2879"/>
                <a:ext cx="1879" cy="946"/>
                <a:chOff x="3603" y="2879"/>
                <a:chExt cx="1879" cy="946"/>
              </a:xfrm>
            </p:grpSpPr>
            <p:sp>
              <p:nvSpPr>
                <p:cNvPr id="1093676" name="Line 44"/>
                <p:cNvSpPr>
                  <a:spLocks noChangeShapeType="1"/>
                </p:cNvSpPr>
                <p:nvPr/>
              </p:nvSpPr>
              <p:spPr bwMode="auto">
                <a:xfrm>
                  <a:off x="3746" y="3104"/>
                  <a:ext cx="902" cy="0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093677" name="Oval 45"/>
                <p:cNvSpPr>
                  <a:spLocks noChangeArrowheads="1"/>
                </p:cNvSpPr>
                <p:nvPr/>
              </p:nvSpPr>
              <p:spPr bwMode="auto">
                <a:xfrm>
                  <a:off x="4130" y="3476"/>
                  <a:ext cx="455" cy="327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E</a:t>
                  </a:r>
                  <a:r>
                    <a:rPr lang="en-US" sz="1400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2,</a:t>
                  </a: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 t</a:t>
                  </a:r>
                  <a:r>
                    <a:rPr lang="en-US" sz="1400" b="1" kern="1200" baseline="30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’’</a:t>
                  </a:r>
                </a:p>
              </p:txBody>
            </p:sp>
            <p:sp>
              <p:nvSpPr>
                <p:cNvPr id="1093678" name="Line 46"/>
                <p:cNvSpPr>
                  <a:spLocks noChangeShapeType="1"/>
                </p:cNvSpPr>
                <p:nvPr/>
              </p:nvSpPr>
              <p:spPr bwMode="auto">
                <a:xfrm flipH="1">
                  <a:off x="3893" y="3170"/>
                  <a:ext cx="1116" cy="309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093679" name="Line 47"/>
                <p:cNvSpPr>
                  <a:spLocks noChangeShapeType="1"/>
                </p:cNvSpPr>
                <p:nvPr/>
              </p:nvSpPr>
              <p:spPr bwMode="auto">
                <a:xfrm flipH="1">
                  <a:off x="4501" y="3271"/>
                  <a:ext cx="527" cy="241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093680" name="Line 48"/>
                <p:cNvSpPr>
                  <a:spLocks noChangeShapeType="1"/>
                </p:cNvSpPr>
                <p:nvPr/>
              </p:nvSpPr>
              <p:spPr bwMode="auto">
                <a:xfrm flipH="1">
                  <a:off x="4996" y="3325"/>
                  <a:ext cx="115" cy="161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093681" name="Oval 49"/>
                <p:cNvSpPr>
                  <a:spLocks noChangeArrowheads="1"/>
                </p:cNvSpPr>
                <p:nvPr/>
              </p:nvSpPr>
              <p:spPr bwMode="auto">
                <a:xfrm>
                  <a:off x="4658" y="3463"/>
                  <a:ext cx="455" cy="362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E</a:t>
                  </a:r>
                  <a:r>
                    <a:rPr lang="en-US" sz="1400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n,</a:t>
                  </a: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 t</a:t>
                  </a:r>
                  <a:r>
                    <a:rPr lang="en-US" sz="1400" b="1" kern="1200" baseline="30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’’</a:t>
                  </a:r>
                </a:p>
              </p:txBody>
            </p:sp>
            <p:sp>
              <p:nvSpPr>
                <p:cNvPr id="1093682" name="Oval 50"/>
                <p:cNvSpPr>
                  <a:spLocks noChangeArrowheads="1"/>
                </p:cNvSpPr>
                <p:nvPr/>
              </p:nvSpPr>
              <p:spPr bwMode="auto">
                <a:xfrm>
                  <a:off x="3603" y="3497"/>
                  <a:ext cx="457" cy="328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E</a:t>
                  </a:r>
                  <a:r>
                    <a:rPr lang="en-US" sz="1400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1,</a:t>
                  </a: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 t</a:t>
                  </a:r>
                  <a:r>
                    <a:rPr lang="en-US" sz="1400" b="1" kern="1200" baseline="30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’’</a:t>
                  </a:r>
                </a:p>
              </p:txBody>
            </p:sp>
            <p:sp>
              <p:nvSpPr>
                <p:cNvPr id="1093683" name="Oval 51"/>
                <p:cNvSpPr>
                  <a:spLocks noChangeArrowheads="1"/>
                </p:cNvSpPr>
                <p:nvPr/>
              </p:nvSpPr>
              <p:spPr bwMode="auto">
                <a:xfrm>
                  <a:off x="4652" y="2879"/>
                  <a:ext cx="830" cy="462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chemeClr val="tx2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State of</a:t>
                  </a:r>
                </a:p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World H, t</a:t>
                  </a:r>
                  <a:r>
                    <a:rPr lang="en-US" sz="1400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4</a:t>
                  </a:r>
                </a:p>
              </p:txBody>
            </p:sp>
          </p:grpSp>
          <p:grpSp>
            <p:nvGrpSpPr>
              <p:cNvPr id="13" name="Group 52"/>
              <p:cNvGrpSpPr>
                <a:grpSpLocks/>
              </p:cNvGrpSpPr>
              <p:nvPr/>
            </p:nvGrpSpPr>
            <p:grpSpPr bwMode="auto">
              <a:xfrm>
                <a:off x="1232" y="1716"/>
                <a:ext cx="3648" cy="1172"/>
                <a:chOff x="1232" y="1716"/>
                <a:chExt cx="3648" cy="1172"/>
              </a:xfrm>
            </p:grpSpPr>
            <p:sp>
              <p:nvSpPr>
                <p:cNvPr id="1093685" name="Line 53"/>
                <p:cNvSpPr>
                  <a:spLocks noChangeShapeType="1"/>
                </p:cNvSpPr>
                <p:nvPr/>
              </p:nvSpPr>
              <p:spPr bwMode="auto">
                <a:xfrm>
                  <a:off x="1232" y="1896"/>
                  <a:ext cx="2456" cy="0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093686" name="Rectangle 54"/>
                <p:cNvSpPr>
                  <a:spLocks noChangeArrowheads="1"/>
                </p:cNvSpPr>
                <p:nvPr/>
              </p:nvSpPr>
              <p:spPr bwMode="auto">
                <a:xfrm>
                  <a:off x="3692" y="1716"/>
                  <a:ext cx="624" cy="336"/>
                </a:xfrm>
                <a:prstGeom prst="rect">
                  <a:avLst/>
                </a:prstGeom>
                <a:solidFill>
                  <a:srgbClr val="FF0066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A</a:t>
                  </a:r>
                  <a:r>
                    <a:rPr lang="en-US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3</a:t>
                  </a:r>
                  <a:r>
                    <a:rPr lang="en-US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,t</a:t>
                  </a:r>
                  <a:r>
                    <a:rPr lang="en-US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3</a:t>
                  </a:r>
                </a:p>
              </p:txBody>
            </p:sp>
            <p:sp>
              <p:nvSpPr>
                <p:cNvPr id="1093687" name="Line 55"/>
                <p:cNvSpPr>
                  <a:spLocks noChangeShapeType="1"/>
                </p:cNvSpPr>
                <p:nvPr/>
              </p:nvSpPr>
              <p:spPr bwMode="auto">
                <a:xfrm>
                  <a:off x="3984" y="2056"/>
                  <a:ext cx="896" cy="832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1093688" name="Line 56"/>
            <p:cNvSpPr>
              <a:spLocks noChangeShapeType="1"/>
            </p:cNvSpPr>
            <p:nvPr/>
          </p:nvSpPr>
          <p:spPr bwMode="auto">
            <a:xfrm flipV="1">
              <a:off x="2224" y="1952"/>
              <a:ext cx="1440" cy="1560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870700" y="2520950"/>
            <a:ext cx="2101850" cy="2025650"/>
            <a:chOff x="4328" y="1588"/>
            <a:chExt cx="1324" cy="1276"/>
          </a:xfrm>
        </p:grpSpPr>
        <p:sp>
          <p:nvSpPr>
            <p:cNvPr id="1094659" name="AutoShape 3"/>
            <p:cNvSpPr>
              <a:spLocks noChangeArrowheads="1"/>
            </p:cNvSpPr>
            <p:nvPr/>
          </p:nvSpPr>
          <p:spPr bwMode="auto">
            <a:xfrm>
              <a:off x="5076" y="1588"/>
              <a:ext cx="576" cy="576"/>
            </a:xfrm>
            <a:prstGeom prst="diamond">
              <a:avLst/>
            </a:prstGeom>
            <a:solidFill>
              <a:srgbClr val="FF00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kern="12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Utility</a:t>
              </a:r>
            </a:p>
          </p:txBody>
        </p:sp>
        <p:sp>
          <p:nvSpPr>
            <p:cNvPr id="1094660" name="Line 4"/>
            <p:cNvSpPr>
              <a:spLocks noChangeShapeType="1"/>
            </p:cNvSpPr>
            <p:nvPr/>
          </p:nvSpPr>
          <p:spPr bwMode="auto">
            <a:xfrm flipV="1">
              <a:off x="5088" y="2192"/>
              <a:ext cx="264" cy="672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661" name="Line 5"/>
            <p:cNvSpPr>
              <a:spLocks noChangeShapeType="1"/>
            </p:cNvSpPr>
            <p:nvPr/>
          </p:nvSpPr>
          <p:spPr bwMode="auto">
            <a:xfrm>
              <a:off x="4328" y="1888"/>
              <a:ext cx="704" cy="0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298700" y="1817688"/>
            <a:ext cx="6635750" cy="747712"/>
            <a:chOff x="1448" y="1145"/>
            <a:chExt cx="4180" cy="471"/>
          </a:xfrm>
        </p:grpSpPr>
        <p:sp>
          <p:nvSpPr>
            <p:cNvPr id="1094663" name="Line 7"/>
            <p:cNvSpPr>
              <a:spLocks noChangeShapeType="1"/>
            </p:cNvSpPr>
            <p:nvPr/>
          </p:nvSpPr>
          <p:spPr bwMode="auto">
            <a:xfrm flipV="1">
              <a:off x="1448" y="1296"/>
              <a:ext cx="2680" cy="232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664" name="Line 8"/>
            <p:cNvSpPr>
              <a:spLocks noChangeShapeType="1"/>
            </p:cNvSpPr>
            <p:nvPr/>
          </p:nvSpPr>
          <p:spPr bwMode="auto">
            <a:xfrm flipV="1">
              <a:off x="4080" y="1392"/>
              <a:ext cx="144" cy="224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665" name="Rectangle 9"/>
            <p:cNvSpPr>
              <a:spLocks noChangeArrowheads="1"/>
            </p:cNvSpPr>
            <p:nvPr/>
          </p:nvSpPr>
          <p:spPr bwMode="auto">
            <a:xfrm>
              <a:off x="4140" y="1145"/>
              <a:ext cx="1488" cy="299"/>
            </a:xfrm>
            <a:prstGeom prst="rect">
              <a:avLst/>
            </a:prstGeom>
            <a:solidFill>
              <a:srgbClr val="00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800" b="1" kern="1200" dirty="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Plan {(A</a:t>
              </a:r>
              <a:r>
                <a:rPr lang="en-US" sz="1800" b="1" kern="1200" baseline="-25000" dirty="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1</a:t>
              </a:r>
              <a:r>
                <a:rPr lang="en-US" sz="1800" b="1" kern="1200" dirty="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,t</a:t>
              </a:r>
              <a:r>
                <a:rPr lang="en-US" sz="1800" b="1" kern="1200" baseline="-25000" dirty="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1</a:t>
              </a:r>
              <a:r>
                <a:rPr lang="en-US" sz="1800" b="1" kern="1200" dirty="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)...(</a:t>
              </a:r>
              <a:r>
                <a:rPr lang="en-US" sz="1800" b="1" kern="1200" dirty="0" err="1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A</a:t>
              </a:r>
              <a:r>
                <a:rPr lang="en-US" sz="1800" b="1" kern="1200" baseline="-25000" dirty="0" err="1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n</a:t>
              </a:r>
              <a:r>
                <a:rPr lang="en-US" sz="1800" b="1" kern="1200" dirty="0" err="1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,t</a:t>
              </a:r>
              <a:r>
                <a:rPr lang="en-US" sz="1800" b="1" kern="1200" baseline="-25000" dirty="0" err="1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n</a:t>
              </a:r>
              <a:r>
                <a:rPr lang="en-US" sz="1800" b="1" kern="1200" dirty="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)}</a:t>
              </a: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61950" y="4529138"/>
            <a:ext cx="3314700" cy="1520825"/>
            <a:chOff x="228" y="2853"/>
            <a:chExt cx="2088" cy="958"/>
          </a:xfrm>
        </p:grpSpPr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228" y="3464"/>
              <a:ext cx="983" cy="347"/>
              <a:chOff x="228" y="3464"/>
              <a:chExt cx="983" cy="347"/>
            </a:xfrm>
          </p:grpSpPr>
          <p:sp>
            <p:nvSpPr>
              <p:cNvPr id="1094668" name="Oval 12"/>
              <p:cNvSpPr>
                <a:spLocks noChangeArrowheads="1"/>
              </p:cNvSpPr>
              <p:nvPr/>
            </p:nvSpPr>
            <p:spPr bwMode="auto">
              <a:xfrm>
                <a:off x="228" y="3484"/>
                <a:ext cx="455" cy="327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E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1,</a:t>
                </a: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 t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o</a:t>
                </a:r>
              </a:p>
            </p:txBody>
          </p:sp>
          <p:sp>
            <p:nvSpPr>
              <p:cNvPr id="1094669" name="Oval 13"/>
              <p:cNvSpPr>
                <a:spLocks noChangeArrowheads="1"/>
              </p:cNvSpPr>
              <p:nvPr/>
            </p:nvSpPr>
            <p:spPr bwMode="auto">
              <a:xfrm>
                <a:off x="755" y="3464"/>
                <a:ext cx="456" cy="328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E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2,</a:t>
                </a: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 t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o</a:t>
                </a:r>
              </a:p>
            </p:txBody>
          </p:sp>
        </p:grpSp>
        <p:sp>
          <p:nvSpPr>
            <p:cNvPr id="1094670" name="Line 14"/>
            <p:cNvSpPr>
              <a:spLocks noChangeShapeType="1"/>
            </p:cNvSpPr>
            <p:nvPr/>
          </p:nvSpPr>
          <p:spPr bwMode="auto">
            <a:xfrm flipH="1">
              <a:off x="516" y="3158"/>
              <a:ext cx="1117" cy="309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671" name="Line 15"/>
            <p:cNvSpPr>
              <a:spLocks noChangeShapeType="1"/>
            </p:cNvSpPr>
            <p:nvPr/>
          </p:nvSpPr>
          <p:spPr bwMode="auto">
            <a:xfrm flipH="1">
              <a:off x="1126" y="3260"/>
              <a:ext cx="527" cy="241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672" name="Line 16"/>
            <p:cNvSpPr>
              <a:spLocks noChangeShapeType="1"/>
            </p:cNvSpPr>
            <p:nvPr/>
          </p:nvSpPr>
          <p:spPr bwMode="auto">
            <a:xfrm flipH="1">
              <a:off x="1621" y="3312"/>
              <a:ext cx="114" cy="162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673" name="Oval 17"/>
            <p:cNvSpPr>
              <a:spLocks noChangeArrowheads="1"/>
            </p:cNvSpPr>
            <p:nvPr/>
          </p:nvSpPr>
          <p:spPr bwMode="auto">
            <a:xfrm>
              <a:off x="1283" y="3450"/>
              <a:ext cx="455" cy="361"/>
            </a:xfrm>
            <a:prstGeom prst="ellipse">
              <a:avLst/>
            </a:prstGeom>
            <a:solidFill>
              <a:srgbClr val="00FFFF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kern="12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E</a:t>
              </a:r>
              <a:r>
                <a:rPr lang="en-US" sz="1400" b="1" kern="1200" baseline="-250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n,</a:t>
              </a:r>
              <a:r>
                <a:rPr lang="en-US" sz="1400" b="1" kern="12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 t</a:t>
              </a:r>
              <a:r>
                <a:rPr lang="en-US" sz="1400" b="1" kern="1200" baseline="-250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o</a:t>
              </a:r>
            </a:p>
          </p:txBody>
        </p:sp>
        <p:sp>
          <p:nvSpPr>
            <p:cNvPr id="1094674" name="Oval 18"/>
            <p:cNvSpPr>
              <a:spLocks noChangeArrowheads="1"/>
            </p:cNvSpPr>
            <p:nvPr/>
          </p:nvSpPr>
          <p:spPr bwMode="auto">
            <a:xfrm>
              <a:off x="1484" y="2853"/>
              <a:ext cx="832" cy="463"/>
            </a:xfrm>
            <a:prstGeom prst="ellipse">
              <a:avLst/>
            </a:prstGeom>
            <a:solidFill>
              <a:srgbClr val="00FFFF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kern="12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State of</a:t>
              </a:r>
            </a:p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kern="12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World H, t</a:t>
              </a:r>
              <a:r>
                <a:rPr lang="en-US" sz="1400" b="1" kern="1200" baseline="-25000">
                  <a:solidFill>
                    <a:srgbClr val="000000"/>
                  </a:solidFill>
                  <a:latin typeface="Arial" pitchFamily="34" charset="0"/>
                  <a:ea typeface="+mn-ea"/>
                  <a:cs typeface="+mn-cs"/>
                </a:rPr>
                <a:t>o</a:t>
              </a:r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3103563" y="4595813"/>
            <a:ext cx="2982912" cy="1501775"/>
            <a:chOff x="1955" y="2895"/>
            <a:chExt cx="1879" cy="946"/>
          </a:xfrm>
        </p:grpSpPr>
        <p:sp>
          <p:nvSpPr>
            <p:cNvPr id="1094676" name="Line 20"/>
            <p:cNvSpPr>
              <a:spLocks noChangeShapeType="1"/>
            </p:cNvSpPr>
            <p:nvPr/>
          </p:nvSpPr>
          <p:spPr bwMode="auto">
            <a:xfrm flipH="1">
              <a:off x="2853" y="3287"/>
              <a:ext cx="527" cy="241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677" name="Line 21"/>
            <p:cNvSpPr>
              <a:spLocks noChangeShapeType="1"/>
            </p:cNvSpPr>
            <p:nvPr/>
          </p:nvSpPr>
          <p:spPr bwMode="auto">
            <a:xfrm flipH="1">
              <a:off x="3348" y="3341"/>
              <a:ext cx="115" cy="161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grpSp>
          <p:nvGrpSpPr>
            <p:cNvPr id="7" name="Group 22"/>
            <p:cNvGrpSpPr>
              <a:grpSpLocks/>
            </p:cNvGrpSpPr>
            <p:nvPr/>
          </p:nvGrpSpPr>
          <p:grpSpPr bwMode="auto">
            <a:xfrm>
              <a:off x="1955" y="2895"/>
              <a:ext cx="1879" cy="946"/>
              <a:chOff x="1955" y="2895"/>
              <a:chExt cx="1879" cy="946"/>
            </a:xfrm>
          </p:grpSpPr>
          <p:sp>
            <p:nvSpPr>
              <p:cNvPr id="1094679" name="Oval 23"/>
              <p:cNvSpPr>
                <a:spLocks noChangeArrowheads="1"/>
              </p:cNvSpPr>
              <p:nvPr/>
            </p:nvSpPr>
            <p:spPr bwMode="auto">
              <a:xfrm>
                <a:off x="2482" y="3492"/>
                <a:ext cx="455" cy="327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E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2,</a:t>
                </a: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 t</a:t>
                </a:r>
                <a:r>
                  <a:rPr lang="en-US" sz="1400" b="1" kern="1200" baseline="30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’</a:t>
                </a:r>
              </a:p>
            </p:txBody>
          </p:sp>
          <p:sp>
            <p:nvSpPr>
              <p:cNvPr id="1094680" name="Line 24"/>
              <p:cNvSpPr>
                <a:spLocks noChangeShapeType="1"/>
              </p:cNvSpPr>
              <p:nvPr/>
            </p:nvSpPr>
            <p:spPr bwMode="auto">
              <a:xfrm flipH="1">
                <a:off x="2245" y="3186"/>
                <a:ext cx="1116" cy="309"/>
              </a:xfrm>
              <a:prstGeom prst="line">
                <a:avLst/>
              </a:prstGeom>
              <a:noFill/>
              <a:ln w="12700">
                <a:solidFill>
                  <a:srgbClr val="00FFFF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94681" name="Oval 25"/>
              <p:cNvSpPr>
                <a:spLocks noChangeArrowheads="1"/>
              </p:cNvSpPr>
              <p:nvPr/>
            </p:nvSpPr>
            <p:spPr bwMode="auto">
              <a:xfrm>
                <a:off x="3010" y="3479"/>
                <a:ext cx="455" cy="362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E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n,</a:t>
                </a: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 t</a:t>
                </a:r>
                <a:r>
                  <a:rPr lang="en-US" sz="1400" b="1" kern="1200" baseline="30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’</a:t>
                </a:r>
              </a:p>
            </p:txBody>
          </p:sp>
          <p:sp>
            <p:nvSpPr>
              <p:cNvPr id="1094682" name="Oval 26"/>
              <p:cNvSpPr>
                <a:spLocks noChangeArrowheads="1"/>
              </p:cNvSpPr>
              <p:nvPr/>
            </p:nvSpPr>
            <p:spPr bwMode="auto">
              <a:xfrm>
                <a:off x="1955" y="3513"/>
                <a:ext cx="457" cy="328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E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1,</a:t>
                </a: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 t</a:t>
                </a:r>
                <a:r>
                  <a:rPr lang="en-US" sz="1400" b="1" kern="1200" baseline="30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’</a:t>
                </a:r>
              </a:p>
            </p:txBody>
          </p:sp>
          <p:sp>
            <p:nvSpPr>
              <p:cNvPr id="1094683" name="Line 27"/>
              <p:cNvSpPr>
                <a:spLocks noChangeShapeType="1"/>
              </p:cNvSpPr>
              <p:nvPr/>
            </p:nvSpPr>
            <p:spPr bwMode="auto">
              <a:xfrm>
                <a:off x="2002" y="3112"/>
                <a:ext cx="990" cy="0"/>
              </a:xfrm>
              <a:prstGeom prst="line">
                <a:avLst/>
              </a:prstGeom>
              <a:noFill/>
              <a:ln w="12700">
                <a:solidFill>
                  <a:srgbClr val="00FFFF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94684" name="Oval 28"/>
              <p:cNvSpPr>
                <a:spLocks noChangeArrowheads="1"/>
              </p:cNvSpPr>
              <p:nvPr/>
            </p:nvSpPr>
            <p:spPr bwMode="auto">
              <a:xfrm>
                <a:off x="3004" y="2895"/>
                <a:ext cx="830" cy="462"/>
              </a:xfrm>
              <a:prstGeom prst="ellipse">
                <a:avLst/>
              </a:prstGeom>
              <a:solidFill>
                <a:srgbClr val="00FFFF"/>
              </a:solidFill>
              <a:ln w="12700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State of</a:t>
                </a:r>
              </a:p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World H, t</a:t>
                </a:r>
                <a:r>
                  <a:rPr lang="en-US" sz="1400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2</a:t>
                </a:r>
              </a:p>
            </p:txBody>
          </p:sp>
        </p:grpSp>
      </p:grpSp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728663" y="2762250"/>
            <a:ext cx="4186237" cy="2755900"/>
            <a:chOff x="459" y="1740"/>
            <a:chExt cx="2637" cy="1736"/>
          </a:xfrm>
        </p:grpSpPr>
        <p:sp>
          <p:nvSpPr>
            <p:cNvPr id="1094686" name="Line 30"/>
            <p:cNvSpPr>
              <a:spLocks noChangeShapeType="1"/>
            </p:cNvSpPr>
            <p:nvPr/>
          </p:nvSpPr>
          <p:spPr bwMode="auto">
            <a:xfrm>
              <a:off x="1256" y="1936"/>
              <a:ext cx="1840" cy="1016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grpSp>
          <p:nvGrpSpPr>
            <p:cNvPr id="9" name="Group 31"/>
            <p:cNvGrpSpPr>
              <a:grpSpLocks/>
            </p:cNvGrpSpPr>
            <p:nvPr/>
          </p:nvGrpSpPr>
          <p:grpSpPr bwMode="auto">
            <a:xfrm>
              <a:off x="459" y="1740"/>
              <a:ext cx="801" cy="1736"/>
              <a:chOff x="459" y="1740"/>
              <a:chExt cx="801" cy="1736"/>
            </a:xfrm>
          </p:grpSpPr>
          <p:sp>
            <p:nvSpPr>
              <p:cNvPr id="1094688" name="Line 32"/>
              <p:cNvSpPr>
                <a:spLocks noChangeShapeType="1"/>
              </p:cNvSpPr>
              <p:nvPr/>
            </p:nvSpPr>
            <p:spPr bwMode="auto">
              <a:xfrm flipV="1">
                <a:off x="459" y="2091"/>
                <a:ext cx="413" cy="1385"/>
              </a:xfrm>
              <a:prstGeom prst="line">
                <a:avLst/>
              </a:prstGeom>
              <a:noFill/>
              <a:ln w="12700">
                <a:solidFill>
                  <a:srgbClr val="00FFFF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94689" name="Line 33"/>
              <p:cNvSpPr>
                <a:spLocks noChangeShapeType="1"/>
              </p:cNvSpPr>
              <p:nvPr/>
            </p:nvSpPr>
            <p:spPr bwMode="auto">
              <a:xfrm flipH="1" flipV="1">
                <a:off x="916" y="2117"/>
                <a:ext cx="58" cy="1340"/>
              </a:xfrm>
              <a:prstGeom prst="line">
                <a:avLst/>
              </a:prstGeom>
              <a:noFill/>
              <a:ln w="12700">
                <a:solidFill>
                  <a:srgbClr val="00FFFF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94690" name="Rectangle 34"/>
              <p:cNvSpPr>
                <a:spLocks noChangeArrowheads="1"/>
              </p:cNvSpPr>
              <p:nvPr/>
            </p:nvSpPr>
            <p:spPr bwMode="auto">
              <a:xfrm>
                <a:off x="636" y="1740"/>
                <a:ext cx="624" cy="336"/>
              </a:xfrm>
              <a:prstGeom prst="rect">
                <a:avLst/>
              </a:prstGeom>
              <a:solidFill>
                <a:srgbClr val="FF0066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/>
              <a:lstStyle/>
              <a:p>
                <a: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A</a:t>
                </a:r>
                <a:r>
                  <a:rPr lang="en-US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1</a:t>
                </a:r>
                <a:r>
                  <a:rPr lang="en-US" b="1" kern="12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,t</a:t>
                </a:r>
                <a:r>
                  <a:rPr lang="en-US" b="1" kern="1200" baseline="-25000">
                    <a:solidFill>
                      <a:srgbClr val="000000"/>
                    </a:solidFill>
                    <a:latin typeface="Arial" pitchFamily="34" charset="0"/>
                    <a:ea typeface="+mn-ea"/>
                    <a:cs typeface="+mn-cs"/>
                  </a:rPr>
                  <a:t>1</a:t>
                </a:r>
              </a:p>
            </p:txBody>
          </p:sp>
        </p:grpSp>
      </p:grpSp>
      <p:grpSp>
        <p:nvGrpSpPr>
          <p:cNvPr id="10" name="Group 35"/>
          <p:cNvGrpSpPr>
            <a:grpSpLocks/>
          </p:cNvGrpSpPr>
          <p:nvPr/>
        </p:nvGrpSpPr>
        <p:grpSpPr bwMode="auto">
          <a:xfrm>
            <a:off x="1955800" y="2724150"/>
            <a:ext cx="6746875" cy="3348038"/>
            <a:chOff x="1232" y="1716"/>
            <a:chExt cx="4250" cy="2109"/>
          </a:xfrm>
        </p:grpSpPr>
        <p:grpSp>
          <p:nvGrpSpPr>
            <p:cNvPr id="11" name="Group 36"/>
            <p:cNvGrpSpPr>
              <a:grpSpLocks/>
            </p:cNvGrpSpPr>
            <p:nvPr/>
          </p:nvGrpSpPr>
          <p:grpSpPr bwMode="auto">
            <a:xfrm>
              <a:off x="1232" y="1716"/>
              <a:ext cx="4250" cy="2109"/>
              <a:chOff x="1232" y="1716"/>
              <a:chExt cx="4250" cy="2109"/>
            </a:xfrm>
          </p:grpSpPr>
          <p:grpSp>
            <p:nvGrpSpPr>
              <p:cNvPr id="12" name="Group 37"/>
              <p:cNvGrpSpPr>
                <a:grpSpLocks/>
              </p:cNvGrpSpPr>
              <p:nvPr/>
            </p:nvGrpSpPr>
            <p:grpSpPr bwMode="auto">
              <a:xfrm>
                <a:off x="3603" y="2879"/>
                <a:ext cx="1879" cy="946"/>
                <a:chOff x="3603" y="2879"/>
                <a:chExt cx="1879" cy="946"/>
              </a:xfrm>
            </p:grpSpPr>
            <p:sp>
              <p:nvSpPr>
                <p:cNvPr id="1094694" name="Line 38"/>
                <p:cNvSpPr>
                  <a:spLocks noChangeShapeType="1"/>
                </p:cNvSpPr>
                <p:nvPr/>
              </p:nvSpPr>
              <p:spPr bwMode="auto">
                <a:xfrm>
                  <a:off x="3746" y="3104"/>
                  <a:ext cx="902" cy="0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094695" name="Oval 39"/>
                <p:cNvSpPr>
                  <a:spLocks noChangeArrowheads="1"/>
                </p:cNvSpPr>
                <p:nvPr/>
              </p:nvSpPr>
              <p:spPr bwMode="auto">
                <a:xfrm>
                  <a:off x="4130" y="3476"/>
                  <a:ext cx="455" cy="327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E</a:t>
                  </a:r>
                  <a:r>
                    <a:rPr lang="en-US" sz="1400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2,</a:t>
                  </a: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 t</a:t>
                  </a:r>
                  <a:r>
                    <a:rPr lang="en-US" sz="1400" b="1" kern="1200" baseline="30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’’</a:t>
                  </a:r>
                </a:p>
              </p:txBody>
            </p:sp>
            <p:sp>
              <p:nvSpPr>
                <p:cNvPr id="1094696" name="Line 40"/>
                <p:cNvSpPr>
                  <a:spLocks noChangeShapeType="1"/>
                </p:cNvSpPr>
                <p:nvPr/>
              </p:nvSpPr>
              <p:spPr bwMode="auto">
                <a:xfrm flipH="1">
                  <a:off x="3893" y="3170"/>
                  <a:ext cx="1116" cy="309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094697" name="Line 41"/>
                <p:cNvSpPr>
                  <a:spLocks noChangeShapeType="1"/>
                </p:cNvSpPr>
                <p:nvPr/>
              </p:nvSpPr>
              <p:spPr bwMode="auto">
                <a:xfrm flipH="1">
                  <a:off x="4501" y="3271"/>
                  <a:ext cx="527" cy="241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094698" name="Line 42"/>
                <p:cNvSpPr>
                  <a:spLocks noChangeShapeType="1"/>
                </p:cNvSpPr>
                <p:nvPr/>
              </p:nvSpPr>
              <p:spPr bwMode="auto">
                <a:xfrm flipH="1">
                  <a:off x="4996" y="3325"/>
                  <a:ext cx="115" cy="161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094699" name="Oval 43"/>
                <p:cNvSpPr>
                  <a:spLocks noChangeArrowheads="1"/>
                </p:cNvSpPr>
                <p:nvPr/>
              </p:nvSpPr>
              <p:spPr bwMode="auto">
                <a:xfrm>
                  <a:off x="4658" y="3463"/>
                  <a:ext cx="455" cy="362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E</a:t>
                  </a:r>
                  <a:r>
                    <a:rPr lang="en-US" sz="1400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n,</a:t>
                  </a: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 t</a:t>
                  </a:r>
                  <a:r>
                    <a:rPr lang="en-US" sz="1400" b="1" kern="1200" baseline="30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’’</a:t>
                  </a:r>
                </a:p>
              </p:txBody>
            </p:sp>
            <p:sp>
              <p:nvSpPr>
                <p:cNvPr id="1094700" name="Oval 44"/>
                <p:cNvSpPr>
                  <a:spLocks noChangeArrowheads="1"/>
                </p:cNvSpPr>
                <p:nvPr/>
              </p:nvSpPr>
              <p:spPr bwMode="auto">
                <a:xfrm>
                  <a:off x="3603" y="3497"/>
                  <a:ext cx="457" cy="328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E</a:t>
                  </a:r>
                  <a:r>
                    <a:rPr lang="en-US" sz="1400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1,</a:t>
                  </a: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 t</a:t>
                  </a:r>
                  <a:r>
                    <a:rPr lang="en-US" sz="1400" b="1" kern="1200" baseline="30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’’</a:t>
                  </a:r>
                </a:p>
              </p:txBody>
            </p:sp>
            <p:sp>
              <p:nvSpPr>
                <p:cNvPr id="1094701" name="Oval 45"/>
                <p:cNvSpPr>
                  <a:spLocks noChangeArrowheads="1"/>
                </p:cNvSpPr>
                <p:nvPr/>
              </p:nvSpPr>
              <p:spPr bwMode="auto">
                <a:xfrm>
                  <a:off x="4652" y="2879"/>
                  <a:ext cx="830" cy="462"/>
                </a:xfrm>
                <a:prstGeom prst="ellipse">
                  <a:avLst/>
                </a:prstGeom>
                <a:solidFill>
                  <a:srgbClr val="00FFFF"/>
                </a:solidFill>
                <a:ln w="12700">
                  <a:solidFill>
                    <a:schemeClr val="tx2"/>
                  </a:solidFill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State of</a:t>
                  </a:r>
                </a:p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1400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World H, t</a:t>
                  </a:r>
                  <a:r>
                    <a:rPr lang="en-US" sz="1400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4</a:t>
                  </a:r>
                </a:p>
              </p:txBody>
            </p:sp>
          </p:grpSp>
          <p:grpSp>
            <p:nvGrpSpPr>
              <p:cNvPr id="13" name="Group 46"/>
              <p:cNvGrpSpPr>
                <a:grpSpLocks/>
              </p:cNvGrpSpPr>
              <p:nvPr/>
            </p:nvGrpSpPr>
            <p:grpSpPr bwMode="auto">
              <a:xfrm>
                <a:off x="1232" y="1716"/>
                <a:ext cx="3648" cy="1172"/>
                <a:chOff x="1232" y="1716"/>
                <a:chExt cx="3648" cy="1172"/>
              </a:xfrm>
            </p:grpSpPr>
            <p:sp>
              <p:nvSpPr>
                <p:cNvPr id="1094703" name="Line 47"/>
                <p:cNvSpPr>
                  <a:spLocks noChangeShapeType="1"/>
                </p:cNvSpPr>
                <p:nvPr/>
              </p:nvSpPr>
              <p:spPr bwMode="auto">
                <a:xfrm>
                  <a:off x="1232" y="1896"/>
                  <a:ext cx="2456" cy="0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094704" name="Rectangle 48"/>
                <p:cNvSpPr>
                  <a:spLocks noChangeArrowheads="1"/>
                </p:cNvSpPr>
                <p:nvPr/>
              </p:nvSpPr>
              <p:spPr bwMode="auto">
                <a:xfrm>
                  <a:off x="3692" y="1716"/>
                  <a:ext cx="624" cy="336"/>
                </a:xfrm>
                <a:prstGeom prst="rect">
                  <a:avLst/>
                </a:prstGeom>
                <a:solidFill>
                  <a:srgbClr val="FF0066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algn="ctr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A</a:t>
                  </a:r>
                  <a:r>
                    <a:rPr lang="en-US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3</a:t>
                  </a:r>
                  <a:r>
                    <a:rPr lang="en-US" b="1" kern="12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,t</a:t>
                  </a:r>
                  <a:r>
                    <a:rPr lang="en-US" b="1" kern="1200" baseline="-25000">
                      <a:solidFill>
                        <a:srgbClr val="000000"/>
                      </a:solidFill>
                      <a:latin typeface="Arial" pitchFamily="34" charset="0"/>
                      <a:ea typeface="+mn-ea"/>
                      <a:cs typeface="+mn-cs"/>
                    </a:rPr>
                    <a:t>3</a:t>
                  </a:r>
                </a:p>
              </p:txBody>
            </p:sp>
            <p:sp>
              <p:nvSpPr>
                <p:cNvPr id="1094705" name="Line 49"/>
                <p:cNvSpPr>
                  <a:spLocks noChangeShapeType="1"/>
                </p:cNvSpPr>
                <p:nvPr/>
              </p:nvSpPr>
              <p:spPr bwMode="auto">
                <a:xfrm>
                  <a:off x="3984" y="2056"/>
                  <a:ext cx="896" cy="832"/>
                </a:xfrm>
                <a:prstGeom prst="line">
                  <a:avLst/>
                </a:prstGeom>
                <a:noFill/>
                <a:ln w="12700">
                  <a:solidFill>
                    <a:srgbClr val="00FFFF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 wrap="none" anchor="ctr"/>
                <a:lstStyle/>
                <a:p>
                  <a: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400" b="1" kern="1200">
                    <a:solidFill>
                      <a:srgbClr val="FC0128"/>
                    </a:solidFill>
                    <a:latin typeface="Arial" pitchFamily="34" charset="0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1094706" name="Line 50"/>
            <p:cNvSpPr>
              <a:spLocks noChangeShapeType="1"/>
            </p:cNvSpPr>
            <p:nvPr/>
          </p:nvSpPr>
          <p:spPr bwMode="auto">
            <a:xfrm flipV="1">
              <a:off x="2224" y="1952"/>
              <a:ext cx="1440" cy="1560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14" name="Group 51"/>
          <p:cNvGrpSpPr>
            <a:grpSpLocks/>
          </p:cNvGrpSpPr>
          <p:nvPr/>
        </p:nvGrpSpPr>
        <p:grpSpPr bwMode="auto">
          <a:xfrm>
            <a:off x="7600950" y="2419350"/>
            <a:ext cx="1485900" cy="1676400"/>
            <a:chOff x="4788" y="1524"/>
            <a:chExt cx="936" cy="1056"/>
          </a:xfrm>
        </p:grpSpPr>
        <p:sp>
          <p:nvSpPr>
            <p:cNvPr id="1094708" name="Line 52"/>
            <p:cNvSpPr>
              <a:spLocks noChangeShapeType="1"/>
            </p:cNvSpPr>
            <p:nvPr/>
          </p:nvSpPr>
          <p:spPr bwMode="auto">
            <a:xfrm flipH="1" flipV="1">
              <a:off x="5040" y="1572"/>
              <a:ext cx="120" cy="1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09" name="Line 53"/>
            <p:cNvSpPr>
              <a:spLocks noChangeShapeType="1"/>
            </p:cNvSpPr>
            <p:nvPr/>
          </p:nvSpPr>
          <p:spPr bwMode="auto">
            <a:xfrm>
              <a:off x="5484" y="2112"/>
              <a:ext cx="216" cy="456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10" name="Line 54"/>
            <p:cNvSpPr>
              <a:spLocks noChangeShapeType="1"/>
            </p:cNvSpPr>
            <p:nvPr/>
          </p:nvSpPr>
          <p:spPr bwMode="auto">
            <a:xfrm flipH="1">
              <a:off x="4788" y="2052"/>
              <a:ext cx="348" cy="18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11" name="Line 55"/>
            <p:cNvSpPr>
              <a:spLocks noChangeShapeType="1"/>
            </p:cNvSpPr>
            <p:nvPr/>
          </p:nvSpPr>
          <p:spPr bwMode="auto">
            <a:xfrm flipH="1">
              <a:off x="5519" y="1524"/>
              <a:ext cx="205" cy="22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12" name="Line 56"/>
            <p:cNvSpPr>
              <a:spLocks noChangeShapeType="1"/>
            </p:cNvSpPr>
            <p:nvPr/>
          </p:nvSpPr>
          <p:spPr bwMode="auto">
            <a:xfrm flipH="1">
              <a:off x="4920" y="2112"/>
              <a:ext cx="313" cy="4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15" name="Group 57"/>
          <p:cNvGrpSpPr>
            <a:grpSpLocks/>
          </p:cNvGrpSpPr>
          <p:nvPr/>
        </p:nvGrpSpPr>
        <p:grpSpPr bwMode="auto">
          <a:xfrm>
            <a:off x="349250" y="1416050"/>
            <a:ext cx="1138238" cy="1206500"/>
            <a:chOff x="220" y="892"/>
            <a:chExt cx="717" cy="760"/>
          </a:xfrm>
        </p:grpSpPr>
        <p:sp>
          <p:nvSpPr>
            <p:cNvPr id="1094714" name="Line 58"/>
            <p:cNvSpPr>
              <a:spLocks noChangeShapeType="1"/>
            </p:cNvSpPr>
            <p:nvPr/>
          </p:nvSpPr>
          <p:spPr bwMode="auto">
            <a:xfrm>
              <a:off x="537" y="1318"/>
              <a:ext cx="0" cy="225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15" name="Freeform 59"/>
            <p:cNvSpPr>
              <a:spLocks/>
            </p:cNvSpPr>
            <p:nvPr/>
          </p:nvSpPr>
          <p:spPr bwMode="auto">
            <a:xfrm>
              <a:off x="278" y="899"/>
              <a:ext cx="442" cy="622"/>
            </a:xfrm>
            <a:custGeom>
              <a:avLst/>
              <a:gdLst/>
              <a:ahLst/>
              <a:cxnLst>
                <a:cxn ang="0">
                  <a:pos x="0" y="578"/>
                </a:cxn>
                <a:cxn ang="0">
                  <a:pos x="157" y="163"/>
                </a:cxn>
                <a:cxn ang="0">
                  <a:pos x="441" y="0"/>
                </a:cxn>
                <a:cxn ang="0">
                  <a:pos x="413" y="71"/>
                </a:cxn>
                <a:cxn ang="0">
                  <a:pos x="203" y="194"/>
                </a:cxn>
                <a:cxn ang="0">
                  <a:pos x="92" y="621"/>
                </a:cxn>
              </a:cxnLst>
              <a:rect l="0" t="0" r="r" b="b"/>
              <a:pathLst>
                <a:path w="442" h="622">
                  <a:moveTo>
                    <a:pt x="0" y="578"/>
                  </a:moveTo>
                  <a:lnTo>
                    <a:pt x="157" y="163"/>
                  </a:lnTo>
                  <a:lnTo>
                    <a:pt x="441" y="0"/>
                  </a:lnTo>
                  <a:lnTo>
                    <a:pt x="413" y="71"/>
                  </a:lnTo>
                  <a:lnTo>
                    <a:pt x="203" y="194"/>
                  </a:lnTo>
                  <a:lnTo>
                    <a:pt x="92" y="621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16" name="Freeform 60"/>
            <p:cNvSpPr>
              <a:spLocks/>
            </p:cNvSpPr>
            <p:nvPr/>
          </p:nvSpPr>
          <p:spPr bwMode="auto">
            <a:xfrm>
              <a:off x="718" y="946"/>
              <a:ext cx="139" cy="192"/>
            </a:xfrm>
            <a:custGeom>
              <a:avLst/>
              <a:gdLst/>
              <a:ahLst/>
              <a:cxnLst>
                <a:cxn ang="0">
                  <a:pos x="39" y="12"/>
                </a:cxn>
                <a:cxn ang="0">
                  <a:pos x="138" y="191"/>
                </a:cxn>
                <a:cxn ang="0">
                  <a:pos x="0" y="0"/>
                </a:cxn>
              </a:cxnLst>
              <a:rect l="0" t="0" r="r" b="b"/>
              <a:pathLst>
                <a:path w="139" h="192">
                  <a:moveTo>
                    <a:pt x="39" y="12"/>
                  </a:moveTo>
                  <a:lnTo>
                    <a:pt x="138" y="191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17" name="Freeform 61"/>
            <p:cNvSpPr>
              <a:spLocks/>
            </p:cNvSpPr>
            <p:nvPr/>
          </p:nvSpPr>
          <p:spPr bwMode="auto">
            <a:xfrm>
              <a:off x="861" y="1149"/>
              <a:ext cx="76" cy="41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7" y="0"/>
                </a:cxn>
                <a:cxn ang="0">
                  <a:pos x="43" y="17"/>
                </a:cxn>
                <a:cxn ang="0">
                  <a:pos x="75" y="40"/>
                </a:cxn>
                <a:cxn ang="0">
                  <a:pos x="0" y="34"/>
                </a:cxn>
              </a:cxnLst>
              <a:rect l="0" t="0" r="r" b="b"/>
              <a:pathLst>
                <a:path w="76" h="41">
                  <a:moveTo>
                    <a:pt x="0" y="34"/>
                  </a:moveTo>
                  <a:lnTo>
                    <a:pt x="7" y="0"/>
                  </a:lnTo>
                  <a:lnTo>
                    <a:pt x="43" y="17"/>
                  </a:lnTo>
                  <a:lnTo>
                    <a:pt x="75" y="40"/>
                  </a:lnTo>
                  <a:lnTo>
                    <a:pt x="0" y="34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18" name="Rectangle 62"/>
            <p:cNvSpPr>
              <a:spLocks noChangeArrowheads="1"/>
            </p:cNvSpPr>
            <p:nvPr/>
          </p:nvSpPr>
          <p:spPr bwMode="auto">
            <a:xfrm>
              <a:off x="220" y="1478"/>
              <a:ext cx="424" cy="83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19" name="Oval 63"/>
            <p:cNvSpPr>
              <a:spLocks noChangeArrowheads="1"/>
            </p:cNvSpPr>
            <p:nvPr/>
          </p:nvSpPr>
          <p:spPr bwMode="auto">
            <a:xfrm>
              <a:off x="241" y="1547"/>
              <a:ext cx="136" cy="10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20" name="Oval 64"/>
            <p:cNvSpPr>
              <a:spLocks noChangeArrowheads="1"/>
            </p:cNvSpPr>
            <p:nvPr/>
          </p:nvSpPr>
          <p:spPr bwMode="auto">
            <a:xfrm>
              <a:off x="436" y="1547"/>
              <a:ext cx="136" cy="10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21" name="Oval 65"/>
            <p:cNvSpPr>
              <a:spLocks noChangeArrowheads="1"/>
            </p:cNvSpPr>
            <p:nvPr/>
          </p:nvSpPr>
          <p:spPr bwMode="auto">
            <a:xfrm>
              <a:off x="424" y="1035"/>
              <a:ext cx="72" cy="8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sp>
          <p:nvSpPr>
            <p:cNvPr id="1094722" name="Oval 66"/>
            <p:cNvSpPr>
              <a:spLocks noChangeArrowheads="1"/>
            </p:cNvSpPr>
            <p:nvPr/>
          </p:nvSpPr>
          <p:spPr bwMode="auto">
            <a:xfrm>
              <a:off x="680" y="892"/>
              <a:ext cx="72" cy="8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b="1" kern="1200">
                <a:solidFill>
                  <a:srgbClr val="FC0128"/>
                </a:solidFill>
                <a:latin typeface="Arial" pitchFamily="34" charset="0"/>
                <a:ea typeface="+mn-ea"/>
                <a:cs typeface="+mn-cs"/>
              </a:endParaRPr>
            </a:p>
          </p:txBody>
        </p:sp>
        <p:grpSp>
          <p:nvGrpSpPr>
            <p:cNvPr id="16" name="Group 67"/>
            <p:cNvGrpSpPr>
              <a:grpSpLocks/>
            </p:cNvGrpSpPr>
            <p:nvPr/>
          </p:nvGrpSpPr>
          <p:grpSpPr bwMode="auto">
            <a:xfrm>
              <a:off x="522" y="1271"/>
              <a:ext cx="148" cy="74"/>
              <a:chOff x="522" y="1271"/>
              <a:chExt cx="148" cy="74"/>
            </a:xfrm>
          </p:grpSpPr>
          <p:sp>
            <p:nvSpPr>
              <p:cNvPr id="1094724" name="Rectangle 68"/>
              <p:cNvSpPr>
                <a:spLocks noChangeArrowheads="1"/>
              </p:cNvSpPr>
              <p:nvPr/>
            </p:nvSpPr>
            <p:spPr bwMode="auto">
              <a:xfrm>
                <a:off x="646" y="1299"/>
                <a:ext cx="24" cy="28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94725" name="Rectangle 69"/>
              <p:cNvSpPr>
                <a:spLocks noChangeArrowheads="1"/>
              </p:cNvSpPr>
              <p:nvPr/>
            </p:nvSpPr>
            <p:spPr bwMode="auto">
              <a:xfrm>
                <a:off x="522" y="1271"/>
                <a:ext cx="124" cy="74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 b="1" kern="1200">
                  <a:solidFill>
                    <a:srgbClr val="FC0128"/>
                  </a:solidFill>
                  <a:latin typeface="Arial" pitchFamily="34" charset="0"/>
                  <a:ea typeface="+mn-ea"/>
                  <a:cs typeface="+mn-cs"/>
                </a:endParaRPr>
              </a:p>
            </p:txBody>
          </p:sp>
        </p:grpSp>
      </p:grpSp>
      <p:sp>
        <p:nvSpPr>
          <p:cNvPr id="71" name="Rectangle 2"/>
          <p:cNvSpPr>
            <a:spLocks noChangeArrowheads="1"/>
          </p:cNvSpPr>
          <p:nvPr/>
        </p:nvSpPr>
        <p:spPr bwMode="auto">
          <a:xfrm>
            <a:off x="995363" y="260350"/>
            <a:ext cx="7275512" cy="120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kern="1200" dirty="0">
                <a:solidFill>
                  <a:srgbClr val="FDD33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Reasoning about </a:t>
            </a:r>
            <a:r>
              <a:rPr lang="en-US" sz="3600" b="1" kern="1200" dirty="0" smtClean="0">
                <a:solidFill>
                  <a:srgbClr val="FDD33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Beliefs and Actions over </a:t>
            </a:r>
            <a:r>
              <a:rPr lang="en-US" sz="3600" b="1" kern="1200" dirty="0">
                <a:solidFill>
                  <a:srgbClr val="FDD33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7298" name="Group 2"/>
          <p:cNvGrpSpPr>
            <a:grpSpLocks/>
          </p:cNvGrpSpPr>
          <p:nvPr/>
        </p:nvGrpSpPr>
        <p:grpSpPr bwMode="auto">
          <a:xfrm>
            <a:off x="7934325" y="3581400"/>
            <a:ext cx="523875" cy="1638300"/>
            <a:chOff x="4902" y="2160"/>
            <a:chExt cx="330" cy="1032"/>
          </a:xfrm>
        </p:grpSpPr>
        <p:sp>
          <p:nvSpPr>
            <p:cNvPr id="567299" name="Line 3"/>
            <p:cNvSpPr>
              <a:spLocks noChangeShapeType="1"/>
            </p:cNvSpPr>
            <p:nvPr/>
          </p:nvSpPr>
          <p:spPr bwMode="auto">
            <a:xfrm>
              <a:off x="5004" y="2496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300" name="Line 4"/>
            <p:cNvSpPr>
              <a:spLocks noChangeShapeType="1"/>
            </p:cNvSpPr>
            <p:nvPr/>
          </p:nvSpPr>
          <p:spPr bwMode="auto">
            <a:xfrm>
              <a:off x="4902" y="2160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301" name="Oval 5"/>
            <p:cNvSpPr>
              <a:spLocks noChangeArrowheads="1"/>
            </p:cNvSpPr>
            <p:nvPr/>
          </p:nvSpPr>
          <p:spPr bwMode="auto">
            <a:xfrm>
              <a:off x="4938" y="2430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02" name="Line 6"/>
            <p:cNvSpPr>
              <a:spLocks noChangeShapeType="1"/>
            </p:cNvSpPr>
            <p:nvPr/>
          </p:nvSpPr>
          <p:spPr bwMode="auto">
            <a:xfrm>
              <a:off x="5100" y="2820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303" name="Line 7"/>
            <p:cNvSpPr>
              <a:spLocks noChangeShapeType="1"/>
            </p:cNvSpPr>
            <p:nvPr/>
          </p:nvSpPr>
          <p:spPr bwMode="auto">
            <a:xfrm flipH="1">
              <a:off x="5004" y="2796"/>
              <a:ext cx="96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304" name="Oval 8"/>
            <p:cNvSpPr>
              <a:spLocks noChangeArrowheads="1"/>
            </p:cNvSpPr>
            <p:nvPr/>
          </p:nvSpPr>
          <p:spPr bwMode="auto">
            <a:xfrm>
              <a:off x="4938" y="3096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05" name="Oval 9"/>
            <p:cNvSpPr>
              <a:spLocks noChangeArrowheads="1"/>
            </p:cNvSpPr>
            <p:nvPr/>
          </p:nvSpPr>
          <p:spPr bwMode="auto">
            <a:xfrm>
              <a:off x="5136" y="3090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06" name="Oval 10"/>
            <p:cNvSpPr>
              <a:spLocks noChangeArrowheads="1"/>
            </p:cNvSpPr>
            <p:nvPr/>
          </p:nvSpPr>
          <p:spPr bwMode="auto">
            <a:xfrm>
              <a:off x="5052" y="2742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7307" name="Group 11"/>
          <p:cNvGrpSpPr>
            <a:grpSpLocks/>
          </p:cNvGrpSpPr>
          <p:nvPr/>
        </p:nvGrpSpPr>
        <p:grpSpPr bwMode="auto">
          <a:xfrm>
            <a:off x="7543800" y="3067050"/>
            <a:ext cx="209550" cy="561975"/>
            <a:chOff x="4656" y="1836"/>
            <a:chExt cx="132" cy="354"/>
          </a:xfrm>
        </p:grpSpPr>
        <p:sp>
          <p:nvSpPr>
            <p:cNvPr id="567308" name="Line 12"/>
            <p:cNvSpPr>
              <a:spLocks noChangeShapeType="1"/>
            </p:cNvSpPr>
            <p:nvPr/>
          </p:nvSpPr>
          <p:spPr bwMode="auto">
            <a:xfrm>
              <a:off x="4656" y="1836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309" name="Oval 13"/>
            <p:cNvSpPr>
              <a:spLocks noChangeArrowheads="1"/>
            </p:cNvSpPr>
            <p:nvPr/>
          </p:nvSpPr>
          <p:spPr bwMode="auto">
            <a:xfrm>
              <a:off x="4692" y="2094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7310" name="Group 14"/>
          <p:cNvGrpSpPr>
            <a:grpSpLocks/>
          </p:cNvGrpSpPr>
          <p:nvPr/>
        </p:nvGrpSpPr>
        <p:grpSpPr bwMode="auto">
          <a:xfrm>
            <a:off x="7286625" y="3028950"/>
            <a:ext cx="257175" cy="609600"/>
            <a:chOff x="4494" y="1812"/>
            <a:chExt cx="162" cy="384"/>
          </a:xfrm>
        </p:grpSpPr>
        <p:sp>
          <p:nvSpPr>
            <p:cNvPr id="567311" name="Line 15"/>
            <p:cNvSpPr>
              <a:spLocks noChangeShapeType="1"/>
            </p:cNvSpPr>
            <p:nvPr/>
          </p:nvSpPr>
          <p:spPr bwMode="auto">
            <a:xfrm flipH="1">
              <a:off x="4560" y="1812"/>
              <a:ext cx="96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312" name="Oval 16"/>
            <p:cNvSpPr>
              <a:spLocks noChangeArrowheads="1"/>
            </p:cNvSpPr>
            <p:nvPr/>
          </p:nvSpPr>
          <p:spPr bwMode="auto">
            <a:xfrm>
              <a:off x="4494" y="2100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7313" name="Group 17"/>
          <p:cNvGrpSpPr>
            <a:grpSpLocks/>
          </p:cNvGrpSpPr>
          <p:nvPr/>
        </p:nvGrpSpPr>
        <p:grpSpPr bwMode="auto">
          <a:xfrm>
            <a:off x="747713" y="3116263"/>
            <a:ext cx="6094412" cy="2997200"/>
            <a:chOff x="471" y="1963"/>
            <a:chExt cx="3839" cy="1888"/>
          </a:xfrm>
        </p:grpSpPr>
        <p:grpSp>
          <p:nvGrpSpPr>
            <p:cNvPr id="567314" name="Group 18"/>
            <p:cNvGrpSpPr>
              <a:grpSpLocks/>
            </p:cNvGrpSpPr>
            <p:nvPr/>
          </p:nvGrpSpPr>
          <p:grpSpPr bwMode="auto">
            <a:xfrm>
              <a:off x="1967" y="1963"/>
              <a:ext cx="816" cy="398"/>
              <a:chOff x="1871" y="1867"/>
              <a:chExt cx="816" cy="398"/>
            </a:xfrm>
          </p:grpSpPr>
          <p:sp>
            <p:nvSpPr>
              <p:cNvPr id="567315" name="Oval 19"/>
              <p:cNvSpPr>
                <a:spLocks noChangeArrowheads="1"/>
              </p:cNvSpPr>
              <p:nvPr/>
            </p:nvSpPr>
            <p:spPr bwMode="auto">
              <a:xfrm>
                <a:off x="1871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16" name="Oval 20"/>
              <p:cNvSpPr>
                <a:spLocks noChangeArrowheads="1"/>
              </p:cNvSpPr>
              <p:nvPr/>
            </p:nvSpPr>
            <p:spPr bwMode="auto">
              <a:xfrm>
                <a:off x="2159" y="2106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17" name="Oval 21"/>
              <p:cNvSpPr>
                <a:spLocks noChangeArrowheads="1"/>
              </p:cNvSpPr>
              <p:nvPr/>
            </p:nvSpPr>
            <p:spPr bwMode="auto">
              <a:xfrm>
                <a:off x="2447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18" name="Line 22"/>
              <p:cNvSpPr>
                <a:spLocks noChangeShapeType="1"/>
              </p:cNvSpPr>
              <p:nvPr/>
            </p:nvSpPr>
            <p:spPr bwMode="auto">
              <a:xfrm>
                <a:off x="2063" y="2026"/>
                <a:ext cx="117" cy="99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19" name="Line 23"/>
              <p:cNvSpPr>
                <a:spLocks noChangeShapeType="1"/>
              </p:cNvSpPr>
              <p:nvPr/>
            </p:nvSpPr>
            <p:spPr bwMode="auto">
              <a:xfrm flipH="1">
                <a:off x="2375" y="2026"/>
                <a:ext cx="120" cy="97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7320" name="Group 24"/>
            <p:cNvGrpSpPr>
              <a:grpSpLocks/>
            </p:cNvGrpSpPr>
            <p:nvPr/>
          </p:nvGrpSpPr>
          <p:grpSpPr bwMode="auto">
            <a:xfrm>
              <a:off x="1311" y="3422"/>
              <a:ext cx="816" cy="398"/>
              <a:chOff x="1485" y="3368"/>
              <a:chExt cx="816" cy="398"/>
            </a:xfrm>
          </p:grpSpPr>
          <p:sp>
            <p:nvSpPr>
              <p:cNvPr id="567321" name="Oval 25"/>
              <p:cNvSpPr>
                <a:spLocks noChangeArrowheads="1"/>
              </p:cNvSpPr>
              <p:nvPr/>
            </p:nvSpPr>
            <p:spPr bwMode="auto">
              <a:xfrm>
                <a:off x="1485" y="3368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22" name="Oval 26"/>
              <p:cNvSpPr>
                <a:spLocks noChangeArrowheads="1"/>
              </p:cNvSpPr>
              <p:nvPr/>
            </p:nvSpPr>
            <p:spPr bwMode="auto">
              <a:xfrm>
                <a:off x="1773" y="360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23" name="Oval 27"/>
              <p:cNvSpPr>
                <a:spLocks noChangeArrowheads="1"/>
              </p:cNvSpPr>
              <p:nvPr/>
            </p:nvSpPr>
            <p:spPr bwMode="auto">
              <a:xfrm>
                <a:off x="2061" y="3368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24" name="Line 28"/>
              <p:cNvSpPr>
                <a:spLocks noChangeShapeType="1"/>
              </p:cNvSpPr>
              <p:nvPr/>
            </p:nvSpPr>
            <p:spPr bwMode="auto">
              <a:xfrm>
                <a:off x="1677" y="3527"/>
                <a:ext cx="120" cy="99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25" name="Line 29"/>
              <p:cNvSpPr>
                <a:spLocks noChangeShapeType="1"/>
              </p:cNvSpPr>
              <p:nvPr/>
            </p:nvSpPr>
            <p:spPr bwMode="auto">
              <a:xfrm flipH="1">
                <a:off x="1995" y="3519"/>
                <a:ext cx="117" cy="10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stealth" w="med" len="med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7326" name="Group 30"/>
            <p:cNvGrpSpPr>
              <a:grpSpLocks/>
            </p:cNvGrpSpPr>
            <p:nvPr/>
          </p:nvGrpSpPr>
          <p:grpSpPr bwMode="auto">
            <a:xfrm>
              <a:off x="471" y="3023"/>
              <a:ext cx="816" cy="398"/>
              <a:chOff x="645" y="2969"/>
              <a:chExt cx="816" cy="398"/>
            </a:xfrm>
          </p:grpSpPr>
          <p:sp>
            <p:nvSpPr>
              <p:cNvPr id="567327" name="Oval 31"/>
              <p:cNvSpPr>
                <a:spLocks noChangeArrowheads="1"/>
              </p:cNvSpPr>
              <p:nvPr/>
            </p:nvSpPr>
            <p:spPr bwMode="auto">
              <a:xfrm>
                <a:off x="645" y="2969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28" name="Oval 32"/>
              <p:cNvSpPr>
                <a:spLocks noChangeArrowheads="1"/>
              </p:cNvSpPr>
              <p:nvPr/>
            </p:nvSpPr>
            <p:spPr bwMode="auto">
              <a:xfrm>
                <a:off x="933" y="3208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29" name="Oval 33"/>
              <p:cNvSpPr>
                <a:spLocks noChangeArrowheads="1"/>
              </p:cNvSpPr>
              <p:nvPr/>
            </p:nvSpPr>
            <p:spPr bwMode="auto">
              <a:xfrm>
                <a:off x="1221" y="2969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30" name="Line 34"/>
              <p:cNvSpPr>
                <a:spLocks noChangeShapeType="1"/>
              </p:cNvSpPr>
              <p:nvPr/>
            </p:nvSpPr>
            <p:spPr bwMode="auto">
              <a:xfrm rot="-10918496">
                <a:off x="824" y="3119"/>
                <a:ext cx="113" cy="12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31" name="Line 35"/>
              <p:cNvSpPr>
                <a:spLocks noChangeShapeType="1"/>
              </p:cNvSpPr>
              <p:nvPr/>
            </p:nvSpPr>
            <p:spPr bwMode="auto">
              <a:xfrm flipH="1">
                <a:off x="1143" y="3128"/>
                <a:ext cx="126" cy="102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67332" name="Oval 36"/>
            <p:cNvSpPr>
              <a:spLocks noChangeArrowheads="1"/>
            </p:cNvSpPr>
            <p:nvPr/>
          </p:nvSpPr>
          <p:spPr bwMode="auto">
            <a:xfrm>
              <a:off x="3494" y="3052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33" name="Oval 37"/>
            <p:cNvSpPr>
              <a:spLocks noChangeArrowheads="1"/>
            </p:cNvSpPr>
            <p:nvPr/>
          </p:nvSpPr>
          <p:spPr bwMode="auto">
            <a:xfrm>
              <a:off x="3782" y="3291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34" name="Oval 38"/>
            <p:cNvSpPr>
              <a:spLocks noChangeArrowheads="1"/>
            </p:cNvSpPr>
            <p:nvPr/>
          </p:nvSpPr>
          <p:spPr bwMode="auto">
            <a:xfrm>
              <a:off x="4070" y="3052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35" name="Line 39"/>
            <p:cNvSpPr>
              <a:spLocks noChangeShapeType="1"/>
            </p:cNvSpPr>
            <p:nvPr/>
          </p:nvSpPr>
          <p:spPr bwMode="auto">
            <a:xfrm>
              <a:off x="3686" y="3211"/>
              <a:ext cx="120" cy="10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36" name="Oval 40"/>
            <p:cNvSpPr>
              <a:spLocks noChangeArrowheads="1"/>
            </p:cNvSpPr>
            <p:nvPr/>
          </p:nvSpPr>
          <p:spPr bwMode="auto">
            <a:xfrm>
              <a:off x="2413" y="3453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37" name="Oval 41"/>
            <p:cNvSpPr>
              <a:spLocks noChangeArrowheads="1"/>
            </p:cNvSpPr>
            <p:nvPr/>
          </p:nvSpPr>
          <p:spPr bwMode="auto">
            <a:xfrm>
              <a:off x="2701" y="3692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38" name="Oval 42"/>
            <p:cNvSpPr>
              <a:spLocks noChangeArrowheads="1"/>
            </p:cNvSpPr>
            <p:nvPr/>
          </p:nvSpPr>
          <p:spPr bwMode="auto">
            <a:xfrm>
              <a:off x="2989" y="3453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39" name="Line 43"/>
            <p:cNvSpPr>
              <a:spLocks noChangeShapeType="1"/>
            </p:cNvSpPr>
            <p:nvPr/>
          </p:nvSpPr>
          <p:spPr bwMode="auto">
            <a:xfrm flipH="1">
              <a:off x="2911" y="3612"/>
              <a:ext cx="126" cy="105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67340" name="Group 44"/>
            <p:cNvGrpSpPr>
              <a:grpSpLocks/>
            </p:cNvGrpSpPr>
            <p:nvPr/>
          </p:nvGrpSpPr>
          <p:grpSpPr bwMode="auto">
            <a:xfrm>
              <a:off x="1489" y="2610"/>
              <a:ext cx="816" cy="400"/>
              <a:chOff x="1663" y="2556"/>
              <a:chExt cx="816" cy="400"/>
            </a:xfrm>
          </p:grpSpPr>
          <p:sp>
            <p:nvSpPr>
              <p:cNvPr id="567341" name="Oval 45"/>
              <p:cNvSpPr>
                <a:spLocks noChangeArrowheads="1"/>
              </p:cNvSpPr>
              <p:nvPr/>
            </p:nvSpPr>
            <p:spPr bwMode="auto">
              <a:xfrm>
                <a:off x="1663" y="2556"/>
                <a:ext cx="240" cy="161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42" name="Oval 46"/>
              <p:cNvSpPr>
                <a:spLocks noChangeArrowheads="1"/>
              </p:cNvSpPr>
              <p:nvPr/>
            </p:nvSpPr>
            <p:spPr bwMode="auto">
              <a:xfrm>
                <a:off x="1951" y="2795"/>
                <a:ext cx="240" cy="161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43" name="Oval 47"/>
              <p:cNvSpPr>
                <a:spLocks noChangeArrowheads="1"/>
              </p:cNvSpPr>
              <p:nvPr/>
            </p:nvSpPr>
            <p:spPr bwMode="auto">
              <a:xfrm>
                <a:off x="2239" y="2556"/>
                <a:ext cx="240" cy="161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44" name="Line 48"/>
              <p:cNvSpPr>
                <a:spLocks noChangeShapeType="1"/>
              </p:cNvSpPr>
              <p:nvPr/>
            </p:nvSpPr>
            <p:spPr bwMode="auto">
              <a:xfrm>
                <a:off x="1855" y="2717"/>
                <a:ext cx="132" cy="107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45" name="Line 49"/>
              <p:cNvSpPr>
                <a:spLocks noChangeShapeType="1"/>
              </p:cNvSpPr>
              <p:nvPr/>
            </p:nvSpPr>
            <p:spPr bwMode="auto">
              <a:xfrm flipH="1">
                <a:off x="2155" y="2717"/>
                <a:ext cx="132" cy="102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46" name="Line 50"/>
              <p:cNvSpPr>
                <a:spLocks noChangeShapeType="1"/>
              </p:cNvSpPr>
              <p:nvPr/>
            </p:nvSpPr>
            <p:spPr bwMode="auto">
              <a:xfrm>
                <a:off x="1903" y="2637"/>
                <a:ext cx="336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7347" name="Group 51"/>
            <p:cNvGrpSpPr>
              <a:grpSpLocks/>
            </p:cNvGrpSpPr>
            <p:nvPr/>
          </p:nvGrpSpPr>
          <p:grpSpPr bwMode="auto">
            <a:xfrm>
              <a:off x="2512" y="2599"/>
              <a:ext cx="816" cy="399"/>
              <a:chOff x="2416" y="2503"/>
              <a:chExt cx="816" cy="399"/>
            </a:xfrm>
          </p:grpSpPr>
          <p:sp>
            <p:nvSpPr>
              <p:cNvPr id="567348" name="Oval 52"/>
              <p:cNvSpPr>
                <a:spLocks noChangeArrowheads="1"/>
              </p:cNvSpPr>
              <p:nvPr/>
            </p:nvSpPr>
            <p:spPr bwMode="auto">
              <a:xfrm>
                <a:off x="2416" y="2503"/>
                <a:ext cx="240" cy="160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49" name="Oval 53"/>
              <p:cNvSpPr>
                <a:spLocks noChangeArrowheads="1"/>
              </p:cNvSpPr>
              <p:nvPr/>
            </p:nvSpPr>
            <p:spPr bwMode="auto">
              <a:xfrm>
                <a:off x="2704" y="2742"/>
                <a:ext cx="240" cy="160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50" name="Oval 54"/>
              <p:cNvSpPr>
                <a:spLocks noChangeArrowheads="1"/>
              </p:cNvSpPr>
              <p:nvPr/>
            </p:nvSpPr>
            <p:spPr bwMode="auto">
              <a:xfrm>
                <a:off x="2992" y="2503"/>
                <a:ext cx="240" cy="160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51" name="Line 55"/>
              <p:cNvSpPr>
                <a:spLocks noChangeShapeType="1"/>
              </p:cNvSpPr>
              <p:nvPr/>
            </p:nvSpPr>
            <p:spPr bwMode="auto">
              <a:xfrm>
                <a:off x="2608" y="2663"/>
                <a:ext cx="129" cy="11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52" name="Line 56"/>
              <p:cNvSpPr>
                <a:spLocks noChangeShapeType="1"/>
              </p:cNvSpPr>
              <p:nvPr/>
            </p:nvSpPr>
            <p:spPr bwMode="auto">
              <a:xfrm flipH="1">
                <a:off x="2908" y="2663"/>
                <a:ext cx="132" cy="105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53" name="Line 57"/>
              <p:cNvSpPr>
                <a:spLocks noChangeShapeType="1"/>
              </p:cNvSpPr>
              <p:nvPr/>
            </p:nvSpPr>
            <p:spPr bwMode="auto">
              <a:xfrm rot="10779537">
                <a:off x="2656" y="2583"/>
                <a:ext cx="336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567354" name="Rectangle 58"/>
          <p:cNvSpPr>
            <a:spLocks noChangeArrowheads="1"/>
          </p:cNvSpPr>
          <p:nvPr/>
        </p:nvSpPr>
        <p:spPr bwMode="auto">
          <a:xfrm>
            <a:off x="0" y="1354138"/>
            <a:ext cx="8453438" cy="99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Ctr="1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e.g.,</a:t>
            </a: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Structure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search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Measure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of model likelihood</a:t>
            </a:r>
          </a:p>
        </p:txBody>
      </p:sp>
      <p:grpSp>
        <p:nvGrpSpPr>
          <p:cNvPr id="567355" name="Group 59"/>
          <p:cNvGrpSpPr>
            <a:grpSpLocks/>
          </p:cNvGrpSpPr>
          <p:nvPr/>
        </p:nvGrpSpPr>
        <p:grpSpPr bwMode="auto">
          <a:xfrm>
            <a:off x="7458075" y="2514600"/>
            <a:ext cx="619125" cy="581025"/>
            <a:chOff x="4602" y="1488"/>
            <a:chExt cx="390" cy="366"/>
          </a:xfrm>
        </p:grpSpPr>
        <p:sp>
          <p:nvSpPr>
            <p:cNvPr id="567356" name="Line 60"/>
            <p:cNvSpPr>
              <a:spLocks noChangeShapeType="1"/>
            </p:cNvSpPr>
            <p:nvPr/>
          </p:nvSpPr>
          <p:spPr bwMode="auto">
            <a:xfrm flipH="1">
              <a:off x="4650" y="1488"/>
              <a:ext cx="342" cy="3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357" name="Oval 61"/>
            <p:cNvSpPr>
              <a:spLocks noChangeArrowheads="1"/>
            </p:cNvSpPr>
            <p:nvPr/>
          </p:nvSpPr>
          <p:spPr bwMode="auto">
            <a:xfrm>
              <a:off x="4602" y="1758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7358" name="Group 62"/>
          <p:cNvGrpSpPr>
            <a:grpSpLocks/>
          </p:cNvGrpSpPr>
          <p:nvPr/>
        </p:nvGrpSpPr>
        <p:grpSpPr bwMode="auto">
          <a:xfrm>
            <a:off x="8086725" y="2524125"/>
            <a:ext cx="800100" cy="1076325"/>
            <a:chOff x="4998" y="1494"/>
            <a:chExt cx="504" cy="678"/>
          </a:xfrm>
        </p:grpSpPr>
        <p:sp>
          <p:nvSpPr>
            <p:cNvPr id="567359" name="Line 63"/>
            <p:cNvSpPr>
              <a:spLocks noChangeShapeType="1"/>
            </p:cNvSpPr>
            <p:nvPr/>
          </p:nvSpPr>
          <p:spPr bwMode="auto">
            <a:xfrm>
              <a:off x="4998" y="1494"/>
              <a:ext cx="360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360" name="Line 64"/>
            <p:cNvSpPr>
              <a:spLocks noChangeShapeType="1"/>
            </p:cNvSpPr>
            <p:nvPr/>
          </p:nvSpPr>
          <p:spPr bwMode="auto">
            <a:xfrm>
              <a:off x="5358" y="1830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361" name="Line 65"/>
            <p:cNvSpPr>
              <a:spLocks noChangeShapeType="1"/>
            </p:cNvSpPr>
            <p:nvPr/>
          </p:nvSpPr>
          <p:spPr bwMode="auto">
            <a:xfrm flipH="1">
              <a:off x="5262" y="1806"/>
              <a:ext cx="96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362" name="Oval 66"/>
            <p:cNvSpPr>
              <a:spLocks noChangeArrowheads="1"/>
            </p:cNvSpPr>
            <p:nvPr/>
          </p:nvSpPr>
          <p:spPr bwMode="auto">
            <a:xfrm>
              <a:off x="5298" y="1758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63" name="Oval 67"/>
            <p:cNvSpPr>
              <a:spLocks noChangeArrowheads="1"/>
            </p:cNvSpPr>
            <p:nvPr/>
          </p:nvSpPr>
          <p:spPr bwMode="auto">
            <a:xfrm>
              <a:off x="5208" y="2076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64" name="Oval 68"/>
            <p:cNvSpPr>
              <a:spLocks noChangeArrowheads="1"/>
            </p:cNvSpPr>
            <p:nvPr/>
          </p:nvSpPr>
          <p:spPr bwMode="auto">
            <a:xfrm>
              <a:off x="5406" y="2070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7365" name="Group 69"/>
          <p:cNvGrpSpPr>
            <a:grpSpLocks/>
          </p:cNvGrpSpPr>
          <p:nvPr/>
        </p:nvGrpSpPr>
        <p:grpSpPr bwMode="auto">
          <a:xfrm>
            <a:off x="7677150" y="2552700"/>
            <a:ext cx="647700" cy="1619250"/>
            <a:chOff x="4740" y="1512"/>
            <a:chExt cx="408" cy="1020"/>
          </a:xfrm>
        </p:grpSpPr>
        <p:sp>
          <p:nvSpPr>
            <p:cNvPr id="567366" name="Line 70"/>
            <p:cNvSpPr>
              <a:spLocks noChangeShapeType="1"/>
            </p:cNvSpPr>
            <p:nvPr/>
          </p:nvSpPr>
          <p:spPr bwMode="auto">
            <a:xfrm>
              <a:off x="5016" y="1806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367" name="Line 71"/>
            <p:cNvSpPr>
              <a:spLocks noChangeShapeType="1"/>
            </p:cNvSpPr>
            <p:nvPr/>
          </p:nvSpPr>
          <p:spPr bwMode="auto">
            <a:xfrm flipH="1">
              <a:off x="4920" y="1782"/>
              <a:ext cx="96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567368" name="Group 72"/>
            <p:cNvGrpSpPr>
              <a:grpSpLocks/>
            </p:cNvGrpSpPr>
            <p:nvPr/>
          </p:nvGrpSpPr>
          <p:grpSpPr bwMode="auto">
            <a:xfrm>
              <a:off x="4740" y="1512"/>
              <a:ext cx="408" cy="1020"/>
              <a:chOff x="4740" y="1512"/>
              <a:chExt cx="408" cy="1020"/>
            </a:xfrm>
          </p:grpSpPr>
          <p:sp>
            <p:nvSpPr>
              <p:cNvPr id="567369" name="Line 73"/>
              <p:cNvSpPr>
                <a:spLocks noChangeShapeType="1"/>
              </p:cNvSpPr>
              <p:nvPr/>
            </p:nvSpPr>
            <p:spPr bwMode="auto">
              <a:xfrm>
                <a:off x="4998" y="1512"/>
                <a:ext cx="6" cy="25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7370" name="Oval 74"/>
              <p:cNvSpPr>
                <a:spLocks noChangeArrowheads="1"/>
              </p:cNvSpPr>
              <p:nvPr/>
            </p:nvSpPr>
            <p:spPr bwMode="auto">
              <a:xfrm>
                <a:off x="4962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71" name="Oval 75"/>
              <p:cNvSpPr>
                <a:spLocks noChangeArrowheads="1"/>
              </p:cNvSpPr>
              <p:nvPr/>
            </p:nvSpPr>
            <p:spPr bwMode="auto">
              <a:xfrm>
                <a:off x="5052" y="207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72" name="Line 76"/>
              <p:cNvSpPr>
                <a:spLocks noChangeShapeType="1"/>
              </p:cNvSpPr>
              <p:nvPr/>
            </p:nvSpPr>
            <p:spPr bwMode="auto">
              <a:xfrm flipH="1">
                <a:off x="4806" y="2136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7373" name="Oval 77"/>
              <p:cNvSpPr>
                <a:spLocks noChangeArrowheads="1"/>
              </p:cNvSpPr>
              <p:nvPr/>
            </p:nvSpPr>
            <p:spPr bwMode="auto">
              <a:xfrm>
                <a:off x="4740" y="243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7374" name="Oval 78"/>
              <p:cNvSpPr>
                <a:spLocks noChangeArrowheads="1"/>
              </p:cNvSpPr>
              <p:nvPr/>
            </p:nvSpPr>
            <p:spPr bwMode="auto">
              <a:xfrm>
                <a:off x="4854" y="2082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567375" name="Group 79"/>
          <p:cNvGrpSpPr>
            <a:grpSpLocks/>
          </p:cNvGrpSpPr>
          <p:nvPr/>
        </p:nvGrpSpPr>
        <p:grpSpPr bwMode="auto">
          <a:xfrm>
            <a:off x="6786563" y="3622675"/>
            <a:ext cx="457200" cy="298450"/>
            <a:chOff x="1485" y="3368"/>
            <a:chExt cx="816" cy="398"/>
          </a:xfrm>
        </p:grpSpPr>
        <p:sp>
          <p:nvSpPr>
            <p:cNvPr id="567376" name="Oval 80"/>
            <p:cNvSpPr>
              <a:spLocks noChangeArrowheads="1"/>
            </p:cNvSpPr>
            <p:nvPr/>
          </p:nvSpPr>
          <p:spPr bwMode="auto">
            <a:xfrm>
              <a:off x="1485" y="3368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77" name="Oval 81"/>
            <p:cNvSpPr>
              <a:spLocks noChangeArrowheads="1"/>
            </p:cNvSpPr>
            <p:nvPr/>
          </p:nvSpPr>
          <p:spPr bwMode="auto">
            <a:xfrm>
              <a:off x="1773" y="3607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78" name="Oval 82"/>
            <p:cNvSpPr>
              <a:spLocks noChangeArrowheads="1"/>
            </p:cNvSpPr>
            <p:nvPr/>
          </p:nvSpPr>
          <p:spPr bwMode="auto">
            <a:xfrm>
              <a:off x="2061" y="3368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79" name="Line 83"/>
            <p:cNvSpPr>
              <a:spLocks noChangeShapeType="1"/>
            </p:cNvSpPr>
            <p:nvPr/>
          </p:nvSpPr>
          <p:spPr bwMode="auto">
            <a:xfrm>
              <a:off x="1677" y="3527"/>
              <a:ext cx="120" cy="99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80" name="Line 84"/>
            <p:cNvSpPr>
              <a:spLocks noChangeShapeType="1"/>
            </p:cNvSpPr>
            <p:nvPr/>
          </p:nvSpPr>
          <p:spPr bwMode="auto">
            <a:xfrm flipH="1">
              <a:off x="1995" y="3519"/>
              <a:ext cx="117" cy="10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stealth" w="med" len="med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7381" name="Group 85"/>
          <p:cNvGrpSpPr>
            <a:grpSpLocks/>
          </p:cNvGrpSpPr>
          <p:nvPr/>
        </p:nvGrpSpPr>
        <p:grpSpPr bwMode="auto">
          <a:xfrm>
            <a:off x="7316788" y="4219575"/>
            <a:ext cx="438150" cy="292100"/>
            <a:chOff x="1663" y="2556"/>
            <a:chExt cx="816" cy="400"/>
          </a:xfrm>
        </p:grpSpPr>
        <p:sp>
          <p:nvSpPr>
            <p:cNvPr id="567382" name="Oval 86"/>
            <p:cNvSpPr>
              <a:spLocks noChangeArrowheads="1"/>
            </p:cNvSpPr>
            <p:nvPr/>
          </p:nvSpPr>
          <p:spPr bwMode="auto">
            <a:xfrm>
              <a:off x="1663" y="2556"/>
              <a:ext cx="240" cy="161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83" name="Oval 87"/>
            <p:cNvSpPr>
              <a:spLocks noChangeArrowheads="1"/>
            </p:cNvSpPr>
            <p:nvPr/>
          </p:nvSpPr>
          <p:spPr bwMode="auto">
            <a:xfrm>
              <a:off x="1951" y="2795"/>
              <a:ext cx="240" cy="161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84" name="Oval 88"/>
            <p:cNvSpPr>
              <a:spLocks noChangeArrowheads="1"/>
            </p:cNvSpPr>
            <p:nvPr/>
          </p:nvSpPr>
          <p:spPr bwMode="auto">
            <a:xfrm>
              <a:off x="2239" y="2556"/>
              <a:ext cx="240" cy="161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85" name="Line 89"/>
            <p:cNvSpPr>
              <a:spLocks noChangeShapeType="1"/>
            </p:cNvSpPr>
            <p:nvPr/>
          </p:nvSpPr>
          <p:spPr bwMode="auto">
            <a:xfrm>
              <a:off x="1855" y="2717"/>
              <a:ext cx="132" cy="107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86" name="Line 90"/>
            <p:cNvSpPr>
              <a:spLocks noChangeShapeType="1"/>
            </p:cNvSpPr>
            <p:nvPr/>
          </p:nvSpPr>
          <p:spPr bwMode="auto">
            <a:xfrm flipH="1">
              <a:off x="2155" y="2717"/>
              <a:ext cx="132" cy="10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87" name="Line 91"/>
            <p:cNvSpPr>
              <a:spLocks noChangeShapeType="1"/>
            </p:cNvSpPr>
            <p:nvPr/>
          </p:nvSpPr>
          <p:spPr bwMode="auto">
            <a:xfrm>
              <a:off x="1903" y="2637"/>
              <a:ext cx="33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7388" name="Group 92"/>
          <p:cNvGrpSpPr>
            <a:grpSpLocks/>
          </p:cNvGrpSpPr>
          <p:nvPr/>
        </p:nvGrpSpPr>
        <p:grpSpPr bwMode="auto">
          <a:xfrm>
            <a:off x="7786688" y="5227638"/>
            <a:ext cx="400050" cy="317500"/>
            <a:chOff x="645" y="2969"/>
            <a:chExt cx="816" cy="398"/>
          </a:xfrm>
        </p:grpSpPr>
        <p:sp>
          <p:nvSpPr>
            <p:cNvPr id="567389" name="Oval 93"/>
            <p:cNvSpPr>
              <a:spLocks noChangeArrowheads="1"/>
            </p:cNvSpPr>
            <p:nvPr/>
          </p:nvSpPr>
          <p:spPr bwMode="auto">
            <a:xfrm>
              <a:off x="645" y="2969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90" name="Oval 94"/>
            <p:cNvSpPr>
              <a:spLocks noChangeArrowheads="1"/>
            </p:cNvSpPr>
            <p:nvPr/>
          </p:nvSpPr>
          <p:spPr bwMode="auto">
            <a:xfrm>
              <a:off x="933" y="3208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91" name="Oval 95"/>
            <p:cNvSpPr>
              <a:spLocks noChangeArrowheads="1"/>
            </p:cNvSpPr>
            <p:nvPr/>
          </p:nvSpPr>
          <p:spPr bwMode="auto">
            <a:xfrm>
              <a:off x="1221" y="2969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92" name="Line 96"/>
            <p:cNvSpPr>
              <a:spLocks noChangeShapeType="1"/>
            </p:cNvSpPr>
            <p:nvPr/>
          </p:nvSpPr>
          <p:spPr bwMode="auto">
            <a:xfrm rot="-10918496">
              <a:off x="824" y="3119"/>
              <a:ext cx="113" cy="12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93" name="Line 97"/>
            <p:cNvSpPr>
              <a:spLocks noChangeShapeType="1"/>
            </p:cNvSpPr>
            <p:nvPr/>
          </p:nvSpPr>
          <p:spPr bwMode="auto">
            <a:xfrm flipH="1">
              <a:off x="1143" y="3128"/>
              <a:ext cx="126" cy="10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7394" name="Group 98"/>
          <p:cNvGrpSpPr>
            <a:grpSpLocks/>
          </p:cNvGrpSpPr>
          <p:nvPr/>
        </p:nvGrpSpPr>
        <p:grpSpPr bwMode="auto">
          <a:xfrm>
            <a:off x="8712200" y="3678238"/>
            <a:ext cx="342900" cy="300037"/>
            <a:chOff x="2416" y="2503"/>
            <a:chExt cx="816" cy="399"/>
          </a:xfrm>
        </p:grpSpPr>
        <p:sp>
          <p:nvSpPr>
            <p:cNvPr id="567395" name="Oval 99"/>
            <p:cNvSpPr>
              <a:spLocks noChangeArrowheads="1"/>
            </p:cNvSpPr>
            <p:nvPr/>
          </p:nvSpPr>
          <p:spPr bwMode="auto">
            <a:xfrm>
              <a:off x="2416" y="2503"/>
              <a:ext cx="240" cy="160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96" name="Oval 100"/>
            <p:cNvSpPr>
              <a:spLocks noChangeArrowheads="1"/>
            </p:cNvSpPr>
            <p:nvPr/>
          </p:nvSpPr>
          <p:spPr bwMode="auto">
            <a:xfrm>
              <a:off x="2704" y="2742"/>
              <a:ext cx="240" cy="160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97" name="Oval 101"/>
            <p:cNvSpPr>
              <a:spLocks noChangeArrowheads="1"/>
            </p:cNvSpPr>
            <p:nvPr/>
          </p:nvSpPr>
          <p:spPr bwMode="auto">
            <a:xfrm>
              <a:off x="2992" y="2503"/>
              <a:ext cx="240" cy="160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98" name="Line 102"/>
            <p:cNvSpPr>
              <a:spLocks noChangeShapeType="1"/>
            </p:cNvSpPr>
            <p:nvPr/>
          </p:nvSpPr>
          <p:spPr bwMode="auto">
            <a:xfrm>
              <a:off x="2608" y="2663"/>
              <a:ext cx="129" cy="11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399" name="Line 103"/>
            <p:cNvSpPr>
              <a:spLocks noChangeShapeType="1"/>
            </p:cNvSpPr>
            <p:nvPr/>
          </p:nvSpPr>
          <p:spPr bwMode="auto">
            <a:xfrm flipH="1">
              <a:off x="2908" y="2663"/>
              <a:ext cx="132" cy="105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400" name="Line 104"/>
            <p:cNvSpPr>
              <a:spLocks noChangeShapeType="1"/>
            </p:cNvSpPr>
            <p:nvPr/>
          </p:nvSpPr>
          <p:spPr bwMode="auto">
            <a:xfrm rot="10779537">
              <a:off x="2656" y="2583"/>
              <a:ext cx="336" cy="1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7401" name="Group 105"/>
          <p:cNvGrpSpPr>
            <a:grpSpLocks/>
          </p:cNvGrpSpPr>
          <p:nvPr/>
        </p:nvGrpSpPr>
        <p:grpSpPr bwMode="auto">
          <a:xfrm>
            <a:off x="6980238" y="2954338"/>
            <a:ext cx="371475" cy="317500"/>
            <a:chOff x="1871" y="1867"/>
            <a:chExt cx="816" cy="398"/>
          </a:xfrm>
        </p:grpSpPr>
        <p:sp>
          <p:nvSpPr>
            <p:cNvPr id="567402" name="Oval 106"/>
            <p:cNvSpPr>
              <a:spLocks noChangeArrowheads="1"/>
            </p:cNvSpPr>
            <p:nvPr/>
          </p:nvSpPr>
          <p:spPr bwMode="auto">
            <a:xfrm>
              <a:off x="1871" y="1867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403" name="Oval 107"/>
            <p:cNvSpPr>
              <a:spLocks noChangeArrowheads="1"/>
            </p:cNvSpPr>
            <p:nvPr/>
          </p:nvSpPr>
          <p:spPr bwMode="auto">
            <a:xfrm>
              <a:off x="2159" y="2106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404" name="Oval 108"/>
            <p:cNvSpPr>
              <a:spLocks noChangeArrowheads="1"/>
            </p:cNvSpPr>
            <p:nvPr/>
          </p:nvSpPr>
          <p:spPr bwMode="auto">
            <a:xfrm>
              <a:off x="2447" y="1867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405" name="Line 109"/>
            <p:cNvSpPr>
              <a:spLocks noChangeShapeType="1"/>
            </p:cNvSpPr>
            <p:nvPr/>
          </p:nvSpPr>
          <p:spPr bwMode="auto">
            <a:xfrm>
              <a:off x="2063" y="2026"/>
              <a:ext cx="117" cy="99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7406" name="Line 110"/>
            <p:cNvSpPr>
              <a:spLocks noChangeShapeType="1"/>
            </p:cNvSpPr>
            <p:nvPr/>
          </p:nvSpPr>
          <p:spPr bwMode="auto">
            <a:xfrm flipH="1">
              <a:off x="2375" y="2026"/>
              <a:ext cx="120" cy="97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67407" name="Text Box 111"/>
          <p:cNvSpPr txBox="1">
            <a:spLocks noChangeArrowheads="1"/>
          </p:cNvSpPr>
          <p:nvPr/>
        </p:nvSpPr>
        <p:spPr bwMode="auto">
          <a:xfrm>
            <a:off x="7688263" y="4087813"/>
            <a:ext cx="282575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000" b="1">
                <a:solidFill>
                  <a:srgbClr val="FC0128"/>
                </a:solidFill>
                <a:latin typeface="Arial" pitchFamily="34" charset="0"/>
              </a:rPr>
              <a:t>*</a:t>
            </a:r>
          </a:p>
        </p:txBody>
      </p:sp>
      <p:sp>
        <p:nvSpPr>
          <p:cNvPr id="567408" name="Oval 112"/>
          <p:cNvSpPr>
            <a:spLocks noChangeArrowheads="1"/>
          </p:cNvSpPr>
          <p:nvPr/>
        </p:nvSpPr>
        <p:spPr bwMode="auto">
          <a:xfrm>
            <a:off x="8001000" y="2428875"/>
            <a:ext cx="171450" cy="15240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67409" name="Oval 113"/>
          <p:cNvSpPr>
            <a:spLocks noChangeArrowheads="1"/>
          </p:cNvSpPr>
          <p:nvPr/>
        </p:nvSpPr>
        <p:spPr bwMode="auto">
          <a:xfrm>
            <a:off x="7067550" y="4076700"/>
            <a:ext cx="914400" cy="552450"/>
          </a:xfrm>
          <a:prstGeom prst="ellips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67411" name="Rectangle 115"/>
          <p:cNvSpPr>
            <a:spLocks noGrp="1" noChangeArrowheads="1"/>
          </p:cNvSpPr>
          <p:nvPr>
            <p:ph type="title"/>
          </p:nvPr>
        </p:nvSpPr>
        <p:spPr>
          <a:xfrm>
            <a:off x="0" y="-261251"/>
            <a:ext cx="9144000" cy="1477970"/>
          </a:xfrm>
          <a:noFill/>
          <a:ln/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/>
              <a:t>Acceleration of Machine Learning: Discovering Structure and Concepts</a:t>
            </a:r>
            <a:endParaRPr lang="en-US" dirty="0"/>
          </a:p>
        </p:txBody>
      </p:sp>
      <p:sp>
        <p:nvSpPr>
          <p:cNvPr id="567412" name="Line 116"/>
          <p:cNvSpPr>
            <a:spLocks noChangeShapeType="1"/>
          </p:cNvSpPr>
          <p:nvPr/>
        </p:nvSpPr>
        <p:spPr bwMode="auto">
          <a:xfrm>
            <a:off x="2755900" y="4267200"/>
            <a:ext cx="533400" cy="127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6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67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6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67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6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67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67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6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7407" grpId="0"/>
      <p:bldP spid="567408" grpId="0" animBg="1"/>
      <p:bldP spid="567409" grpId="0" animBg="1"/>
      <p:bldP spid="5674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98475" y="431800"/>
            <a:ext cx="8172450" cy="585788"/>
          </a:xfrm>
        </p:spPr>
        <p:txBody>
          <a:bodyPr/>
          <a:lstStyle/>
          <a:p>
            <a:r>
              <a:rPr lang="en-US"/>
              <a:t>Identification of Hidden Variables</a:t>
            </a:r>
            <a:endParaRPr lang="en-US" sz="4000"/>
          </a:p>
        </p:txBody>
      </p:sp>
      <p:sp>
        <p:nvSpPr>
          <p:cNvPr id="568323" name="Rectangle 3"/>
          <p:cNvSpPr>
            <a:spLocks noChangeArrowheads="1"/>
          </p:cNvSpPr>
          <p:nvPr/>
        </p:nvSpPr>
        <p:spPr bwMode="auto">
          <a:xfrm>
            <a:off x="298450" y="1436688"/>
            <a:ext cx="8453438" cy="536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Ctr="1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“Unknown” variables </a:t>
            </a: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discovered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568324" name="Oval 4"/>
          <p:cNvSpPr>
            <a:spLocks noChangeArrowheads="1"/>
          </p:cNvSpPr>
          <p:nvPr/>
        </p:nvSpPr>
        <p:spPr bwMode="auto">
          <a:xfrm>
            <a:off x="1651000" y="3500438"/>
            <a:ext cx="528638" cy="344487"/>
          </a:xfrm>
          <a:prstGeom prst="ellipse">
            <a:avLst/>
          </a:prstGeom>
          <a:solidFill>
            <a:srgbClr val="96FCFE"/>
          </a:solidFill>
          <a:ln w="12700" cap="sq">
            <a:solidFill>
              <a:schemeClr val="tx1"/>
            </a:solidFill>
            <a:round/>
            <a:headEnd type="none" w="med" len="sm"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68325" name="Oval 5"/>
          <p:cNvSpPr>
            <a:spLocks noChangeArrowheads="1"/>
          </p:cNvSpPr>
          <p:nvPr/>
        </p:nvSpPr>
        <p:spPr bwMode="auto">
          <a:xfrm>
            <a:off x="2286000" y="4017963"/>
            <a:ext cx="528638" cy="342900"/>
          </a:xfrm>
          <a:prstGeom prst="ellipse">
            <a:avLst/>
          </a:prstGeom>
          <a:solidFill>
            <a:srgbClr val="96FCFE"/>
          </a:solidFill>
          <a:ln w="12700" cap="sq">
            <a:solidFill>
              <a:schemeClr val="tx1"/>
            </a:solidFill>
            <a:round/>
            <a:headEnd type="none" w="med" len="sm"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68326" name="Oval 6"/>
          <p:cNvSpPr>
            <a:spLocks noChangeArrowheads="1"/>
          </p:cNvSpPr>
          <p:nvPr/>
        </p:nvSpPr>
        <p:spPr bwMode="auto">
          <a:xfrm>
            <a:off x="2921000" y="3500438"/>
            <a:ext cx="528638" cy="344487"/>
          </a:xfrm>
          <a:prstGeom prst="ellipse">
            <a:avLst/>
          </a:prstGeom>
          <a:solidFill>
            <a:srgbClr val="96FCFE"/>
          </a:solidFill>
          <a:ln w="12700" cap="sq">
            <a:solidFill>
              <a:schemeClr val="tx1"/>
            </a:solidFill>
            <a:round/>
            <a:headEnd type="none" w="med" len="sm"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68327" name="Line 7"/>
          <p:cNvSpPr>
            <a:spLocks noChangeShapeType="1"/>
          </p:cNvSpPr>
          <p:nvPr/>
        </p:nvSpPr>
        <p:spPr bwMode="auto">
          <a:xfrm>
            <a:off x="2074863" y="3844925"/>
            <a:ext cx="257175" cy="214313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med" len="sm"/>
            <a:tailEnd type="stealth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68328" name="Line 8"/>
          <p:cNvSpPr>
            <a:spLocks noChangeShapeType="1"/>
          </p:cNvSpPr>
          <p:nvPr/>
        </p:nvSpPr>
        <p:spPr bwMode="auto">
          <a:xfrm flipH="1">
            <a:off x="2762250" y="3844925"/>
            <a:ext cx="265113" cy="20955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med" len="sm"/>
            <a:tailEnd type="stealth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68329" name="Group 9"/>
          <p:cNvGrpSpPr>
            <a:grpSpLocks/>
          </p:cNvGrpSpPr>
          <p:nvPr/>
        </p:nvGrpSpPr>
        <p:grpSpPr bwMode="auto">
          <a:xfrm>
            <a:off x="2095500" y="2905125"/>
            <a:ext cx="922338" cy="628650"/>
            <a:chOff x="1831" y="1897"/>
            <a:chExt cx="581" cy="396"/>
          </a:xfrm>
        </p:grpSpPr>
        <p:sp>
          <p:nvSpPr>
            <p:cNvPr id="568330" name="Oval 10"/>
            <p:cNvSpPr>
              <a:spLocks noChangeArrowheads="1"/>
            </p:cNvSpPr>
            <p:nvPr/>
          </p:nvSpPr>
          <p:spPr bwMode="auto">
            <a:xfrm>
              <a:off x="1919" y="1910"/>
              <a:ext cx="441" cy="236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1" name="Line 11"/>
            <p:cNvSpPr>
              <a:spLocks noChangeShapeType="1"/>
            </p:cNvSpPr>
            <p:nvPr/>
          </p:nvSpPr>
          <p:spPr bwMode="auto">
            <a:xfrm flipH="1">
              <a:off x="1831" y="2120"/>
              <a:ext cx="189" cy="17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2" name="Line 12"/>
            <p:cNvSpPr>
              <a:spLocks noChangeShapeType="1"/>
            </p:cNvSpPr>
            <p:nvPr/>
          </p:nvSpPr>
          <p:spPr bwMode="auto">
            <a:xfrm>
              <a:off x="2235" y="2132"/>
              <a:ext cx="177" cy="1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3" name="Text Box 13"/>
            <p:cNvSpPr txBox="1">
              <a:spLocks noChangeArrowheads="1"/>
            </p:cNvSpPr>
            <p:nvPr/>
          </p:nvSpPr>
          <p:spPr bwMode="auto">
            <a:xfrm>
              <a:off x="2017" y="1897"/>
              <a:ext cx="214" cy="25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med" len="lg"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>
                  <a:solidFill>
                    <a:srgbClr val="8CF4EA"/>
                  </a:solidFill>
                  <a:latin typeface="Arial" pitchFamily="34" charset="0"/>
                </a:rPr>
                <a:t>?</a:t>
              </a:r>
            </a:p>
          </p:txBody>
        </p:sp>
      </p:grpSp>
      <p:grpSp>
        <p:nvGrpSpPr>
          <p:cNvPr id="568334" name="Group 14"/>
          <p:cNvGrpSpPr>
            <a:grpSpLocks/>
          </p:cNvGrpSpPr>
          <p:nvPr/>
        </p:nvGrpSpPr>
        <p:grpSpPr bwMode="auto">
          <a:xfrm>
            <a:off x="3670300" y="3743325"/>
            <a:ext cx="1798638" cy="1541463"/>
            <a:chOff x="2991" y="2401"/>
            <a:chExt cx="1133" cy="971"/>
          </a:xfrm>
        </p:grpSpPr>
        <p:sp>
          <p:nvSpPr>
            <p:cNvPr id="568335" name="Oval 15"/>
            <p:cNvSpPr>
              <a:spLocks noChangeArrowheads="1"/>
            </p:cNvSpPr>
            <p:nvPr/>
          </p:nvSpPr>
          <p:spPr bwMode="auto">
            <a:xfrm>
              <a:off x="2991" y="2828"/>
              <a:ext cx="333" cy="218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6" name="Oval 16"/>
            <p:cNvSpPr>
              <a:spLocks noChangeArrowheads="1"/>
            </p:cNvSpPr>
            <p:nvPr/>
          </p:nvSpPr>
          <p:spPr bwMode="auto">
            <a:xfrm>
              <a:off x="3391" y="3154"/>
              <a:ext cx="333" cy="218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7" name="Oval 17"/>
            <p:cNvSpPr>
              <a:spLocks noChangeArrowheads="1"/>
            </p:cNvSpPr>
            <p:nvPr/>
          </p:nvSpPr>
          <p:spPr bwMode="auto">
            <a:xfrm>
              <a:off x="3791" y="2828"/>
              <a:ext cx="333" cy="218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8" name="Line 18"/>
            <p:cNvSpPr>
              <a:spLocks noChangeShapeType="1"/>
            </p:cNvSpPr>
            <p:nvPr/>
          </p:nvSpPr>
          <p:spPr bwMode="auto">
            <a:xfrm>
              <a:off x="3257" y="3046"/>
              <a:ext cx="180" cy="15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39" name="Line 19"/>
            <p:cNvSpPr>
              <a:spLocks noChangeShapeType="1"/>
            </p:cNvSpPr>
            <p:nvPr/>
          </p:nvSpPr>
          <p:spPr bwMode="auto">
            <a:xfrm flipH="1">
              <a:off x="3674" y="3046"/>
              <a:ext cx="183" cy="143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40" name="Line 20"/>
            <p:cNvSpPr>
              <a:spLocks noChangeShapeType="1"/>
            </p:cNvSpPr>
            <p:nvPr/>
          </p:nvSpPr>
          <p:spPr bwMode="auto">
            <a:xfrm rot="10779537">
              <a:off x="3324" y="2937"/>
              <a:ext cx="467" cy="1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41" name="Oval 21"/>
            <p:cNvSpPr>
              <a:spLocks noChangeArrowheads="1"/>
            </p:cNvSpPr>
            <p:nvPr/>
          </p:nvSpPr>
          <p:spPr bwMode="auto">
            <a:xfrm>
              <a:off x="3327" y="2424"/>
              <a:ext cx="441" cy="236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42" name="Line 22"/>
            <p:cNvSpPr>
              <a:spLocks noChangeShapeType="1"/>
            </p:cNvSpPr>
            <p:nvPr/>
          </p:nvSpPr>
          <p:spPr bwMode="auto">
            <a:xfrm flipH="1">
              <a:off x="3239" y="2634"/>
              <a:ext cx="189" cy="17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43" name="Line 23"/>
            <p:cNvSpPr>
              <a:spLocks noChangeShapeType="1"/>
            </p:cNvSpPr>
            <p:nvPr/>
          </p:nvSpPr>
          <p:spPr bwMode="auto">
            <a:xfrm>
              <a:off x="3643" y="2646"/>
              <a:ext cx="227" cy="22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44" name="Rectangle 24"/>
            <p:cNvSpPr>
              <a:spLocks noChangeArrowheads="1"/>
            </p:cNvSpPr>
            <p:nvPr/>
          </p:nvSpPr>
          <p:spPr bwMode="auto">
            <a:xfrm>
              <a:off x="3427" y="2401"/>
              <a:ext cx="214" cy="25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med" len="lg"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>
                  <a:solidFill>
                    <a:srgbClr val="8CF4EA"/>
                  </a:solidFill>
                  <a:latin typeface="Arial" pitchFamily="34" charset="0"/>
                </a:rPr>
                <a:t>?</a:t>
              </a:r>
            </a:p>
          </p:txBody>
        </p:sp>
      </p:grpSp>
      <p:grpSp>
        <p:nvGrpSpPr>
          <p:cNvPr id="568345" name="Group 25"/>
          <p:cNvGrpSpPr>
            <a:grpSpLocks/>
          </p:cNvGrpSpPr>
          <p:nvPr/>
        </p:nvGrpSpPr>
        <p:grpSpPr bwMode="auto">
          <a:xfrm>
            <a:off x="6056313" y="2703513"/>
            <a:ext cx="1600200" cy="2705100"/>
            <a:chOff x="4302" y="1782"/>
            <a:chExt cx="1008" cy="1704"/>
          </a:xfrm>
        </p:grpSpPr>
        <p:sp>
          <p:nvSpPr>
            <p:cNvPr id="568346" name="Line 26"/>
            <p:cNvSpPr>
              <a:spLocks noChangeShapeType="1"/>
            </p:cNvSpPr>
            <p:nvPr/>
          </p:nvSpPr>
          <p:spPr bwMode="auto">
            <a:xfrm>
              <a:off x="4812" y="2790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47" name="Line 27"/>
            <p:cNvSpPr>
              <a:spLocks noChangeShapeType="1"/>
            </p:cNvSpPr>
            <p:nvPr/>
          </p:nvSpPr>
          <p:spPr bwMode="auto">
            <a:xfrm flipH="1">
              <a:off x="4458" y="1782"/>
              <a:ext cx="342" cy="3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48" name="Line 28"/>
            <p:cNvSpPr>
              <a:spLocks noChangeShapeType="1"/>
            </p:cNvSpPr>
            <p:nvPr/>
          </p:nvSpPr>
          <p:spPr bwMode="auto">
            <a:xfrm>
              <a:off x="4806" y="1788"/>
              <a:ext cx="360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49" name="Line 29"/>
            <p:cNvSpPr>
              <a:spLocks noChangeShapeType="1"/>
            </p:cNvSpPr>
            <p:nvPr/>
          </p:nvSpPr>
          <p:spPr bwMode="auto">
            <a:xfrm>
              <a:off x="4824" y="2100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50" name="Line 30"/>
            <p:cNvSpPr>
              <a:spLocks noChangeShapeType="1"/>
            </p:cNvSpPr>
            <p:nvPr/>
          </p:nvSpPr>
          <p:spPr bwMode="auto">
            <a:xfrm flipH="1">
              <a:off x="4728" y="2076"/>
              <a:ext cx="96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51" name="Line 31"/>
            <p:cNvSpPr>
              <a:spLocks noChangeShapeType="1"/>
            </p:cNvSpPr>
            <p:nvPr/>
          </p:nvSpPr>
          <p:spPr bwMode="auto">
            <a:xfrm>
              <a:off x="4464" y="2130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52" name="Line 32"/>
            <p:cNvSpPr>
              <a:spLocks noChangeShapeType="1"/>
            </p:cNvSpPr>
            <p:nvPr/>
          </p:nvSpPr>
          <p:spPr bwMode="auto">
            <a:xfrm flipH="1">
              <a:off x="4368" y="2106"/>
              <a:ext cx="96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53" name="Line 33"/>
            <p:cNvSpPr>
              <a:spLocks noChangeShapeType="1"/>
            </p:cNvSpPr>
            <p:nvPr/>
          </p:nvSpPr>
          <p:spPr bwMode="auto">
            <a:xfrm>
              <a:off x="5166" y="2124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54" name="Line 34"/>
            <p:cNvSpPr>
              <a:spLocks noChangeShapeType="1"/>
            </p:cNvSpPr>
            <p:nvPr/>
          </p:nvSpPr>
          <p:spPr bwMode="auto">
            <a:xfrm flipH="1">
              <a:off x="5070" y="2100"/>
              <a:ext cx="96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55" name="Line 35"/>
            <p:cNvSpPr>
              <a:spLocks noChangeShapeType="1"/>
            </p:cNvSpPr>
            <p:nvPr/>
          </p:nvSpPr>
          <p:spPr bwMode="auto">
            <a:xfrm>
              <a:off x="4806" y="1806"/>
              <a:ext cx="6" cy="25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56" name="Oval 36"/>
            <p:cNvSpPr>
              <a:spLocks noChangeArrowheads="1"/>
            </p:cNvSpPr>
            <p:nvPr/>
          </p:nvSpPr>
          <p:spPr bwMode="auto">
            <a:xfrm>
              <a:off x="4410" y="2052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57" name="Oval 37"/>
            <p:cNvSpPr>
              <a:spLocks noChangeArrowheads="1"/>
            </p:cNvSpPr>
            <p:nvPr/>
          </p:nvSpPr>
          <p:spPr bwMode="auto">
            <a:xfrm>
              <a:off x="4770" y="2052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58" name="Oval 38"/>
            <p:cNvSpPr>
              <a:spLocks noChangeArrowheads="1"/>
            </p:cNvSpPr>
            <p:nvPr/>
          </p:nvSpPr>
          <p:spPr bwMode="auto">
            <a:xfrm>
              <a:off x="5106" y="2052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59" name="Oval 39"/>
            <p:cNvSpPr>
              <a:spLocks noChangeArrowheads="1"/>
            </p:cNvSpPr>
            <p:nvPr/>
          </p:nvSpPr>
          <p:spPr bwMode="auto">
            <a:xfrm>
              <a:off x="5016" y="2370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0" name="Oval 40"/>
            <p:cNvSpPr>
              <a:spLocks noChangeArrowheads="1"/>
            </p:cNvSpPr>
            <p:nvPr/>
          </p:nvSpPr>
          <p:spPr bwMode="auto">
            <a:xfrm>
              <a:off x="5214" y="2364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1" name="Oval 41"/>
            <p:cNvSpPr>
              <a:spLocks noChangeArrowheads="1"/>
            </p:cNvSpPr>
            <p:nvPr/>
          </p:nvSpPr>
          <p:spPr bwMode="auto">
            <a:xfrm>
              <a:off x="4302" y="2394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2" name="Oval 42"/>
            <p:cNvSpPr>
              <a:spLocks noChangeArrowheads="1"/>
            </p:cNvSpPr>
            <p:nvPr/>
          </p:nvSpPr>
          <p:spPr bwMode="auto">
            <a:xfrm>
              <a:off x="4500" y="2388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3" name="Oval 43"/>
            <p:cNvSpPr>
              <a:spLocks noChangeArrowheads="1"/>
            </p:cNvSpPr>
            <p:nvPr/>
          </p:nvSpPr>
          <p:spPr bwMode="auto">
            <a:xfrm>
              <a:off x="4860" y="2370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4" name="Line 44"/>
            <p:cNvSpPr>
              <a:spLocks noChangeShapeType="1"/>
            </p:cNvSpPr>
            <p:nvPr/>
          </p:nvSpPr>
          <p:spPr bwMode="auto">
            <a:xfrm>
              <a:off x="4710" y="2454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65" name="Line 45"/>
            <p:cNvSpPr>
              <a:spLocks noChangeShapeType="1"/>
            </p:cNvSpPr>
            <p:nvPr/>
          </p:nvSpPr>
          <p:spPr bwMode="auto">
            <a:xfrm flipH="1">
              <a:off x="4614" y="2430"/>
              <a:ext cx="96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66" name="Oval 46"/>
            <p:cNvSpPr>
              <a:spLocks noChangeArrowheads="1"/>
            </p:cNvSpPr>
            <p:nvPr/>
          </p:nvSpPr>
          <p:spPr bwMode="auto">
            <a:xfrm>
              <a:off x="4548" y="2730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7" name="Oval 47"/>
            <p:cNvSpPr>
              <a:spLocks noChangeArrowheads="1"/>
            </p:cNvSpPr>
            <p:nvPr/>
          </p:nvSpPr>
          <p:spPr bwMode="auto">
            <a:xfrm>
              <a:off x="4746" y="2724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8" name="Oval 48"/>
            <p:cNvSpPr>
              <a:spLocks noChangeArrowheads="1"/>
            </p:cNvSpPr>
            <p:nvPr/>
          </p:nvSpPr>
          <p:spPr bwMode="auto">
            <a:xfrm>
              <a:off x="4662" y="2376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69" name="Line 49"/>
            <p:cNvSpPr>
              <a:spLocks noChangeShapeType="1"/>
            </p:cNvSpPr>
            <p:nvPr/>
          </p:nvSpPr>
          <p:spPr bwMode="auto">
            <a:xfrm>
              <a:off x="4908" y="3114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70" name="Line 50"/>
            <p:cNvSpPr>
              <a:spLocks noChangeShapeType="1"/>
            </p:cNvSpPr>
            <p:nvPr/>
          </p:nvSpPr>
          <p:spPr bwMode="auto">
            <a:xfrm flipH="1">
              <a:off x="4812" y="3090"/>
              <a:ext cx="96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371" name="Oval 51"/>
            <p:cNvSpPr>
              <a:spLocks noChangeArrowheads="1"/>
            </p:cNvSpPr>
            <p:nvPr/>
          </p:nvSpPr>
          <p:spPr bwMode="auto">
            <a:xfrm>
              <a:off x="4746" y="3390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72" name="Oval 52"/>
            <p:cNvSpPr>
              <a:spLocks noChangeArrowheads="1"/>
            </p:cNvSpPr>
            <p:nvPr/>
          </p:nvSpPr>
          <p:spPr bwMode="auto">
            <a:xfrm>
              <a:off x="4944" y="3384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8373" name="Oval 53"/>
            <p:cNvSpPr>
              <a:spLocks noChangeArrowheads="1"/>
            </p:cNvSpPr>
            <p:nvPr/>
          </p:nvSpPr>
          <p:spPr bwMode="auto">
            <a:xfrm>
              <a:off x="4860" y="3036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68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8000" y="1783898"/>
            <a:ext cx="8258629" cy="2622899"/>
          </a:xfrm>
        </p:spPr>
        <p:txBody>
          <a:bodyPr/>
          <a:lstStyle/>
          <a:p>
            <a:r>
              <a:rPr lang="en-US" sz="2800" dirty="0" smtClean="0"/>
              <a:t>Bounded rationality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i="1" dirty="0" smtClean="0">
                <a:sym typeface="Wingdings" pitchFamily="2" charset="2"/>
              </a:rPr>
              <a:t>Bounded optimality</a:t>
            </a:r>
            <a:endParaRPr lang="en-US" sz="2800" i="1" dirty="0" smtClean="0"/>
          </a:p>
          <a:p>
            <a:r>
              <a:rPr lang="en-US" sz="2800" dirty="0" smtClean="0"/>
              <a:t>Economics </a:t>
            </a:r>
            <a:r>
              <a:rPr lang="en-US" sz="2800" dirty="0"/>
              <a:t>of </a:t>
            </a:r>
            <a:r>
              <a:rPr lang="en-US" sz="2800" dirty="0" smtClean="0"/>
              <a:t>computation</a:t>
            </a:r>
            <a:endParaRPr lang="en-US" sz="2800" dirty="0"/>
          </a:p>
          <a:p>
            <a:r>
              <a:rPr lang="en-US" sz="2800" dirty="0"/>
              <a:t>Flexible computational </a:t>
            </a:r>
            <a:r>
              <a:rPr lang="en-US" sz="2800" dirty="0" smtClean="0"/>
              <a:t>strategies</a:t>
            </a:r>
          </a:p>
          <a:p>
            <a:r>
              <a:rPr lang="en-US" sz="2800" dirty="0" smtClean="0"/>
              <a:t>Principles of reflection</a:t>
            </a:r>
            <a:endParaRPr lang="en-US" sz="2800" dirty="0"/>
          </a:p>
          <a:p>
            <a:endParaRPr lang="en-US" dirty="0"/>
          </a:p>
        </p:txBody>
      </p:sp>
      <p:sp>
        <p:nvSpPr>
          <p:cNvPr id="449541" name="Rectangle 5"/>
          <p:cNvSpPr>
            <a:spLocks noGrp="1" noChangeArrowheads="1"/>
          </p:cNvSpPr>
          <p:nvPr>
            <p:ph type="title"/>
          </p:nvPr>
        </p:nvSpPr>
        <p:spPr>
          <a:xfrm>
            <a:off x="1016000" y="101600"/>
            <a:ext cx="8172450" cy="585788"/>
          </a:xfrm>
          <a:noFill/>
          <a:ln/>
        </p:spPr>
        <p:txBody>
          <a:bodyPr/>
          <a:lstStyle/>
          <a:p>
            <a:r>
              <a:rPr lang="en-US"/>
              <a:t>        …and the Bottleneck</a:t>
            </a:r>
          </a:p>
        </p:txBody>
      </p:sp>
      <p:grpSp>
        <p:nvGrpSpPr>
          <p:cNvPr id="449553" name="Group 17"/>
          <p:cNvGrpSpPr>
            <a:grpSpLocks/>
          </p:cNvGrpSpPr>
          <p:nvPr/>
        </p:nvGrpSpPr>
        <p:grpSpPr bwMode="auto">
          <a:xfrm>
            <a:off x="3937000" y="4165600"/>
            <a:ext cx="4038600" cy="2490788"/>
            <a:chOff x="2480" y="2624"/>
            <a:chExt cx="2544" cy="1569"/>
          </a:xfrm>
        </p:grpSpPr>
        <p:sp>
          <p:nvSpPr>
            <p:cNvPr id="449542" name="Oval 6"/>
            <p:cNvSpPr>
              <a:spLocks noChangeArrowheads="1"/>
            </p:cNvSpPr>
            <p:nvPr/>
          </p:nvSpPr>
          <p:spPr bwMode="auto">
            <a:xfrm>
              <a:off x="2480" y="2976"/>
              <a:ext cx="312" cy="864"/>
            </a:xfrm>
            <a:prstGeom prst="ellipse">
              <a:avLst/>
            </a:prstGeom>
            <a:noFill/>
            <a:ln w="76200">
              <a:solidFill>
                <a:srgbClr val="CC99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9549" name="Freeform 13"/>
            <p:cNvSpPr>
              <a:spLocks/>
            </p:cNvSpPr>
            <p:nvPr/>
          </p:nvSpPr>
          <p:spPr bwMode="auto">
            <a:xfrm>
              <a:off x="2648" y="2624"/>
              <a:ext cx="2368" cy="537"/>
            </a:xfrm>
            <a:custGeom>
              <a:avLst/>
              <a:gdLst/>
              <a:ahLst/>
              <a:cxnLst>
                <a:cxn ang="0">
                  <a:pos x="0" y="360"/>
                </a:cxn>
                <a:cxn ang="0">
                  <a:pos x="64" y="360"/>
                </a:cxn>
                <a:cxn ang="0">
                  <a:pos x="256" y="472"/>
                </a:cxn>
                <a:cxn ang="0">
                  <a:pos x="504" y="480"/>
                </a:cxn>
                <a:cxn ang="0">
                  <a:pos x="1184" y="480"/>
                </a:cxn>
                <a:cxn ang="0">
                  <a:pos x="1856" y="136"/>
                </a:cxn>
                <a:cxn ang="0">
                  <a:pos x="2368" y="0"/>
                </a:cxn>
              </a:cxnLst>
              <a:rect l="0" t="0" r="r" b="b"/>
              <a:pathLst>
                <a:path w="2368" h="537">
                  <a:moveTo>
                    <a:pt x="0" y="360"/>
                  </a:moveTo>
                  <a:cubicBezTo>
                    <a:pt x="10" y="350"/>
                    <a:pt x="21" y="341"/>
                    <a:pt x="64" y="360"/>
                  </a:cubicBezTo>
                  <a:cubicBezTo>
                    <a:pt x="107" y="379"/>
                    <a:pt x="183" y="452"/>
                    <a:pt x="256" y="472"/>
                  </a:cubicBezTo>
                  <a:cubicBezTo>
                    <a:pt x="329" y="492"/>
                    <a:pt x="349" y="479"/>
                    <a:pt x="504" y="480"/>
                  </a:cubicBezTo>
                  <a:cubicBezTo>
                    <a:pt x="659" y="481"/>
                    <a:pt x="959" y="537"/>
                    <a:pt x="1184" y="480"/>
                  </a:cubicBezTo>
                  <a:cubicBezTo>
                    <a:pt x="1409" y="423"/>
                    <a:pt x="1659" y="216"/>
                    <a:pt x="1856" y="136"/>
                  </a:cubicBezTo>
                  <a:cubicBezTo>
                    <a:pt x="2053" y="56"/>
                    <a:pt x="2281" y="23"/>
                    <a:pt x="2368" y="0"/>
                  </a:cubicBezTo>
                </a:path>
              </a:pathLst>
            </a:custGeom>
            <a:noFill/>
            <a:ln w="76200" cap="flat" cmpd="sng">
              <a:solidFill>
                <a:srgbClr val="CC99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9550" name="Freeform 14"/>
            <p:cNvSpPr>
              <a:spLocks/>
            </p:cNvSpPr>
            <p:nvPr/>
          </p:nvSpPr>
          <p:spPr bwMode="auto">
            <a:xfrm flipV="1">
              <a:off x="2656" y="3656"/>
              <a:ext cx="2368" cy="537"/>
            </a:xfrm>
            <a:custGeom>
              <a:avLst/>
              <a:gdLst/>
              <a:ahLst/>
              <a:cxnLst>
                <a:cxn ang="0">
                  <a:pos x="0" y="360"/>
                </a:cxn>
                <a:cxn ang="0">
                  <a:pos x="64" y="360"/>
                </a:cxn>
                <a:cxn ang="0">
                  <a:pos x="256" y="472"/>
                </a:cxn>
                <a:cxn ang="0">
                  <a:pos x="504" y="480"/>
                </a:cxn>
                <a:cxn ang="0">
                  <a:pos x="1184" y="480"/>
                </a:cxn>
                <a:cxn ang="0">
                  <a:pos x="1856" y="136"/>
                </a:cxn>
                <a:cxn ang="0">
                  <a:pos x="2368" y="0"/>
                </a:cxn>
              </a:cxnLst>
              <a:rect l="0" t="0" r="r" b="b"/>
              <a:pathLst>
                <a:path w="2368" h="537">
                  <a:moveTo>
                    <a:pt x="0" y="360"/>
                  </a:moveTo>
                  <a:cubicBezTo>
                    <a:pt x="10" y="350"/>
                    <a:pt x="21" y="341"/>
                    <a:pt x="64" y="360"/>
                  </a:cubicBezTo>
                  <a:cubicBezTo>
                    <a:pt x="107" y="379"/>
                    <a:pt x="183" y="452"/>
                    <a:pt x="256" y="472"/>
                  </a:cubicBezTo>
                  <a:cubicBezTo>
                    <a:pt x="329" y="492"/>
                    <a:pt x="349" y="479"/>
                    <a:pt x="504" y="480"/>
                  </a:cubicBezTo>
                  <a:cubicBezTo>
                    <a:pt x="659" y="481"/>
                    <a:pt x="959" y="537"/>
                    <a:pt x="1184" y="480"/>
                  </a:cubicBezTo>
                  <a:cubicBezTo>
                    <a:pt x="1409" y="423"/>
                    <a:pt x="1659" y="216"/>
                    <a:pt x="1856" y="136"/>
                  </a:cubicBezTo>
                  <a:cubicBezTo>
                    <a:pt x="2053" y="56"/>
                    <a:pt x="2281" y="23"/>
                    <a:pt x="2368" y="0"/>
                  </a:cubicBezTo>
                </a:path>
              </a:pathLst>
            </a:custGeom>
            <a:noFill/>
            <a:ln w="76200" cap="flat" cmpd="sng">
              <a:solidFill>
                <a:srgbClr val="CC99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49555" name="Group 19"/>
          <p:cNvGrpSpPr>
            <a:grpSpLocks/>
          </p:cNvGrpSpPr>
          <p:nvPr/>
        </p:nvGrpSpPr>
        <p:grpSpPr bwMode="auto">
          <a:xfrm>
            <a:off x="-711200" y="431800"/>
            <a:ext cx="9817100" cy="6946900"/>
            <a:chOff x="-448" y="272"/>
            <a:chExt cx="6184" cy="4376"/>
          </a:xfrm>
        </p:grpSpPr>
        <p:sp>
          <p:nvSpPr>
            <p:cNvPr id="449547" name="Freeform 11"/>
            <p:cNvSpPr>
              <a:spLocks/>
            </p:cNvSpPr>
            <p:nvPr/>
          </p:nvSpPr>
          <p:spPr bwMode="auto">
            <a:xfrm>
              <a:off x="-64" y="3619"/>
              <a:ext cx="5592" cy="1029"/>
            </a:xfrm>
            <a:custGeom>
              <a:avLst/>
              <a:gdLst/>
              <a:ahLst/>
              <a:cxnLst>
                <a:cxn ang="0">
                  <a:pos x="0" y="1029"/>
                </a:cxn>
                <a:cxn ang="0">
                  <a:pos x="664" y="685"/>
                </a:cxn>
                <a:cxn ang="0">
                  <a:pos x="1712" y="381"/>
                </a:cxn>
                <a:cxn ang="0">
                  <a:pos x="2864" y="93"/>
                </a:cxn>
                <a:cxn ang="0">
                  <a:pos x="3400" y="13"/>
                </a:cxn>
                <a:cxn ang="0">
                  <a:pos x="3680" y="13"/>
                </a:cxn>
                <a:cxn ang="0">
                  <a:pos x="4040" y="53"/>
                </a:cxn>
                <a:cxn ang="0">
                  <a:pos x="4264" y="165"/>
                </a:cxn>
                <a:cxn ang="0">
                  <a:pos x="4672" y="357"/>
                </a:cxn>
                <a:cxn ang="0">
                  <a:pos x="5592" y="517"/>
                </a:cxn>
              </a:cxnLst>
              <a:rect l="0" t="0" r="r" b="b"/>
              <a:pathLst>
                <a:path w="5592" h="1029">
                  <a:moveTo>
                    <a:pt x="0" y="1029"/>
                  </a:moveTo>
                  <a:cubicBezTo>
                    <a:pt x="111" y="972"/>
                    <a:pt x="379" y="793"/>
                    <a:pt x="664" y="685"/>
                  </a:cubicBezTo>
                  <a:cubicBezTo>
                    <a:pt x="949" y="577"/>
                    <a:pt x="1345" y="480"/>
                    <a:pt x="1712" y="381"/>
                  </a:cubicBezTo>
                  <a:cubicBezTo>
                    <a:pt x="2079" y="282"/>
                    <a:pt x="2583" y="154"/>
                    <a:pt x="2864" y="93"/>
                  </a:cubicBezTo>
                  <a:cubicBezTo>
                    <a:pt x="3145" y="32"/>
                    <a:pt x="3264" y="26"/>
                    <a:pt x="3400" y="13"/>
                  </a:cubicBezTo>
                  <a:cubicBezTo>
                    <a:pt x="3536" y="0"/>
                    <a:pt x="3573" y="6"/>
                    <a:pt x="3680" y="13"/>
                  </a:cubicBezTo>
                  <a:cubicBezTo>
                    <a:pt x="3787" y="20"/>
                    <a:pt x="3943" y="28"/>
                    <a:pt x="4040" y="53"/>
                  </a:cubicBezTo>
                  <a:cubicBezTo>
                    <a:pt x="4137" y="78"/>
                    <a:pt x="4159" y="114"/>
                    <a:pt x="4264" y="165"/>
                  </a:cubicBezTo>
                  <a:cubicBezTo>
                    <a:pt x="4369" y="216"/>
                    <a:pt x="4451" y="298"/>
                    <a:pt x="4672" y="357"/>
                  </a:cubicBezTo>
                  <a:cubicBezTo>
                    <a:pt x="4893" y="416"/>
                    <a:pt x="5400" y="484"/>
                    <a:pt x="5592" y="517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449554" name="Group 18"/>
            <p:cNvGrpSpPr>
              <a:grpSpLocks/>
            </p:cNvGrpSpPr>
            <p:nvPr/>
          </p:nvGrpSpPr>
          <p:grpSpPr bwMode="auto">
            <a:xfrm>
              <a:off x="-448" y="272"/>
              <a:ext cx="6184" cy="3928"/>
              <a:chOff x="-448" y="272"/>
              <a:chExt cx="6184" cy="3928"/>
            </a:xfrm>
          </p:grpSpPr>
          <p:sp>
            <p:nvSpPr>
              <p:cNvPr id="449543" name="Freeform 7"/>
              <p:cNvSpPr>
                <a:spLocks/>
              </p:cNvSpPr>
              <p:nvPr/>
            </p:nvSpPr>
            <p:spPr bwMode="auto">
              <a:xfrm>
                <a:off x="385" y="272"/>
                <a:ext cx="4671" cy="2969"/>
              </a:xfrm>
              <a:custGeom>
                <a:avLst/>
                <a:gdLst/>
                <a:ahLst/>
                <a:cxnLst>
                  <a:cxn ang="0">
                    <a:pos x="223" y="0"/>
                  </a:cxn>
                  <a:cxn ang="0">
                    <a:pos x="7" y="944"/>
                  </a:cxn>
                  <a:cxn ang="0">
                    <a:pos x="183" y="1816"/>
                  </a:cxn>
                  <a:cxn ang="0">
                    <a:pos x="439" y="2352"/>
                  </a:cxn>
                  <a:cxn ang="0">
                    <a:pos x="1063" y="2528"/>
                  </a:cxn>
                  <a:cxn ang="0">
                    <a:pos x="2247" y="2856"/>
                  </a:cxn>
                  <a:cxn ang="0">
                    <a:pos x="2575" y="2872"/>
                  </a:cxn>
                  <a:cxn ang="0">
                    <a:pos x="2759" y="2896"/>
                  </a:cxn>
                  <a:cxn ang="0">
                    <a:pos x="3127" y="2960"/>
                  </a:cxn>
                  <a:cxn ang="0">
                    <a:pos x="3839" y="2840"/>
                  </a:cxn>
                  <a:cxn ang="0">
                    <a:pos x="4191" y="2624"/>
                  </a:cxn>
                  <a:cxn ang="0">
                    <a:pos x="4671" y="2528"/>
                  </a:cxn>
                </a:cxnLst>
                <a:rect l="0" t="0" r="r" b="b"/>
                <a:pathLst>
                  <a:path w="4671" h="2969">
                    <a:moveTo>
                      <a:pt x="223" y="0"/>
                    </a:moveTo>
                    <a:cubicBezTo>
                      <a:pt x="187" y="156"/>
                      <a:pt x="14" y="641"/>
                      <a:pt x="7" y="944"/>
                    </a:cubicBezTo>
                    <a:cubicBezTo>
                      <a:pt x="0" y="1247"/>
                      <a:pt x="111" y="1581"/>
                      <a:pt x="183" y="1816"/>
                    </a:cubicBezTo>
                    <a:cubicBezTo>
                      <a:pt x="255" y="2051"/>
                      <a:pt x="292" y="2233"/>
                      <a:pt x="439" y="2352"/>
                    </a:cubicBezTo>
                    <a:cubicBezTo>
                      <a:pt x="586" y="2471"/>
                      <a:pt x="762" y="2444"/>
                      <a:pt x="1063" y="2528"/>
                    </a:cubicBezTo>
                    <a:cubicBezTo>
                      <a:pt x="1364" y="2612"/>
                      <a:pt x="1995" y="2799"/>
                      <a:pt x="2247" y="2856"/>
                    </a:cubicBezTo>
                    <a:cubicBezTo>
                      <a:pt x="2499" y="2913"/>
                      <a:pt x="2490" y="2865"/>
                      <a:pt x="2575" y="2872"/>
                    </a:cubicBezTo>
                    <a:cubicBezTo>
                      <a:pt x="2660" y="2879"/>
                      <a:pt x="2667" y="2881"/>
                      <a:pt x="2759" y="2896"/>
                    </a:cubicBezTo>
                    <a:cubicBezTo>
                      <a:pt x="2851" y="2911"/>
                      <a:pt x="2947" y="2969"/>
                      <a:pt x="3127" y="2960"/>
                    </a:cubicBezTo>
                    <a:cubicBezTo>
                      <a:pt x="3307" y="2951"/>
                      <a:pt x="3662" y="2896"/>
                      <a:pt x="3839" y="2840"/>
                    </a:cubicBezTo>
                    <a:cubicBezTo>
                      <a:pt x="4016" y="2784"/>
                      <a:pt x="4052" y="2676"/>
                      <a:pt x="4191" y="2624"/>
                    </a:cubicBezTo>
                    <a:cubicBezTo>
                      <a:pt x="4330" y="2572"/>
                      <a:pt x="4571" y="2548"/>
                      <a:pt x="4671" y="2528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9544" name="Freeform 8"/>
              <p:cNvSpPr>
                <a:spLocks/>
              </p:cNvSpPr>
              <p:nvPr/>
            </p:nvSpPr>
            <p:spPr bwMode="auto">
              <a:xfrm>
                <a:off x="113" y="360"/>
                <a:ext cx="5071" cy="3032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31" y="1056"/>
                  </a:cxn>
                  <a:cxn ang="0">
                    <a:pos x="292" y="1946"/>
                  </a:cxn>
                  <a:cxn ang="0">
                    <a:pos x="463" y="2408"/>
                  </a:cxn>
                  <a:cxn ang="0">
                    <a:pos x="1245" y="2578"/>
                  </a:cxn>
                  <a:cxn ang="0">
                    <a:pos x="2527" y="2869"/>
                  </a:cxn>
                  <a:cxn ang="0">
                    <a:pos x="2873" y="2841"/>
                  </a:cxn>
                  <a:cxn ang="0">
                    <a:pos x="3399" y="2912"/>
                  </a:cxn>
                  <a:cxn ang="0">
                    <a:pos x="5071" y="3032"/>
                  </a:cxn>
                </a:cxnLst>
                <a:rect l="0" t="0" r="r" b="b"/>
                <a:pathLst>
                  <a:path w="5071" h="3032">
                    <a:moveTo>
                      <a:pt x="103" y="0"/>
                    </a:moveTo>
                    <a:cubicBezTo>
                      <a:pt x="91" y="176"/>
                      <a:pt x="0" y="732"/>
                      <a:pt x="31" y="1056"/>
                    </a:cubicBezTo>
                    <a:cubicBezTo>
                      <a:pt x="62" y="1380"/>
                      <a:pt x="220" y="1721"/>
                      <a:pt x="292" y="1946"/>
                    </a:cubicBezTo>
                    <a:cubicBezTo>
                      <a:pt x="364" y="2171"/>
                      <a:pt x="304" y="2303"/>
                      <a:pt x="463" y="2408"/>
                    </a:cubicBezTo>
                    <a:cubicBezTo>
                      <a:pt x="622" y="2513"/>
                      <a:pt x="901" y="2501"/>
                      <a:pt x="1245" y="2578"/>
                    </a:cubicBezTo>
                    <a:cubicBezTo>
                      <a:pt x="1589" y="2655"/>
                      <a:pt x="2255" y="2826"/>
                      <a:pt x="2527" y="2869"/>
                    </a:cubicBezTo>
                    <a:cubicBezTo>
                      <a:pt x="2799" y="2913"/>
                      <a:pt x="2728" y="2834"/>
                      <a:pt x="2873" y="2841"/>
                    </a:cubicBezTo>
                    <a:cubicBezTo>
                      <a:pt x="3018" y="2848"/>
                      <a:pt x="3033" y="2880"/>
                      <a:pt x="3399" y="2912"/>
                    </a:cubicBezTo>
                    <a:cubicBezTo>
                      <a:pt x="3765" y="2944"/>
                      <a:pt x="4723" y="3007"/>
                      <a:pt x="5071" y="3032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9545" name="Freeform 9"/>
              <p:cNvSpPr>
                <a:spLocks/>
              </p:cNvSpPr>
              <p:nvPr/>
            </p:nvSpPr>
            <p:spPr bwMode="auto">
              <a:xfrm>
                <a:off x="-416" y="3405"/>
                <a:ext cx="6080" cy="563"/>
              </a:xfrm>
              <a:custGeom>
                <a:avLst/>
                <a:gdLst/>
                <a:ahLst/>
                <a:cxnLst>
                  <a:cxn ang="0">
                    <a:pos x="0" y="523"/>
                  </a:cxn>
                  <a:cxn ang="0">
                    <a:pos x="1096" y="275"/>
                  </a:cxn>
                  <a:cxn ang="0">
                    <a:pos x="1880" y="307"/>
                  </a:cxn>
                  <a:cxn ang="0">
                    <a:pos x="3064" y="195"/>
                  </a:cxn>
                  <a:cxn ang="0">
                    <a:pos x="3384" y="147"/>
                  </a:cxn>
                  <a:cxn ang="0">
                    <a:pos x="3504" y="115"/>
                  </a:cxn>
                  <a:cxn ang="0">
                    <a:pos x="3992" y="75"/>
                  </a:cxn>
                  <a:cxn ang="0">
                    <a:pos x="6080" y="563"/>
                  </a:cxn>
                </a:cxnLst>
                <a:rect l="0" t="0" r="r" b="b"/>
                <a:pathLst>
                  <a:path w="6080" h="563">
                    <a:moveTo>
                      <a:pt x="0" y="523"/>
                    </a:moveTo>
                    <a:cubicBezTo>
                      <a:pt x="183" y="482"/>
                      <a:pt x="783" y="311"/>
                      <a:pt x="1096" y="275"/>
                    </a:cubicBezTo>
                    <a:cubicBezTo>
                      <a:pt x="1409" y="239"/>
                      <a:pt x="1552" y="320"/>
                      <a:pt x="1880" y="307"/>
                    </a:cubicBezTo>
                    <a:cubicBezTo>
                      <a:pt x="2208" y="294"/>
                      <a:pt x="2813" y="222"/>
                      <a:pt x="3064" y="195"/>
                    </a:cubicBezTo>
                    <a:cubicBezTo>
                      <a:pt x="3315" y="168"/>
                      <a:pt x="3311" y="160"/>
                      <a:pt x="3384" y="147"/>
                    </a:cubicBezTo>
                    <a:cubicBezTo>
                      <a:pt x="3457" y="134"/>
                      <a:pt x="3403" y="127"/>
                      <a:pt x="3504" y="115"/>
                    </a:cubicBezTo>
                    <a:cubicBezTo>
                      <a:pt x="3605" y="103"/>
                      <a:pt x="3563" y="0"/>
                      <a:pt x="3992" y="75"/>
                    </a:cubicBezTo>
                    <a:cubicBezTo>
                      <a:pt x="4421" y="150"/>
                      <a:pt x="5645" y="461"/>
                      <a:pt x="6080" y="563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9546" name="Freeform 10"/>
              <p:cNvSpPr>
                <a:spLocks/>
              </p:cNvSpPr>
              <p:nvPr/>
            </p:nvSpPr>
            <p:spPr bwMode="auto">
              <a:xfrm>
                <a:off x="0" y="1320"/>
                <a:ext cx="5456" cy="236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60" y="1104"/>
                  </a:cxn>
                  <a:cxn ang="0">
                    <a:pos x="280" y="1632"/>
                  </a:cxn>
                  <a:cxn ang="0">
                    <a:pos x="1098" y="1706"/>
                  </a:cxn>
                  <a:cxn ang="0">
                    <a:pos x="2450" y="1997"/>
                  </a:cxn>
                  <a:cxn ang="0">
                    <a:pos x="2912" y="1976"/>
                  </a:cxn>
                  <a:cxn ang="0">
                    <a:pos x="3432" y="2016"/>
                  </a:cxn>
                  <a:cxn ang="0">
                    <a:pos x="5456" y="2360"/>
                  </a:cxn>
                </a:cxnLst>
                <a:rect l="0" t="0" r="r" b="b"/>
                <a:pathLst>
                  <a:path w="5456" h="2360">
                    <a:moveTo>
                      <a:pt x="0" y="0"/>
                    </a:moveTo>
                    <a:cubicBezTo>
                      <a:pt x="27" y="184"/>
                      <a:pt x="113" y="832"/>
                      <a:pt x="160" y="1104"/>
                    </a:cubicBezTo>
                    <a:cubicBezTo>
                      <a:pt x="207" y="1376"/>
                      <a:pt x="124" y="1532"/>
                      <a:pt x="280" y="1632"/>
                    </a:cubicBezTo>
                    <a:cubicBezTo>
                      <a:pt x="436" y="1732"/>
                      <a:pt x="736" y="1645"/>
                      <a:pt x="1098" y="1706"/>
                    </a:cubicBezTo>
                    <a:cubicBezTo>
                      <a:pt x="1460" y="1767"/>
                      <a:pt x="2148" y="1952"/>
                      <a:pt x="2450" y="1997"/>
                    </a:cubicBezTo>
                    <a:cubicBezTo>
                      <a:pt x="2752" y="2042"/>
                      <a:pt x="2748" y="1973"/>
                      <a:pt x="2912" y="1976"/>
                    </a:cubicBezTo>
                    <a:cubicBezTo>
                      <a:pt x="3076" y="1979"/>
                      <a:pt x="3008" y="1952"/>
                      <a:pt x="3432" y="2016"/>
                    </a:cubicBezTo>
                    <a:cubicBezTo>
                      <a:pt x="3856" y="2080"/>
                      <a:pt x="5034" y="2288"/>
                      <a:pt x="5456" y="2360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9548" name="Freeform 12"/>
              <p:cNvSpPr>
                <a:spLocks/>
              </p:cNvSpPr>
              <p:nvPr/>
            </p:nvSpPr>
            <p:spPr bwMode="auto">
              <a:xfrm>
                <a:off x="-360" y="3361"/>
                <a:ext cx="6000" cy="495"/>
              </a:xfrm>
              <a:custGeom>
                <a:avLst/>
                <a:gdLst/>
                <a:ahLst/>
                <a:cxnLst>
                  <a:cxn ang="0">
                    <a:pos x="0" y="471"/>
                  </a:cxn>
                  <a:cxn ang="0">
                    <a:pos x="288" y="287"/>
                  </a:cxn>
                  <a:cxn ang="0">
                    <a:pos x="776" y="135"/>
                  </a:cxn>
                  <a:cxn ang="0">
                    <a:pos x="1808" y="167"/>
                  </a:cxn>
                  <a:cxn ang="0">
                    <a:pos x="2336" y="111"/>
                  </a:cxn>
                  <a:cxn ang="0">
                    <a:pos x="2952" y="175"/>
                  </a:cxn>
                  <a:cxn ang="0">
                    <a:pos x="3296" y="175"/>
                  </a:cxn>
                  <a:cxn ang="0">
                    <a:pos x="3772" y="53"/>
                  </a:cxn>
                  <a:cxn ang="0">
                    <a:pos x="6000" y="495"/>
                  </a:cxn>
                </a:cxnLst>
                <a:rect l="0" t="0" r="r" b="b"/>
                <a:pathLst>
                  <a:path w="6000" h="495">
                    <a:moveTo>
                      <a:pt x="0" y="471"/>
                    </a:moveTo>
                    <a:cubicBezTo>
                      <a:pt x="48" y="440"/>
                      <a:pt x="159" y="343"/>
                      <a:pt x="288" y="287"/>
                    </a:cubicBezTo>
                    <a:cubicBezTo>
                      <a:pt x="417" y="231"/>
                      <a:pt x="523" y="155"/>
                      <a:pt x="776" y="135"/>
                    </a:cubicBezTo>
                    <a:cubicBezTo>
                      <a:pt x="1029" y="115"/>
                      <a:pt x="1548" y="171"/>
                      <a:pt x="1808" y="167"/>
                    </a:cubicBezTo>
                    <a:cubicBezTo>
                      <a:pt x="2068" y="163"/>
                      <a:pt x="2145" y="110"/>
                      <a:pt x="2336" y="111"/>
                    </a:cubicBezTo>
                    <a:cubicBezTo>
                      <a:pt x="2527" y="112"/>
                      <a:pt x="2792" y="164"/>
                      <a:pt x="2952" y="175"/>
                    </a:cubicBezTo>
                    <a:cubicBezTo>
                      <a:pt x="3112" y="186"/>
                      <a:pt x="3159" y="195"/>
                      <a:pt x="3296" y="175"/>
                    </a:cubicBezTo>
                    <a:cubicBezTo>
                      <a:pt x="3433" y="155"/>
                      <a:pt x="3321" y="0"/>
                      <a:pt x="3772" y="53"/>
                    </a:cubicBezTo>
                    <a:cubicBezTo>
                      <a:pt x="4223" y="106"/>
                      <a:pt x="5536" y="403"/>
                      <a:pt x="6000" y="495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9551" name="Freeform 15"/>
              <p:cNvSpPr>
                <a:spLocks/>
              </p:cNvSpPr>
              <p:nvPr/>
            </p:nvSpPr>
            <p:spPr bwMode="auto">
              <a:xfrm>
                <a:off x="-280" y="3459"/>
                <a:ext cx="6016" cy="741"/>
              </a:xfrm>
              <a:custGeom>
                <a:avLst/>
                <a:gdLst/>
                <a:ahLst/>
                <a:cxnLst>
                  <a:cxn ang="0">
                    <a:pos x="0" y="741"/>
                  </a:cxn>
                  <a:cxn ang="0">
                    <a:pos x="360" y="645"/>
                  </a:cxn>
                  <a:cxn ang="0">
                    <a:pos x="824" y="493"/>
                  </a:cxn>
                  <a:cxn ang="0">
                    <a:pos x="1840" y="413"/>
                  </a:cxn>
                  <a:cxn ang="0">
                    <a:pos x="2344" y="261"/>
                  </a:cxn>
                  <a:cxn ang="0">
                    <a:pos x="2976" y="205"/>
                  </a:cxn>
                  <a:cxn ang="0">
                    <a:pos x="3472" y="141"/>
                  </a:cxn>
                  <a:cxn ang="0">
                    <a:pos x="3792" y="69"/>
                  </a:cxn>
                  <a:cxn ang="0">
                    <a:pos x="6016" y="557"/>
                  </a:cxn>
                </a:cxnLst>
                <a:rect l="0" t="0" r="r" b="b"/>
                <a:pathLst>
                  <a:path w="6016" h="741">
                    <a:moveTo>
                      <a:pt x="0" y="741"/>
                    </a:moveTo>
                    <a:cubicBezTo>
                      <a:pt x="60" y="725"/>
                      <a:pt x="223" y="686"/>
                      <a:pt x="360" y="645"/>
                    </a:cubicBezTo>
                    <a:cubicBezTo>
                      <a:pt x="497" y="604"/>
                      <a:pt x="577" y="532"/>
                      <a:pt x="824" y="493"/>
                    </a:cubicBezTo>
                    <a:cubicBezTo>
                      <a:pt x="1071" y="454"/>
                      <a:pt x="1587" y="452"/>
                      <a:pt x="1840" y="413"/>
                    </a:cubicBezTo>
                    <a:cubicBezTo>
                      <a:pt x="2093" y="374"/>
                      <a:pt x="2155" y="296"/>
                      <a:pt x="2344" y="261"/>
                    </a:cubicBezTo>
                    <a:cubicBezTo>
                      <a:pt x="2533" y="226"/>
                      <a:pt x="2788" y="225"/>
                      <a:pt x="2976" y="205"/>
                    </a:cubicBezTo>
                    <a:cubicBezTo>
                      <a:pt x="3164" y="185"/>
                      <a:pt x="3336" y="164"/>
                      <a:pt x="3472" y="141"/>
                    </a:cubicBezTo>
                    <a:cubicBezTo>
                      <a:pt x="3608" y="118"/>
                      <a:pt x="3368" y="0"/>
                      <a:pt x="3792" y="69"/>
                    </a:cubicBezTo>
                    <a:cubicBezTo>
                      <a:pt x="4216" y="138"/>
                      <a:pt x="5553" y="455"/>
                      <a:pt x="6016" y="557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9552" name="Freeform 16"/>
              <p:cNvSpPr>
                <a:spLocks/>
              </p:cNvSpPr>
              <p:nvPr/>
            </p:nvSpPr>
            <p:spPr bwMode="auto">
              <a:xfrm>
                <a:off x="-448" y="3138"/>
                <a:ext cx="6000" cy="399"/>
              </a:xfrm>
              <a:custGeom>
                <a:avLst/>
                <a:gdLst/>
                <a:ahLst/>
                <a:cxnLst>
                  <a:cxn ang="0">
                    <a:pos x="0" y="362"/>
                  </a:cxn>
                  <a:cxn ang="0">
                    <a:pos x="288" y="342"/>
                  </a:cxn>
                  <a:cxn ang="0">
                    <a:pos x="744" y="22"/>
                  </a:cxn>
                  <a:cxn ang="0">
                    <a:pos x="1808" y="210"/>
                  </a:cxn>
                  <a:cxn ang="0">
                    <a:pos x="2336" y="182"/>
                  </a:cxn>
                  <a:cxn ang="0">
                    <a:pos x="2960" y="294"/>
                  </a:cxn>
                  <a:cxn ang="0">
                    <a:pos x="3328" y="294"/>
                  </a:cxn>
                  <a:cxn ang="0">
                    <a:pos x="3592" y="198"/>
                  </a:cxn>
                  <a:cxn ang="0">
                    <a:pos x="6000" y="374"/>
                  </a:cxn>
                </a:cxnLst>
                <a:rect l="0" t="0" r="r" b="b"/>
                <a:pathLst>
                  <a:path w="6000" h="399">
                    <a:moveTo>
                      <a:pt x="0" y="362"/>
                    </a:moveTo>
                    <a:cubicBezTo>
                      <a:pt x="47" y="358"/>
                      <a:pt x="164" y="399"/>
                      <a:pt x="288" y="342"/>
                    </a:cubicBezTo>
                    <a:cubicBezTo>
                      <a:pt x="412" y="285"/>
                      <a:pt x="491" y="44"/>
                      <a:pt x="744" y="22"/>
                    </a:cubicBezTo>
                    <a:cubicBezTo>
                      <a:pt x="997" y="0"/>
                      <a:pt x="1543" y="183"/>
                      <a:pt x="1808" y="210"/>
                    </a:cubicBezTo>
                    <a:cubicBezTo>
                      <a:pt x="2073" y="237"/>
                      <a:pt x="2144" y="168"/>
                      <a:pt x="2336" y="182"/>
                    </a:cubicBezTo>
                    <a:cubicBezTo>
                      <a:pt x="2528" y="196"/>
                      <a:pt x="2795" y="275"/>
                      <a:pt x="2960" y="294"/>
                    </a:cubicBezTo>
                    <a:cubicBezTo>
                      <a:pt x="3125" y="313"/>
                      <a:pt x="3223" y="310"/>
                      <a:pt x="3328" y="294"/>
                    </a:cubicBezTo>
                    <a:cubicBezTo>
                      <a:pt x="3433" y="278"/>
                      <a:pt x="3147" y="185"/>
                      <a:pt x="3592" y="198"/>
                    </a:cubicBezTo>
                    <a:cubicBezTo>
                      <a:pt x="4037" y="211"/>
                      <a:pt x="5498" y="337"/>
                      <a:pt x="6000" y="374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49556" name="Rectangle 20"/>
          <p:cNvSpPr>
            <a:spLocks noChangeArrowheads="1"/>
          </p:cNvSpPr>
          <p:nvPr/>
        </p:nvSpPr>
        <p:spPr bwMode="auto">
          <a:xfrm>
            <a:off x="-1612900" y="120650"/>
            <a:ext cx="81724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Ctr="1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3600" b="1"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Beauty</a:t>
            </a:r>
          </a:p>
        </p:txBody>
      </p:sp>
      <p:sp>
        <p:nvSpPr>
          <p:cNvPr id="449557" name="Text Box 21"/>
          <p:cNvSpPr txBox="1">
            <a:spLocks noChangeArrowheads="1"/>
          </p:cNvSpPr>
          <p:nvPr/>
        </p:nvSpPr>
        <p:spPr bwMode="auto">
          <a:xfrm rot="-1193910">
            <a:off x="4906963" y="4200525"/>
            <a:ext cx="12350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1"/>
                </a:solidFill>
                <a:latin typeface="Arial" pitchFamily="34" charset="0"/>
              </a:rPr>
              <a:t>Insights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183650" y="890397"/>
            <a:ext cx="6736139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52450" lvl="0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3200" b="1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Insights arising in tight situations</a:t>
            </a:r>
            <a:endParaRPr lang="en-US" sz="3200" b="1" i="1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49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49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449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9539" grpId="0" build="p"/>
      <p:bldP spid="449541" grpId="0"/>
      <p:bldP spid="449557" grpId="0"/>
      <p:bldP spid="2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23" name="Line 3"/>
          <p:cNvSpPr>
            <a:spLocks noChangeShapeType="1"/>
          </p:cNvSpPr>
          <p:nvPr/>
        </p:nvSpPr>
        <p:spPr bwMode="auto">
          <a:xfrm>
            <a:off x="1931988" y="1441450"/>
            <a:ext cx="0" cy="486410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stealth" w="med" len="lg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2724" name="Line 4"/>
          <p:cNvSpPr>
            <a:spLocks noChangeShapeType="1"/>
          </p:cNvSpPr>
          <p:nvPr/>
        </p:nvSpPr>
        <p:spPr bwMode="auto">
          <a:xfrm>
            <a:off x="1931988" y="3971925"/>
            <a:ext cx="328930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2725" name="Line 5"/>
          <p:cNvSpPr>
            <a:spLocks noChangeShapeType="1"/>
          </p:cNvSpPr>
          <p:nvPr/>
        </p:nvSpPr>
        <p:spPr bwMode="auto">
          <a:xfrm flipH="1">
            <a:off x="1789113" y="2921000"/>
            <a:ext cx="238125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2726" name="Rectangle 6"/>
          <p:cNvSpPr>
            <a:spLocks noChangeArrowheads="1"/>
          </p:cNvSpPr>
          <p:nvPr/>
        </p:nvSpPr>
        <p:spPr bwMode="auto">
          <a:xfrm>
            <a:off x="1381125" y="2659063"/>
            <a:ext cx="344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2727" name="Rectangle 7"/>
          <p:cNvSpPr>
            <a:spLocks noChangeArrowheads="1"/>
          </p:cNvSpPr>
          <p:nvPr/>
        </p:nvSpPr>
        <p:spPr bwMode="auto">
          <a:xfrm>
            <a:off x="5111750" y="1746250"/>
            <a:ext cx="4041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Immediate value of result</a:t>
            </a:r>
          </a:p>
        </p:txBody>
      </p:sp>
      <p:sp>
        <p:nvSpPr>
          <p:cNvPr id="542728" name="Rectangle 8"/>
          <p:cNvSpPr>
            <a:spLocks noChangeArrowheads="1"/>
          </p:cNvSpPr>
          <p:nvPr/>
        </p:nvSpPr>
        <p:spPr bwMode="auto">
          <a:xfrm>
            <a:off x="250825" y="1565275"/>
            <a:ext cx="15859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Utility of </a:t>
            </a:r>
            <a:br>
              <a:rPr lang="en-US" sz="2800">
                <a:solidFill>
                  <a:srgbClr val="FFFFFF"/>
                </a:solidFill>
              </a:rPr>
            </a:br>
            <a:r>
              <a:rPr lang="en-US" sz="2800">
                <a:solidFill>
                  <a:srgbClr val="FFFFFF"/>
                </a:solidFill>
              </a:rPr>
              <a:t>    action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939925" y="2279650"/>
            <a:ext cx="3268663" cy="1704975"/>
            <a:chOff x="1222" y="1436"/>
            <a:chExt cx="2059" cy="1074"/>
          </a:xfrm>
        </p:grpSpPr>
        <p:sp>
          <p:nvSpPr>
            <p:cNvPr id="542730" name="Arc 10"/>
            <p:cNvSpPr>
              <a:spLocks/>
            </p:cNvSpPr>
            <p:nvPr/>
          </p:nvSpPr>
          <p:spPr bwMode="auto">
            <a:xfrm>
              <a:off x="1222" y="1437"/>
              <a:ext cx="1316" cy="1073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600 h 21600"/>
                <a:gd name="T2" fmla="*/ 21584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25400" cap="rnd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731" name="Line 11"/>
            <p:cNvSpPr>
              <a:spLocks noChangeShapeType="1"/>
            </p:cNvSpPr>
            <p:nvPr/>
          </p:nvSpPr>
          <p:spPr bwMode="auto">
            <a:xfrm>
              <a:off x="2543" y="1436"/>
              <a:ext cx="738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42732" name="Rectangle 12"/>
          <p:cNvSpPr>
            <a:spLocks noChangeArrowheads="1"/>
          </p:cNvSpPr>
          <p:nvPr/>
        </p:nvSpPr>
        <p:spPr bwMode="auto">
          <a:xfrm>
            <a:off x="4305300" y="3932238"/>
            <a:ext cx="300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FFFFFF"/>
                </a:solidFill>
                <a:latin typeface="Bookman Old Style" pitchFamily="18" charset="0"/>
              </a:rPr>
              <a:t>t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1957754" y="1899139"/>
            <a:ext cx="2649415" cy="3442267"/>
            <a:chOff x="1957754" y="1629506"/>
            <a:chExt cx="2649415" cy="3887745"/>
          </a:xfrm>
        </p:grpSpPr>
        <p:grpSp>
          <p:nvGrpSpPr>
            <p:cNvPr id="27" name="Group 26"/>
            <p:cNvGrpSpPr/>
            <p:nvPr/>
          </p:nvGrpSpPr>
          <p:grpSpPr>
            <a:xfrm>
              <a:off x="1957754" y="1629506"/>
              <a:ext cx="2649415" cy="2332893"/>
              <a:chOff x="3634154" y="3059722"/>
              <a:chExt cx="4806462" cy="2332893"/>
            </a:xfrm>
          </p:grpSpPr>
          <p:sp>
            <p:nvSpPr>
              <p:cNvPr id="25" name="Freeform 24"/>
              <p:cNvSpPr/>
              <p:nvPr/>
            </p:nvSpPr>
            <p:spPr bwMode="auto">
              <a:xfrm>
                <a:off x="3634154" y="3059723"/>
                <a:ext cx="2403231" cy="2332892"/>
              </a:xfrm>
              <a:custGeom>
                <a:avLst/>
                <a:gdLst>
                  <a:gd name="connsiteX0" fmla="*/ 0 w 2403231"/>
                  <a:gd name="connsiteY0" fmla="*/ 2332892 h 2332892"/>
                  <a:gd name="connsiteX1" fmla="*/ 679938 w 2403231"/>
                  <a:gd name="connsiteY1" fmla="*/ 2227385 h 2332892"/>
                  <a:gd name="connsiteX2" fmla="*/ 1148861 w 2403231"/>
                  <a:gd name="connsiteY2" fmla="*/ 1793631 h 2332892"/>
                  <a:gd name="connsiteX3" fmla="*/ 1430215 w 2403231"/>
                  <a:gd name="connsiteY3" fmla="*/ 1008185 h 2332892"/>
                  <a:gd name="connsiteX4" fmla="*/ 1652954 w 2403231"/>
                  <a:gd name="connsiteY4" fmla="*/ 457200 h 2332892"/>
                  <a:gd name="connsiteX5" fmla="*/ 1946031 w 2403231"/>
                  <a:gd name="connsiteY5" fmla="*/ 152400 h 2332892"/>
                  <a:gd name="connsiteX6" fmla="*/ 2262554 w 2403231"/>
                  <a:gd name="connsiteY6" fmla="*/ 35169 h 2332892"/>
                  <a:gd name="connsiteX7" fmla="*/ 2403231 w 2403231"/>
                  <a:gd name="connsiteY7" fmla="*/ 0 h 23328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03231" h="2332892">
                    <a:moveTo>
                      <a:pt x="0" y="2332892"/>
                    </a:moveTo>
                    <a:cubicBezTo>
                      <a:pt x="244230" y="2325077"/>
                      <a:pt x="488461" y="2317262"/>
                      <a:pt x="679938" y="2227385"/>
                    </a:cubicBezTo>
                    <a:cubicBezTo>
                      <a:pt x="871415" y="2137508"/>
                      <a:pt x="1023815" y="1996831"/>
                      <a:pt x="1148861" y="1793631"/>
                    </a:cubicBezTo>
                    <a:cubicBezTo>
                      <a:pt x="1273907" y="1590431"/>
                      <a:pt x="1346200" y="1230923"/>
                      <a:pt x="1430215" y="1008185"/>
                    </a:cubicBezTo>
                    <a:cubicBezTo>
                      <a:pt x="1514230" y="785447"/>
                      <a:pt x="1566985" y="599831"/>
                      <a:pt x="1652954" y="457200"/>
                    </a:cubicBezTo>
                    <a:cubicBezTo>
                      <a:pt x="1738923" y="314569"/>
                      <a:pt x="1844431" y="222738"/>
                      <a:pt x="1946031" y="152400"/>
                    </a:cubicBezTo>
                    <a:cubicBezTo>
                      <a:pt x="2047631" y="82062"/>
                      <a:pt x="2186354" y="60569"/>
                      <a:pt x="2262554" y="35169"/>
                    </a:cubicBezTo>
                    <a:cubicBezTo>
                      <a:pt x="2338754" y="9769"/>
                      <a:pt x="2370992" y="4884"/>
                      <a:pt x="2403231" y="0"/>
                    </a:cubicBezTo>
                  </a:path>
                </a:pathLst>
              </a:custGeom>
              <a:noFill/>
              <a:ln w="28575" cap="flat" cmpd="sng" algn="ctr">
                <a:solidFill>
                  <a:schemeClr val="tx2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 bwMode="auto">
              <a:xfrm flipH="1">
                <a:off x="6037385" y="3059722"/>
                <a:ext cx="2403231" cy="2332892"/>
              </a:xfrm>
              <a:custGeom>
                <a:avLst/>
                <a:gdLst>
                  <a:gd name="connsiteX0" fmla="*/ 0 w 2403231"/>
                  <a:gd name="connsiteY0" fmla="*/ 2332892 h 2332892"/>
                  <a:gd name="connsiteX1" fmla="*/ 679938 w 2403231"/>
                  <a:gd name="connsiteY1" fmla="*/ 2227385 h 2332892"/>
                  <a:gd name="connsiteX2" fmla="*/ 1148861 w 2403231"/>
                  <a:gd name="connsiteY2" fmla="*/ 1793631 h 2332892"/>
                  <a:gd name="connsiteX3" fmla="*/ 1430215 w 2403231"/>
                  <a:gd name="connsiteY3" fmla="*/ 1008185 h 2332892"/>
                  <a:gd name="connsiteX4" fmla="*/ 1652954 w 2403231"/>
                  <a:gd name="connsiteY4" fmla="*/ 457200 h 2332892"/>
                  <a:gd name="connsiteX5" fmla="*/ 1946031 w 2403231"/>
                  <a:gd name="connsiteY5" fmla="*/ 152400 h 2332892"/>
                  <a:gd name="connsiteX6" fmla="*/ 2262554 w 2403231"/>
                  <a:gd name="connsiteY6" fmla="*/ 35169 h 2332892"/>
                  <a:gd name="connsiteX7" fmla="*/ 2403231 w 2403231"/>
                  <a:gd name="connsiteY7" fmla="*/ 0 h 23328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03231" h="2332892">
                    <a:moveTo>
                      <a:pt x="0" y="2332892"/>
                    </a:moveTo>
                    <a:cubicBezTo>
                      <a:pt x="244230" y="2325077"/>
                      <a:pt x="488461" y="2317262"/>
                      <a:pt x="679938" y="2227385"/>
                    </a:cubicBezTo>
                    <a:cubicBezTo>
                      <a:pt x="871415" y="2137508"/>
                      <a:pt x="1023815" y="1996831"/>
                      <a:pt x="1148861" y="1793631"/>
                    </a:cubicBezTo>
                    <a:cubicBezTo>
                      <a:pt x="1273907" y="1590431"/>
                      <a:pt x="1346200" y="1230923"/>
                      <a:pt x="1430215" y="1008185"/>
                    </a:cubicBezTo>
                    <a:cubicBezTo>
                      <a:pt x="1514230" y="785447"/>
                      <a:pt x="1566985" y="599831"/>
                      <a:pt x="1652954" y="457200"/>
                    </a:cubicBezTo>
                    <a:cubicBezTo>
                      <a:pt x="1738923" y="314569"/>
                      <a:pt x="1844431" y="222738"/>
                      <a:pt x="1946031" y="152400"/>
                    </a:cubicBezTo>
                    <a:cubicBezTo>
                      <a:pt x="2047631" y="82062"/>
                      <a:pt x="2186354" y="60569"/>
                      <a:pt x="2262554" y="35169"/>
                    </a:cubicBezTo>
                    <a:cubicBezTo>
                      <a:pt x="2338754" y="9769"/>
                      <a:pt x="2370992" y="4884"/>
                      <a:pt x="2403231" y="0"/>
                    </a:cubicBezTo>
                  </a:path>
                </a:pathLst>
              </a:custGeom>
              <a:noFill/>
              <a:ln w="28575" cap="flat" cmpd="sng" algn="ctr">
                <a:solidFill>
                  <a:schemeClr val="tx2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Times New Roman" pitchFamily="18" charset="0"/>
                </a:endParaRPr>
              </a:p>
            </p:txBody>
          </p:sp>
        </p:grpSp>
        <p:cxnSp>
          <p:nvCxnSpPr>
            <p:cNvPr id="29" name="Straight Connector 28"/>
            <p:cNvCxnSpPr/>
            <p:nvPr/>
          </p:nvCxnSpPr>
          <p:spPr bwMode="auto">
            <a:xfrm rot="16200000" flipH="1">
              <a:off x="1629508" y="3305907"/>
              <a:ext cx="3364523" cy="35169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sp>
          <p:nvSpPr>
            <p:cNvPr id="30" name="TextBox 29"/>
            <p:cNvSpPr txBox="1"/>
            <p:nvPr/>
          </p:nvSpPr>
          <p:spPr>
            <a:xfrm>
              <a:off x="2637692" y="4994031"/>
              <a:ext cx="159851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>
                  <a:solidFill>
                    <a:schemeClr val="accent2">
                      <a:lumMod val="60000"/>
                      <a:lumOff val="40000"/>
                    </a:schemeClr>
                  </a:solidFill>
                </a:rPr>
                <a:t>Deadline!</a:t>
              </a:r>
              <a:endParaRPr lang="en-US" sz="2800" dirty="0">
                <a:solidFill>
                  <a:schemeClr val="accent2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" y="304800"/>
            <a:ext cx="9004300" cy="409575"/>
          </a:xfrm>
          <a:noFill/>
          <a:ln/>
        </p:spPr>
        <p:txBody>
          <a:bodyPr anchor="ctr" anchorCtr="0"/>
          <a:lstStyle/>
          <a:p>
            <a:r>
              <a:rPr lang="en-US" sz="4000" dirty="0">
                <a:solidFill>
                  <a:srgbClr val="FFAC31"/>
                </a:solidFill>
              </a:rPr>
              <a:t>Economics of Flexible Computation</a:t>
            </a:r>
            <a:endParaRPr lang="en-US" sz="2800" dirty="0">
              <a:solidFill>
                <a:srgbClr val="FFAC3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0.07448 -1.48148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" y="304800"/>
            <a:ext cx="9004300" cy="409575"/>
          </a:xfrm>
          <a:noFill/>
          <a:ln/>
        </p:spPr>
        <p:txBody>
          <a:bodyPr anchor="ctr" anchorCtr="0"/>
          <a:lstStyle/>
          <a:p>
            <a:r>
              <a:rPr lang="en-US" sz="4000" dirty="0">
                <a:solidFill>
                  <a:srgbClr val="FFAC31"/>
                </a:solidFill>
              </a:rPr>
              <a:t>Economics of Flexible Computation</a:t>
            </a:r>
            <a:endParaRPr lang="en-US" sz="2800" dirty="0">
              <a:solidFill>
                <a:srgbClr val="FFAC31"/>
              </a:solidFill>
            </a:endParaRPr>
          </a:p>
        </p:txBody>
      </p:sp>
      <p:sp>
        <p:nvSpPr>
          <p:cNvPr id="542723" name="Line 3"/>
          <p:cNvSpPr>
            <a:spLocks noChangeShapeType="1"/>
          </p:cNvSpPr>
          <p:nvPr/>
        </p:nvSpPr>
        <p:spPr bwMode="auto">
          <a:xfrm>
            <a:off x="1931988" y="1441450"/>
            <a:ext cx="0" cy="486410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stealth" w="med" len="lg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2724" name="Line 4"/>
          <p:cNvSpPr>
            <a:spLocks noChangeShapeType="1"/>
          </p:cNvSpPr>
          <p:nvPr/>
        </p:nvSpPr>
        <p:spPr bwMode="auto">
          <a:xfrm>
            <a:off x="1931988" y="3971925"/>
            <a:ext cx="328930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2725" name="Line 5"/>
          <p:cNvSpPr>
            <a:spLocks noChangeShapeType="1"/>
          </p:cNvSpPr>
          <p:nvPr/>
        </p:nvSpPr>
        <p:spPr bwMode="auto">
          <a:xfrm flipH="1">
            <a:off x="1789113" y="2921000"/>
            <a:ext cx="238125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2726" name="Rectangle 6"/>
          <p:cNvSpPr>
            <a:spLocks noChangeArrowheads="1"/>
          </p:cNvSpPr>
          <p:nvPr/>
        </p:nvSpPr>
        <p:spPr bwMode="auto">
          <a:xfrm>
            <a:off x="1381125" y="2659063"/>
            <a:ext cx="344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2727" name="Rectangle 7"/>
          <p:cNvSpPr>
            <a:spLocks noChangeArrowheads="1"/>
          </p:cNvSpPr>
          <p:nvPr/>
        </p:nvSpPr>
        <p:spPr bwMode="auto">
          <a:xfrm>
            <a:off x="5111750" y="1746250"/>
            <a:ext cx="4041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Immediate value of result</a:t>
            </a:r>
          </a:p>
        </p:txBody>
      </p:sp>
      <p:sp>
        <p:nvSpPr>
          <p:cNvPr id="542728" name="Rectangle 8"/>
          <p:cNvSpPr>
            <a:spLocks noChangeArrowheads="1"/>
          </p:cNvSpPr>
          <p:nvPr/>
        </p:nvSpPr>
        <p:spPr bwMode="auto">
          <a:xfrm>
            <a:off x="250825" y="1565275"/>
            <a:ext cx="15859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Utility of </a:t>
            </a:r>
            <a:br>
              <a:rPr lang="en-US" sz="2800">
                <a:solidFill>
                  <a:srgbClr val="FFFFFF"/>
                </a:solidFill>
              </a:rPr>
            </a:br>
            <a:r>
              <a:rPr lang="en-US" sz="2800">
                <a:solidFill>
                  <a:srgbClr val="FFFFFF"/>
                </a:solidFill>
              </a:rPr>
              <a:t>    action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939925" y="2279650"/>
            <a:ext cx="3268663" cy="1704975"/>
            <a:chOff x="1222" y="1436"/>
            <a:chExt cx="2059" cy="1074"/>
          </a:xfrm>
        </p:grpSpPr>
        <p:sp>
          <p:nvSpPr>
            <p:cNvPr id="542730" name="Arc 10"/>
            <p:cNvSpPr>
              <a:spLocks/>
            </p:cNvSpPr>
            <p:nvPr/>
          </p:nvSpPr>
          <p:spPr bwMode="auto">
            <a:xfrm>
              <a:off x="1222" y="1437"/>
              <a:ext cx="1316" cy="1073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600 h 21600"/>
                <a:gd name="T2" fmla="*/ 21584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25400" cap="rnd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731" name="Line 11"/>
            <p:cNvSpPr>
              <a:spLocks noChangeShapeType="1"/>
            </p:cNvSpPr>
            <p:nvPr/>
          </p:nvSpPr>
          <p:spPr bwMode="auto">
            <a:xfrm>
              <a:off x="2543" y="1436"/>
              <a:ext cx="738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42732" name="Rectangle 12"/>
          <p:cNvSpPr>
            <a:spLocks noChangeArrowheads="1"/>
          </p:cNvSpPr>
          <p:nvPr/>
        </p:nvSpPr>
        <p:spPr bwMode="auto">
          <a:xfrm>
            <a:off x="4305300" y="3932238"/>
            <a:ext cx="300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FFFFFF"/>
                </a:solidFill>
                <a:latin typeface="Bookman Old Style" pitchFamily="18" charset="0"/>
              </a:rPr>
              <a:t>t</a:t>
            </a:r>
          </a:p>
        </p:txBody>
      </p:sp>
      <p:sp>
        <p:nvSpPr>
          <p:cNvPr id="542733" name="Line 13"/>
          <p:cNvSpPr>
            <a:spLocks noChangeShapeType="1"/>
          </p:cNvSpPr>
          <p:nvPr/>
        </p:nvSpPr>
        <p:spPr bwMode="auto">
          <a:xfrm>
            <a:off x="1930400" y="3975100"/>
            <a:ext cx="990600" cy="149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2737" name="Rectangle 17"/>
          <p:cNvSpPr>
            <a:spLocks noChangeArrowheads="1"/>
          </p:cNvSpPr>
          <p:nvPr/>
        </p:nvSpPr>
        <p:spPr bwMode="auto">
          <a:xfrm>
            <a:off x="5176838" y="2813050"/>
            <a:ext cx="3033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Net value of result</a:t>
            </a:r>
          </a:p>
        </p:txBody>
      </p:sp>
      <p:sp>
        <p:nvSpPr>
          <p:cNvPr id="542738" name="Rectangle 18"/>
          <p:cNvSpPr>
            <a:spLocks noChangeArrowheads="1"/>
          </p:cNvSpPr>
          <p:nvPr/>
        </p:nvSpPr>
        <p:spPr bwMode="auto">
          <a:xfrm>
            <a:off x="5278438" y="4921250"/>
            <a:ext cx="22939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Cost of delay</a:t>
            </a:r>
          </a:p>
        </p:txBody>
      </p: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1989138" y="3511550"/>
            <a:ext cx="817562" cy="515938"/>
            <a:chOff x="1253" y="2212"/>
            <a:chExt cx="515" cy="325"/>
          </a:xfrm>
        </p:grpSpPr>
        <p:sp>
          <p:nvSpPr>
            <p:cNvPr id="542741" name="Arc 21"/>
            <p:cNvSpPr>
              <a:spLocks/>
            </p:cNvSpPr>
            <p:nvPr/>
          </p:nvSpPr>
          <p:spPr bwMode="auto">
            <a:xfrm rot="5820000">
              <a:off x="1255" y="2210"/>
              <a:ext cx="325" cy="329"/>
            </a:xfrm>
            <a:custGeom>
              <a:avLst/>
              <a:gdLst>
                <a:gd name="G0" fmla="+- 21600 0 0"/>
                <a:gd name="G1" fmla="+- 12053 0 0"/>
                <a:gd name="G2" fmla="+- 21600 0 0"/>
                <a:gd name="T0" fmla="*/ 21600 w 21600"/>
                <a:gd name="T1" fmla="*/ 33653 h 33653"/>
                <a:gd name="T2" fmla="*/ 3676 w 21600"/>
                <a:gd name="T3" fmla="*/ 0 h 33653"/>
                <a:gd name="T4" fmla="*/ 21600 w 21600"/>
                <a:gd name="T5" fmla="*/ 12053 h 33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3653" fill="none" extrusionOk="0">
                  <a:moveTo>
                    <a:pt x="21600" y="33653"/>
                  </a:moveTo>
                  <a:cubicBezTo>
                    <a:pt x="9670" y="33653"/>
                    <a:pt x="0" y="23982"/>
                    <a:pt x="0" y="12053"/>
                  </a:cubicBezTo>
                  <a:cubicBezTo>
                    <a:pt x="-1" y="7759"/>
                    <a:pt x="1279" y="3562"/>
                    <a:pt x="3675" y="-1"/>
                  </a:cubicBezTo>
                </a:path>
                <a:path w="21600" h="33653" stroke="0" extrusionOk="0">
                  <a:moveTo>
                    <a:pt x="21600" y="33653"/>
                  </a:moveTo>
                  <a:cubicBezTo>
                    <a:pt x="9670" y="33653"/>
                    <a:pt x="0" y="23982"/>
                    <a:pt x="0" y="12053"/>
                  </a:cubicBezTo>
                  <a:cubicBezTo>
                    <a:pt x="-1" y="7759"/>
                    <a:pt x="1279" y="3562"/>
                    <a:pt x="3675" y="-1"/>
                  </a:cubicBezTo>
                  <a:lnTo>
                    <a:pt x="21600" y="12053"/>
                  </a:lnTo>
                  <a:close/>
                </a:path>
              </a:pathLst>
            </a:custGeom>
            <a:noFill/>
            <a:ln w="25400" cap="rnd">
              <a:solidFill>
                <a:srgbClr val="FF33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742" name="Line 22"/>
            <p:cNvSpPr>
              <a:spLocks noChangeShapeType="1"/>
            </p:cNvSpPr>
            <p:nvPr/>
          </p:nvSpPr>
          <p:spPr bwMode="auto">
            <a:xfrm>
              <a:off x="1599" y="2288"/>
              <a:ext cx="169" cy="222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1676400" y="3517900"/>
            <a:ext cx="635000" cy="469900"/>
            <a:chOff x="1056" y="2216"/>
            <a:chExt cx="400" cy="296"/>
          </a:xfrm>
        </p:grpSpPr>
        <p:sp>
          <p:nvSpPr>
            <p:cNvPr id="542743" name="Line 23"/>
            <p:cNvSpPr>
              <a:spLocks noChangeShapeType="1"/>
            </p:cNvSpPr>
            <p:nvPr/>
          </p:nvSpPr>
          <p:spPr bwMode="auto">
            <a:xfrm>
              <a:off x="1448" y="2224"/>
              <a:ext cx="8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2744" name="Line 24"/>
            <p:cNvSpPr>
              <a:spLocks noChangeShapeType="1"/>
            </p:cNvSpPr>
            <p:nvPr/>
          </p:nvSpPr>
          <p:spPr bwMode="auto">
            <a:xfrm flipH="1">
              <a:off x="1056" y="2216"/>
              <a:ext cx="392" cy="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2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33" grpId="0" animBg="1"/>
      <p:bldP spid="542737" grpId="0"/>
      <p:bldP spid="54273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" y="304800"/>
            <a:ext cx="9004300" cy="409575"/>
          </a:xfrm>
          <a:noFill/>
          <a:ln/>
        </p:spPr>
        <p:txBody>
          <a:bodyPr anchor="ctr" anchorCtr="0"/>
          <a:lstStyle/>
          <a:p>
            <a:r>
              <a:rPr lang="en-US" sz="4000">
                <a:solidFill>
                  <a:srgbClr val="FFAC31"/>
                </a:solidFill>
              </a:rPr>
              <a:t>Economics of Flexible Computation</a:t>
            </a:r>
            <a:endParaRPr lang="en-US" sz="2800">
              <a:solidFill>
                <a:srgbClr val="FFAC31"/>
              </a:solidFill>
            </a:endParaRPr>
          </a:p>
        </p:txBody>
      </p:sp>
      <p:sp>
        <p:nvSpPr>
          <p:cNvPr id="538627" name="Line 3"/>
          <p:cNvSpPr>
            <a:spLocks noChangeShapeType="1"/>
          </p:cNvSpPr>
          <p:nvPr/>
        </p:nvSpPr>
        <p:spPr bwMode="auto">
          <a:xfrm>
            <a:off x="1931988" y="1441450"/>
            <a:ext cx="0" cy="486410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stealth" w="med" len="lg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8628" name="Line 4"/>
          <p:cNvSpPr>
            <a:spLocks noChangeShapeType="1"/>
          </p:cNvSpPr>
          <p:nvPr/>
        </p:nvSpPr>
        <p:spPr bwMode="auto">
          <a:xfrm>
            <a:off x="1931988" y="3971925"/>
            <a:ext cx="328930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8630" name="Line 6"/>
          <p:cNvSpPr>
            <a:spLocks noChangeShapeType="1"/>
          </p:cNvSpPr>
          <p:nvPr/>
        </p:nvSpPr>
        <p:spPr bwMode="auto">
          <a:xfrm flipH="1">
            <a:off x="1789113" y="2921000"/>
            <a:ext cx="238125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8631" name="Rectangle 7"/>
          <p:cNvSpPr>
            <a:spLocks noChangeArrowheads="1"/>
          </p:cNvSpPr>
          <p:nvPr/>
        </p:nvSpPr>
        <p:spPr bwMode="auto">
          <a:xfrm>
            <a:off x="1381125" y="2659063"/>
            <a:ext cx="344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8632" name="Rectangle 8"/>
          <p:cNvSpPr>
            <a:spLocks noChangeArrowheads="1"/>
          </p:cNvSpPr>
          <p:nvPr/>
        </p:nvSpPr>
        <p:spPr bwMode="auto">
          <a:xfrm>
            <a:off x="5111750" y="1746250"/>
            <a:ext cx="4041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Immediate value of result</a:t>
            </a: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939925" y="2279650"/>
            <a:ext cx="3268663" cy="1704975"/>
            <a:chOff x="1222" y="1436"/>
            <a:chExt cx="2059" cy="1074"/>
          </a:xfrm>
        </p:grpSpPr>
        <p:sp>
          <p:nvSpPr>
            <p:cNvPr id="538629" name="Arc 5"/>
            <p:cNvSpPr>
              <a:spLocks/>
            </p:cNvSpPr>
            <p:nvPr/>
          </p:nvSpPr>
          <p:spPr bwMode="auto">
            <a:xfrm>
              <a:off x="1222" y="1437"/>
              <a:ext cx="1316" cy="1073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600 h 21600"/>
                <a:gd name="T2" fmla="*/ 21584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25400" cap="rnd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8634" name="Line 10"/>
            <p:cNvSpPr>
              <a:spLocks noChangeShapeType="1"/>
            </p:cNvSpPr>
            <p:nvPr/>
          </p:nvSpPr>
          <p:spPr bwMode="auto">
            <a:xfrm>
              <a:off x="2543" y="1436"/>
              <a:ext cx="738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38635" name="Rectangle 11"/>
          <p:cNvSpPr>
            <a:spLocks noChangeArrowheads="1"/>
          </p:cNvSpPr>
          <p:nvPr/>
        </p:nvSpPr>
        <p:spPr bwMode="auto">
          <a:xfrm>
            <a:off x="4305300" y="3932238"/>
            <a:ext cx="300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FFFFFF"/>
                </a:solidFill>
                <a:latin typeface="Bookman Old Style" pitchFamily="18" charset="0"/>
              </a:rPr>
              <a:t>t</a:t>
            </a:r>
          </a:p>
        </p:txBody>
      </p:sp>
      <p:sp>
        <p:nvSpPr>
          <p:cNvPr id="538636" name="Line 12"/>
          <p:cNvSpPr>
            <a:spLocks noChangeShapeType="1"/>
          </p:cNvSpPr>
          <p:nvPr/>
        </p:nvSpPr>
        <p:spPr bwMode="auto">
          <a:xfrm>
            <a:off x="1930400" y="3975100"/>
            <a:ext cx="1295400" cy="1206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8639" name="Rectangle 15"/>
          <p:cNvSpPr>
            <a:spLocks noChangeArrowheads="1"/>
          </p:cNvSpPr>
          <p:nvPr/>
        </p:nvSpPr>
        <p:spPr bwMode="auto">
          <a:xfrm>
            <a:off x="5176838" y="2813050"/>
            <a:ext cx="3033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Net value of result</a:t>
            </a:r>
          </a:p>
        </p:txBody>
      </p:sp>
      <p:sp>
        <p:nvSpPr>
          <p:cNvPr id="538640" name="Rectangle 16"/>
          <p:cNvSpPr>
            <a:spLocks noChangeArrowheads="1"/>
          </p:cNvSpPr>
          <p:nvPr/>
        </p:nvSpPr>
        <p:spPr bwMode="auto">
          <a:xfrm>
            <a:off x="5278438" y="4921250"/>
            <a:ext cx="22939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Cost of delay</a:t>
            </a:r>
          </a:p>
        </p:txBody>
      </p:sp>
      <p:sp>
        <p:nvSpPr>
          <p:cNvPr id="538648" name="Line 24"/>
          <p:cNvSpPr>
            <a:spLocks noChangeShapeType="1"/>
          </p:cNvSpPr>
          <p:nvPr/>
        </p:nvSpPr>
        <p:spPr bwMode="auto">
          <a:xfrm>
            <a:off x="1930400" y="3975100"/>
            <a:ext cx="990600" cy="14986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8649" name="Freeform 25"/>
          <p:cNvSpPr>
            <a:spLocks/>
          </p:cNvSpPr>
          <p:nvPr/>
        </p:nvSpPr>
        <p:spPr bwMode="auto">
          <a:xfrm>
            <a:off x="3022600" y="5334000"/>
            <a:ext cx="215900" cy="203200"/>
          </a:xfrm>
          <a:custGeom>
            <a:avLst/>
            <a:gdLst/>
            <a:ahLst/>
            <a:cxnLst>
              <a:cxn ang="0">
                <a:pos x="0" y="128"/>
              </a:cxn>
              <a:cxn ang="0">
                <a:pos x="88" y="96"/>
              </a:cxn>
              <a:cxn ang="0">
                <a:pos x="136" y="0"/>
              </a:cxn>
            </a:cxnLst>
            <a:rect l="0" t="0" r="r" b="b"/>
            <a:pathLst>
              <a:path w="136" h="128">
                <a:moveTo>
                  <a:pt x="0" y="128"/>
                </a:moveTo>
                <a:cubicBezTo>
                  <a:pt x="32" y="122"/>
                  <a:pt x="65" y="117"/>
                  <a:pt x="88" y="96"/>
                </a:cubicBezTo>
                <a:cubicBezTo>
                  <a:pt x="111" y="75"/>
                  <a:pt x="123" y="37"/>
                  <a:pt x="136" y="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32"/>
          <p:cNvGrpSpPr>
            <a:grpSpLocks/>
          </p:cNvGrpSpPr>
          <p:nvPr/>
        </p:nvGrpSpPr>
        <p:grpSpPr bwMode="auto">
          <a:xfrm>
            <a:off x="1676400" y="3511550"/>
            <a:ext cx="1130300" cy="515938"/>
            <a:chOff x="1056" y="2212"/>
            <a:chExt cx="712" cy="325"/>
          </a:xfrm>
        </p:grpSpPr>
        <p:grpSp>
          <p:nvGrpSpPr>
            <p:cNvPr id="4" name="Group 26"/>
            <p:cNvGrpSpPr>
              <a:grpSpLocks/>
            </p:cNvGrpSpPr>
            <p:nvPr/>
          </p:nvGrpSpPr>
          <p:grpSpPr bwMode="auto">
            <a:xfrm>
              <a:off x="1253" y="2212"/>
              <a:ext cx="515" cy="325"/>
              <a:chOff x="1253" y="2212"/>
              <a:chExt cx="515" cy="325"/>
            </a:xfrm>
          </p:grpSpPr>
          <p:sp>
            <p:nvSpPr>
              <p:cNvPr id="538651" name="Arc 27"/>
              <p:cNvSpPr>
                <a:spLocks/>
              </p:cNvSpPr>
              <p:nvPr/>
            </p:nvSpPr>
            <p:spPr bwMode="auto">
              <a:xfrm rot="5820000">
                <a:off x="1255" y="2210"/>
                <a:ext cx="325" cy="329"/>
              </a:xfrm>
              <a:custGeom>
                <a:avLst/>
                <a:gdLst>
                  <a:gd name="G0" fmla="+- 21600 0 0"/>
                  <a:gd name="G1" fmla="+- 12053 0 0"/>
                  <a:gd name="G2" fmla="+- 21600 0 0"/>
                  <a:gd name="T0" fmla="*/ 21600 w 21600"/>
                  <a:gd name="T1" fmla="*/ 33653 h 33653"/>
                  <a:gd name="T2" fmla="*/ 3676 w 21600"/>
                  <a:gd name="T3" fmla="*/ 0 h 33653"/>
                  <a:gd name="T4" fmla="*/ 21600 w 21600"/>
                  <a:gd name="T5" fmla="*/ 12053 h 336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33653" fill="none" extrusionOk="0">
                    <a:moveTo>
                      <a:pt x="21600" y="33653"/>
                    </a:moveTo>
                    <a:cubicBezTo>
                      <a:pt x="9670" y="33653"/>
                      <a:pt x="0" y="23982"/>
                      <a:pt x="0" y="12053"/>
                    </a:cubicBezTo>
                    <a:cubicBezTo>
                      <a:pt x="-1" y="7759"/>
                      <a:pt x="1279" y="3562"/>
                      <a:pt x="3675" y="-1"/>
                    </a:cubicBezTo>
                  </a:path>
                  <a:path w="21600" h="33653" stroke="0" extrusionOk="0">
                    <a:moveTo>
                      <a:pt x="21600" y="33653"/>
                    </a:moveTo>
                    <a:cubicBezTo>
                      <a:pt x="9670" y="33653"/>
                      <a:pt x="0" y="23982"/>
                      <a:pt x="0" y="12053"/>
                    </a:cubicBezTo>
                    <a:cubicBezTo>
                      <a:pt x="-1" y="7759"/>
                      <a:pt x="1279" y="3562"/>
                      <a:pt x="3675" y="-1"/>
                    </a:cubicBezTo>
                    <a:lnTo>
                      <a:pt x="21600" y="12053"/>
                    </a:lnTo>
                    <a:close/>
                  </a:path>
                </a:pathLst>
              </a:custGeom>
              <a:noFill/>
              <a:ln w="25400" cap="rnd">
                <a:solidFill>
                  <a:srgbClr val="FF33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8652" name="Line 28"/>
              <p:cNvSpPr>
                <a:spLocks noChangeShapeType="1"/>
              </p:cNvSpPr>
              <p:nvPr/>
            </p:nvSpPr>
            <p:spPr bwMode="auto">
              <a:xfrm>
                <a:off x="1599" y="2288"/>
                <a:ext cx="169" cy="222"/>
              </a:xfrm>
              <a:prstGeom prst="line">
                <a:avLst/>
              </a:prstGeom>
              <a:noFill/>
              <a:ln w="25400">
                <a:solidFill>
                  <a:srgbClr val="FF33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" name="Group 29"/>
            <p:cNvGrpSpPr>
              <a:grpSpLocks/>
            </p:cNvGrpSpPr>
            <p:nvPr/>
          </p:nvGrpSpPr>
          <p:grpSpPr bwMode="auto">
            <a:xfrm>
              <a:off x="1056" y="2216"/>
              <a:ext cx="400" cy="296"/>
              <a:chOff x="1056" y="2216"/>
              <a:chExt cx="400" cy="296"/>
            </a:xfrm>
          </p:grpSpPr>
          <p:sp>
            <p:nvSpPr>
              <p:cNvPr id="538654" name="Line 30"/>
              <p:cNvSpPr>
                <a:spLocks noChangeShapeType="1"/>
              </p:cNvSpPr>
              <p:nvPr/>
            </p:nvSpPr>
            <p:spPr bwMode="auto">
              <a:xfrm>
                <a:off x="1448" y="2224"/>
                <a:ext cx="8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8655" name="Line 31"/>
              <p:cNvSpPr>
                <a:spLocks noChangeShapeType="1"/>
              </p:cNvSpPr>
              <p:nvPr/>
            </p:nvSpPr>
            <p:spPr bwMode="auto">
              <a:xfrm flipH="1">
                <a:off x="1056" y="2216"/>
                <a:ext cx="392" cy="1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38657" name="Rectangle 33"/>
          <p:cNvSpPr>
            <a:spLocks noChangeArrowheads="1"/>
          </p:cNvSpPr>
          <p:nvPr/>
        </p:nvSpPr>
        <p:spPr bwMode="auto">
          <a:xfrm>
            <a:off x="250825" y="1565275"/>
            <a:ext cx="15859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Utility of </a:t>
            </a:r>
            <a:br>
              <a:rPr lang="en-US" sz="2800">
                <a:solidFill>
                  <a:srgbClr val="FFFFFF"/>
                </a:solidFill>
              </a:rPr>
            </a:br>
            <a:r>
              <a:rPr lang="en-US" sz="2800">
                <a:solidFill>
                  <a:srgbClr val="FFFFFF"/>
                </a:solidFill>
              </a:rPr>
              <a:t>    action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" y="304800"/>
            <a:ext cx="9004300" cy="409575"/>
          </a:xfrm>
          <a:noFill/>
          <a:ln/>
        </p:spPr>
        <p:txBody>
          <a:bodyPr anchor="ctr" anchorCtr="0"/>
          <a:lstStyle/>
          <a:p>
            <a:r>
              <a:rPr lang="en-US" sz="4000">
                <a:solidFill>
                  <a:srgbClr val="FFAC31"/>
                </a:solidFill>
              </a:rPr>
              <a:t>Economics of Flexible Computation</a:t>
            </a:r>
            <a:endParaRPr lang="en-US" sz="2800">
              <a:solidFill>
                <a:srgbClr val="FFAC31"/>
              </a:solidFill>
            </a:endParaRPr>
          </a:p>
        </p:txBody>
      </p:sp>
      <p:sp>
        <p:nvSpPr>
          <p:cNvPr id="543747" name="Line 3"/>
          <p:cNvSpPr>
            <a:spLocks noChangeShapeType="1"/>
          </p:cNvSpPr>
          <p:nvPr/>
        </p:nvSpPr>
        <p:spPr bwMode="auto">
          <a:xfrm>
            <a:off x="1931988" y="1441450"/>
            <a:ext cx="0" cy="486410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stealth" w="med" len="lg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3748" name="Line 4"/>
          <p:cNvSpPr>
            <a:spLocks noChangeShapeType="1"/>
          </p:cNvSpPr>
          <p:nvPr/>
        </p:nvSpPr>
        <p:spPr bwMode="auto">
          <a:xfrm>
            <a:off x="1931988" y="3971925"/>
            <a:ext cx="328930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3749" name="Line 5"/>
          <p:cNvSpPr>
            <a:spLocks noChangeShapeType="1"/>
          </p:cNvSpPr>
          <p:nvPr/>
        </p:nvSpPr>
        <p:spPr bwMode="auto">
          <a:xfrm flipH="1">
            <a:off x="1789113" y="2921000"/>
            <a:ext cx="238125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3750" name="Rectangle 6"/>
          <p:cNvSpPr>
            <a:spLocks noChangeArrowheads="1"/>
          </p:cNvSpPr>
          <p:nvPr/>
        </p:nvSpPr>
        <p:spPr bwMode="auto">
          <a:xfrm>
            <a:off x="1381125" y="2659063"/>
            <a:ext cx="344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3751" name="Rectangle 7"/>
          <p:cNvSpPr>
            <a:spLocks noChangeArrowheads="1"/>
          </p:cNvSpPr>
          <p:nvPr/>
        </p:nvSpPr>
        <p:spPr bwMode="auto">
          <a:xfrm>
            <a:off x="5111750" y="1746250"/>
            <a:ext cx="4041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Immediate value of result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939925" y="2279650"/>
            <a:ext cx="3268663" cy="1704975"/>
            <a:chOff x="1222" y="1436"/>
            <a:chExt cx="2059" cy="1074"/>
          </a:xfrm>
        </p:grpSpPr>
        <p:sp>
          <p:nvSpPr>
            <p:cNvPr id="543754" name="Arc 10"/>
            <p:cNvSpPr>
              <a:spLocks/>
            </p:cNvSpPr>
            <p:nvPr/>
          </p:nvSpPr>
          <p:spPr bwMode="auto">
            <a:xfrm>
              <a:off x="1222" y="1437"/>
              <a:ext cx="1316" cy="1073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600 h 21600"/>
                <a:gd name="T2" fmla="*/ 21584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676"/>
                    <a:pt x="9660" y="8"/>
                    <a:pt x="21584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25400" cap="rnd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755" name="Line 11"/>
            <p:cNvSpPr>
              <a:spLocks noChangeShapeType="1"/>
            </p:cNvSpPr>
            <p:nvPr/>
          </p:nvSpPr>
          <p:spPr bwMode="auto">
            <a:xfrm>
              <a:off x="2543" y="1436"/>
              <a:ext cx="738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43756" name="Rectangle 12"/>
          <p:cNvSpPr>
            <a:spLocks noChangeArrowheads="1"/>
          </p:cNvSpPr>
          <p:nvPr/>
        </p:nvSpPr>
        <p:spPr bwMode="auto">
          <a:xfrm>
            <a:off x="4305300" y="3932238"/>
            <a:ext cx="300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FFFFFF"/>
                </a:solidFill>
                <a:latin typeface="Bookman Old Style" pitchFamily="18" charset="0"/>
              </a:rPr>
              <a:t>t</a:t>
            </a:r>
          </a:p>
        </p:txBody>
      </p:sp>
      <p:sp>
        <p:nvSpPr>
          <p:cNvPr id="543757" name="Line 13"/>
          <p:cNvSpPr>
            <a:spLocks noChangeShapeType="1"/>
          </p:cNvSpPr>
          <p:nvPr/>
        </p:nvSpPr>
        <p:spPr bwMode="auto">
          <a:xfrm>
            <a:off x="1930400" y="3975100"/>
            <a:ext cx="1295400" cy="1206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1989138" y="3346450"/>
            <a:ext cx="1592262" cy="744538"/>
            <a:chOff x="1253" y="2108"/>
            <a:chExt cx="1003" cy="469"/>
          </a:xfrm>
        </p:grpSpPr>
        <p:sp>
          <p:nvSpPr>
            <p:cNvPr id="543759" name="Arc 15"/>
            <p:cNvSpPr>
              <a:spLocks/>
            </p:cNvSpPr>
            <p:nvPr/>
          </p:nvSpPr>
          <p:spPr bwMode="auto">
            <a:xfrm rot="5820000">
              <a:off x="1390" y="1971"/>
              <a:ext cx="469" cy="744"/>
            </a:xfrm>
            <a:custGeom>
              <a:avLst/>
              <a:gdLst>
                <a:gd name="G0" fmla="+- 21600 0 0"/>
                <a:gd name="G1" fmla="+- 12053 0 0"/>
                <a:gd name="G2" fmla="+- 21600 0 0"/>
                <a:gd name="T0" fmla="*/ 21600 w 21600"/>
                <a:gd name="T1" fmla="*/ 33653 h 33653"/>
                <a:gd name="T2" fmla="*/ 3676 w 21600"/>
                <a:gd name="T3" fmla="*/ 0 h 33653"/>
                <a:gd name="T4" fmla="*/ 21600 w 21600"/>
                <a:gd name="T5" fmla="*/ 12053 h 33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3653" fill="none" extrusionOk="0">
                  <a:moveTo>
                    <a:pt x="21600" y="33653"/>
                  </a:moveTo>
                  <a:cubicBezTo>
                    <a:pt x="9670" y="33653"/>
                    <a:pt x="0" y="23982"/>
                    <a:pt x="0" y="12053"/>
                  </a:cubicBezTo>
                  <a:cubicBezTo>
                    <a:pt x="-1" y="7759"/>
                    <a:pt x="1279" y="3562"/>
                    <a:pt x="3675" y="-1"/>
                  </a:cubicBezTo>
                </a:path>
                <a:path w="21600" h="33653" stroke="0" extrusionOk="0">
                  <a:moveTo>
                    <a:pt x="21600" y="33653"/>
                  </a:moveTo>
                  <a:cubicBezTo>
                    <a:pt x="9670" y="33653"/>
                    <a:pt x="0" y="23982"/>
                    <a:pt x="0" y="12053"/>
                  </a:cubicBezTo>
                  <a:cubicBezTo>
                    <a:pt x="-1" y="7759"/>
                    <a:pt x="1279" y="3562"/>
                    <a:pt x="3675" y="-1"/>
                  </a:cubicBezTo>
                  <a:lnTo>
                    <a:pt x="21600" y="12053"/>
                  </a:lnTo>
                  <a:close/>
                </a:path>
              </a:pathLst>
            </a:custGeom>
            <a:noFill/>
            <a:ln w="25400" cap="rnd">
              <a:solidFill>
                <a:srgbClr val="FF33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760" name="Line 16"/>
            <p:cNvSpPr>
              <a:spLocks noChangeShapeType="1"/>
            </p:cNvSpPr>
            <p:nvPr/>
          </p:nvSpPr>
          <p:spPr bwMode="auto">
            <a:xfrm>
              <a:off x="2000" y="2229"/>
              <a:ext cx="256" cy="251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43761" name="Rectangle 17"/>
          <p:cNvSpPr>
            <a:spLocks noChangeArrowheads="1"/>
          </p:cNvSpPr>
          <p:nvPr/>
        </p:nvSpPr>
        <p:spPr bwMode="auto">
          <a:xfrm>
            <a:off x="5176838" y="2813050"/>
            <a:ext cx="3033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Net value of result</a:t>
            </a:r>
          </a:p>
        </p:txBody>
      </p:sp>
      <p:sp>
        <p:nvSpPr>
          <p:cNvPr id="543762" name="Rectangle 18"/>
          <p:cNvSpPr>
            <a:spLocks noChangeArrowheads="1"/>
          </p:cNvSpPr>
          <p:nvPr/>
        </p:nvSpPr>
        <p:spPr bwMode="auto">
          <a:xfrm>
            <a:off x="5278438" y="4921250"/>
            <a:ext cx="22939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Cost of delay</a:t>
            </a:r>
          </a:p>
        </p:txBody>
      </p: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1714500" y="3352800"/>
            <a:ext cx="977900" cy="596900"/>
            <a:chOff x="1056" y="2216"/>
            <a:chExt cx="400" cy="296"/>
          </a:xfrm>
        </p:grpSpPr>
        <p:sp>
          <p:nvSpPr>
            <p:cNvPr id="543764" name="Line 20"/>
            <p:cNvSpPr>
              <a:spLocks noChangeShapeType="1"/>
            </p:cNvSpPr>
            <p:nvPr/>
          </p:nvSpPr>
          <p:spPr bwMode="auto">
            <a:xfrm>
              <a:off x="1448" y="2224"/>
              <a:ext cx="8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3765" name="Line 21"/>
            <p:cNvSpPr>
              <a:spLocks noChangeShapeType="1"/>
            </p:cNvSpPr>
            <p:nvPr/>
          </p:nvSpPr>
          <p:spPr bwMode="auto">
            <a:xfrm flipH="1">
              <a:off x="1056" y="2216"/>
              <a:ext cx="392" cy="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43766" name="Line 22"/>
          <p:cNvSpPr>
            <a:spLocks noChangeShapeType="1"/>
          </p:cNvSpPr>
          <p:nvPr/>
        </p:nvSpPr>
        <p:spPr bwMode="auto">
          <a:xfrm>
            <a:off x="1930400" y="3975100"/>
            <a:ext cx="990600" cy="149860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3767" name="Freeform 23"/>
          <p:cNvSpPr>
            <a:spLocks/>
          </p:cNvSpPr>
          <p:nvPr/>
        </p:nvSpPr>
        <p:spPr bwMode="auto">
          <a:xfrm>
            <a:off x="3022600" y="5334000"/>
            <a:ext cx="215900" cy="203200"/>
          </a:xfrm>
          <a:custGeom>
            <a:avLst/>
            <a:gdLst/>
            <a:ahLst/>
            <a:cxnLst>
              <a:cxn ang="0">
                <a:pos x="0" y="128"/>
              </a:cxn>
              <a:cxn ang="0">
                <a:pos x="88" y="96"/>
              </a:cxn>
              <a:cxn ang="0">
                <a:pos x="136" y="0"/>
              </a:cxn>
            </a:cxnLst>
            <a:rect l="0" t="0" r="r" b="b"/>
            <a:pathLst>
              <a:path w="136" h="128">
                <a:moveTo>
                  <a:pt x="0" y="128"/>
                </a:moveTo>
                <a:cubicBezTo>
                  <a:pt x="32" y="122"/>
                  <a:pt x="65" y="117"/>
                  <a:pt x="88" y="96"/>
                </a:cubicBezTo>
                <a:cubicBezTo>
                  <a:pt x="111" y="75"/>
                  <a:pt x="123" y="37"/>
                  <a:pt x="136" y="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43768" name="Rectangle 24"/>
          <p:cNvSpPr>
            <a:spLocks noChangeArrowheads="1"/>
          </p:cNvSpPr>
          <p:nvPr/>
        </p:nvSpPr>
        <p:spPr bwMode="auto">
          <a:xfrm>
            <a:off x="250825" y="1565275"/>
            <a:ext cx="15859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Utility of </a:t>
            </a:r>
            <a:br>
              <a:rPr lang="en-US" sz="2800">
                <a:solidFill>
                  <a:srgbClr val="FFFFFF"/>
                </a:solidFill>
              </a:rPr>
            </a:br>
            <a:r>
              <a:rPr lang="en-US" sz="2800">
                <a:solidFill>
                  <a:srgbClr val="FFFFFF"/>
                </a:solidFill>
              </a:rPr>
              <a:t>    action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" y="304800"/>
            <a:ext cx="9004300" cy="591573"/>
          </a:xfrm>
          <a:noFill/>
          <a:ln/>
        </p:spPr>
        <p:txBody>
          <a:bodyPr anchor="ctr" anchorCtr="0"/>
          <a:lstStyle/>
          <a:p>
            <a:r>
              <a:rPr lang="en-US" dirty="0" smtClean="0"/>
              <a:t>Flexible Procedures</a:t>
            </a:r>
            <a:endParaRPr lang="en-US" dirty="0"/>
          </a:p>
        </p:txBody>
      </p:sp>
      <p:sp>
        <p:nvSpPr>
          <p:cNvPr id="539651" name="Line 3"/>
          <p:cNvSpPr>
            <a:spLocks noChangeShapeType="1"/>
          </p:cNvSpPr>
          <p:nvPr/>
        </p:nvSpPr>
        <p:spPr bwMode="auto">
          <a:xfrm>
            <a:off x="1931988" y="1441450"/>
            <a:ext cx="0" cy="486410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stealth" w="med" len="lg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9652" name="Line 4"/>
          <p:cNvSpPr>
            <a:spLocks noChangeShapeType="1"/>
          </p:cNvSpPr>
          <p:nvPr/>
        </p:nvSpPr>
        <p:spPr bwMode="auto">
          <a:xfrm>
            <a:off x="1931988" y="3971925"/>
            <a:ext cx="328930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9653" name="Arc 5"/>
          <p:cNvSpPr>
            <a:spLocks/>
          </p:cNvSpPr>
          <p:nvPr/>
        </p:nvSpPr>
        <p:spPr bwMode="auto">
          <a:xfrm>
            <a:off x="1939925" y="2281238"/>
            <a:ext cx="2089150" cy="1703387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0 w 21600"/>
              <a:gd name="T1" fmla="*/ 21600 h 21600"/>
              <a:gd name="T2" fmla="*/ 21584 w 21600"/>
              <a:gd name="T3" fmla="*/ 0 h 21600"/>
              <a:gd name="T4" fmla="*/ 2160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21600"/>
                </a:moveTo>
                <a:cubicBezTo>
                  <a:pt x="0" y="9676"/>
                  <a:pt x="9660" y="8"/>
                  <a:pt x="21584" y="0"/>
                </a:cubicBezTo>
              </a:path>
              <a:path w="21600" h="21600" stroke="0" extrusionOk="0">
                <a:moveTo>
                  <a:pt x="0" y="21600"/>
                </a:moveTo>
                <a:cubicBezTo>
                  <a:pt x="0" y="9676"/>
                  <a:pt x="9660" y="8"/>
                  <a:pt x="21584" y="0"/>
                </a:cubicBezTo>
                <a:lnTo>
                  <a:pt x="21600" y="21600"/>
                </a:lnTo>
                <a:close/>
              </a:path>
            </a:pathLst>
          </a:custGeom>
          <a:noFill/>
          <a:ln w="25400" cap="rnd">
            <a:solidFill>
              <a:srgbClr val="FF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9654" name="Line 6"/>
          <p:cNvSpPr>
            <a:spLocks noChangeShapeType="1"/>
          </p:cNvSpPr>
          <p:nvPr/>
        </p:nvSpPr>
        <p:spPr bwMode="auto">
          <a:xfrm flipH="1">
            <a:off x="1789113" y="2921000"/>
            <a:ext cx="238125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9655" name="Rectangle 7"/>
          <p:cNvSpPr>
            <a:spLocks noChangeArrowheads="1"/>
          </p:cNvSpPr>
          <p:nvPr/>
        </p:nvSpPr>
        <p:spPr bwMode="auto">
          <a:xfrm>
            <a:off x="1381125" y="2659063"/>
            <a:ext cx="344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9656" name="Rectangle 8"/>
          <p:cNvSpPr>
            <a:spLocks noChangeArrowheads="1"/>
          </p:cNvSpPr>
          <p:nvPr/>
        </p:nvSpPr>
        <p:spPr bwMode="auto">
          <a:xfrm>
            <a:off x="5111750" y="1746250"/>
            <a:ext cx="4041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Immediate value of result</a:t>
            </a:r>
          </a:p>
        </p:txBody>
      </p:sp>
      <p:sp>
        <p:nvSpPr>
          <p:cNvPr id="539658" name="Line 10"/>
          <p:cNvSpPr>
            <a:spLocks noChangeShapeType="1"/>
          </p:cNvSpPr>
          <p:nvPr/>
        </p:nvSpPr>
        <p:spPr bwMode="auto">
          <a:xfrm>
            <a:off x="4037013" y="2279650"/>
            <a:ext cx="1171575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9659" name="Rectangle 11"/>
          <p:cNvSpPr>
            <a:spLocks noChangeArrowheads="1"/>
          </p:cNvSpPr>
          <p:nvPr/>
        </p:nvSpPr>
        <p:spPr bwMode="auto">
          <a:xfrm>
            <a:off x="4305300" y="3932238"/>
            <a:ext cx="300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>
                <a:solidFill>
                  <a:srgbClr val="FFFFFF"/>
                </a:solidFill>
                <a:latin typeface="Bookman Old Style" pitchFamily="18" charset="0"/>
              </a:rPr>
              <a:t>t</a:t>
            </a:r>
          </a:p>
        </p:txBody>
      </p:sp>
      <p:sp>
        <p:nvSpPr>
          <p:cNvPr id="539660" name="Arc 12"/>
          <p:cNvSpPr>
            <a:spLocks/>
          </p:cNvSpPr>
          <p:nvPr/>
        </p:nvSpPr>
        <p:spPr bwMode="auto">
          <a:xfrm rot="5820000">
            <a:off x="2207419" y="3128169"/>
            <a:ext cx="744538" cy="1181100"/>
          </a:xfrm>
          <a:custGeom>
            <a:avLst/>
            <a:gdLst>
              <a:gd name="G0" fmla="+- 21600 0 0"/>
              <a:gd name="G1" fmla="+- 12053 0 0"/>
              <a:gd name="G2" fmla="+- 21600 0 0"/>
              <a:gd name="T0" fmla="*/ 21600 w 21600"/>
              <a:gd name="T1" fmla="*/ 33653 h 33653"/>
              <a:gd name="T2" fmla="*/ 3676 w 21600"/>
              <a:gd name="T3" fmla="*/ 0 h 33653"/>
              <a:gd name="T4" fmla="*/ 21600 w 21600"/>
              <a:gd name="T5" fmla="*/ 12053 h 33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3653" fill="none" extrusionOk="0">
                <a:moveTo>
                  <a:pt x="21600" y="33653"/>
                </a:moveTo>
                <a:cubicBezTo>
                  <a:pt x="9670" y="33653"/>
                  <a:pt x="0" y="23982"/>
                  <a:pt x="0" y="12053"/>
                </a:cubicBezTo>
                <a:cubicBezTo>
                  <a:pt x="-1" y="7759"/>
                  <a:pt x="1279" y="3562"/>
                  <a:pt x="3675" y="-1"/>
                </a:cubicBezTo>
              </a:path>
              <a:path w="21600" h="33653" stroke="0" extrusionOk="0">
                <a:moveTo>
                  <a:pt x="21600" y="33653"/>
                </a:moveTo>
                <a:cubicBezTo>
                  <a:pt x="9670" y="33653"/>
                  <a:pt x="0" y="23982"/>
                  <a:pt x="0" y="12053"/>
                </a:cubicBezTo>
                <a:cubicBezTo>
                  <a:pt x="-1" y="7759"/>
                  <a:pt x="1279" y="3562"/>
                  <a:pt x="3675" y="-1"/>
                </a:cubicBezTo>
                <a:lnTo>
                  <a:pt x="21600" y="12053"/>
                </a:lnTo>
                <a:close/>
              </a:path>
            </a:pathLst>
          </a:custGeom>
          <a:noFill/>
          <a:ln w="25400" cap="rnd">
            <a:solidFill>
              <a:srgbClr val="FF33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9661" name="Line 13"/>
          <p:cNvSpPr>
            <a:spLocks noChangeShapeType="1"/>
          </p:cNvSpPr>
          <p:nvPr/>
        </p:nvSpPr>
        <p:spPr bwMode="auto">
          <a:xfrm>
            <a:off x="3190875" y="3538538"/>
            <a:ext cx="406400" cy="398462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9662" name="Rectangle 14"/>
          <p:cNvSpPr>
            <a:spLocks noChangeArrowheads="1"/>
          </p:cNvSpPr>
          <p:nvPr/>
        </p:nvSpPr>
        <p:spPr bwMode="auto">
          <a:xfrm>
            <a:off x="5176838" y="2813050"/>
            <a:ext cx="3033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• Net value of result</a:t>
            </a: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492500" y="1397000"/>
            <a:ext cx="725488" cy="1944688"/>
            <a:chOff x="2200" y="880"/>
            <a:chExt cx="457" cy="1225"/>
          </a:xfrm>
        </p:grpSpPr>
        <p:sp>
          <p:nvSpPr>
            <p:cNvPr id="539664" name="Freeform 16"/>
            <p:cNvSpPr>
              <a:spLocks/>
            </p:cNvSpPr>
            <p:nvPr/>
          </p:nvSpPr>
          <p:spPr bwMode="auto">
            <a:xfrm>
              <a:off x="2200" y="880"/>
              <a:ext cx="457" cy="613"/>
            </a:xfrm>
            <a:custGeom>
              <a:avLst/>
              <a:gdLst/>
              <a:ahLst/>
              <a:cxnLst>
                <a:cxn ang="0">
                  <a:pos x="0" y="612"/>
                </a:cxn>
                <a:cxn ang="0">
                  <a:pos x="4" y="601"/>
                </a:cxn>
                <a:cxn ang="0">
                  <a:pos x="10" y="584"/>
                </a:cxn>
                <a:cxn ang="0">
                  <a:pos x="14" y="570"/>
                </a:cxn>
                <a:cxn ang="0">
                  <a:pos x="19" y="559"/>
                </a:cxn>
                <a:cxn ang="0">
                  <a:pos x="19" y="555"/>
                </a:cxn>
                <a:cxn ang="0">
                  <a:pos x="29" y="548"/>
                </a:cxn>
                <a:cxn ang="0">
                  <a:pos x="43" y="531"/>
                </a:cxn>
                <a:cxn ang="0">
                  <a:pos x="48" y="523"/>
                </a:cxn>
                <a:cxn ang="0">
                  <a:pos x="57" y="516"/>
                </a:cxn>
                <a:cxn ang="0">
                  <a:pos x="77" y="506"/>
                </a:cxn>
                <a:cxn ang="0">
                  <a:pos x="87" y="499"/>
                </a:cxn>
                <a:cxn ang="0">
                  <a:pos x="95" y="492"/>
                </a:cxn>
                <a:cxn ang="0">
                  <a:pos x="111" y="481"/>
                </a:cxn>
                <a:cxn ang="0">
                  <a:pos x="120" y="477"/>
                </a:cxn>
                <a:cxn ang="0">
                  <a:pos x="130" y="474"/>
                </a:cxn>
                <a:cxn ang="0">
                  <a:pos x="150" y="463"/>
                </a:cxn>
                <a:cxn ang="0">
                  <a:pos x="154" y="460"/>
                </a:cxn>
                <a:cxn ang="0">
                  <a:pos x="158" y="460"/>
                </a:cxn>
                <a:cxn ang="0">
                  <a:pos x="178" y="453"/>
                </a:cxn>
                <a:cxn ang="0">
                  <a:pos x="182" y="449"/>
                </a:cxn>
                <a:cxn ang="0">
                  <a:pos x="192" y="442"/>
                </a:cxn>
                <a:cxn ang="0">
                  <a:pos x="207" y="439"/>
                </a:cxn>
                <a:cxn ang="0">
                  <a:pos x="217" y="435"/>
                </a:cxn>
                <a:cxn ang="0">
                  <a:pos x="227" y="431"/>
                </a:cxn>
                <a:cxn ang="0">
                  <a:pos x="245" y="424"/>
                </a:cxn>
                <a:cxn ang="0">
                  <a:pos x="255" y="421"/>
                </a:cxn>
                <a:cxn ang="0">
                  <a:pos x="265" y="414"/>
                </a:cxn>
                <a:cxn ang="0">
                  <a:pos x="278" y="407"/>
                </a:cxn>
                <a:cxn ang="0">
                  <a:pos x="292" y="400"/>
                </a:cxn>
                <a:cxn ang="0">
                  <a:pos x="302" y="396"/>
                </a:cxn>
                <a:cxn ang="0">
                  <a:pos x="331" y="382"/>
                </a:cxn>
                <a:cxn ang="0">
                  <a:pos x="341" y="375"/>
                </a:cxn>
                <a:cxn ang="0">
                  <a:pos x="345" y="371"/>
                </a:cxn>
                <a:cxn ang="0">
                  <a:pos x="351" y="364"/>
                </a:cxn>
                <a:cxn ang="0">
                  <a:pos x="355" y="364"/>
                </a:cxn>
                <a:cxn ang="0">
                  <a:pos x="365" y="350"/>
                </a:cxn>
                <a:cxn ang="0">
                  <a:pos x="369" y="343"/>
                </a:cxn>
                <a:cxn ang="0">
                  <a:pos x="375" y="336"/>
                </a:cxn>
                <a:cxn ang="0">
                  <a:pos x="383" y="322"/>
                </a:cxn>
                <a:cxn ang="0">
                  <a:pos x="389" y="315"/>
                </a:cxn>
                <a:cxn ang="0">
                  <a:pos x="393" y="308"/>
                </a:cxn>
                <a:cxn ang="0">
                  <a:pos x="399" y="297"/>
                </a:cxn>
                <a:cxn ang="0">
                  <a:pos x="403" y="286"/>
                </a:cxn>
                <a:cxn ang="0">
                  <a:pos x="408" y="276"/>
                </a:cxn>
                <a:cxn ang="0">
                  <a:pos x="413" y="262"/>
                </a:cxn>
                <a:cxn ang="0">
                  <a:pos x="418" y="247"/>
                </a:cxn>
                <a:cxn ang="0">
                  <a:pos x="422" y="230"/>
                </a:cxn>
                <a:cxn ang="0">
                  <a:pos x="422" y="216"/>
                </a:cxn>
                <a:cxn ang="0">
                  <a:pos x="428" y="198"/>
                </a:cxn>
                <a:cxn ang="0">
                  <a:pos x="432" y="173"/>
                </a:cxn>
                <a:cxn ang="0">
                  <a:pos x="437" y="149"/>
                </a:cxn>
                <a:cxn ang="0">
                  <a:pos x="442" y="127"/>
                </a:cxn>
                <a:cxn ang="0">
                  <a:pos x="442" y="103"/>
                </a:cxn>
                <a:cxn ang="0">
                  <a:pos x="446" y="78"/>
                </a:cxn>
                <a:cxn ang="0">
                  <a:pos x="452" y="46"/>
                </a:cxn>
                <a:cxn ang="0">
                  <a:pos x="456" y="14"/>
                </a:cxn>
                <a:cxn ang="0">
                  <a:pos x="456" y="0"/>
                </a:cxn>
              </a:cxnLst>
              <a:rect l="0" t="0" r="r" b="b"/>
              <a:pathLst>
                <a:path w="457" h="613">
                  <a:moveTo>
                    <a:pt x="0" y="612"/>
                  </a:moveTo>
                  <a:lnTo>
                    <a:pt x="4" y="601"/>
                  </a:lnTo>
                  <a:lnTo>
                    <a:pt x="10" y="584"/>
                  </a:lnTo>
                  <a:lnTo>
                    <a:pt x="14" y="570"/>
                  </a:lnTo>
                  <a:lnTo>
                    <a:pt x="19" y="559"/>
                  </a:lnTo>
                  <a:lnTo>
                    <a:pt x="19" y="555"/>
                  </a:lnTo>
                  <a:lnTo>
                    <a:pt x="29" y="548"/>
                  </a:lnTo>
                  <a:lnTo>
                    <a:pt x="43" y="531"/>
                  </a:lnTo>
                  <a:lnTo>
                    <a:pt x="48" y="523"/>
                  </a:lnTo>
                  <a:lnTo>
                    <a:pt x="57" y="516"/>
                  </a:lnTo>
                  <a:lnTo>
                    <a:pt x="77" y="506"/>
                  </a:lnTo>
                  <a:lnTo>
                    <a:pt x="87" y="499"/>
                  </a:lnTo>
                  <a:lnTo>
                    <a:pt x="95" y="492"/>
                  </a:lnTo>
                  <a:lnTo>
                    <a:pt x="111" y="481"/>
                  </a:lnTo>
                  <a:lnTo>
                    <a:pt x="120" y="477"/>
                  </a:lnTo>
                  <a:lnTo>
                    <a:pt x="130" y="474"/>
                  </a:lnTo>
                  <a:lnTo>
                    <a:pt x="150" y="463"/>
                  </a:lnTo>
                  <a:lnTo>
                    <a:pt x="154" y="460"/>
                  </a:lnTo>
                  <a:lnTo>
                    <a:pt x="158" y="460"/>
                  </a:lnTo>
                  <a:lnTo>
                    <a:pt x="178" y="453"/>
                  </a:lnTo>
                  <a:lnTo>
                    <a:pt x="182" y="449"/>
                  </a:lnTo>
                  <a:lnTo>
                    <a:pt x="192" y="442"/>
                  </a:lnTo>
                  <a:lnTo>
                    <a:pt x="207" y="439"/>
                  </a:lnTo>
                  <a:lnTo>
                    <a:pt x="217" y="435"/>
                  </a:lnTo>
                  <a:lnTo>
                    <a:pt x="227" y="431"/>
                  </a:lnTo>
                  <a:lnTo>
                    <a:pt x="245" y="424"/>
                  </a:lnTo>
                  <a:lnTo>
                    <a:pt x="255" y="421"/>
                  </a:lnTo>
                  <a:lnTo>
                    <a:pt x="265" y="414"/>
                  </a:lnTo>
                  <a:lnTo>
                    <a:pt x="278" y="407"/>
                  </a:lnTo>
                  <a:lnTo>
                    <a:pt x="292" y="400"/>
                  </a:lnTo>
                  <a:lnTo>
                    <a:pt x="302" y="396"/>
                  </a:lnTo>
                  <a:lnTo>
                    <a:pt x="331" y="382"/>
                  </a:lnTo>
                  <a:lnTo>
                    <a:pt x="341" y="375"/>
                  </a:lnTo>
                  <a:lnTo>
                    <a:pt x="345" y="371"/>
                  </a:lnTo>
                  <a:lnTo>
                    <a:pt x="351" y="364"/>
                  </a:lnTo>
                  <a:lnTo>
                    <a:pt x="355" y="364"/>
                  </a:lnTo>
                  <a:lnTo>
                    <a:pt x="365" y="350"/>
                  </a:lnTo>
                  <a:lnTo>
                    <a:pt x="369" y="343"/>
                  </a:lnTo>
                  <a:lnTo>
                    <a:pt x="375" y="336"/>
                  </a:lnTo>
                  <a:lnTo>
                    <a:pt x="383" y="322"/>
                  </a:lnTo>
                  <a:lnTo>
                    <a:pt x="389" y="315"/>
                  </a:lnTo>
                  <a:lnTo>
                    <a:pt x="393" y="308"/>
                  </a:lnTo>
                  <a:lnTo>
                    <a:pt x="399" y="297"/>
                  </a:lnTo>
                  <a:lnTo>
                    <a:pt x="403" y="286"/>
                  </a:lnTo>
                  <a:lnTo>
                    <a:pt x="408" y="276"/>
                  </a:lnTo>
                  <a:lnTo>
                    <a:pt x="413" y="262"/>
                  </a:lnTo>
                  <a:lnTo>
                    <a:pt x="418" y="247"/>
                  </a:lnTo>
                  <a:lnTo>
                    <a:pt x="422" y="230"/>
                  </a:lnTo>
                  <a:lnTo>
                    <a:pt x="422" y="216"/>
                  </a:lnTo>
                  <a:lnTo>
                    <a:pt x="428" y="198"/>
                  </a:lnTo>
                  <a:lnTo>
                    <a:pt x="432" y="173"/>
                  </a:lnTo>
                  <a:lnTo>
                    <a:pt x="437" y="149"/>
                  </a:lnTo>
                  <a:lnTo>
                    <a:pt x="442" y="127"/>
                  </a:lnTo>
                  <a:lnTo>
                    <a:pt x="442" y="103"/>
                  </a:lnTo>
                  <a:lnTo>
                    <a:pt x="446" y="78"/>
                  </a:lnTo>
                  <a:lnTo>
                    <a:pt x="452" y="46"/>
                  </a:lnTo>
                  <a:lnTo>
                    <a:pt x="456" y="14"/>
                  </a:lnTo>
                  <a:lnTo>
                    <a:pt x="45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9665" name="Freeform 17"/>
            <p:cNvSpPr>
              <a:spLocks/>
            </p:cNvSpPr>
            <p:nvPr/>
          </p:nvSpPr>
          <p:spPr bwMode="auto">
            <a:xfrm>
              <a:off x="2200" y="1492"/>
              <a:ext cx="457" cy="6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1"/>
                </a:cxn>
                <a:cxn ang="0">
                  <a:pos x="10" y="28"/>
                </a:cxn>
                <a:cxn ang="0">
                  <a:pos x="14" y="42"/>
                </a:cxn>
                <a:cxn ang="0">
                  <a:pos x="19" y="53"/>
                </a:cxn>
                <a:cxn ang="0">
                  <a:pos x="19" y="57"/>
                </a:cxn>
                <a:cxn ang="0">
                  <a:pos x="29" y="64"/>
                </a:cxn>
                <a:cxn ang="0">
                  <a:pos x="43" y="81"/>
                </a:cxn>
                <a:cxn ang="0">
                  <a:pos x="48" y="89"/>
                </a:cxn>
                <a:cxn ang="0">
                  <a:pos x="57" y="96"/>
                </a:cxn>
                <a:cxn ang="0">
                  <a:pos x="77" y="110"/>
                </a:cxn>
                <a:cxn ang="0">
                  <a:pos x="87" y="113"/>
                </a:cxn>
                <a:cxn ang="0">
                  <a:pos x="95" y="120"/>
                </a:cxn>
                <a:cxn ang="0">
                  <a:pos x="111" y="135"/>
                </a:cxn>
                <a:cxn ang="0">
                  <a:pos x="120" y="138"/>
                </a:cxn>
                <a:cxn ang="0">
                  <a:pos x="130" y="145"/>
                </a:cxn>
                <a:cxn ang="0">
                  <a:pos x="150" y="152"/>
                </a:cxn>
                <a:cxn ang="0">
                  <a:pos x="154" y="152"/>
                </a:cxn>
                <a:cxn ang="0">
                  <a:pos x="164" y="156"/>
                </a:cxn>
                <a:cxn ang="0">
                  <a:pos x="178" y="163"/>
                </a:cxn>
                <a:cxn ang="0">
                  <a:pos x="182" y="166"/>
                </a:cxn>
                <a:cxn ang="0">
                  <a:pos x="192" y="170"/>
                </a:cxn>
                <a:cxn ang="0">
                  <a:pos x="207" y="177"/>
                </a:cxn>
                <a:cxn ang="0">
                  <a:pos x="217" y="177"/>
                </a:cxn>
                <a:cxn ang="0">
                  <a:pos x="227" y="181"/>
                </a:cxn>
                <a:cxn ang="0">
                  <a:pos x="245" y="188"/>
                </a:cxn>
                <a:cxn ang="0">
                  <a:pos x="255" y="191"/>
                </a:cxn>
                <a:cxn ang="0">
                  <a:pos x="265" y="198"/>
                </a:cxn>
                <a:cxn ang="0">
                  <a:pos x="284" y="209"/>
                </a:cxn>
                <a:cxn ang="0">
                  <a:pos x="292" y="212"/>
                </a:cxn>
                <a:cxn ang="0">
                  <a:pos x="306" y="219"/>
                </a:cxn>
                <a:cxn ang="0">
                  <a:pos x="331" y="234"/>
                </a:cxn>
                <a:cxn ang="0">
                  <a:pos x="341" y="241"/>
                </a:cxn>
                <a:cxn ang="0">
                  <a:pos x="345" y="244"/>
                </a:cxn>
                <a:cxn ang="0">
                  <a:pos x="351" y="248"/>
                </a:cxn>
                <a:cxn ang="0">
                  <a:pos x="355" y="251"/>
                </a:cxn>
                <a:cxn ang="0">
                  <a:pos x="365" y="262"/>
                </a:cxn>
                <a:cxn ang="0">
                  <a:pos x="369" y="269"/>
                </a:cxn>
                <a:cxn ang="0">
                  <a:pos x="375" y="276"/>
                </a:cxn>
                <a:cxn ang="0">
                  <a:pos x="383" y="290"/>
                </a:cxn>
                <a:cxn ang="0">
                  <a:pos x="389" y="300"/>
                </a:cxn>
                <a:cxn ang="0">
                  <a:pos x="393" y="308"/>
                </a:cxn>
                <a:cxn ang="0">
                  <a:pos x="399" y="318"/>
                </a:cxn>
                <a:cxn ang="0">
                  <a:pos x="403" y="325"/>
                </a:cxn>
                <a:cxn ang="0">
                  <a:pos x="408" y="336"/>
                </a:cxn>
                <a:cxn ang="0">
                  <a:pos x="413" y="354"/>
                </a:cxn>
                <a:cxn ang="0">
                  <a:pos x="418" y="368"/>
                </a:cxn>
                <a:cxn ang="0">
                  <a:pos x="422" y="382"/>
                </a:cxn>
                <a:cxn ang="0">
                  <a:pos x="422" y="396"/>
                </a:cxn>
                <a:cxn ang="0">
                  <a:pos x="428" y="417"/>
                </a:cxn>
                <a:cxn ang="0">
                  <a:pos x="432" y="442"/>
                </a:cxn>
                <a:cxn ang="0">
                  <a:pos x="437" y="463"/>
                </a:cxn>
                <a:cxn ang="0">
                  <a:pos x="442" y="488"/>
                </a:cxn>
                <a:cxn ang="0">
                  <a:pos x="442" y="509"/>
                </a:cxn>
                <a:cxn ang="0">
                  <a:pos x="446" y="534"/>
                </a:cxn>
                <a:cxn ang="0">
                  <a:pos x="452" y="566"/>
                </a:cxn>
                <a:cxn ang="0">
                  <a:pos x="456" y="598"/>
                </a:cxn>
                <a:cxn ang="0">
                  <a:pos x="456" y="612"/>
                </a:cxn>
              </a:cxnLst>
              <a:rect l="0" t="0" r="r" b="b"/>
              <a:pathLst>
                <a:path w="457" h="613">
                  <a:moveTo>
                    <a:pt x="0" y="0"/>
                  </a:moveTo>
                  <a:lnTo>
                    <a:pt x="4" y="11"/>
                  </a:lnTo>
                  <a:lnTo>
                    <a:pt x="10" y="28"/>
                  </a:lnTo>
                  <a:lnTo>
                    <a:pt x="14" y="42"/>
                  </a:lnTo>
                  <a:lnTo>
                    <a:pt x="19" y="53"/>
                  </a:lnTo>
                  <a:lnTo>
                    <a:pt x="19" y="57"/>
                  </a:lnTo>
                  <a:lnTo>
                    <a:pt x="29" y="64"/>
                  </a:lnTo>
                  <a:lnTo>
                    <a:pt x="43" y="81"/>
                  </a:lnTo>
                  <a:lnTo>
                    <a:pt x="48" y="89"/>
                  </a:lnTo>
                  <a:lnTo>
                    <a:pt x="57" y="96"/>
                  </a:lnTo>
                  <a:lnTo>
                    <a:pt x="77" y="110"/>
                  </a:lnTo>
                  <a:lnTo>
                    <a:pt x="87" y="113"/>
                  </a:lnTo>
                  <a:lnTo>
                    <a:pt x="95" y="120"/>
                  </a:lnTo>
                  <a:lnTo>
                    <a:pt x="111" y="135"/>
                  </a:lnTo>
                  <a:lnTo>
                    <a:pt x="120" y="138"/>
                  </a:lnTo>
                  <a:lnTo>
                    <a:pt x="130" y="145"/>
                  </a:lnTo>
                  <a:lnTo>
                    <a:pt x="150" y="152"/>
                  </a:lnTo>
                  <a:lnTo>
                    <a:pt x="154" y="152"/>
                  </a:lnTo>
                  <a:lnTo>
                    <a:pt x="164" y="156"/>
                  </a:lnTo>
                  <a:lnTo>
                    <a:pt x="178" y="163"/>
                  </a:lnTo>
                  <a:lnTo>
                    <a:pt x="182" y="166"/>
                  </a:lnTo>
                  <a:lnTo>
                    <a:pt x="192" y="170"/>
                  </a:lnTo>
                  <a:lnTo>
                    <a:pt x="207" y="177"/>
                  </a:lnTo>
                  <a:lnTo>
                    <a:pt x="217" y="177"/>
                  </a:lnTo>
                  <a:lnTo>
                    <a:pt x="227" y="181"/>
                  </a:lnTo>
                  <a:lnTo>
                    <a:pt x="245" y="188"/>
                  </a:lnTo>
                  <a:lnTo>
                    <a:pt x="255" y="191"/>
                  </a:lnTo>
                  <a:lnTo>
                    <a:pt x="265" y="198"/>
                  </a:lnTo>
                  <a:lnTo>
                    <a:pt x="284" y="209"/>
                  </a:lnTo>
                  <a:lnTo>
                    <a:pt x="292" y="212"/>
                  </a:lnTo>
                  <a:lnTo>
                    <a:pt x="306" y="219"/>
                  </a:lnTo>
                  <a:lnTo>
                    <a:pt x="331" y="234"/>
                  </a:lnTo>
                  <a:lnTo>
                    <a:pt x="341" y="241"/>
                  </a:lnTo>
                  <a:lnTo>
                    <a:pt x="345" y="244"/>
                  </a:lnTo>
                  <a:lnTo>
                    <a:pt x="351" y="248"/>
                  </a:lnTo>
                  <a:lnTo>
                    <a:pt x="355" y="251"/>
                  </a:lnTo>
                  <a:lnTo>
                    <a:pt x="365" y="262"/>
                  </a:lnTo>
                  <a:lnTo>
                    <a:pt x="369" y="269"/>
                  </a:lnTo>
                  <a:lnTo>
                    <a:pt x="375" y="276"/>
                  </a:lnTo>
                  <a:lnTo>
                    <a:pt x="383" y="290"/>
                  </a:lnTo>
                  <a:lnTo>
                    <a:pt x="389" y="300"/>
                  </a:lnTo>
                  <a:lnTo>
                    <a:pt x="393" y="308"/>
                  </a:lnTo>
                  <a:lnTo>
                    <a:pt x="399" y="318"/>
                  </a:lnTo>
                  <a:lnTo>
                    <a:pt x="403" y="325"/>
                  </a:lnTo>
                  <a:lnTo>
                    <a:pt x="408" y="336"/>
                  </a:lnTo>
                  <a:lnTo>
                    <a:pt x="413" y="354"/>
                  </a:lnTo>
                  <a:lnTo>
                    <a:pt x="418" y="368"/>
                  </a:lnTo>
                  <a:lnTo>
                    <a:pt x="422" y="382"/>
                  </a:lnTo>
                  <a:lnTo>
                    <a:pt x="422" y="396"/>
                  </a:lnTo>
                  <a:lnTo>
                    <a:pt x="428" y="417"/>
                  </a:lnTo>
                  <a:lnTo>
                    <a:pt x="432" y="442"/>
                  </a:lnTo>
                  <a:lnTo>
                    <a:pt x="437" y="463"/>
                  </a:lnTo>
                  <a:lnTo>
                    <a:pt x="442" y="488"/>
                  </a:lnTo>
                  <a:lnTo>
                    <a:pt x="442" y="509"/>
                  </a:lnTo>
                  <a:lnTo>
                    <a:pt x="446" y="534"/>
                  </a:lnTo>
                  <a:lnTo>
                    <a:pt x="452" y="566"/>
                  </a:lnTo>
                  <a:lnTo>
                    <a:pt x="456" y="598"/>
                  </a:lnTo>
                  <a:lnTo>
                    <a:pt x="456" y="612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1181100" y="3009900"/>
            <a:ext cx="725488" cy="1944688"/>
            <a:chOff x="736" y="2072"/>
            <a:chExt cx="457" cy="1225"/>
          </a:xfrm>
        </p:grpSpPr>
        <p:sp>
          <p:nvSpPr>
            <p:cNvPr id="539667" name="Freeform 19"/>
            <p:cNvSpPr>
              <a:spLocks/>
            </p:cNvSpPr>
            <p:nvPr/>
          </p:nvSpPr>
          <p:spPr bwMode="auto">
            <a:xfrm>
              <a:off x="736" y="2072"/>
              <a:ext cx="457" cy="613"/>
            </a:xfrm>
            <a:custGeom>
              <a:avLst/>
              <a:gdLst/>
              <a:ahLst/>
              <a:cxnLst>
                <a:cxn ang="0">
                  <a:pos x="0" y="612"/>
                </a:cxn>
                <a:cxn ang="0">
                  <a:pos x="4" y="601"/>
                </a:cxn>
                <a:cxn ang="0">
                  <a:pos x="10" y="584"/>
                </a:cxn>
                <a:cxn ang="0">
                  <a:pos x="14" y="570"/>
                </a:cxn>
                <a:cxn ang="0">
                  <a:pos x="19" y="559"/>
                </a:cxn>
                <a:cxn ang="0">
                  <a:pos x="19" y="555"/>
                </a:cxn>
                <a:cxn ang="0">
                  <a:pos x="29" y="548"/>
                </a:cxn>
                <a:cxn ang="0">
                  <a:pos x="43" y="531"/>
                </a:cxn>
                <a:cxn ang="0">
                  <a:pos x="48" y="523"/>
                </a:cxn>
                <a:cxn ang="0">
                  <a:pos x="57" y="516"/>
                </a:cxn>
                <a:cxn ang="0">
                  <a:pos x="77" y="506"/>
                </a:cxn>
                <a:cxn ang="0">
                  <a:pos x="87" y="499"/>
                </a:cxn>
                <a:cxn ang="0">
                  <a:pos x="95" y="492"/>
                </a:cxn>
                <a:cxn ang="0">
                  <a:pos x="111" y="481"/>
                </a:cxn>
                <a:cxn ang="0">
                  <a:pos x="120" y="477"/>
                </a:cxn>
                <a:cxn ang="0">
                  <a:pos x="130" y="474"/>
                </a:cxn>
                <a:cxn ang="0">
                  <a:pos x="150" y="463"/>
                </a:cxn>
                <a:cxn ang="0">
                  <a:pos x="154" y="460"/>
                </a:cxn>
                <a:cxn ang="0">
                  <a:pos x="158" y="460"/>
                </a:cxn>
                <a:cxn ang="0">
                  <a:pos x="178" y="453"/>
                </a:cxn>
                <a:cxn ang="0">
                  <a:pos x="182" y="449"/>
                </a:cxn>
                <a:cxn ang="0">
                  <a:pos x="192" y="442"/>
                </a:cxn>
                <a:cxn ang="0">
                  <a:pos x="207" y="439"/>
                </a:cxn>
                <a:cxn ang="0">
                  <a:pos x="217" y="435"/>
                </a:cxn>
                <a:cxn ang="0">
                  <a:pos x="227" y="431"/>
                </a:cxn>
                <a:cxn ang="0">
                  <a:pos x="245" y="424"/>
                </a:cxn>
                <a:cxn ang="0">
                  <a:pos x="255" y="421"/>
                </a:cxn>
                <a:cxn ang="0">
                  <a:pos x="265" y="414"/>
                </a:cxn>
                <a:cxn ang="0">
                  <a:pos x="278" y="407"/>
                </a:cxn>
                <a:cxn ang="0">
                  <a:pos x="292" y="400"/>
                </a:cxn>
                <a:cxn ang="0">
                  <a:pos x="302" y="396"/>
                </a:cxn>
                <a:cxn ang="0">
                  <a:pos x="331" y="382"/>
                </a:cxn>
                <a:cxn ang="0">
                  <a:pos x="341" y="375"/>
                </a:cxn>
                <a:cxn ang="0">
                  <a:pos x="345" y="371"/>
                </a:cxn>
                <a:cxn ang="0">
                  <a:pos x="351" y="364"/>
                </a:cxn>
                <a:cxn ang="0">
                  <a:pos x="355" y="364"/>
                </a:cxn>
                <a:cxn ang="0">
                  <a:pos x="365" y="350"/>
                </a:cxn>
                <a:cxn ang="0">
                  <a:pos x="369" y="343"/>
                </a:cxn>
                <a:cxn ang="0">
                  <a:pos x="375" y="336"/>
                </a:cxn>
                <a:cxn ang="0">
                  <a:pos x="383" y="322"/>
                </a:cxn>
                <a:cxn ang="0">
                  <a:pos x="389" y="315"/>
                </a:cxn>
                <a:cxn ang="0">
                  <a:pos x="393" y="308"/>
                </a:cxn>
                <a:cxn ang="0">
                  <a:pos x="399" y="297"/>
                </a:cxn>
                <a:cxn ang="0">
                  <a:pos x="403" y="286"/>
                </a:cxn>
                <a:cxn ang="0">
                  <a:pos x="408" y="276"/>
                </a:cxn>
                <a:cxn ang="0">
                  <a:pos x="413" y="262"/>
                </a:cxn>
                <a:cxn ang="0">
                  <a:pos x="418" y="247"/>
                </a:cxn>
                <a:cxn ang="0">
                  <a:pos x="422" y="230"/>
                </a:cxn>
                <a:cxn ang="0">
                  <a:pos x="422" y="216"/>
                </a:cxn>
                <a:cxn ang="0">
                  <a:pos x="428" y="198"/>
                </a:cxn>
                <a:cxn ang="0">
                  <a:pos x="432" y="173"/>
                </a:cxn>
                <a:cxn ang="0">
                  <a:pos x="437" y="149"/>
                </a:cxn>
                <a:cxn ang="0">
                  <a:pos x="442" y="127"/>
                </a:cxn>
                <a:cxn ang="0">
                  <a:pos x="442" y="103"/>
                </a:cxn>
                <a:cxn ang="0">
                  <a:pos x="446" y="78"/>
                </a:cxn>
                <a:cxn ang="0">
                  <a:pos x="452" y="46"/>
                </a:cxn>
                <a:cxn ang="0">
                  <a:pos x="456" y="14"/>
                </a:cxn>
                <a:cxn ang="0">
                  <a:pos x="456" y="0"/>
                </a:cxn>
              </a:cxnLst>
              <a:rect l="0" t="0" r="r" b="b"/>
              <a:pathLst>
                <a:path w="457" h="613">
                  <a:moveTo>
                    <a:pt x="0" y="612"/>
                  </a:moveTo>
                  <a:lnTo>
                    <a:pt x="4" y="601"/>
                  </a:lnTo>
                  <a:lnTo>
                    <a:pt x="10" y="584"/>
                  </a:lnTo>
                  <a:lnTo>
                    <a:pt x="14" y="570"/>
                  </a:lnTo>
                  <a:lnTo>
                    <a:pt x="19" y="559"/>
                  </a:lnTo>
                  <a:lnTo>
                    <a:pt x="19" y="555"/>
                  </a:lnTo>
                  <a:lnTo>
                    <a:pt x="29" y="548"/>
                  </a:lnTo>
                  <a:lnTo>
                    <a:pt x="43" y="531"/>
                  </a:lnTo>
                  <a:lnTo>
                    <a:pt x="48" y="523"/>
                  </a:lnTo>
                  <a:lnTo>
                    <a:pt x="57" y="516"/>
                  </a:lnTo>
                  <a:lnTo>
                    <a:pt x="77" y="506"/>
                  </a:lnTo>
                  <a:lnTo>
                    <a:pt x="87" y="499"/>
                  </a:lnTo>
                  <a:lnTo>
                    <a:pt x="95" y="492"/>
                  </a:lnTo>
                  <a:lnTo>
                    <a:pt x="111" y="481"/>
                  </a:lnTo>
                  <a:lnTo>
                    <a:pt x="120" y="477"/>
                  </a:lnTo>
                  <a:lnTo>
                    <a:pt x="130" y="474"/>
                  </a:lnTo>
                  <a:lnTo>
                    <a:pt x="150" y="463"/>
                  </a:lnTo>
                  <a:lnTo>
                    <a:pt x="154" y="460"/>
                  </a:lnTo>
                  <a:lnTo>
                    <a:pt x="158" y="460"/>
                  </a:lnTo>
                  <a:lnTo>
                    <a:pt x="178" y="453"/>
                  </a:lnTo>
                  <a:lnTo>
                    <a:pt x="182" y="449"/>
                  </a:lnTo>
                  <a:lnTo>
                    <a:pt x="192" y="442"/>
                  </a:lnTo>
                  <a:lnTo>
                    <a:pt x="207" y="439"/>
                  </a:lnTo>
                  <a:lnTo>
                    <a:pt x="217" y="435"/>
                  </a:lnTo>
                  <a:lnTo>
                    <a:pt x="227" y="431"/>
                  </a:lnTo>
                  <a:lnTo>
                    <a:pt x="245" y="424"/>
                  </a:lnTo>
                  <a:lnTo>
                    <a:pt x="255" y="421"/>
                  </a:lnTo>
                  <a:lnTo>
                    <a:pt x="265" y="414"/>
                  </a:lnTo>
                  <a:lnTo>
                    <a:pt x="278" y="407"/>
                  </a:lnTo>
                  <a:lnTo>
                    <a:pt x="292" y="400"/>
                  </a:lnTo>
                  <a:lnTo>
                    <a:pt x="302" y="396"/>
                  </a:lnTo>
                  <a:lnTo>
                    <a:pt x="331" y="382"/>
                  </a:lnTo>
                  <a:lnTo>
                    <a:pt x="341" y="375"/>
                  </a:lnTo>
                  <a:lnTo>
                    <a:pt x="345" y="371"/>
                  </a:lnTo>
                  <a:lnTo>
                    <a:pt x="351" y="364"/>
                  </a:lnTo>
                  <a:lnTo>
                    <a:pt x="355" y="364"/>
                  </a:lnTo>
                  <a:lnTo>
                    <a:pt x="365" y="350"/>
                  </a:lnTo>
                  <a:lnTo>
                    <a:pt x="369" y="343"/>
                  </a:lnTo>
                  <a:lnTo>
                    <a:pt x="375" y="336"/>
                  </a:lnTo>
                  <a:lnTo>
                    <a:pt x="383" y="322"/>
                  </a:lnTo>
                  <a:lnTo>
                    <a:pt x="389" y="315"/>
                  </a:lnTo>
                  <a:lnTo>
                    <a:pt x="393" y="308"/>
                  </a:lnTo>
                  <a:lnTo>
                    <a:pt x="399" y="297"/>
                  </a:lnTo>
                  <a:lnTo>
                    <a:pt x="403" y="286"/>
                  </a:lnTo>
                  <a:lnTo>
                    <a:pt x="408" y="276"/>
                  </a:lnTo>
                  <a:lnTo>
                    <a:pt x="413" y="262"/>
                  </a:lnTo>
                  <a:lnTo>
                    <a:pt x="418" y="247"/>
                  </a:lnTo>
                  <a:lnTo>
                    <a:pt x="422" y="230"/>
                  </a:lnTo>
                  <a:lnTo>
                    <a:pt x="422" y="216"/>
                  </a:lnTo>
                  <a:lnTo>
                    <a:pt x="428" y="198"/>
                  </a:lnTo>
                  <a:lnTo>
                    <a:pt x="432" y="173"/>
                  </a:lnTo>
                  <a:lnTo>
                    <a:pt x="437" y="149"/>
                  </a:lnTo>
                  <a:lnTo>
                    <a:pt x="442" y="127"/>
                  </a:lnTo>
                  <a:lnTo>
                    <a:pt x="442" y="103"/>
                  </a:lnTo>
                  <a:lnTo>
                    <a:pt x="446" y="78"/>
                  </a:lnTo>
                  <a:lnTo>
                    <a:pt x="452" y="46"/>
                  </a:lnTo>
                  <a:lnTo>
                    <a:pt x="456" y="14"/>
                  </a:lnTo>
                  <a:lnTo>
                    <a:pt x="45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9668" name="Freeform 20"/>
            <p:cNvSpPr>
              <a:spLocks/>
            </p:cNvSpPr>
            <p:nvPr/>
          </p:nvSpPr>
          <p:spPr bwMode="auto">
            <a:xfrm>
              <a:off x="736" y="2684"/>
              <a:ext cx="457" cy="6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1"/>
                </a:cxn>
                <a:cxn ang="0">
                  <a:pos x="10" y="28"/>
                </a:cxn>
                <a:cxn ang="0">
                  <a:pos x="14" y="42"/>
                </a:cxn>
                <a:cxn ang="0">
                  <a:pos x="19" y="53"/>
                </a:cxn>
                <a:cxn ang="0">
                  <a:pos x="19" y="57"/>
                </a:cxn>
                <a:cxn ang="0">
                  <a:pos x="29" y="64"/>
                </a:cxn>
                <a:cxn ang="0">
                  <a:pos x="43" y="81"/>
                </a:cxn>
                <a:cxn ang="0">
                  <a:pos x="48" y="89"/>
                </a:cxn>
                <a:cxn ang="0">
                  <a:pos x="57" y="96"/>
                </a:cxn>
                <a:cxn ang="0">
                  <a:pos x="77" y="110"/>
                </a:cxn>
                <a:cxn ang="0">
                  <a:pos x="87" y="113"/>
                </a:cxn>
                <a:cxn ang="0">
                  <a:pos x="95" y="120"/>
                </a:cxn>
                <a:cxn ang="0">
                  <a:pos x="111" y="135"/>
                </a:cxn>
                <a:cxn ang="0">
                  <a:pos x="120" y="138"/>
                </a:cxn>
                <a:cxn ang="0">
                  <a:pos x="130" y="145"/>
                </a:cxn>
                <a:cxn ang="0">
                  <a:pos x="150" y="152"/>
                </a:cxn>
                <a:cxn ang="0">
                  <a:pos x="154" y="152"/>
                </a:cxn>
                <a:cxn ang="0">
                  <a:pos x="164" y="156"/>
                </a:cxn>
                <a:cxn ang="0">
                  <a:pos x="178" y="163"/>
                </a:cxn>
                <a:cxn ang="0">
                  <a:pos x="182" y="166"/>
                </a:cxn>
                <a:cxn ang="0">
                  <a:pos x="192" y="170"/>
                </a:cxn>
                <a:cxn ang="0">
                  <a:pos x="207" y="177"/>
                </a:cxn>
                <a:cxn ang="0">
                  <a:pos x="217" y="177"/>
                </a:cxn>
                <a:cxn ang="0">
                  <a:pos x="227" y="181"/>
                </a:cxn>
                <a:cxn ang="0">
                  <a:pos x="245" y="188"/>
                </a:cxn>
                <a:cxn ang="0">
                  <a:pos x="255" y="191"/>
                </a:cxn>
                <a:cxn ang="0">
                  <a:pos x="265" y="198"/>
                </a:cxn>
                <a:cxn ang="0">
                  <a:pos x="284" y="209"/>
                </a:cxn>
                <a:cxn ang="0">
                  <a:pos x="292" y="212"/>
                </a:cxn>
                <a:cxn ang="0">
                  <a:pos x="306" y="219"/>
                </a:cxn>
                <a:cxn ang="0">
                  <a:pos x="331" y="234"/>
                </a:cxn>
                <a:cxn ang="0">
                  <a:pos x="341" y="241"/>
                </a:cxn>
                <a:cxn ang="0">
                  <a:pos x="345" y="244"/>
                </a:cxn>
                <a:cxn ang="0">
                  <a:pos x="351" y="248"/>
                </a:cxn>
                <a:cxn ang="0">
                  <a:pos x="355" y="251"/>
                </a:cxn>
                <a:cxn ang="0">
                  <a:pos x="365" y="262"/>
                </a:cxn>
                <a:cxn ang="0">
                  <a:pos x="369" y="269"/>
                </a:cxn>
                <a:cxn ang="0">
                  <a:pos x="375" y="276"/>
                </a:cxn>
                <a:cxn ang="0">
                  <a:pos x="383" y="290"/>
                </a:cxn>
                <a:cxn ang="0">
                  <a:pos x="389" y="300"/>
                </a:cxn>
                <a:cxn ang="0">
                  <a:pos x="393" y="308"/>
                </a:cxn>
                <a:cxn ang="0">
                  <a:pos x="399" y="318"/>
                </a:cxn>
                <a:cxn ang="0">
                  <a:pos x="403" y="325"/>
                </a:cxn>
                <a:cxn ang="0">
                  <a:pos x="408" y="336"/>
                </a:cxn>
                <a:cxn ang="0">
                  <a:pos x="413" y="354"/>
                </a:cxn>
                <a:cxn ang="0">
                  <a:pos x="418" y="368"/>
                </a:cxn>
                <a:cxn ang="0">
                  <a:pos x="422" y="382"/>
                </a:cxn>
                <a:cxn ang="0">
                  <a:pos x="422" y="396"/>
                </a:cxn>
                <a:cxn ang="0">
                  <a:pos x="428" y="417"/>
                </a:cxn>
                <a:cxn ang="0">
                  <a:pos x="432" y="442"/>
                </a:cxn>
                <a:cxn ang="0">
                  <a:pos x="437" y="463"/>
                </a:cxn>
                <a:cxn ang="0">
                  <a:pos x="442" y="488"/>
                </a:cxn>
                <a:cxn ang="0">
                  <a:pos x="442" y="509"/>
                </a:cxn>
                <a:cxn ang="0">
                  <a:pos x="446" y="534"/>
                </a:cxn>
                <a:cxn ang="0">
                  <a:pos x="452" y="566"/>
                </a:cxn>
                <a:cxn ang="0">
                  <a:pos x="456" y="598"/>
                </a:cxn>
                <a:cxn ang="0">
                  <a:pos x="456" y="612"/>
                </a:cxn>
              </a:cxnLst>
              <a:rect l="0" t="0" r="r" b="b"/>
              <a:pathLst>
                <a:path w="457" h="613">
                  <a:moveTo>
                    <a:pt x="0" y="0"/>
                  </a:moveTo>
                  <a:lnTo>
                    <a:pt x="4" y="11"/>
                  </a:lnTo>
                  <a:lnTo>
                    <a:pt x="10" y="28"/>
                  </a:lnTo>
                  <a:lnTo>
                    <a:pt x="14" y="42"/>
                  </a:lnTo>
                  <a:lnTo>
                    <a:pt x="19" y="53"/>
                  </a:lnTo>
                  <a:lnTo>
                    <a:pt x="19" y="57"/>
                  </a:lnTo>
                  <a:lnTo>
                    <a:pt x="29" y="64"/>
                  </a:lnTo>
                  <a:lnTo>
                    <a:pt x="43" y="81"/>
                  </a:lnTo>
                  <a:lnTo>
                    <a:pt x="48" y="89"/>
                  </a:lnTo>
                  <a:lnTo>
                    <a:pt x="57" y="96"/>
                  </a:lnTo>
                  <a:lnTo>
                    <a:pt x="77" y="110"/>
                  </a:lnTo>
                  <a:lnTo>
                    <a:pt x="87" y="113"/>
                  </a:lnTo>
                  <a:lnTo>
                    <a:pt x="95" y="120"/>
                  </a:lnTo>
                  <a:lnTo>
                    <a:pt x="111" y="135"/>
                  </a:lnTo>
                  <a:lnTo>
                    <a:pt x="120" y="138"/>
                  </a:lnTo>
                  <a:lnTo>
                    <a:pt x="130" y="145"/>
                  </a:lnTo>
                  <a:lnTo>
                    <a:pt x="150" y="152"/>
                  </a:lnTo>
                  <a:lnTo>
                    <a:pt x="154" y="152"/>
                  </a:lnTo>
                  <a:lnTo>
                    <a:pt x="164" y="156"/>
                  </a:lnTo>
                  <a:lnTo>
                    <a:pt x="178" y="163"/>
                  </a:lnTo>
                  <a:lnTo>
                    <a:pt x="182" y="166"/>
                  </a:lnTo>
                  <a:lnTo>
                    <a:pt x="192" y="170"/>
                  </a:lnTo>
                  <a:lnTo>
                    <a:pt x="207" y="177"/>
                  </a:lnTo>
                  <a:lnTo>
                    <a:pt x="217" y="177"/>
                  </a:lnTo>
                  <a:lnTo>
                    <a:pt x="227" y="181"/>
                  </a:lnTo>
                  <a:lnTo>
                    <a:pt x="245" y="188"/>
                  </a:lnTo>
                  <a:lnTo>
                    <a:pt x="255" y="191"/>
                  </a:lnTo>
                  <a:lnTo>
                    <a:pt x="265" y="198"/>
                  </a:lnTo>
                  <a:lnTo>
                    <a:pt x="284" y="209"/>
                  </a:lnTo>
                  <a:lnTo>
                    <a:pt x="292" y="212"/>
                  </a:lnTo>
                  <a:lnTo>
                    <a:pt x="306" y="219"/>
                  </a:lnTo>
                  <a:lnTo>
                    <a:pt x="331" y="234"/>
                  </a:lnTo>
                  <a:lnTo>
                    <a:pt x="341" y="241"/>
                  </a:lnTo>
                  <a:lnTo>
                    <a:pt x="345" y="244"/>
                  </a:lnTo>
                  <a:lnTo>
                    <a:pt x="351" y="248"/>
                  </a:lnTo>
                  <a:lnTo>
                    <a:pt x="355" y="251"/>
                  </a:lnTo>
                  <a:lnTo>
                    <a:pt x="365" y="262"/>
                  </a:lnTo>
                  <a:lnTo>
                    <a:pt x="369" y="269"/>
                  </a:lnTo>
                  <a:lnTo>
                    <a:pt x="375" y="276"/>
                  </a:lnTo>
                  <a:lnTo>
                    <a:pt x="383" y="290"/>
                  </a:lnTo>
                  <a:lnTo>
                    <a:pt x="389" y="300"/>
                  </a:lnTo>
                  <a:lnTo>
                    <a:pt x="393" y="308"/>
                  </a:lnTo>
                  <a:lnTo>
                    <a:pt x="399" y="318"/>
                  </a:lnTo>
                  <a:lnTo>
                    <a:pt x="403" y="325"/>
                  </a:lnTo>
                  <a:lnTo>
                    <a:pt x="408" y="336"/>
                  </a:lnTo>
                  <a:lnTo>
                    <a:pt x="413" y="354"/>
                  </a:lnTo>
                  <a:lnTo>
                    <a:pt x="418" y="368"/>
                  </a:lnTo>
                  <a:lnTo>
                    <a:pt x="422" y="382"/>
                  </a:lnTo>
                  <a:lnTo>
                    <a:pt x="422" y="396"/>
                  </a:lnTo>
                  <a:lnTo>
                    <a:pt x="428" y="417"/>
                  </a:lnTo>
                  <a:lnTo>
                    <a:pt x="432" y="442"/>
                  </a:lnTo>
                  <a:lnTo>
                    <a:pt x="437" y="463"/>
                  </a:lnTo>
                  <a:lnTo>
                    <a:pt x="442" y="488"/>
                  </a:lnTo>
                  <a:lnTo>
                    <a:pt x="442" y="509"/>
                  </a:lnTo>
                  <a:lnTo>
                    <a:pt x="446" y="534"/>
                  </a:lnTo>
                  <a:lnTo>
                    <a:pt x="452" y="566"/>
                  </a:lnTo>
                  <a:lnTo>
                    <a:pt x="456" y="598"/>
                  </a:lnTo>
                  <a:lnTo>
                    <a:pt x="456" y="612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2425700" y="4940300"/>
            <a:ext cx="3238500" cy="1285875"/>
            <a:chOff x="1528" y="3112"/>
            <a:chExt cx="2040" cy="810"/>
          </a:xfrm>
        </p:grpSpPr>
        <p:sp>
          <p:nvSpPr>
            <p:cNvPr id="539670" name="Line 22"/>
            <p:cNvSpPr>
              <a:spLocks noChangeShapeType="1"/>
            </p:cNvSpPr>
            <p:nvPr/>
          </p:nvSpPr>
          <p:spPr bwMode="auto">
            <a:xfrm>
              <a:off x="1528" y="3576"/>
              <a:ext cx="204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stealth" w="med" len="lg"/>
              <a:tailEnd type="stealth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9671" name="Rectangle 23"/>
            <p:cNvSpPr>
              <a:spLocks noChangeArrowheads="1"/>
            </p:cNvSpPr>
            <p:nvPr/>
          </p:nvSpPr>
          <p:spPr bwMode="auto">
            <a:xfrm>
              <a:off x="1714" y="3634"/>
              <a:ext cx="9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lvl="3"/>
              <a:endParaRPr lang="en-US">
                <a:solidFill>
                  <a:srgbClr val="FFFFFF"/>
                </a:solidFill>
              </a:endParaRPr>
            </a:p>
          </p:txBody>
        </p:sp>
        <p:grpSp>
          <p:nvGrpSpPr>
            <p:cNvPr id="5" name="Group 24"/>
            <p:cNvGrpSpPr>
              <a:grpSpLocks/>
            </p:cNvGrpSpPr>
            <p:nvPr/>
          </p:nvGrpSpPr>
          <p:grpSpPr bwMode="auto">
            <a:xfrm>
              <a:off x="1664" y="3112"/>
              <a:ext cx="1225" cy="457"/>
              <a:chOff x="1664" y="3112"/>
              <a:chExt cx="1225" cy="457"/>
            </a:xfrm>
          </p:grpSpPr>
          <p:sp>
            <p:nvSpPr>
              <p:cNvPr id="539673" name="Freeform 25"/>
              <p:cNvSpPr>
                <a:spLocks/>
              </p:cNvSpPr>
              <p:nvPr/>
            </p:nvSpPr>
            <p:spPr bwMode="auto">
              <a:xfrm>
                <a:off x="1664" y="3112"/>
                <a:ext cx="613" cy="457"/>
              </a:xfrm>
              <a:custGeom>
                <a:avLst/>
                <a:gdLst/>
                <a:ahLst/>
                <a:cxnLst>
                  <a:cxn ang="0">
                    <a:pos x="612" y="0"/>
                  </a:cxn>
                  <a:cxn ang="0">
                    <a:pos x="601" y="4"/>
                  </a:cxn>
                  <a:cxn ang="0">
                    <a:pos x="584" y="9"/>
                  </a:cxn>
                  <a:cxn ang="0">
                    <a:pos x="570" y="14"/>
                  </a:cxn>
                  <a:cxn ang="0">
                    <a:pos x="559" y="18"/>
                  </a:cxn>
                  <a:cxn ang="0">
                    <a:pos x="555" y="18"/>
                  </a:cxn>
                  <a:cxn ang="0">
                    <a:pos x="548" y="28"/>
                  </a:cxn>
                  <a:cxn ang="0">
                    <a:pos x="531" y="42"/>
                  </a:cxn>
                  <a:cxn ang="0">
                    <a:pos x="523" y="48"/>
                  </a:cxn>
                  <a:cxn ang="0">
                    <a:pos x="516" y="57"/>
                  </a:cxn>
                  <a:cxn ang="0">
                    <a:pos x="506" y="76"/>
                  </a:cxn>
                  <a:cxn ang="0">
                    <a:pos x="499" y="86"/>
                  </a:cxn>
                  <a:cxn ang="0">
                    <a:pos x="492" y="95"/>
                  </a:cxn>
                  <a:cxn ang="0">
                    <a:pos x="481" y="111"/>
                  </a:cxn>
                  <a:cxn ang="0">
                    <a:pos x="477" y="119"/>
                  </a:cxn>
                  <a:cxn ang="0">
                    <a:pos x="474" y="129"/>
                  </a:cxn>
                  <a:cxn ang="0">
                    <a:pos x="463" y="149"/>
                  </a:cxn>
                  <a:cxn ang="0">
                    <a:pos x="460" y="153"/>
                  </a:cxn>
                  <a:cxn ang="0">
                    <a:pos x="460" y="158"/>
                  </a:cxn>
                  <a:cxn ang="0">
                    <a:pos x="453" y="178"/>
                  </a:cxn>
                  <a:cxn ang="0">
                    <a:pos x="449" y="182"/>
                  </a:cxn>
                  <a:cxn ang="0">
                    <a:pos x="442" y="192"/>
                  </a:cxn>
                  <a:cxn ang="0">
                    <a:pos x="439" y="206"/>
                  </a:cxn>
                  <a:cxn ang="0">
                    <a:pos x="435" y="216"/>
                  </a:cxn>
                  <a:cxn ang="0">
                    <a:pos x="431" y="226"/>
                  </a:cxn>
                  <a:cxn ang="0">
                    <a:pos x="424" y="245"/>
                  </a:cxn>
                  <a:cxn ang="0">
                    <a:pos x="421" y="255"/>
                  </a:cxn>
                  <a:cxn ang="0">
                    <a:pos x="414" y="265"/>
                  </a:cxn>
                  <a:cxn ang="0">
                    <a:pos x="407" y="277"/>
                  </a:cxn>
                  <a:cxn ang="0">
                    <a:pos x="400" y="292"/>
                  </a:cxn>
                  <a:cxn ang="0">
                    <a:pos x="396" y="302"/>
                  </a:cxn>
                  <a:cxn ang="0">
                    <a:pos x="382" y="330"/>
                  </a:cxn>
                  <a:cxn ang="0">
                    <a:pos x="375" y="340"/>
                  </a:cxn>
                  <a:cxn ang="0">
                    <a:pos x="371" y="344"/>
                  </a:cxn>
                  <a:cxn ang="0">
                    <a:pos x="364" y="350"/>
                  </a:cxn>
                  <a:cxn ang="0">
                    <a:pos x="364" y="354"/>
                  </a:cxn>
                  <a:cxn ang="0">
                    <a:pos x="350" y="364"/>
                  </a:cxn>
                  <a:cxn ang="0">
                    <a:pos x="343" y="369"/>
                  </a:cxn>
                  <a:cxn ang="0">
                    <a:pos x="336" y="374"/>
                  </a:cxn>
                  <a:cxn ang="0">
                    <a:pos x="322" y="383"/>
                  </a:cxn>
                  <a:cxn ang="0">
                    <a:pos x="315" y="389"/>
                  </a:cxn>
                  <a:cxn ang="0">
                    <a:pos x="308" y="393"/>
                  </a:cxn>
                  <a:cxn ang="0">
                    <a:pos x="297" y="399"/>
                  </a:cxn>
                  <a:cxn ang="0">
                    <a:pos x="286" y="403"/>
                  </a:cxn>
                  <a:cxn ang="0">
                    <a:pos x="276" y="407"/>
                  </a:cxn>
                  <a:cxn ang="0">
                    <a:pos x="262" y="413"/>
                  </a:cxn>
                  <a:cxn ang="0">
                    <a:pos x="247" y="417"/>
                  </a:cxn>
                  <a:cxn ang="0">
                    <a:pos x="230" y="421"/>
                  </a:cxn>
                  <a:cxn ang="0">
                    <a:pos x="216" y="421"/>
                  </a:cxn>
                  <a:cxn ang="0">
                    <a:pos x="198" y="427"/>
                  </a:cxn>
                  <a:cxn ang="0">
                    <a:pos x="173" y="431"/>
                  </a:cxn>
                  <a:cxn ang="0">
                    <a:pos x="149" y="437"/>
                  </a:cxn>
                  <a:cxn ang="0">
                    <a:pos x="127" y="441"/>
                  </a:cxn>
                  <a:cxn ang="0">
                    <a:pos x="103" y="441"/>
                  </a:cxn>
                  <a:cxn ang="0">
                    <a:pos x="78" y="446"/>
                  </a:cxn>
                  <a:cxn ang="0">
                    <a:pos x="46" y="451"/>
                  </a:cxn>
                  <a:cxn ang="0">
                    <a:pos x="14" y="456"/>
                  </a:cxn>
                  <a:cxn ang="0">
                    <a:pos x="0" y="456"/>
                  </a:cxn>
                </a:cxnLst>
                <a:rect l="0" t="0" r="r" b="b"/>
                <a:pathLst>
                  <a:path w="613" h="457">
                    <a:moveTo>
                      <a:pt x="612" y="0"/>
                    </a:moveTo>
                    <a:lnTo>
                      <a:pt x="601" y="4"/>
                    </a:lnTo>
                    <a:lnTo>
                      <a:pt x="584" y="9"/>
                    </a:lnTo>
                    <a:lnTo>
                      <a:pt x="570" y="14"/>
                    </a:lnTo>
                    <a:lnTo>
                      <a:pt x="559" y="18"/>
                    </a:lnTo>
                    <a:lnTo>
                      <a:pt x="555" y="18"/>
                    </a:lnTo>
                    <a:lnTo>
                      <a:pt x="548" y="28"/>
                    </a:lnTo>
                    <a:lnTo>
                      <a:pt x="531" y="42"/>
                    </a:lnTo>
                    <a:lnTo>
                      <a:pt x="523" y="48"/>
                    </a:lnTo>
                    <a:lnTo>
                      <a:pt x="516" y="57"/>
                    </a:lnTo>
                    <a:lnTo>
                      <a:pt x="506" y="76"/>
                    </a:lnTo>
                    <a:lnTo>
                      <a:pt x="499" y="86"/>
                    </a:lnTo>
                    <a:lnTo>
                      <a:pt x="492" y="95"/>
                    </a:lnTo>
                    <a:lnTo>
                      <a:pt x="481" y="111"/>
                    </a:lnTo>
                    <a:lnTo>
                      <a:pt x="477" y="119"/>
                    </a:lnTo>
                    <a:lnTo>
                      <a:pt x="474" y="129"/>
                    </a:lnTo>
                    <a:lnTo>
                      <a:pt x="463" y="149"/>
                    </a:lnTo>
                    <a:lnTo>
                      <a:pt x="460" y="153"/>
                    </a:lnTo>
                    <a:lnTo>
                      <a:pt x="460" y="158"/>
                    </a:lnTo>
                    <a:lnTo>
                      <a:pt x="453" y="178"/>
                    </a:lnTo>
                    <a:lnTo>
                      <a:pt x="449" y="182"/>
                    </a:lnTo>
                    <a:lnTo>
                      <a:pt x="442" y="192"/>
                    </a:lnTo>
                    <a:lnTo>
                      <a:pt x="439" y="206"/>
                    </a:lnTo>
                    <a:lnTo>
                      <a:pt x="435" y="216"/>
                    </a:lnTo>
                    <a:lnTo>
                      <a:pt x="431" y="226"/>
                    </a:lnTo>
                    <a:lnTo>
                      <a:pt x="424" y="245"/>
                    </a:lnTo>
                    <a:lnTo>
                      <a:pt x="421" y="255"/>
                    </a:lnTo>
                    <a:lnTo>
                      <a:pt x="414" y="265"/>
                    </a:lnTo>
                    <a:lnTo>
                      <a:pt x="407" y="277"/>
                    </a:lnTo>
                    <a:lnTo>
                      <a:pt x="400" y="292"/>
                    </a:lnTo>
                    <a:lnTo>
                      <a:pt x="396" y="302"/>
                    </a:lnTo>
                    <a:lnTo>
                      <a:pt x="382" y="330"/>
                    </a:lnTo>
                    <a:lnTo>
                      <a:pt x="375" y="340"/>
                    </a:lnTo>
                    <a:lnTo>
                      <a:pt x="371" y="344"/>
                    </a:lnTo>
                    <a:lnTo>
                      <a:pt x="364" y="350"/>
                    </a:lnTo>
                    <a:lnTo>
                      <a:pt x="364" y="354"/>
                    </a:lnTo>
                    <a:lnTo>
                      <a:pt x="350" y="364"/>
                    </a:lnTo>
                    <a:lnTo>
                      <a:pt x="343" y="369"/>
                    </a:lnTo>
                    <a:lnTo>
                      <a:pt x="336" y="374"/>
                    </a:lnTo>
                    <a:lnTo>
                      <a:pt x="322" y="383"/>
                    </a:lnTo>
                    <a:lnTo>
                      <a:pt x="315" y="389"/>
                    </a:lnTo>
                    <a:lnTo>
                      <a:pt x="308" y="393"/>
                    </a:lnTo>
                    <a:lnTo>
                      <a:pt x="297" y="399"/>
                    </a:lnTo>
                    <a:lnTo>
                      <a:pt x="286" y="403"/>
                    </a:lnTo>
                    <a:lnTo>
                      <a:pt x="276" y="407"/>
                    </a:lnTo>
                    <a:lnTo>
                      <a:pt x="262" y="413"/>
                    </a:lnTo>
                    <a:lnTo>
                      <a:pt x="247" y="417"/>
                    </a:lnTo>
                    <a:lnTo>
                      <a:pt x="230" y="421"/>
                    </a:lnTo>
                    <a:lnTo>
                      <a:pt x="216" y="421"/>
                    </a:lnTo>
                    <a:lnTo>
                      <a:pt x="198" y="427"/>
                    </a:lnTo>
                    <a:lnTo>
                      <a:pt x="173" y="431"/>
                    </a:lnTo>
                    <a:lnTo>
                      <a:pt x="149" y="437"/>
                    </a:lnTo>
                    <a:lnTo>
                      <a:pt x="127" y="441"/>
                    </a:lnTo>
                    <a:lnTo>
                      <a:pt x="103" y="441"/>
                    </a:lnTo>
                    <a:lnTo>
                      <a:pt x="78" y="446"/>
                    </a:lnTo>
                    <a:lnTo>
                      <a:pt x="46" y="451"/>
                    </a:lnTo>
                    <a:lnTo>
                      <a:pt x="14" y="456"/>
                    </a:lnTo>
                    <a:lnTo>
                      <a:pt x="0" y="456"/>
                    </a:lnTo>
                  </a:path>
                </a:pathLst>
              </a:custGeom>
              <a:noFill/>
              <a:ln w="12700" cap="rnd" cmpd="sng">
                <a:solidFill>
                  <a:srgbClr val="FFFFF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9674" name="Freeform 26"/>
              <p:cNvSpPr>
                <a:spLocks/>
              </p:cNvSpPr>
              <p:nvPr/>
            </p:nvSpPr>
            <p:spPr bwMode="auto">
              <a:xfrm>
                <a:off x="2276" y="3112"/>
                <a:ext cx="613" cy="4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" y="4"/>
                  </a:cxn>
                  <a:cxn ang="0">
                    <a:pos x="28" y="9"/>
                  </a:cxn>
                  <a:cxn ang="0">
                    <a:pos x="42" y="14"/>
                  </a:cxn>
                  <a:cxn ang="0">
                    <a:pos x="53" y="18"/>
                  </a:cxn>
                  <a:cxn ang="0">
                    <a:pos x="57" y="18"/>
                  </a:cxn>
                  <a:cxn ang="0">
                    <a:pos x="64" y="28"/>
                  </a:cxn>
                  <a:cxn ang="0">
                    <a:pos x="81" y="42"/>
                  </a:cxn>
                  <a:cxn ang="0">
                    <a:pos x="89" y="48"/>
                  </a:cxn>
                  <a:cxn ang="0">
                    <a:pos x="96" y="57"/>
                  </a:cxn>
                  <a:cxn ang="0">
                    <a:pos x="110" y="76"/>
                  </a:cxn>
                  <a:cxn ang="0">
                    <a:pos x="113" y="86"/>
                  </a:cxn>
                  <a:cxn ang="0">
                    <a:pos x="120" y="95"/>
                  </a:cxn>
                  <a:cxn ang="0">
                    <a:pos x="135" y="111"/>
                  </a:cxn>
                  <a:cxn ang="0">
                    <a:pos x="138" y="119"/>
                  </a:cxn>
                  <a:cxn ang="0">
                    <a:pos x="145" y="129"/>
                  </a:cxn>
                  <a:cxn ang="0">
                    <a:pos x="152" y="149"/>
                  </a:cxn>
                  <a:cxn ang="0">
                    <a:pos x="152" y="153"/>
                  </a:cxn>
                  <a:cxn ang="0">
                    <a:pos x="156" y="163"/>
                  </a:cxn>
                  <a:cxn ang="0">
                    <a:pos x="163" y="178"/>
                  </a:cxn>
                  <a:cxn ang="0">
                    <a:pos x="166" y="182"/>
                  </a:cxn>
                  <a:cxn ang="0">
                    <a:pos x="170" y="192"/>
                  </a:cxn>
                  <a:cxn ang="0">
                    <a:pos x="177" y="206"/>
                  </a:cxn>
                  <a:cxn ang="0">
                    <a:pos x="177" y="216"/>
                  </a:cxn>
                  <a:cxn ang="0">
                    <a:pos x="181" y="226"/>
                  </a:cxn>
                  <a:cxn ang="0">
                    <a:pos x="188" y="245"/>
                  </a:cxn>
                  <a:cxn ang="0">
                    <a:pos x="191" y="255"/>
                  </a:cxn>
                  <a:cxn ang="0">
                    <a:pos x="198" y="265"/>
                  </a:cxn>
                  <a:cxn ang="0">
                    <a:pos x="209" y="283"/>
                  </a:cxn>
                  <a:cxn ang="0">
                    <a:pos x="212" y="292"/>
                  </a:cxn>
                  <a:cxn ang="0">
                    <a:pos x="219" y="306"/>
                  </a:cxn>
                  <a:cxn ang="0">
                    <a:pos x="234" y="330"/>
                  </a:cxn>
                  <a:cxn ang="0">
                    <a:pos x="241" y="340"/>
                  </a:cxn>
                  <a:cxn ang="0">
                    <a:pos x="244" y="344"/>
                  </a:cxn>
                  <a:cxn ang="0">
                    <a:pos x="248" y="350"/>
                  </a:cxn>
                  <a:cxn ang="0">
                    <a:pos x="251" y="354"/>
                  </a:cxn>
                  <a:cxn ang="0">
                    <a:pos x="262" y="364"/>
                  </a:cxn>
                  <a:cxn ang="0">
                    <a:pos x="269" y="369"/>
                  </a:cxn>
                  <a:cxn ang="0">
                    <a:pos x="276" y="374"/>
                  </a:cxn>
                  <a:cxn ang="0">
                    <a:pos x="290" y="383"/>
                  </a:cxn>
                  <a:cxn ang="0">
                    <a:pos x="300" y="389"/>
                  </a:cxn>
                  <a:cxn ang="0">
                    <a:pos x="308" y="393"/>
                  </a:cxn>
                  <a:cxn ang="0">
                    <a:pos x="318" y="399"/>
                  </a:cxn>
                  <a:cxn ang="0">
                    <a:pos x="325" y="403"/>
                  </a:cxn>
                  <a:cxn ang="0">
                    <a:pos x="336" y="407"/>
                  </a:cxn>
                  <a:cxn ang="0">
                    <a:pos x="354" y="413"/>
                  </a:cxn>
                  <a:cxn ang="0">
                    <a:pos x="368" y="417"/>
                  </a:cxn>
                  <a:cxn ang="0">
                    <a:pos x="382" y="421"/>
                  </a:cxn>
                  <a:cxn ang="0">
                    <a:pos x="396" y="421"/>
                  </a:cxn>
                  <a:cxn ang="0">
                    <a:pos x="417" y="427"/>
                  </a:cxn>
                  <a:cxn ang="0">
                    <a:pos x="442" y="431"/>
                  </a:cxn>
                  <a:cxn ang="0">
                    <a:pos x="463" y="437"/>
                  </a:cxn>
                  <a:cxn ang="0">
                    <a:pos x="488" y="441"/>
                  </a:cxn>
                  <a:cxn ang="0">
                    <a:pos x="509" y="441"/>
                  </a:cxn>
                  <a:cxn ang="0">
                    <a:pos x="534" y="446"/>
                  </a:cxn>
                  <a:cxn ang="0">
                    <a:pos x="566" y="451"/>
                  </a:cxn>
                  <a:cxn ang="0">
                    <a:pos x="598" y="456"/>
                  </a:cxn>
                  <a:cxn ang="0">
                    <a:pos x="612" y="456"/>
                  </a:cxn>
                </a:cxnLst>
                <a:rect l="0" t="0" r="r" b="b"/>
                <a:pathLst>
                  <a:path w="613" h="457">
                    <a:moveTo>
                      <a:pt x="0" y="0"/>
                    </a:moveTo>
                    <a:lnTo>
                      <a:pt x="11" y="4"/>
                    </a:lnTo>
                    <a:lnTo>
                      <a:pt x="28" y="9"/>
                    </a:lnTo>
                    <a:lnTo>
                      <a:pt x="42" y="14"/>
                    </a:lnTo>
                    <a:lnTo>
                      <a:pt x="53" y="18"/>
                    </a:lnTo>
                    <a:lnTo>
                      <a:pt x="57" y="18"/>
                    </a:lnTo>
                    <a:lnTo>
                      <a:pt x="64" y="28"/>
                    </a:lnTo>
                    <a:lnTo>
                      <a:pt x="81" y="42"/>
                    </a:lnTo>
                    <a:lnTo>
                      <a:pt x="89" y="48"/>
                    </a:lnTo>
                    <a:lnTo>
                      <a:pt x="96" y="57"/>
                    </a:lnTo>
                    <a:lnTo>
                      <a:pt x="110" y="76"/>
                    </a:lnTo>
                    <a:lnTo>
                      <a:pt x="113" y="86"/>
                    </a:lnTo>
                    <a:lnTo>
                      <a:pt x="120" y="95"/>
                    </a:lnTo>
                    <a:lnTo>
                      <a:pt x="135" y="111"/>
                    </a:lnTo>
                    <a:lnTo>
                      <a:pt x="138" y="119"/>
                    </a:lnTo>
                    <a:lnTo>
                      <a:pt x="145" y="129"/>
                    </a:lnTo>
                    <a:lnTo>
                      <a:pt x="152" y="149"/>
                    </a:lnTo>
                    <a:lnTo>
                      <a:pt x="152" y="153"/>
                    </a:lnTo>
                    <a:lnTo>
                      <a:pt x="156" y="163"/>
                    </a:lnTo>
                    <a:lnTo>
                      <a:pt x="163" y="178"/>
                    </a:lnTo>
                    <a:lnTo>
                      <a:pt x="166" y="182"/>
                    </a:lnTo>
                    <a:lnTo>
                      <a:pt x="170" y="192"/>
                    </a:lnTo>
                    <a:lnTo>
                      <a:pt x="177" y="206"/>
                    </a:lnTo>
                    <a:lnTo>
                      <a:pt x="177" y="216"/>
                    </a:lnTo>
                    <a:lnTo>
                      <a:pt x="181" y="226"/>
                    </a:lnTo>
                    <a:lnTo>
                      <a:pt x="188" y="245"/>
                    </a:lnTo>
                    <a:lnTo>
                      <a:pt x="191" y="255"/>
                    </a:lnTo>
                    <a:lnTo>
                      <a:pt x="198" y="265"/>
                    </a:lnTo>
                    <a:lnTo>
                      <a:pt x="209" y="283"/>
                    </a:lnTo>
                    <a:lnTo>
                      <a:pt x="212" y="292"/>
                    </a:lnTo>
                    <a:lnTo>
                      <a:pt x="219" y="306"/>
                    </a:lnTo>
                    <a:lnTo>
                      <a:pt x="234" y="330"/>
                    </a:lnTo>
                    <a:lnTo>
                      <a:pt x="241" y="340"/>
                    </a:lnTo>
                    <a:lnTo>
                      <a:pt x="244" y="344"/>
                    </a:lnTo>
                    <a:lnTo>
                      <a:pt x="248" y="350"/>
                    </a:lnTo>
                    <a:lnTo>
                      <a:pt x="251" y="354"/>
                    </a:lnTo>
                    <a:lnTo>
                      <a:pt x="262" y="364"/>
                    </a:lnTo>
                    <a:lnTo>
                      <a:pt x="269" y="369"/>
                    </a:lnTo>
                    <a:lnTo>
                      <a:pt x="276" y="374"/>
                    </a:lnTo>
                    <a:lnTo>
                      <a:pt x="290" y="383"/>
                    </a:lnTo>
                    <a:lnTo>
                      <a:pt x="300" y="389"/>
                    </a:lnTo>
                    <a:lnTo>
                      <a:pt x="308" y="393"/>
                    </a:lnTo>
                    <a:lnTo>
                      <a:pt x="318" y="399"/>
                    </a:lnTo>
                    <a:lnTo>
                      <a:pt x="325" y="403"/>
                    </a:lnTo>
                    <a:lnTo>
                      <a:pt x="336" y="407"/>
                    </a:lnTo>
                    <a:lnTo>
                      <a:pt x="354" y="413"/>
                    </a:lnTo>
                    <a:lnTo>
                      <a:pt x="368" y="417"/>
                    </a:lnTo>
                    <a:lnTo>
                      <a:pt x="382" y="421"/>
                    </a:lnTo>
                    <a:lnTo>
                      <a:pt x="396" y="421"/>
                    </a:lnTo>
                    <a:lnTo>
                      <a:pt x="417" y="427"/>
                    </a:lnTo>
                    <a:lnTo>
                      <a:pt x="442" y="431"/>
                    </a:lnTo>
                    <a:lnTo>
                      <a:pt x="463" y="437"/>
                    </a:lnTo>
                    <a:lnTo>
                      <a:pt x="488" y="441"/>
                    </a:lnTo>
                    <a:lnTo>
                      <a:pt x="509" y="441"/>
                    </a:lnTo>
                    <a:lnTo>
                      <a:pt x="534" y="446"/>
                    </a:lnTo>
                    <a:lnTo>
                      <a:pt x="566" y="451"/>
                    </a:lnTo>
                    <a:lnTo>
                      <a:pt x="598" y="456"/>
                    </a:lnTo>
                    <a:lnTo>
                      <a:pt x="612" y="456"/>
                    </a:lnTo>
                  </a:path>
                </a:pathLst>
              </a:custGeom>
              <a:noFill/>
              <a:ln w="12700" cap="rnd" cmpd="sng">
                <a:solidFill>
                  <a:srgbClr val="FFFFF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39675" name="Line 27"/>
          <p:cNvSpPr>
            <a:spLocks noChangeShapeType="1"/>
          </p:cNvSpPr>
          <p:nvPr/>
        </p:nvSpPr>
        <p:spPr bwMode="auto">
          <a:xfrm>
            <a:off x="1930400" y="3975100"/>
            <a:ext cx="1295400" cy="1206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1943100" y="6022975"/>
            <a:ext cx="6602413" cy="573088"/>
            <a:chOff x="1224" y="3794"/>
            <a:chExt cx="4159" cy="361"/>
          </a:xfrm>
        </p:grpSpPr>
        <p:sp>
          <p:nvSpPr>
            <p:cNvPr id="539679" name="Text Box 31"/>
            <p:cNvSpPr txBox="1">
              <a:spLocks noChangeArrowheads="1"/>
            </p:cNvSpPr>
            <p:nvPr/>
          </p:nvSpPr>
          <p:spPr bwMode="auto">
            <a:xfrm>
              <a:off x="2310" y="3794"/>
              <a:ext cx="3073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b="1" dirty="0"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Expected value of computation</a:t>
              </a:r>
            </a:p>
          </p:txBody>
        </p:sp>
        <p:sp>
          <p:nvSpPr>
            <p:cNvPr id="539681" name="Freeform 33"/>
            <p:cNvSpPr>
              <a:spLocks/>
            </p:cNvSpPr>
            <p:nvPr/>
          </p:nvSpPr>
          <p:spPr bwMode="auto">
            <a:xfrm>
              <a:off x="1224" y="3936"/>
              <a:ext cx="1112" cy="219"/>
            </a:xfrm>
            <a:custGeom>
              <a:avLst/>
              <a:gdLst/>
              <a:ahLst/>
              <a:cxnLst>
                <a:cxn ang="0">
                  <a:pos x="0" y="200"/>
                </a:cxn>
                <a:cxn ang="0">
                  <a:pos x="328" y="48"/>
                </a:cxn>
                <a:cxn ang="0">
                  <a:pos x="568" y="216"/>
                </a:cxn>
                <a:cxn ang="0">
                  <a:pos x="792" y="32"/>
                </a:cxn>
                <a:cxn ang="0">
                  <a:pos x="1112" y="24"/>
                </a:cxn>
              </a:cxnLst>
              <a:rect l="0" t="0" r="r" b="b"/>
              <a:pathLst>
                <a:path w="1112" h="219">
                  <a:moveTo>
                    <a:pt x="0" y="200"/>
                  </a:moveTo>
                  <a:cubicBezTo>
                    <a:pt x="116" y="122"/>
                    <a:pt x="233" y="45"/>
                    <a:pt x="328" y="48"/>
                  </a:cubicBezTo>
                  <a:cubicBezTo>
                    <a:pt x="423" y="51"/>
                    <a:pt x="491" y="219"/>
                    <a:pt x="568" y="216"/>
                  </a:cubicBezTo>
                  <a:cubicBezTo>
                    <a:pt x="645" y="213"/>
                    <a:pt x="701" y="64"/>
                    <a:pt x="792" y="32"/>
                  </a:cubicBezTo>
                  <a:cubicBezTo>
                    <a:pt x="883" y="0"/>
                    <a:pt x="997" y="12"/>
                    <a:pt x="1112" y="24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arrow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39685" name="Rectangle 37"/>
          <p:cNvSpPr>
            <a:spLocks noChangeArrowheads="1"/>
          </p:cNvSpPr>
          <p:nvPr/>
        </p:nvSpPr>
        <p:spPr bwMode="auto">
          <a:xfrm>
            <a:off x="2111375" y="4067175"/>
            <a:ext cx="155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lvl="3"/>
            <a:endParaRPr lang="en-US">
              <a:solidFill>
                <a:srgbClr val="FFFFFF"/>
              </a:solidFill>
            </a:endParaRPr>
          </a:p>
        </p:txBody>
      </p:sp>
      <p:sp>
        <p:nvSpPr>
          <p:cNvPr id="539689" name="Line 41"/>
          <p:cNvSpPr>
            <a:spLocks noChangeShapeType="1"/>
          </p:cNvSpPr>
          <p:nvPr/>
        </p:nvSpPr>
        <p:spPr bwMode="auto">
          <a:xfrm>
            <a:off x="2871788" y="3957638"/>
            <a:ext cx="661987" cy="15875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 type="none" w="sm" len="sm"/>
            <a:tailEnd type="arrow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9690" name="Line 42"/>
          <p:cNvSpPr>
            <a:spLocks noChangeShapeType="1"/>
          </p:cNvSpPr>
          <p:nvPr/>
        </p:nvSpPr>
        <p:spPr bwMode="auto">
          <a:xfrm>
            <a:off x="2840038" y="2822575"/>
            <a:ext cx="0" cy="12604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9691" name="Text Box 43"/>
          <p:cNvSpPr txBox="1">
            <a:spLocks noChangeArrowheads="1"/>
          </p:cNvSpPr>
          <p:nvPr/>
        </p:nvSpPr>
        <p:spPr bwMode="auto">
          <a:xfrm>
            <a:off x="3727450" y="3386138"/>
            <a:ext cx="4548188" cy="4889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2600" b="1" i="1">
                <a:solidFill>
                  <a:schemeClr val="accent2">
                    <a:lumMod val="40000"/>
                    <a:lumOff val="60000"/>
                  </a:schemeClr>
                </a:solidFill>
              </a:rPr>
              <a:t>Should I think more about this?</a:t>
            </a:r>
          </a:p>
        </p:txBody>
      </p:sp>
      <p:sp>
        <p:nvSpPr>
          <p:cNvPr id="539692" name="Text Box 44"/>
          <p:cNvSpPr txBox="1">
            <a:spLocks noChangeArrowheads="1"/>
          </p:cNvSpPr>
          <p:nvPr/>
        </p:nvSpPr>
        <p:spPr bwMode="auto">
          <a:xfrm>
            <a:off x="2935288" y="3944938"/>
            <a:ext cx="387350" cy="5794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FBBF29"/>
                </a:solidFill>
              </a:rPr>
              <a:t>?</a:t>
            </a:r>
          </a:p>
        </p:txBody>
      </p:sp>
      <p:sp>
        <p:nvSpPr>
          <p:cNvPr id="539693" name="Rectangle 45"/>
          <p:cNvSpPr>
            <a:spLocks noChangeArrowheads="1"/>
          </p:cNvSpPr>
          <p:nvPr/>
        </p:nvSpPr>
        <p:spPr bwMode="auto">
          <a:xfrm>
            <a:off x="250825" y="1565275"/>
            <a:ext cx="15859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Utility of </a:t>
            </a:r>
            <a:br>
              <a:rPr lang="en-US" sz="2800">
                <a:solidFill>
                  <a:srgbClr val="FFFFFF"/>
                </a:solidFill>
              </a:rPr>
            </a:br>
            <a:r>
              <a:rPr lang="en-US" sz="2800">
                <a:solidFill>
                  <a:srgbClr val="FFFFFF"/>
                </a:solidFill>
              </a:rPr>
              <a:t>    action</a:t>
            </a:r>
          </a:p>
        </p:txBody>
      </p:sp>
      <p:grpSp>
        <p:nvGrpSpPr>
          <p:cNvPr id="7" name="Group 49"/>
          <p:cNvGrpSpPr>
            <a:grpSpLocks/>
          </p:cNvGrpSpPr>
          <p:nvPr/>
        </p:nvGrpSpPr>
        <p:grpSpPr bwMode="auto">
          <a:xfrm>
            <a:off x="2176463" y="3952875"/>
            <a:ext cx="1352550" cy="717550"/>
            <a:chOff x="1371" y="2490"/>
            <a:chExt cx="852" cy="452"/>
          </a:xfrm>
        </p:grpSpPr>
        <p:sp>
          <p:nvSpPr>
            <p:cNvPr id="539694" name="Line 46"/>
            <p:cNvSpPr>
              <a:spLocks noChangeShapeType="1"/>
            </p:cNvSpPr>
            <p:nvPr/>
          </p:nvSpPr>
          <p:spPr bwMode="auto">
            <a:xfrm>
              <a:off x="1786" y="2490"/>
              <a:ext cx="437" cy="288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 type="none" w="sm" len="sm"/>
              <a:tailEnd type="arrow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9695" name="Line 47"/>
            <p:cNvSpPr>
              <a:spLocks noChangeShapeType="1"/>
            </p:cNvSpPr>
            <p:nvPr/>
          </p:nvSpPr>
          <p:spPr bwMode="auto">
            <a:xfrm>
              <a:off x="1802" y="2516"/>
              <a:ext cx="89" cy="426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 type="none" w="sm" len="sm"/>
              <a:tailEnd type="arrow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9696" name="Line 48"/>
            <p:cNvSpPr>
              <a:spLocks noChangeShapeType="1"/>
            </p:cNvSpPr>
            <p:nvPr/>
          </p:nvSpPr>
          <p:spPr bwMode="auto">
            <a:xfrm flipH="1">
              <a:off x="1371" y="2493"/>
              <a:ext cx="408" cy="426"/>
            </a:xfrm>
            <a:prstGeom prst="line">
              <a:avLst/>
            </a:prstGeom>
            <a:noFill/>
            <a:ln w="57150">
              <a:solidFill>
                <a:srgbClr val="FFFF00"/>
              </a:solidFill>
              <a:round/>
              <a:headEnd type="none" w="sm" len="sm"/>
              <a:tailEnd type="arrow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39698" name="Text Box 50"/>
          <p:cNvSpPr txBox="1">
            <a:spLocks noChangeArrowheads="1"/>
          </p:cNvSpPr>
          <p:nvPr/>
        </p:nvSpPr>
        <p:spPr bwMode="auto">
          <a:xfrm>
            <a:off x="2992438" y="4379913"/>
            <a:ext cx="6532562" cy="4889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sz="2600" b="1" i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What’s the next best computational action?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39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3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9689" grpId="0" animBg="1"/>
      <p:bldP spid="539690" grpId="0" animBg="1"/>
      <p:bldP spid="539691" grpId="0"/>
      <p:bldP spid="53969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/>
          <p:cNvGrpSpPr/>
          <p:nvPr/>
        </p:nvGrpSpPr>
        <p:grpSpPr>
          <a:xfrm>
            <a:off x="-1798638" y="3972153"/>
            <a:ext cx="1798638" cy="2032226"/>
            <a:chOff x="1016000" y="3841524"/>
            <a:chExt cx="1798638" cy="2032226"/>
          </a:xfrm>
        </p:grpSpPr>
        <p:sp>
          <p:nvSpPr>
            <p:cNvPr id="5" name="Line 13"/>
            <p:cNvSpPr>
              <a:spLocks noChangeShapeType="1"/>
            </p:cNvSpPr>
            <p:nvPr/>
          </p:nvSpPr>
          <p:spPr bwMode="auto">
            <a:xfrm>
              <a:off x="1622652" y="3955824"/>
              <a:ext cx="0" cy="528638"/>
            </a:xfrm>
            <a:prstGeom prst="line">
              <a:avLst/>
            </a:prstGeom>
            <a:noFill/>
            <a:ln w="57150">
              <a:solidFill>
                <a:srgbClr val="6AADFE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1163638" y="4102100"/>
              <a:ext cx="1108075" cy="1458913"/>
            </a:xfrm>
            <a:custGeom>
              <a:avLst/>
              <a:gdLst/>
              <a:ahLst/>
              <a:cxnLst>
                <a:cxn ang="0">
                  <a:pos x="0" y="854"/>
                </a:cxn>
                <a:cxn ang="0">
                  <a:pos x="249" y="242"/>
                </a:cxn>
                <a:cxn ang="0">
                  <a:pos x="697" y="0"/>
                </a:cxn>
                <a:cxn ang="0">
                  <a:pos x="653" y="105"/>
                </a:cxn>
                <a:cxn ang="0">
                  <a:pos x="321" y="287"/>
                </a:cxn>
                <a:cxn ang="0">
                  <a:pos x="146" y="918"/>
                </a:cxn>
              </a:cxnLst>
              <a:rect l="0" t="0" r="r" b="b"/>
              <a:pathLst>
                <a:path w="698" h="919">
                  <a:moveTo>
                    <a:pt x="0" y="854"/>
                  </a:moveTo>
                  <a:lnTo>
                    <a:pt x="249" y="242"/>
                  </a:lnTo>
                  <a:lnTo>
                    <a:pt x="697" y="0"/>
                  </a:lnTo>
                  <a:lnTo>
                    <a:pt x="653" y="105"/>
                  </a:lnTo>
                  <a:lnTo>
                    <a:pt x="321" y="287"/>
                  </a:lnTo>
                  <a:lnTo>
                    <a:pt x="146" y="918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15"/>
            <p:cNvSpPr>
              <a:spLocks/>
            </p:cNvSpPr>
            <p:nvPr/>
          </p:nvSpPr>
          <p:spPr bwMode="auto">
            <a:xfrm>
              <a:off x="2266950" y="4213225"/>
              <a:ext cx="347663" cy="449263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218" y="282"/>
                </a:cxn>
                <a:cxn ang="0">
                  <a:pos x="0" y="0"/>
                </a:cxn>
              </a:cxnLst>
              <a:rect l="0" t="0" r="r" b="b"/>
              <a:pathLst>
                <a:path w="219" h="283">
                  <a:moveTo>
                    <a:pt x="62" y="18"/>
                  </a:moveTo>
                  <a:lnTo>
                    <a:pt x="218" y="28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2625725" y="4689475"/>
              <a:ext cx="188913" cy="9525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2" y="0"/>
                </a:cxn>
                <a:cxn ang="0">
                  <a:pos x="68" y="26"/>
                </a:cxn>
                <a:cxn ang="0">
                  <a:pos x="118" y="59"/>
                </a:cxn>
                <a:cxn ang="0">
                  <a:pos x="0" y="50"/>
                </a:cxn>
              </a:cxnLst>
              <a:rect l="0" t="0" r="r" b="b"/>
              <a:pathLst>
                <a:path w="119" h="60">
                  <a:moveTo>
                    <a:pt x="0" y="50"/>
                  </a:moveTo>
                  <a:lnTo>
                    <a:pt x="12" y="0"/>
                  </a:lnTo>
                  <a:lnTo>
                    <a:pt x="68" y="26"/>
                  </a:lnTo>
                  <a:lnTo>
                    <a:pt x="118" y="59"/>
                  </a:lnTo>
                  <a:lnTo>
                    <a:pt x="0" y="5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Rectangle 17"/>
            <p:cNvSpPr>
              <a:spLocks noChangeArrowheads="1"/>
            </p:cNvSpPr>
            <p:nvPr/>
          </p:nvSpPr>
          <p:spPr bwMode="auto">
            <a:xfrm>
              <a:off x="1016000" y="5459413"/>
              <a:ext cx="1068388" cy="200025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Oval 18"/>
            <p:cNvSpPr>
              <a:spLocks noChangeArrowheads="1"/>
            </p:cNvSpPr>
            <p:nvPr/>
          </p:nvSpPr>
          <p:spPr bwMode="auto">
            <a:xfrm>
              <a:off x="1066800" y="5619750"/>
              <a:ext cx="349250" cy="25400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Oval 19"/>
            <p:cNvSpPr>
              <a:spLocks noChangeArrowheads="1"/>
            </p:cNvSpPr>
            <p:nvPr/>
          </p:nvSpPr>
          <p:spPr bwMode="auto">
            <a:xfrm>
              <a:off x="1557338" y="5619750"/>
              <a:ext cx="347663" cy="25400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Oval 20"/>
            <p:cNvSpPr>
              <a:spLocks noChangeArrowheads="1"/>
            </p:cNvSpPr>
            <p:nvPr/>
          </p:nvSpPr>
          <p:spPr bwMode="auto">
            <a:xfrm>
              <a:off x="1525588" y="4419600"/>
              <a:ext cx="188913" cy="204788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Oval 21"/>
            <p:cNvSpPr>
              <a:spLocks noChangeArrowheads="1"/>
            </p:cNvSpPr>
            <p:nvPr/>
          </p:nvSpPr>
          <p:spPr bwMode="auto">
            <a:xfrm>
              <a:off x="2168525" y="4083050"/>
              <a:ext cx="187325" cy="204788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4" name="Group 22"/>
            <p:cNvGrpSpPr>
              <a:grpSpLocks/>
            </p:cNvGrpSpPr>
            <p:nvPr/>
          </p:nvGrpSpPr>
          <p:grpSpPr bwMode="auto">
            <a:xfrm>
              <a:off x="1584552" y="3841524"/>
              <a:ext cx="376238" cy="179388"/>
              <a:chOff x="1117" y="3133"/>
              <a:chExt cx="237" cy="113"/>
            </a:xfrm>
          </p:grpSpPr>
          <p:sp>
            <p:nvSpPr>
              <p:cNvPr id="15" name="Rectangle 23"/>
              <p:cNvSpPr>
                <a:spLocks noChangeArrowheads="1"/>
              </p:cNvSpPr>
              <p:nvPr/>
            </p:nvSpPr>
            <p:spPr bwMode="auto">
              <a:xfrm>
                <a:off x="1313" y="3173"/>
                <a:ext cx="41" cy="47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" name="Rectangle 24"/>
              <p:cNvSpPr>
                <a:spLocks noChangeArrowheads="1"/>
              </p:cNvSpPr>
              <p:nvPr/>
            </p:nvSpPr>
            <p:spPr bwMode="auto">
              <a:xfrm>
                <a:off x="1117" y="3133"/>
                <a:ext cx="200" cy="113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55" name="Cube 54"/>
          <p:cNvSpPr/>
          <p:nvPr/>
        </p:nvSpPr>
        <p:spPr bwMode="auto">
          <a:xfrm>
            <a:off x="2830284" y="5675086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6" name="Cube 55"/>
          <p:cNvSpPr/>
          <p:nvPr/>
        </p:nvSpPr>
        <p:spPr bwMode="auto">
          <a:xfrm>
            <a:off x="3258455" y="5609773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7" name="Cube 56"/>
          <p:cNvSpPr/>
          <p:nvPr/>
        </p:nvSpPr>
        <p:spPr bwMode="auto">
          <a:xfrm>
            <a:off x="2946400" y="5442857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8" name="Cube 57"/>
          <p:cNvSpPr/>
          <p:nvPr/>
        </p:nvSpPr>
        <p:spPr bwMode="auto">
          <a:xfrm>
            <a:off x="3338284" y="5384802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9" name="Cube 58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64" name="Title 1"/>
          <p:cNvSpPr>
            <a:spLocks noGrp="1"/>
          </p:cNvSpPr>
          <p:nvPr>
            <p:ph type="title"/>
          </p:nvPr>
        </p:nvSpPr>
        <p:spPr>
          <a:xfrm>
            <a:off x="584200" y="355600"/>
            <a:ext cx="8172450" cy="591573"/>
          </a:xfrm>
        </p:spPr>
        <p:txBody>
          <a:bodyPr/>
          <a:lstStyle/>
          <a:p>
            <a:r>
              <a:rPr lang="en-US" dirty="0" smtClean="0"/>
              <a:t>Foundations of Reflection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560285" y="996017"/>
            <a:ext cx="619034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>Expected value of computation</a:t>
            </a:r>
            <a:b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</a:br>
            <a:endParaRPr lang="en-US" sz="20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826 -0.01248 L 0.31649 -0.014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3"/>
          <p:cNvSpPr>
            <a:spLocks noChangeShapeType="1"/>
          </p:cNvSpPr>
          <p:nvPr/>
        </p:nvSpPr>
        <p:spPr bwMode="auto">
          <a:xfrm>
            <a:off x="1622652" y="3955824"/>
            <a:ext cx="0" cy="528638"/>
          </a:xfrm>
          <a:prstGeom prst="line">
            <a:avLst/>
          </a:prstGeom>
          <a:noFill/>
          <a:ln w="57150">
            <a:solidFill>
              <a:srgbClr val="6AADFE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" name="Freeform 14"/>
          <p:cNvSpPr>
            <a:spLocks/>
          </p:cNvSpPr>
          <p:nvPr/>
        </p:nvSpPr>
        <p:spPr bwMode="auto">
          <a:xfrm>
            <a:off x="1163638" y="4102100"/>
            <a:ext cx="1108075" cy="1458913"/>
          </a:xfrm>
          <a:custGeom>
            <a:avLst/>
            <a:gdLst/>
            <a:ahLst/>
            <a:cxnLst>
              <a:cxn ang="0">
                <a:pos x="0" y="854"/>
              </a:cxn>
              <a:cxn ang="0">
                <a:pos x="249" y="242"/>
              </a:cxn>
              <a:cxn ang="0">
                <a:pos x="697" y="0"/>
              </a:cxn>
              <a:cxn ang="0">
                <a:pos x="653" y="105"/>
              </a:cxn>
              <a:cxn ang="0">
                <a:pos x="321" y="287"/>
              </a:cxn>
              <a:cxn ang="0">
                <a:pos x="146" y="918"/>
              </a:cxn>
            </a:cxnLst>
            <a:rect l="0" t="0" r="r" b="b"/>
            <a:pathLst>
              <a:path w="698" h="919">
                <a:moveTo>
                  <a:pt x="0" y="854"/>
                </a:moveTo>
                <a:lnTo>
                  <a:pt x="249" y="242"/>
                </a:lnTo>
                <a:lnTo>
                  <a:pt x="697" y="0"/>
                </a:lnTo>
                <a:lnTo>
                  <a:pt x="653" y="105"/>
                </a:lnTo>
                <a:lnTo>
                  <a:pt x="321" y="287"/>
                </a:lnTo>
                <a:lnTo>
                  <a:pt x="146" y="918"/>
                </a:lnTo>
              </a:path>
            </a:pathLst>
          </a:custGeom>
          <a:solidFill>
            <a:srgbClr val="0000FF"/>
          </a:solidFill>
          <a:ln w="12700" cap="rnd" cmpd="sng">
            <a:solidFill>
              <a:srgbClr val="00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" name="Freeform 15"/>
          <p:cNvSpPr>
            <a:spLocks/>
          </p:cNvSpPr>
          <p:nvPr/>
        </p:nvSpPr>
        <p:spPr bwMode="auto">
          <a:xfrm>
            <a:off x="2266950" y="4213225"/>
            <a:ext cx="347663" cy="449263"/>
          </a:xfrm>
          <a:custGeom>
            <a:avLst/>
            <a:gdLst/>
            <a:ahLst/>
            <a:cxnLst>
              <a:cxn ang="0">
                <a:pos x="62" y="18"/>
              </a:cxn>
              <a:cxn ang="0">
                <a:pos x="218" y="282"/>
              </a:cxn>
              <a:cxn ang="0">
                <a:pos x="0" y="0"/>
              </a:cxn>
            </a:cxnLst>
            <a:rect l="0" t="0" r="r" b="b"/>
            <a:pathLst>
              <a:path w="219" h="283">
                <a:moveTo>
                  <a:pt x="62" y="18"/>
                </a:moveTo>
                <a:lnTo>
                  <a:pt x="218" y="282"/>
                </a:lnTo>
                <a:lnTo>
                  <a:pt x="0" y="0"/>
                </a:lnTo>
              </a:path>
            </a:pathLst>
          </a:custGeom>
          <a:solidFill>
            <a:srgbClr val="0000FF"/>
          </a:solidFill>
          <a:ln w="12700" cap="rnd" cmpd="sng">
            <a:solidFill>
              <a:srgbClr val="00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" name="Freeform 16"/>
          <p:cNvSpPr>
            <a:spLocks/>
          </p:cNvSpPr>
          <p:nvPr/>
        </p:nvSpPr>
        <p:spPr bwMode="auto">
          <a:xfrm>
            <a:off x="2625725" y="4689475"/>
            <a:ext cx="188913" cy="95250"/>
          </a:xfrm>
          <a:custGeom>
            <a:avLst/>
            <a:gdLst/>
            <a:ahLst/>
            <a:cxnLst>
              <a:cxn ang="0">
                <a:pos x="0" y="50"/>
              </a:cxn>
              <a:cxn ang="0">
                <a:pos x="12" y="0"/>
              </a:cxn>
              <a:cxn ang="0">
                <a:pos x="68" y="26"/>
              </a:cxn>
              <a:cxn ang="0">
                <a:pos x="118" y="59"/>
              </a:cxn>
              <a:cxn ang="0">
                <a:pos x="0" y="50"/>
              </a:cxn>
            </a:cxnLst>
            <a:rect l="0" t="0" r="r" b="b"/>
            <a:pathLst>
              <a:path w="119" h="60">
                <a:moveTo>
                  <a:pt x="0" y="50"/>
                </a:moveTo>
                <a:lnTo>
                  <a:pt x="12" y="0"/>
                </a:lnTo>
                <a:lnTo>
                  <a:pt x="68" y="26"/>
                </a:lnTo>
                <a:lnTo>
                  <a:pt x="118" y="59"/>
                </a:lnTo>
                <a:lnTo>
                  <a:pt x="0" y="50"/>
                </a:lnTo>
              </a:path>
            </a:pathLst>
          </a:custGeom>
          <a:solidFill>
            <a:srgbClr val="0000FF"/>
          </a:solidFill>
          <a:ln w="12700" cap="rnd" cmpd="sng">
            <a:solidFill>
              <a:srgbClr val="00FFFF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" name="Rectangle 17"/>
          <p:cNvSpPr>
            <a:spLocks noChangeArrowheads="1"/>
          </p:cNvSpPr>
          <p:nvPr/>
        </p:nvSpPr>
        <p:spPr bwMode="auto">
          <a:xfrm>
            <a:off x="1016000" y="5459413"/>
            <a:ext cx="1068388" cy="200025"/>
          </a:xfrm>
          <a:prstGeom prst="rect">
            <a:avLst/>
          </a:prstGeom>
          <a:solidFill>
            <a:srgbClr val="0000FF"/>
          </a:solidFill>
          <a:ln w="12700">
            <a:solidFill>
              <a:srgbClr val="00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Oval 18"/>
          <p:cNvSpPr>
            <a:spLocks noChangeArrowheads="1"/>
          </p:cNvSpPr>
          <p:nvPr/>
        </p:nvSpPr>
        <p:spPr bwMode="auto">
          <a:xfrm>
            <a:off x="1066800" y="5619750"/>
            <a:ext cx="349250" cy="254000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1557338" y="5619750"/>
            <a:ext cx="347663" cy="254000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Oval 20"/>
          <p:cNvSpPr>
            <a:spLocks noChangeArrowheads="1"/>
          </p:cNvSpPr>
          <p:nvPr/>
        </p:nvSpPr>
        <p:spPr bwMode="auto">
          <a:xfrm>
            <a:off x="1525588" y="4419600"/>
            <a:ext cx="188913" cy="2047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Oval 21"/>
          <p:cNvSpPr>
            <a:spLocks noChangeArrowheads="1"/>
          </p:cNvSpPr>
          <p:nvPr/>
        </p:nvSpPr>
        <p:spPr bwMode="auto">
          <a:xfrm>
            <a:off x="2168525" y="4083050"/>
            <a:ext cx="187325" cy="2047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 rot="1891257">
            <a:off x="1555524" y="3885067"/>
            <a:ext cx="376238" cy="179388"/>
            <a:chOff x="1117" y="3133"/>
            <a:chExt cx="237" cy="113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1313" y="3173"/>
              <a:ext cx="41" cy="47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24"/>
            <p:cNvSpPr>
              <a:spLocks noChangeArrowheads="1"/>
            </p:cNvSpPr>
            <p:nvPr/>
          </p:nvSpPr>
          <p:spPr bwMode="auto">
            <a:xfrm>
              <a:off x="1117" y="3133"/>
              <a:ext cx="200" cy="113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" name="Cube 54"/>
          <p:cNvSpPr/>
          <p:nvPr/>
        </p:nvSpPr>
        <p:spPr bwMode="auto">
          <a:xfrm>
            <a:off x="2830284" y="5675086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6" name="Cube 55"/>
          <p:cNvSpPr/>
          <p:nvPr/>
        </p:nvSpPr>
        <p:spPr bwMode="auto">
          <a:xfrm>
            <a:off x="3258455" y="5609773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7" name="Cube 56"/>
          <p:cNvSpPr/>
          <p:nvPr/>
        </p:nvSpPr>
        <p:spPr bwMode="auto">
          <a:xfrm>
            <a:off x="2946400" y="5442857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8" name="Cube 57"/>
          <p:cNvSpPr/>
          <p:nvPr/>
        </p:nvSpPr>
        <p:spPr bwMode="auto">
          <a:xfrm>
            <a:off x="3338284" y="5384802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9" name="Cube 58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67" name="Group 66"/>
          <p:cNvGrpSpPr/>
          <p:nvPr/>
        </p:nvGrpSpPr>
        <p:grpSpPr>
          <a:xfrm>
            <a:off x="1886857" y="4078517"/>
            <a:ext cx="1683657" cy="1625599"/>
            <a:chOff x="1886857" y="4078517"/>
            <a:chExt cx="1683657" cy="1625599"/>
          </a:xfrm>
        </p:grpSpPr>
        <p:cxnSp>
          <p:nvCxnSpPr>
            <p:cNvPr id="48" name="Straight Connector 47"/>
            <p:cNvCxnSpPr/>
            <p:nvPr/>
          </p:nvCxnSpPr>
          <p:spPr bwMode="auto">
            <a:xfrm>
              <a:off x="2002974" y="4078517"/>
              <a:ext cx="1567540" cy="1001485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60" name="Straight Connector 59"/>
            <p:cNvCxnSpPr/>
            <p:nvPr/>
          </p:nvCxnSpPr>
          <p:spPr bwMode="auto">
            <a:xfrm rot="16200000" flipH="1">
              <a:off x="1560286" y="4506685"/>
              <a:ext cx="1524002" cy="87086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</p:cxnSp>
      </p:grpSp>
      <p:sp>
        <p:nvSpPr>
          <p:cNvPr id="68" name="Cloud Callout 67"/>
          <p:cNvSpPr/>
          <p:nvPr/>
        </p:nvSpPr>
        <p:spPr bwMode="auto">
          <a:xfrm>
            <a:off x="0" y="3265714"/>
            <a:ext cx="1596571" cy="740230"/>
          </a:xfrm>
          <a:prstGeom prst="cloudCallout">
            <a:avLst>
              <a:gd name="adj1" fmla="val 38158"/>
              <a:gd name="adj2" fmla="val 105556"/>
            </a:avLst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69" name="Group 11"/>
          <p:cNvGrpSpPr>
            <a:grpSpLocks/>
          </p:cNvGrpSpPr>
          <p:nvPr/>
        </p:nvGrpSpPr>
        <p:grpSpPr bwMode="auto">
          <a:xfrm>
            <a:off x="693056" y="3702152"/>
            <a:ext cx="90639" cy="181878"/>
            <a:chOff x="4656" y="1836"/>
            <a:chExt cx="132" cy="354"/>
          </a:xfrm>
        </p:grpSpPr>
        <p:sp>
          <p:nvSpPr>
            <p:cNvPr id="70" name="Line 12"/>
            <p:cNvSpPr>
              <a:spLocks noChangeShapeType="1"/>
            </p:cNvSpPr>
            <p:nvPr/>
          </p:nvSpPr>
          <p:spPr bwMode="auto">
            <a:xfrm>
              <a:off x="4656" y="1836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Oval 13"/>
            <p:cNvSpPr>
              <a:spLocks noChangeArrowheads="1"/>
            </p:cNvSpPr>
            <p:nvPr/>
          </p:nvSpPr>
          <p:spPr bwMode="auto">
            <a:xfrm>
              <a:off x="4692" y="2094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2" name="Group 14"/>
          <p:cNvGrpSpPr>
            <a:grpSpLocks/>
          </p:cNvGrpSpPr>
          <p:nvPr/>
        </p:nvGrpSpPr>
        <p:grpSpPr bwMode="auto">
          <a:xfrm>
            <a:off x="537479" y="3655635"/>
            <a:ext cx="111239" cy="197292"/>
            <a:chOff x="4494" y="1812"/>
            <a:chExt cx="162" cy="384"/>
          </a:xfrm>
        </p:grpSpPr>
        <p:sp>
          <p:nvSpPr>
            <p:cNvPr id="73" name="Line 15"/>
            <p:cNvSpPr>
              <a:spLocks noChangeShapeType="1"/>
            </p:cNvSpPr>
            <p:nvPr/>
          </p:nvSpPr>
          <p:spPr bwMode="auto">
            <a:xfrm flipH="1">
              <a:off x="4560" y="1812"/>
              <a:ext cx="96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Oval 16"/>
            <p:cNvSpPr>
              <a:spLocks noChangeArrowheads="1"/>
            </p:cNvSpPr>
            <p:nvPr/>
          </p:nvSpPr>
          <p:spPr bwMode="auto">
            <a:xfrm>
              <a:off x="4494" y="2100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5" name="Group 59"/>
          <p:cNvGrpSpPr>
            <a:grpSpLocks/>
          </p:cNvGrpSpPr>
          <p:nvPr/>
        </p:nvGrpSpPr>
        <p:grpSpPr bwMode="auto">
          <a:xfrm>
            <a:off x="679903" y="3462745"/>
            <a:ext cx="267797" cy="188044"/>
            <a:chOff x="4602" y="1488"/>
            <a:chExt cx="390" cy="366"/>
          </a:xfrm>
        </p:grpSpPr>
        <p:sp>
          <p:nvSpPr>
            <p:cNvPr id="76" name="Line 60"/>
            <p:cNvSpPr>
              <a:spLocks noChangeShapeType="1"/>
            </p:cNvSpPr>
            <p:nvPr/>
          </p:nvSpPr>
          <p:spPr bwMode="auto">
            <a:xfrm flipH="1">
              <a:off x="4650" y="1488"/>
              <a:ext cx="342" cy="3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Oval 61"/>
            <p:cNvSpPr>
              <a:spLocks noChangeArrowheads="1"/>
            </p:cNvSpPr>
            <p:nvPr/>
          </p:nvSpPr>
          <p:spPr bwMode="auto">
            <a:xfrm>
              <a:off x="4602" y="1758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8" name="Group 62"/>
          <p:cNvGrpSpPr>
            <a:grpSpLocks/>
          </p:cNvGrpSpPr>
          <p:nvPr/>
        </p:nvGrpSpPr>
        <p:grpSpPr bwMode="auto">
          <a:xfrm>
            <a:off x="974725" y="3468915"/>
            <a:ext cx="346076" cy="348343"/>
            <a:chOff x="4998" y="1494"/>
            <a:chExt cx="504" cy="678"/>
          </a:xfrm>
        </p:grpSpPr>
        <p:sp>
          <p:nvSpPr>
            <p:cNvPr id="79" name="Line 63"/>
            <p:cNvSpPr>
              <a:spLocks noChangeShapeType="1"/>
            </p:cNvSpPr>
            <p:nvPr/>
          </p:nvSpPr>
          <p:spPr bwMode="auto">
            <a:xfrm>
              <a:off x="4998" y="1494"/>
              <a:ext cx="360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Line 64"/>
            <p:cNvSpPr>
              <a:spLocks noChangeShapeType="1"/>
            </p:cNvSpPr>
            <p:nvPr/>
          </p:nvSpPr>
          <p:spPr bwMode="auto">
            <a:xfrm>
              <a:off x="5358" y="1830"/>
              <a:ext cx="96" cy="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Line 65"/>
            <p:cNvSpPr>
              <a:spLocks noChangeShapeType="1"/>
            </p:cNvSpPr>
            <p:nvPr/>
          </p:nvSpPr>
          <p:spPr bwMode="auto">
            <a:xfrm flipH="1">
              <a:off x="5262" y="1806"/>
              <a:ext cx="96" cy="3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Oval 66"/>
            <p:cNvSpPr>
              <a:spLocks noChangeArrowheads="1"/>
            </p:cNvSpPr>
            <p:nvPr/>
          </p:nvSpPr>
          <p:spPr bwMode="auto">
            <a:xfrm>
              <a:off x="5298" y="1758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" name="Oval 67"/>
            <p:cNvSpPr>
              <a:spLocks noChangeArrowheads="1"/>
            </p:cNvSpPr>
            <p:nvPr/>
          </p:nvSpPr>
          <p:spPr bwMode="auto">
            <a:xfrm>
              <a:off x="5208" y="2076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4" name="Oval 68"/>
            <p:cNvSpPr>
              <a:spLocks noChangeArrowheads="1"/>
            </p:cNvSpPr>
            <p:nvPr/>
          </p:nvSpPr>
          <p:spPr bwMode="auto">
            <a:xfrm>
              <a:off x="5406" y="2070"/>
              <a:ext cx="96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5" name="Group 105"/>
          <p:cNvGrpSpPr>
            <a:grpSpLocks/>
          </p:cNvGrpSpPr>
          <p:nvPr/>
        </p:nvGrpSpPr>
        <p:grpSpPr bwMode="auto">
          <a:xfrm>
            <a:off x="303665" y="3715863"/>
            <a:ext cx="160678" cy="102756"/>
            <a:chOff x="1871" y="1867"/>
            <a:chExt cx="816" cy="398"/>
          </a:xfrm>
        </p:grpSpPr>
        <p:sp>
          <p:nvSpPr>
            <p:cNvPr id="86" name="Oval 106"/>
            <p:cNvSpPr>
              <a:spLocks noChangeArrowheads="1"/>
            </p:cNvSpPr>
            <p:nvPr/>
          </p:nvSpPr>
          <p:spPr bwMode="auto">
            <a:xfrm>
              <a:off x="1871" y="1867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" name="Oval 107"/>
            <p:cNvSpPr>
              <a:spLocks noChangeArrowheads="1"/>
            </p:cNvSpPr>
            <p:nvPr/>
          </p:nvSpPr>
          <p:spPr bwMode="auto">
            <a:xfrm>
              <a:off x="2159" y="2106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" name="Oval 108"/>
            <p:cNvSpPr>
              <a:spLocks noChangeArrowheads="1"/>
            </p:cNvSpPr>
            <p:nvPr/>
          </p:nvSpPr>
          <p:spPr bwMode="auto">
            <a:xfrm>
              <a:off x="2447" y="1867"/>
              <a:ext cx="240" cy="159"/>
            </a:xfrm>
            <a:prstGeom prst="ellipse">
              <a:avLst/>
            </a:prstGeom>
            <a:solidFill>
              <a:srgbClr val="96FCFE"/>
            </a:solidFill>
            <a:ln w="12700" cap="sq">
              <a:solidFill>
                <a:schemeClr val="tx1"/>
              </a:solidFill>
              <a:round/>
              <a:headEnd type="none" w="med" len="sm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" name="Line 109"/>
            <p:cNvSpPr>
              <a:spLocks noChangeShapeType="1"/>
            </p:cNvSpPr>
            <p:nvPr/>
          </p:nvSpPr>
          <p:spPr bwMode="auto">
            <a:xfrm>
              <a:off x="2063" y="2026"/>
              <a:ext cx="117" cy="99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" name="Line 110"/>
            <p:cNvSpPr>
              <a:spLocks noChangeShapeType="1"/>
            </p:cNvSpPr>
            <p:nvPr/>
          </p:nvSpPr>
          <p:spPr bwMode="auto">
            <a:xfrm flipH="1">
              <a:off x="2375" y="2026"/>
              <a:ext cx="120" cy="97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med" len="sm"/>
              <a:tailEnd type="stealth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1" name="Oval 112"/>
          <p:cNvSpPr>
            <a:spLocks noChangeArrowheads="1"/>
          </p:cNvSpPr>
          <p:nvPr/>
        </p:nvSpPr>
        <p:spPr bwMode="auto">
          <a:xfrm>
            <a:off x="947062" y="3394713"/>
            <a:ext cx="74159" cy="49323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" name="Cube 50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4" name="Title 1"/>
          <p:cNvSpPr>
            <a:spLocks noGrp="1"/>
          </p:cNvSpPr>
          <p:nvPr>
            <p:ph type="title"/>
          </p:nvPr>
        </p:nvSpPr>
        <p:spPr>
          <a:xfrm>
            <a:off x="584200" y="355600"/>
            <a:ext cx="8172450" cy="591573"/>
          </a:xfrm>
        </p:spPr>
        <p:txBody>
          <a:bodyPr/>
          <a:lstStyle/>
          <a:p>
            <a:r>
              <a:rPr lang="en-US" dirty="0" smtClean="0"/>
              <a:t>Foundations of Reflection</a:t>
            </a:r>
            <a:endParaRPr lang="en-US" dirty="0"/>
          </a:p>
        </p:txBody>
      </p:sp>
      <p:sp>
        <p:nvSpPr>
          <p:cNvPr id="62" name="Rectangle 61"/>
          <p:cNvSpPr/>
          <p:nvPr/>
        </p:nvSpPr>
        <p:spPr>
          <a:xfrm>
            <a:off x="1560285" y="996017"/>
            <a:ext cx="619034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>Expected value of computation</a:t>
            </a:r>
            <a:b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</a:br>
            <a:endParaRPr lang="en-US" sz="20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9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3"/>
          <p:cNvSpPr>
            <a:spLocks noChangeShapeType="1"/>
          </p:cNvSpPr>
          <p:nvPr/>
        </p:nvSpPr>
        <p:spPr bwMode="auto">
          <a:xfrm>
            <a:off x="1622652" y="3955824"/>
            <a:ext cx="0" cy="528638"/>
          </a:xfrm>
          <a:prstGeom prst="line">
            <a:avLst/>
          </a:prstGeom>
          <a:noFill/>
          <a:ln w="57150">
            <a:solidFill>
              <a:srgbClr val="6AADFE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" name="Freeform 14"/>
          <p:cNvSpPr>
            <a:spLocks/>
          </p:cNvSpPr>
          <p:nvPr/>
        </p:nvSpPr>
        <p:spPr bwMode="auto">
          <a:xfrm>
            <a:off x="1163638" y="4102100"/>
            <a:ext cx="1108075" cy="1458913"/>
          </a:xfrm>
          <a:custGeom>
            <a:avLst/>
            <a:gdLst/>
            <a:ahLst/>
            <a:cxnLst>
              <a:cxn ang="0">
                <a:pos x="0" y="854"/>
              </a:cxn>
              <a:cxn ang="0">
                <a:pos x="249" y="242"/>
              </a:cxn>
              <a:cxn ang="0">
                <a:pos x="697" y="0"/>
              </a:cxn>
              <a:cxn ang="0">
                <a:pos x="653" y="105"/>
              </a:cxn>
              <a:cxn ang="0">
                <a:pos x="321" y="287"/>
              </a:cxn>
              <a:cxn ang="0">
                <a:pos x="146" y="918"/>
              </a:cxn>
            </a:cxnLst>
            <a:rect l="0" t="0" r="r" b="b"/>
            <a:pathLst>
              <a:path w="698" h="919">
                <a:moveTo>
                  <a:pt x="0" y="854"/>
                </a:moveTo>
                <a:lnTo>
                  <a:pt x="249" y="242"/>
                </a:lnTo>
                <a:lnTo>
                  <a:pt x="697" y="0"/>
                </a:lnTo>
                <a:lnTo>
                  <a:pt x="653" y="105"/>
                </a:lnTo>
                <a:lnTo>
                  <a:pt x="321" y="287"/>
                </a:lnTo>
                <a:lnTo>
                  <a:pt x="146" y="918"/>
                </a:lnTo>
              </a:path>
            </a:pathLst>
          </a:custGeom>
          <a:solidFill>
            <a:srgbClr val="0000FF"/>
          </a:solidFill>
          <a:ln w="12700" cap="rnd" cmpd="sng">
            <a:solidFill>
              <a:srgbClr val="00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" name="Freeform 15"/>
          <p:cNvSpPr>
            <a:spLocks/>
          </p:cNvSpPr>
          <p:nvPr/>
        </p:nvSpPr>
        <p:spPr bwMode="auto">
          <a:xfrm>
            <a:off x="2266950" y="4213225"/>
            <a:ext cx="347663" cy="449263"/>
          </a:xfrm>
          <a:custGeom>
            <a:avLst/>
            <a:gdLst/>
            <a:ahLst/>
            <a:cxnLst>
              <a:cxn ang="0">
                <a:pos x="62" y="18"/>
              </a:cxn>
              <a:cxn ang="0">
                <a:pos x="218" y="282"/>
              </a:cxn>
              <a:cxn ang="0">
                <a:pos x="0" y="0"/>
              </a:cxn>
            </a:cxnLst>
            <a:rect l="0" t="0" r="r" b="b"/>
            <a:pathLst>
              <a:path w="219" h="283">
                <a:moveTo>
                  <a:pt x="62" y="18"/>
                </a:moveTo>
                <a:lnTo>
                  <a:pt x="218" y="282"/>
                </a:lnTo>
                <a:lnTo>
                  <a:pt x="0" y="0"/>
                </a:lnTo>
              </a:path>
            </a:pathLst>
          </a:custGeom>
          <a:solidFill>
            <a:srgbClr val="0000FF"/>
          </a:solidFill>
          <a:ln w="12700" cap="rnd" cmpd="sng">
            <a:solidFill>
              <a:srgbClr val="00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" name="Freeform 16"/>
          <p:cNvSpPr>
            <a:spLocks/>
          </p:cNvSpPr>
          <p:nvPr/>
        </p:nvSpPr>
        <p:spPr bwMode="auto">
          <a:xfrm>
            <a:off x="2625725" y="4689475"/>
            <a:ext cx="188913" cy="95250"/>
          </a:xfrm>
          <a:custGeom>
            <a:avLst/>
            <a:gdLst/>
            <a:ahLst/>
            <a:cxnLst>
              <a:cxn ang="0">
                <a:pos x="0" y="50"/>
              </a:cxn>
              <a:cxn ang="0">
                <a:pos x="12" y="0"/>
              </a:cxn>
              <a:cxn ang="0">
                <a:pos x="68" y="26"/>
              </a:cxn>
              <a:cxn ang="0">
                <a:pos x="118" y="59"/>
              </a:cxn>
              <a:cxn ang="0">
                <a:pos x="0" y="50"/>
              </a:cxn>
            </a:cxnLst>
            <a:rect l="0" t="0" r="r" b="b"/>
            <a:pathLst>
              <a:path w="119" h="60">
                <a:moveTo>
                  <a:pt x="0" y="50"/>
                </a:moveTo>
                <a:lnTo>
                  <a:pt x="12" y="0"/>
                </a:lnTo>
                <a:lnTo>
                  <a:pt x="68" y="26"/>
                </a:lnTo>
                <a:lnTo>
                  <a:pt x="118" y="59"/>
                </a:lnTo>
                <a:lnTo>
                  <a:pt x="0" y="50"/>
                </a:lnTo>
              </a:path>
            </a:pathLst>
          </a:custGeom>
          <a:solidFill>
            <a:srgbClr val="0000FF"/>
          </a:solidFill>
          <a:ln w="12700" cap="rnd" cmpd="sng">
            <a:solidFill>
              <a:srgbClr val="00FFFF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" name="Rectangle 17"/>
          <p:cNvSpPr>
            <a:spLocks noChangeArrowheads="1"/>
          </p:cNvSpPr>
          <p:nvPr/>
        </p:nvSpPr>
        <p:spPr bwMode="auto">
          <a:xfrm>
            <a:off x="1016000" y="5459413"/>
            <a:ext cx="1068388" cy="200025"/>
          </a:xfrm>
          <a:prstGeom prst="rect">
            <a:avLst/>
          </a:prstGeom>
          <a:solidFill>
            <a:srgbClr val="0000FF"/>
          </a:solidFill>
          <a:ln w="12700">
            <a:solidFill>
              <a:srgbClr val="00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Oval 18"/>
          <p:cNvSpPr>
            <a:spLocks noChangeArrowheads="1"/>
          </p:cNvSpPr>
          <p:nvPr/>
        </p:nvSpPr>
        <p:spPr bwMode="auto">
          <a:xfrm>
            <a:off x="1066800" y="5619750"/>
            <a:ext cx="349250" cy="254000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1557338" y="5619750"/>
            <a:ext cx="347663" cy="254000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Oval 20"/>
          <p:cNvSpPr>
            <a:spLocks noChangeArrowheads="1"/>
          </p:cNvSpPr>
          <p:nvPr/>
        </p:nvSpPr>
        <p:spPr bwMode="auto">
          <a:xfrm>
            <a:off x="1525588" y="4419600"/>
            <a:ext cx="188913" cy="2047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Oval 21"/>
          <p:cNvSpPr>
            <a:spLocks noChangeArrowheads="1"/>
          </p:cNvSpPr>
          <p:nvPr/>
        </p:nvSpPr>
        <p:spPr bwMode="auto">
          <a:xfrm>
            <a:off x="2168525" y="4083050"/>
            <a:ext cx="187325" cy="2047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" name="Group 22"/>
          <p:cNvGrpSpPr>
            <a:grpSpLocks/>
          </p:cNvGrpSpPr>
          <p:nvPr/>
        </p:nvGrpSpPr>
        <p:grpSpPr bwMode="auto">
          <a:xfrm rot="19413309">
            <a:off x="1584552" y="3841524"/>
            <a:ext cx="376238" cy="179388"/>
            <a:chOff x="1117" y="3133"/>
            <a:chExt cx="237" cy="113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1313" y="3173"/>
              <a:ext cx="41" cy="47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24"/>
            <p:cNvSpPr>
              <a:spLocks noChangeArrowheads="1"/>
            </p:cNvSpPr>
            <p:nvPr/>
          </p:nvSpPr>
          <p:spPr bwMode="auto">
            <a:xfrm>
              <a:off x="1117" y="3133"/>
              <a:ext cx="200" cy="113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0" y="3265714"/>
            <a:ext cx="1596571" cy="740230"/>
            <a:chOff x="0" y="3265714"/>
            <a:chExt cx="1596571" cy="740230"/>
          </a:xfrm>
        </p:grpSpPr>
        <p:sp>
          <p:nvSpPr>
            <p:cNvPr id="17" name="Cloud Callout 16"/>
            <p:cNvSpPr/>
            <p:nvPr/>
          </p:nvSpPr>
          <p:spPr bwMode="auto">
            <a:xfrm>
              <a:off x="0" y="3265714"/>
              <a:ext cx="1596571" cy="740230"/>
            </a:xfrm>
            <a:prstGeom prst="cloudCallout">
              <a:avLst>
                <a:gd name="adj1" fmla="val 38158"/>
                <a:gd name="adj2" fmla="val 105556"/>
              </a:avLst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grpSp>
          <p:nvGrpSpPr>
            <p:cNvPr id="18" name="Group 11"/>
            <p:cNvGrpSpPr>
              <a:grpSpLocks/>
            </p:cNvGrpSpPr>
            <p:nvPr/>
          </p:nvGrpSpPr>
          <p:grpSpPr bwMode="auto">
            <a:xfrm>
              <a:off x="693056" y="3702152"/>
              <a:ext cx="90639" cy="181878"/>
              <a:chOff x="4656" y="1836"/>
              <a:chExt cx="132" cy="354"/>
            </a:xfrm>
          </p:grpSpPr>
          <p:sp>
            <p:nvSpPr>
              <p:cNvPr id="20" name="Line 12"/>
              <p:cNvSpPr>
                <a:spLocks noChangeShapeType="1"/>
              </p:cNvSpPr>
              <p:nvPr/>
            </p:nvSpPr>
            <p:spPr bwMode="auto">
              <a:xfrm>
                <a:off x="4656" y="1836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Oval 13"/>
              <p:cNvSpPr>
                <a:spLocks noChangeArrowheads="1"/>
              </p:cNvSpPr>
              <p:nvPr/>
            </p:nvSpPr>
            <p:spPr bwMode="auto">
              <a:xfrm>
                <a:off x="4692" y="2094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" name="Group 14"/>
            <p:cNvGrpSpPr>
              <a:grpSpLocks/>
            </p:cNvGrpSpPr>
            <p:nvPr/>
          </p:nvGrpSpPr>
          <p:grpSpPr bwMode="auto">
            <a:xfrm>
              <a:off x="537479" y="3655635"/>
              <a:ext cx="111239" cy="197292"/>
              <a:chOff x="4494" y="1812"/>
              <a:chExt cx="162" cy="384"/>
            </a:xfrm>
          </p:grpSpPr>
          <p:sp>
            <p:nvSpPr>
              <p:cNvPr id="23" name="Line 15"/>
              <p:cNvSpPr>
                <a:spLocks noChangeShapeType="1"/>
              </p:cNvSpPr>
              <p:nvPr/>
            </p:nvSpPr>
            <p:spPr bwMode="auto">
              <a:xfrm flipH="1">
                <a:off x="4560" y="1812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Oval 16"/>
              <p:cNvSpPr>
                <a:spLocks noChangeArrowheads="1"/>
              </p:cNvSpPr>
              <p:nvPr/>
            </p:nvSpPr>
            <p:spPr bwMode="auto">
              <a:xfrm>
                <a:off x="4494" y="210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2" name="Group 59"/>
            <p:cNvGrpSpPr>
              <a:grpSpLocks/>
            </p:cNvGrpSpPr>
            <p:nvPr/>
          </p:nvGrpSpPr>
          <p:grpSpPr bwMode="auto">
            <a:xfrm>
              <a:off x="679903" y="3462745"/>
              <a:ext cx="267797" cy="188044"/>
              <a:chOff x="4602" y="1488"/>
              <a:chExt cx="390" cy="366"/>
            </a:xfrm>
          </p:grpSpPr>
          <p:sp>
            <p:nvSpPr>
              <p:cNvPr id="26" name="Line 60"/>
              <p:cNvSpPr>
                <a:spLocks noChangeShapeType="1"/>
              </p:cNvSpPr>
              <p:nvPr/>
            </p:nvSpPr>
            <p:spPr bwMode="auto">
              <a:xfrm flipH="1">
                <a:off x="4650" y="1488"/>
                <a:ext cx="342" cy="33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Oval 61"/>
              <p:cNvSpPr>
                <a:spLocks noChangeArrowheads="1"/>
              </p:cNvSpPr>
              <p:nvPr/>
            </p:nvSpPr>
            <p:spPr bwMode="auto">
              <a:xfrm>
                <a:off x="4602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5" name="Group 62"/>
            <p:cNvGrpSpPr>
              <a:grpSpLocks/>
            </p:cNvGrpSpPr>
            <p:nvPr/>
          </p:nvGrpSpPr>
          <p:grpSpPr bwMode="auto">
            <a:xfrm>
              <a:off x="974725" y="3468915"/>
              <a:ext cx="346076" cy="348343"/>
              <a:chOff x="4998" y="1494"/>
              <a:chExt cx="504" cy="678"/>
            </a:xfrm>
          </p:grpSpPr>
          <p:sp>
            <p:nvSpPr>
              <p:cNvPr id="29" name="Line 63"/>
              <p:cNvSpPr>
                <a:spLocks noChangeShapeType="1"/>
              </p:cNvSpPr>
              <p:nvPr/>
            </p:nvSpPr>
            <p:spPr bwMode="auto">
              <a:xfrm>
                <a:off x="4998" y="1494"/>
                <a:ext cx="360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64"/>
              <p:cNvSpPr>
                <a:spLocks noChangeShapeType="1"/>
              </p:cNvSpPr>
              <p:nvPr/>
            </p:nvSpPr>
            <p:spPr bwMode="auto">
              <a:xfrm>
                <a:off x="5358" y="1830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Line 65"/>
              <p:cNvSpPr>
                <a:spLocks noChangeShapeType="1"/>
              </p:cNvSpPr>
              <p:nvPr/>
            </p:nvSpPr>
            <p:spPr bwMode="auto">
              <a:xfrm flipH="1">
                <a:off x="5262" y="1806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Oval 66"/>
              <p:cNvSpPr>
                <a:spLocks noChangeArrowheads="1"/>
              </p:cNvSpPr>
              <p:nvPr/>
            </p:nvSpPr>
            <p:spPr bwMode="auto">
              <a:xfrm>
                <a:off x="5298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Oval 67"/>
              <p:cNvSpPr>
                <a:spLocks noChangeArrowheads="1"/>
              </p:cNvSpPr>
              <p:nvPr/>
            </p:nvSpPr>
            <p:spPr bwMode="auto">
              <a:xfrm>
                <a:off x="5208" y="207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Oval 68"/>
              <p:cNvSpPr>
                <a:spLocks noChangeArrowheads="1"/>
              </p:cNvSpPr>
              <p:nvPr/>
            </p:nvSpPr>
            <p:spPr bwMode="auto">
              <a:xfrm>
                <a:off x="5406" y="207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8" name="Group 105"/>
            <p:cNvGrpSpPr>
              <a:grpSpLocks/>
            </p:cNvGrpSpPr>
            <p:nvPr/>
          </p:nvGrpSpPr>
          <p:grpSpPr bwMode="auto">
            <a:xfrm>
              <a:off x="303665" y="3715863"/>
              <a:ext cx="160678" cy="102756"/>
              <a:chOff x="1871" y="1867"/>
              <a:chExt cx="816" cy="398"/>
            </a:xfrm>
          </p:grpSpPr>
          <p:sp>
            <p:nvSpPr>
              <p:cNvPr id="49" name="Oval 106"/>
              <p:cNvSpPr>
                <a:spLocks noChangeArrowheads="1"/>
              </p:cNvSpPr>
              <p:nvPr/>
            </p:nvSpPr>
            <p:spPr bwMode="auto">
              <a:xfrm>
                <a:off x="1871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" name="Oval 107"/>
              <p:cNvSpPr>
                <a:spLocks noChangeArrowheads="1"/>
              </p:cNvSpPr>
              <p:nvPr/>
            </p:nvSpPr>
            <p:spPr bwMode="auto">
              <a:xfrm>
                <a:off x="2159" y="2106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" name="Oval 108"/>
              <p:cNvSpPr>
                <a:spLocks noChangeArrowheads="1"/>
              </p:cNvSpPr>
              <p:nvPr/>
            </p:nvSpPr>
            <p:spPr bwMode="auto">
              <a:xfrm>
                <a:off x="2447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2" name="Line 109"/>
              <p:cNvSpPr>
                <a:spLocks noChangeShapeType="1"/>
              </p:cNvSpPr>
              <p:nvPr/>
            </p:nvSpPr>
            <p:spPr bwMode="auto">
              <a:xfrm>
                <a:off x="2063" y="2026"/>
                <a:ext cx="117" cy="99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" name="Line 110"/>
              <p:cNvSpPr>
                <a:spLocks noChangeShapeType="1"/>
              </p:cNvSpPr>
              <p:nvPr/>
            </p:nvSpPr>
            <p:spPr bwMode="auto">
              <a:xfrm flipH="1">
                <a:off x="2375" y="2026"/>
                <a:ext cx="120" cy="97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4" name="Oval 112"/>
            <p:cNvSpPr>
              <a:spLocks noChangeArrowheads="1"/>
            </p:cNvSpPr>
            <p:nvPr/>
          </p:nvSpPr>
          <p:spPr bwMode="auto">
            <a:xfrm>
              <a:off x="947062" y="3394713"/>
              <a:ext cx="74159" cy="4932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" name="Cube 54"/>
          <p:cNvSpPr/>
          <p:nvPr/>
        </p:nvSpPr>
        <p:spPr bwMode="auto">
          <a:xfrm>
            <a:off x="2830284" y="5675086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6" name="Cube 55"/>
          <p:cNvSpPr/>
          <p:nvPr/>
        </p:nvSpPr>
        <p:spPr bwMode="auto">
          <a:xfrm>
            <a:off x="3258455" y="5609773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7" name="Cube 56"/>
          <p:cNvSpPr/>
          <p:nvPr/>
        </p:nvSpPr>
        <p:spPr bwMode="auto">
          <a:xfrm>
            <a:off x="2946400" y="5442857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8" name="Cube 57"/>
          <p:cNvSpPr/>
          <p:nvPr/>
        </p:nvSpPr>
        <p:spPr bwMode="auto">
          <a:xfrm>
            <a:off x="3338284" y="5384802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9" name="Cube 58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60" name="Cube 59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63" name="Title 1"/>
          <p:cNvSpPr>
            <a:spLocks noGrp="1"/>
          </p:cNvSpPr>
          <p:nvPr>
            <p:ph type="title"/>
          </p:nvPr>
        </p:nvSpPr>
        <p:spPr>
          <a:xfrm>
            <a:off x="584200" y="355600"/>
            <a:ext cx="8172450" cy="591573"/>
          </a:xfrm>
        </p:spPr>
        <p:txBody>
          <a:bodyPr/>
          <a:lstStyle/>
          <a:p>
            <a:r>
              <a:rPr lang="en-US" dirty="0" smtClean="0"/>
              <a:t>Foundations of Reflection</a:t>
            </a:r>
            <a:endParaRPr lang="en-US" dirty="0"/>
          </a:p>
        </p:txBody>
      </p:sp>
      <p:sp>
        <p:nvSpPr>
          <p:cNvPr id="65" name="Rectangle 64"/>
          <p:cNvSpPr/>
          <p:nvPr/>
        </p:nvSpPr>
        <p:spPr>
          <a:xfrm>
            <a:off x="1560285" y="996017"/>
            <a:ext cx="619034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>Expected value of computation</a:t>
            </a:r>
            <a:b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</a:br>
            <a:endParaRPr lang="en-US" sz="20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3"/>
          <p:cNvSpPr>
            <a:spLocks noChangeShapeType="1"/>
          </p:cNvSpPr>
          <p:nvPr/>
        </p:nvSpPr>
        <p:spPr bwMode="auto">
          <a:xfrm>
            <a:off x="1622652" y="3955824"/>
            <a:ext cx="0" cy="528638"/>
          </a:xfrm>
          <a:prstGeom prst="line">
            <a:avLst/>
          </a:prstGeom>
          <a:noFill/>
          <a:ln w="57150">
            <a:solidFill>
              <a:srgbClr val="6AADFE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" name="Freeform 14"/>
          <p:cNvSpPr>
            <a:spLocks/>
          </p:cNvSpPr>
          <p:nvPr/>
        </p:nvSpPr>
        <p:spPr bwMode="auto">
          <a:xfrm>
            <a:off x="1163638" y="4102100"/>
            <a:ext cx="1108075" cy="1458913"/>
          </a:xfrm>
          <a:custGeom>
            <a:avLst/>
            <a:gdLst/>
            <a:ahLst/>
            <a:cxnLst>
              <a:cxn ang="0">
                <a:pos x="0" y="854"/>
              </a:cxn>
              <a:cxn ang="0">
                <a:pos x="249" y="242"/>
              </a:cxn>
              <a:cxn ang="0">
                <a:pos x="697" y="0"/>
              </a:cxn>
              <a:cxn ang="0">
                <a:pos x="653" y="105"/>
              </a:cxn>
              <a:cxn ang="0">
                <a:pos x="321" y="287"/>
              </a:cxn>
              <a:cxn ang="0">
                <a:pos x="146" y="918"/>
              </a:cxn>
            </a:cxnLst>
            <a:rect l="0" t="0" r="r" b="b"/>
            <a:pathLst>
              <a:path w="698" h="919">
                <a:moveTo>
                  <a:pt x="0" y="854"/>
                </a:moveTo>
                <a:lnTo>
                  <a:pt x="249" y="242"/>
                </a:lnTo>
                <a:lnTo>
                  <a:pt x="697" y="0"/>
                </a:lnTo>
                <a:lnTo>
                  <a:pt x="653" y="105"/>
                </a:lnTo>
                <a:lnTo>
                  <a:pt x="321" y="287"/>
                </a:lnTo>
                <a:lnTo>
                  <a:pt x="146" y="918"/>
                </a:lnTo>
              </a:path>
            </a:pathLst>
          </a:custGeom>
          <a:solidFill>
            <a:srgbClr val="0000FF"/>
          </a:solidFill>
          <a:ln w="12700" cap="rnd" cmpd="sng">
            <a:solidFill>
              <a:srgbClr val="00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" name="Freeform 15"/>
          <p:cNvSpPr>
            <a:spLocks/>
          </p:cNvSpPr>
          <p:nvPr/>
        </p:nvSpPr>
        <p:spPr bwMode="auto">
          <a:xfrm>
            <a:off x="2266950" y="4213225"/>
            <a:ext cx="347663" cy="449263"/>
          </a:xfrm>
          <a:custGeom>
            <a:avLst/>
            <a:gdLst/>
            <a:ahLst/>
            <a:cxnLst>
              <a:cxn ang="0">
                <a:pos x="62" y="18"/>
              </a:cxn>
              <a:cxn ang="0">
                <a:pos x="218" y="282"/>
              </a:cxn>
              <a:cxn ang="0">
                <a:pos x="0" y="0"/>
              </a:cxn>
            </a:cxnLst>
            <a:rect l="0" t="0" r="r" b="b"/>
            <a:pathLst>
              <a:path w="219" h="283">
                <a:moveTo>
                  <a:pt x="62" y="18"/>
                </a:moveTo>
                <a:lnTo>
                  <a:pt x="218" y="282"/>
                </a:lnTo>
                <a:lnTo>
                  <a:pt x="0" y="0"/>
                </a:lnTo>
              </a:path>
            </a:pathLst>
          </a:custGeom>
          <a:solidFill>
            <a:srgbClr val="0000FF"/>
          </a:solidFill>
          <a:ln w="12700" cap="rnd" cmpd="sng">
            <a:solidFill>
              <a:srgbClr val="00FFFF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" name="Freeform 16"/>
          <p:cNvSpPr>
            <a:spLocks/>
          </p:cNvSpPr>
          <p:nvPr/>
        </p:nvSpPr>
        <p:spPr bwMode="auto">
          <a:xfrm>
            <a:off x="2625725" y="4689475"/>
            <a:ext cx="188913" cy="95250"/>
          </a:xfrm>
          <a:custGeom>
            <a:avLst/>
            <a:gdLst/>
            <a:ahLst/>
            <a:cxnLst>
              <a:cxn ang="0">
                <a:pos x="0" y="50"/>
              </a:cxn>
              <a:cxn ang="0">
                <a:pos x="12" y="0"/>
              </a:cxn>
              <a:cxn ang="0">
                <a:pos x="68" y="26"/>
              </a:cxn>
              <a:cxn ang="0">
                <a:pos x="118" y="59"/>
              </a:cxn>
              <a:cxn ang="0">
                <a:pos x="0" y="50"/>
              </a:cxn>
            </a:cxnLst>
            <a:rect l="0" t="0" r="r" b="b"/>
            <a:pathLst>
              <a:path w="119" h="60">
                <a:moveTo>
                  <a:pt x="0" y="50"/>
                </a:moveTo>
                <a:lnTo>
                  <a:pt x="12" y="0"/>
                </a:lnTo>
                <a:lnTo>
                  <a:pt x="68" y="26"/>
                </a:lnTo>
                <a:lnTo>
                  <a:pt x="118" y="59"/>
                </a:lnTo>
                <a:lnTo>
                  <a:pt x="0" y="50"/>
                </a:lnTo>
              </a:path>
            </a:pathLst>
          </a:custGeom>
          <a:solidFill>
            <a:srgbClr val="0000FF"/>
          </a:solidFill>
          <a:ln w="12700" cap="rnd" cmpd="sng">
            <a:solidFill>
              <a:srgbClr val="00FFFF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" name="Rectangle 17"/>
          <p:cNvSpPr>
            <a:spLocks noChangeArrowheads="1"/>
          </p:cNvSpPr>
          <p:nvPr/>
        </p:nvSpPr>
        <p:spPr bwMode="auto">
          <a:xfrm>
            <a:off x="1016000" y="5459413"/>
            <a:ext cx="1068388" cy="200025"/>
          </a:xfrm>
          <a:prstGeom prst="rect">
            <a:avLst/>
          </a:prstGeom>
          <a:solidFill>
            <a:srgbClr val="0000FF"/>
          </a:solidFill>
          <a:ln w="12700">
            <a:solidFill>
              <a:srgbClr val="00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Oval 18"/>
          <p:cNvSpPr>
            <a:spLocks noChangeArrowheads="1"/>
          </p:cNvSpPr>
          <p:nvPr/>
        </p:nvSpPr>
        <p:spPr bwMode="auto">
          <a:xfrm>
            <a:off x="1066800" y="5619750"/>
            <a:ext cx="349250" cy="254000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1557338" y="5619750"/>
            <a:ext cx="347663" cy="254000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Oval 20"/>
          <p:cNvSpPr>
            <a:spLocks noChangeArrowheads="1"/>
          </p:cNvSpPr>
          <p:nvPr/>
        </p:nvSpPr>
        <p:spPr bwMode="auto">
          <a:xfrm>
            <a:off x="1525588" y="4419600"/>
            <a:ext cx="188913" cy="2047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Oval 21"/>
          <p:cNvSpPr>
            <a:spLocks noChangeArrowheads="1"/>
          </p:cNvSpPr>
          <p:nvPr/>
        </p:nvSpPr>
        <p:spPr bwMode="auto">
          <a:xfrm>
            <a:off x="2168525" y="4083050"/>
            <a:ext cx="187325" cy="2047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" name="Group 22"/>
          <p:cNvGrpSpPr>
            <a:grpSpLocks/>
          </p:cNvGrpSpPr>
          <p:nvPr/>
        </p:nvGrpSpPr>
        <p:grpSpPr bwMode="auto">
          <a:xfrm rot="17394863">
            <a:off x="1482953" y="3783467"/>
            <a:ext cx="376238" cy="179388"/>
            <a:chOff x="1117" y="3133"/>
            <a:chExt cx="237" cy="113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1313" y="3173"/>
              <a:ext cx="41" cy="47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24"/>
            <p:cNvSpPr>
              <a:spLocks noChangeArrowheads="1"/>
            </p:cNvSpPr>
            <p:nvPr/>
          </p:nvSpPr>
          <p:spPr bwMode="auto">
            <a:xfrm>
              <a:off x="1117" y="3133"/>
              <a:ext cx="200" cy="113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" name="Group 45"/>
          <p:cNvGrpSpPr/>
          <p:nvPr/>
        </p:nvGrpSpPr>
        <p:grpSpPr>
          <a:xfrm>
            <a:off x="0" y="3265714"/>
            <a:ext cx="1596571" cy="740230"/>
            <a:chOff x="0" y="3265714"/>
            <a:chExt cx="1596571" cy="740230"/>
          </a:xfrm>
        </p:grpSpPr>
        <p:sp>
          <p:nvSpPr>
            <p:cNvPr id="17" name="Cloud Callout 16"/>
            <p:cNvSpPr/>
            <p:nvPr/>
          </p:nvSpPr>
          <p:spPr bwMode="auto">
            <a:xfrm>
              <a:off x="0" y="3265714"/>
              <a:ext cx="1596571" cy="740230"/>
            </a:xfrm>
            <a:prstGeom prst="cloudCallout">
              <a:avLst>
                <a:gd name="adj1" fmla="val 38158"/>
                <a:gd name="adj2" fmla="val 105556"/>
              </a:avLst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grpSp>
          <p:nvGrpSpPr>
            <p:cNvPr id="18" name="Group 11"/>
            <p:cNvGrpSpPr>
              <a:grpSpLocks/>
            </p:cNvGrpSpPr>
            <p:nvPr/>
          </p:nvGrpSpPr>
          <p:grpSpPr bwMode="auto">
            <a:xfrm>
              <a:off x="693056" y="3702152"/>
              <a:ext cx="90639" cy="181878"/>
              <a:chOff x="4656" y="1836"/>
              <a:chExt cx="132" cy="354"/>
            </a:xfrm>
          </p:grpSpPr>
          <p:sp>
            <p:nvSpPr>
              <p:cNvPr id="20" name="Line 12"/>
              <p:cNvSpPr>
                <a:spLocks noChangeShapeType="1"/>
              </p:cNvSpPr>
              <p:nvPr/>
            </p:nvSpPr>
            <p:spPr bwMode="auto">
              <a:xfrm>
                <a:off x="4656" y="1836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Oval 13"/>
              <p:cNvSpPr>
                <a:spLocks noChangeArrowheads="1"/>
              </p:cNvSpPr>
              <p:nvPr/>
            </p:nvSpPr>
            <p:spPr bwMode="auto">
              <a:xfrm>
                <a:off x="4692" y="2094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" name="Group 14"/>
            <p:cNvGrpSpPr>
              <a:grpSpLocks/>
            </p:cNvGrpSpPr>
            <p:nvPr/>
          </p:nvGrpSpPr>
          <p:grpSpPr bwMode="auto">
            <a:xfrm>
              <a:off x="537479" y="3655635"/>
              <a:ext cx="111239" cy="197292"/>
              <a:chOff x="4494" y="1812"/>
              <a:chExt cx="162" cy="384"/>
            </a:xfrm>
          </p:grpSpPr>
          <p:sp>
            <p:nvSpPr>
              <p:cNvPr id="23" name="Line 15"/>
              <p:cNvSpPr>
                <a:spLocks noChangeShapeType="1"/>
              </p:cNvSpPr>
              <p:nvPr/>
            </p:nvSpPr>
            <p:spPr bwMode="auto">
              <a:xfrm flipH="1">
                <a:off x="4560" y="1812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Oval 16"/>
              <p:cNvSpPr>
                <a:spLocks noChangeArrowheads="1"/>
              </p:cNvSpPr>
              <p:nvPr/>
            </p:nvSpPr>
            <p:spPr bwMode="auto">
              <a:xfrm>
                <a:off x="4494" y="210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2" name="Group 59"/>
            <p:cNvGrpSpPr>
              <a:grpSpLocks/>
            </p:cNvGrpSpPr>
            <p:nvPr/>
          </p:nvGrpSpPr>
          <p:grpSpPr bwMode="auto">
            <a:xfrm>
              <a:off x="679903" y="3462745"/>
              <a:ext cx="267797" cy="188044"/>
              <a:chOff x="4602" y="1488"/>
              <a:chExt cx="390" cy="366"/>
            </a:xfrm>
          </p:grpSpPr>
          <p:sp>
            <p:nvSpPr>
              <p:cNvPr id="26" name="Line 60"/>
              <p:cNvSpPr>
                <a:spLocks noChangeShapeType="1"/>
              </p:cNvSpPr>
              <p:nvPr/>
            </p:nvSpPr>
            <p:spPr bwMode="auto">
              <a:xfrm flipH="1">
                <a:off x="4650" y="1488"/>
                <a:ext cx="342" cy="33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Oval 61"/>
              <p:cNvSpPr>
                <a:spLocks noChangeArrowheads="1"/>
              </p:cNvSpPr>
              <p:nvPr/>
            </p:nvSpPr>
            <p:spPr bwMode="auto">
              <a:xfrm>
                <a:off x="4602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5" name="Group 62"/>
            <p:cNvGrpSpPr>
              <a:grpSpLocks/>
            </p:cNvGrpSpPr>
            <p:nvPr/>
          </p:nvGrpSpPr>
          <p:grpSpPr bwMode="auto">
            <a:xfrm>
              <a:off x="974725" y="3468915"/>
              <a:ext cx="346076" cy="348343"/>
              <a:chOff x="4998" y="1494"/>
              <a:chExt cx="504" cy="678"/>
            </a:xfrm>
          </p:grpSpPr>
          <p:sp>
            <p:nvSpPr>
              <p:cNvPr id="29" name="Line 63"/>
              <p:cNvSpPr>
                <a:spLocks noChangeShapeType="1"/>
              </p:cNvSpPr>
              <p:nvPr/>
            </p:nvSpPr>
            <p:spPr bwMode="auto">
              <a:xfrm>
                <a:off x="4998" y="1494"/>
                <a:ext cx="360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64"/>
              <p:cNvSpPr>
                <a:spLocks noChangeShapeType="1"/>
              </p:cNvSpPr>
              <p:nvPr/>
            </p:nvSpPr>
            <p:spPr bwMode="auto">
              <a:xfrm>
                <a:off x="5358" y="1830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Line 65"/>
              <p:cNvSpPr>
                <a:spLocks noChangeShapeType="1"/>
              </p:cNvSpPr>
              <p:nvPr/>
            </p:nvSpPr>
            <p:spPr bwMode="auto">
              <a:xfrm flipH="1">
                <a:off x="5262" y="1806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Oval 66"/>
              <p:cNvSpPr>
                <a:spLocks noChangeArrowheads="1"/>
              </p:cNvSpPr>
              <p:nvPr/>
            </p:nvSpPr>
            <p:spPr bwMode="auto">
              <a:xfrm>
                <a:off x="5298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Oval 67"/>
              <p:cNvSpPr>
                <a:spLocks noChangeArrowheads="1"/>
              </p:cNvSpPr>
              <p:nvPr/>
            </p:nvSpPr>
            <p:spPr bwMode="auto">
              <a:xfrm>
                <a:off x="5208" y="207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Oval 68"/>
              <p:cNvSpPr>
                <a:spLocks noChangeArrowheads="1"/>
              </p:cNvSpPr>
              <p:nvPr/>
            </p:nvSpPr>
            <p:spPr bwMode="auto">
              <a:xfrm>
                <a:off x="5406" y="207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8" name="Group 105"/>
            <p:cNvGrpSpPr>
              <a:grpSpLocks/>
            </p:cNvGrpSpPr>
            <p:nvPr/>
          </p:nvGrpSpPr>
          <p:grpSpPr bwMode="auto">
            <a:xfrm>
              <a:off x="303665" y="3715863"/>
              <a:ext cx="160678" cy="102756"/>
              <a:chOff x="1871" y="1867"/>
              <a:chExt cx="816" cy="398"/>
            </a:xfrm>
          </p:grpSpPr>
          <p:sp>
            <p:nvSpPr>
              <p:cNvPr id="49" name="Oval 106"/>
              <p:cNvSpPr>
                <a:spLocks noChangeArrowheads="1"/>
              </p:cNvSpPr>
              <p:nvPr/>
            </p:nvSpPr>
            <p:spPr bwMode="auto">
              <a:xfrm>
                <a:off x="1871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" name="Oval 107"/>
              <p:cNvSpPr>
                <a:spLocks noChangeArrowheads="1"/>
              </p:cNvSpPr>
              <p:nvPr/>
            </p:nvSpPr>
            <p:spPr bwMode="auto">
              <a:xfrm>
                <a:off x="2159" y="2106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" name="Oval 108"/>
              <p:cNvSpPr>
                <a:spLocks noChangeArrowheads="1"/>
              </p:cNvSpPr>
              <p:nvPr/>
            </p:nvSpPr>
            <p:spPr bwMode="auto">
              <a:xfrm>
                <a:off x="2447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2" name="Line 109"/>
              <p:cNvSpPr>
                <a:spLocks noChangeShapeType="1"/>
              </p:cNvSpPr>
              <p:nvPr/>
            </p:nvSpPr>
            <p:spPr bwMode="auto">
              <a:xfrm>
                <a:off x="2063" y="2026"/>
                <a:ext cx="117" cy="99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" name="Line 110"/>
              <p:cNvSpPr>
                <a:spLocks noChangeShapeType="1"/>
              </p:cNvSpPr>
              <p:nvPr/>
            </p:nvSpPr>
            <p:spPr bwMode="auto">
              <a:xfrm flipH="1">
                <a:off x="2375" y="2026"/>
                <a:ext cx="120" cy="97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4" name="Oval 112"/>
            <p:cNvSpPr>
              <a:spLocks noChangeArrowheads="1"/>
            </p:cNvSpPr>
            <p:nvPr/>
          </p:nvSpPr>
          <p:spPr bwMode="auto">
            <a:xfrm>
              <a:off x="947062" y="3394713"/>
              <a:ext cx="74159" cy="4932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" name="Cube 54"/>
          <p:cNvSpPr/>
          <p:nvPr/>
        </p:nvSpPr>
        <p:spPr bwMode="auto">
          <a:xfrm>
            <a:off x="2830284" y="5675086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6" name="Cube 55"/>
          <p:cNvSpPr/>
          <p:nvPr/>
        </p:nvSpPr>
        <p:spPr bwMode="auto">
          <a:xfrm>
            <a:off x="3258455" y="5609773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7" name="Cube 56"/>
          <p:cNvSpPr/>
          <p:nvPr/>
        </p:nvSpPr>
        <p:spPr bwMode="auto">
          <a:xfrm>
            <a:off x="2946400" y="5442857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8" name="Cube 57"/>
          <p:cNvSpPr/>
          <p:nvPr/>
        </p:nvSpPr>
        <p:spPr bwMode="auto">
          <a:xfrm>
            <a:off x="3338284" y="5384802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9" name="Cube 58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47" name="Cube 46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63" name="Title 1"/>
          <p:cNvSpPr>
            <a:spLocks noGrp="1"/>
          </p:cNvSpPr>
          <p:nvPr>
            <p:ph type="title"/>
          </p:nvPr>
        </p:nvSpPr>
        <p:spPr>
          <a:xfrm>
            <a:off x="584200" y="355600"/>
            <a:ext cx="8172450" cy="591573"/>
          </a:xfrm>
        </p:spPr>
        <p:txBody>
          <a:bodyPr/>
          <a:lstStyle/>
          <a:p>
            <a:r>
              <a:rPr lang="en-US" dirty="0" smtClean="0"/>
              <a:t>Foundations of Reflection</a:t>
            </a:r>
            <a:endParaRPr lang="en-US" dirty="0"/>
          </a:p>
        </p:txBody>
      </p:sp>
      <p:sp>
        <p:nvSpPr>
          <p:cNvPr id="65" name="Rectangle 64"/>
          <p:cNvSpPr/>
          <p:nvPr/>
        </p:nvSpPr>
        <p:spPr>
          <a:xfrm>
            <a:off x="1560285" y="996017"/>
            <a:ext cx="619034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>Expected value of computation</a:t>
            </a:r>
            <a:b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</a:br>
            <a:endParaRPr lang="en-US" sz="20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Cube 55"/>
          <p:cNvSpPr/>
          <p:nvPr/>
        </p:nvSpPr>
        <p:spPr bwMode="auto">
          <a:xfrm>
            <a:off x="3258455" y="5609773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8" name="Cube 57"/>
          <p:cNvSpPr/>
          <p:nvPr/>
        </p:nvSpPr>
        <p:spPr bwMode="auto">
          <a:xfrm>
            <a:off x="3338284" y="5384802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9" name="Cube 58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782" name="Group 781"/>
          <p:cNvGrpSpPr/>
          <p:nvPr/>
        </p:nvGrpSpPr>
        <p:grpSpPr>
          <a:xfrm>
            <a:off x="1016000" y="3955824"/>
            <a:ext cx="1798638" cy="1917926"/>
            <a:chOff x="1016000" y="3955824"/>
            <a:chExt cx="1798638" cy="1917926"/>
          </a:xfrm>
        </p:grpSpPr>
        <p:sp>
          <p:nvSpPr>
            <p:cNvPr id="5" name="Line 13"/>
            <p:cNvSpPr>
              <a:spLocks noChangeShapeType="1"/>
            </p:cNvSpPr>
            <p:nvPr/>
          </p:nvSpPr>
          <p:spPr bwMode="auto">
            <a:xfrm>
              <a:off x="1622652" y="3955824"/>
              <a:ext cx="0" cy="528638"/>
            </a:xfrm>
            <a:prstGeom prst="line">
              <a:avLst/>
            </a:prstGeom>
            <a:noFill/>
            <a:ln w="57150">
              <a:solidFill>
                <a:srgbClr val="6AADFE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1163638" y="4102100"/>
              <a:ext cx="1108075" cy="1458913"/>
            </a:xfrm>
            <a:custGeom>
              <a:avLst/>
              <a:gdLst/>
              <a:ahLst/>
              <a:cxnLst>
                <a:cxn ang="0">
                  <a:pos x="0" y="854"/>
                </a:cxn>
                <a:cxn ang="0">
                  <a:pos x="249" y="242"/>
                </a:cxn>
                <a:cxn ang="0">
                  <a:pos x="697" y="0"/>
                </a:cxn>
                <a:cxn ang="0">
                  <a:pos x="653" y="105"/>
                </a:cxn>
                <a:cxn ang="0">
                  <a:pos x="321" y="287"/>
                </a:cxn>
                <a:cxn ang="0">
                  <a:pos x="146" y="918"/>
                </a:cxn>
              </a:cxnLst>
              <a:rect l="0" t="0" r="r" b="b"/>
              <a:pathLst>
                <a:path w="698" h="919">
                  <a:moveTo>
                    <a:pt x="0" y="854"/>
                  </a:moveTo>
                  <a:lnTo>
                    <a:pt x="249" y="242"/>
                  </a:lnTo>
                  <a:lnTo>
                    <a:pt x="697" y="0"/>
                  </a:lnTo>
                  <a:lnTo>
                    <a:pt x="653" y="105"/>
                  </a:lnTo>
                  <a:lnTo>
                    <a:pt x="321" y="287"/>
                  </a:lnTo>
                  <a:lnTo>
                    <a:pt x="146" y="918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15"/>
            <p:cNvSpPr>
              <a:spLocks/>
            </p:cNvSpPr>
            <p:nvPr/>
          </p:nvSpPr>
          <p:spPr bwMode="auto">
            <a:xfrm>
              <a:off x="2266950" y="4213225"/>
              <a:ext cx="347663" cy="449263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218" y="282"/>
                </a:cxn>
                <a:cxn ang="0">
                  <a:pos x="0" y="0"/>
                </a:cxn>
              </a:cxnLst>
              <a:rect l="0" t="0" r="r" b="b"/>
              <a:pathLst>
                <a:path w="219" h="283">
                  <a:moveTo>
                    <a:pt x="62" y="18"/>
                  </a:moveTo>
                  <a:lnTo>
                    <a:pt x="218" y="28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2625725" y="4689475"/>
              <a:ext cx="188913" cy="9525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2" y="0"/>
                </a:cxn>
                <a:cxn ang="0">
                  <a:pos x="68" y="26"/>
                </a:cxn>
                <a:cxn ang="0">
                  <a:pos x="118" y="59"/>
                </a:cxn>
                <a:cxn ang="0">
                  <a:pos x="0" y="50"/>
                </a:cxn>
              </a:cxnLst>
              <a:rect l="0" t="0" r="r" b="b"/>
              <a:pathLst>
                <a:path w="119" h="60">
                  <a:moveTo>
                    <a:pt x="0" y="50"/>
                  </a:moveTo>
                  <a:lnTo>
                    <a:pt x="12" y="0"/>
                  </a:lnTo>
                  <a:lnTo>
                    <a:pt x="68" y="26"/>
                  </a:lnTo>
                  <a:lnTo>
                    <a:pt x="118" y="59"/>
                  </a:lnTo>
                  <a:lnTo>
                    <a:pt x="0" y="5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Rectangle 17"/>
            <p:cNvSpPr>
              <a:spLocks noChangeArrowheads="1"/>
            </p:cNvSpPr>
            <p:nvPr/>
          </p:nvSpPr>
          <p:spPr bwMode="auto">
            <a:xfrm>
              <a:off x="1016000" y="5459413"/>
              <a:ext cx="1068388" cy="200025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Oval 18"/>
            <p:cNvSpPr>
              <a:spLocks noChangeArrowheads="1"/>
            </p:cNvSpPr>
            <p:nvPr/>
          </p:nvSpPr>
          <p:spPr bwMode="auto">
            <a:xfrm>
              <a:off x="1066800" y="5619750"/>
              <a:ext cx="349250" cy="25400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Oval 19"/>
            <p:cNvSpPr>
              <a:spLocks noChangeArrowheads="1"/>
            </p:cNvSpPr>
            <p:nvPr/>
          </p:nvSpPr>
          <p:spPr bwMode="auto">
            <a:xfrm>
              <a:off x="1557338" y="5619750"/>
              <a:ext cx="347663" cy="25400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Oval 20"/>
            <p:cNvSpPr>
              <a:spLocks noChangeArrowheads="1"/>
            </p:cNvSpPr>
            <p:nvPr/>
          </p:nvSpPr>
          <p:spPr bwMode="auto">
            <a:xfrm>
              <a:off x="1525588" y="4419600"/>
              <a:ext cx="188913" cy="204788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Oval 21"/>
            <p:cNvSpPr>
              <a:spLocks noChangeArrowheads="1"/>
            </p:cNvSpPr>
            <p:nvPr/>
          </p:nvSpPr>
          <p:spPr bwMode="auto">
            <a:xfrm>
              <a:off x="2168525" y="4083050"/>
              <a:ext cx="187325" cy="204788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 rot="13321696">
            <a:off x="1453924" y="3899582"/>
            <a:ext cx="376238" cy="179388"/>
            <a:chOff x="1117" y="3133"/>
            <a:chExt cx="237" cy="113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1313" y="3173"/>
              <a:ext cx="41" cy="47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24"/>
            <p:cNvSpPr>
              <a:spLocks noChangeArrowheads="1"/>
            </p:cNvSpPr>
            <p:nvPr/>
          </p:nvSpPr>
          <p:spPr bwMode="auto">
            <a:xfrm>
              <a:off x="1117" y="3133"/>
              <a:ext cx="200" cy="113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" name="Group 45"/>
          <p:cNvGrpSpPr/>
          <p:nvPr/>
        </p:nvGrpSpPr>
        <p:grpSpPr>
          <a:xfrm>
            <a:off x="0" y="3265714"/>
            <a:ext cx="1596571" cy="740230"/>
            <a:chOff x="0" y="3265714"/>
            <a:chExt cx="1596571" cy="740230"/>
          </a:xfrm>
        </p:grpSpPr>
        <p:sp>
          <p:nvSpPr>
            <p:cNvPr id="17" name="Cloud Callout 16"/>
            <p:cNvSpPr/>
            <p:nvPr/>
          </p:nvSpPr>
          <p:spPr bwMode="auto">
            <a:xfrm>
              <a:off x="0" y="3265714"/>
              <a:ext cx="1596571" cy="740230"/>
            </a:xfrm>
            <a:prstGeom prst="cloudCallout">
              <a:avLst>
                <a:gd name="adj1" fmla="val 38158"/>
                <a:gd name="adj2" fmla="val 105556"/>
              </a:avLst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grpSp>
          <p:nvGrpSpPr>
            <p:cNvPr id="18" name="Group 11"/>
            <p:cNvGrpSpPr>
              <a:grpSpLocks/>
            </p:cNvGrpSpPr>
            <p:nvPr/>
          </p:nvGrpSpPr>
          <p:grpSpPr bwMode="auto">
            <a:xfrm>
              <a:off x="693056" y="3702152"/>
              <a:ext cx="90639" cy="181878"/>
              <a:chOff x="4656" y="1836"/>
              <a:chExt cx="132" cy="354"/>
            </a:xfrm>
          </p:grpSpPr>
          <p:sp>
            <p:nvSpPr>
              <p:cNvPr id="20" name="Line 12"/>
              <p:cNvSpPr>
                <a:spLocks noChangeShapeType="1"/>
              </p:cNvSpPr>
              <p:nvPr/>
            </p:nvSpPr>
            <p:spPr bwMode="auto">
              <a:xfrm>
                <a:off x="4656" y="1836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Oval 13"/>
              <p:cNvSpPr>
                <a:spLocks noChangeArrowheads="1"/>
              </p:cNvSpPr>
              <p:nvPr/>
            </p:nvSpPr>
            <p:spPr bwMode="auto">
              <a:xfrm>
                <a:off x="4692" y="2094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" name="Group 14"/>
            <p:cNvGrpSpPr>
              <a:grpSpLocks/>
            </p:cNvGrpSpPr>
            <p:nvPr/>
          </p:nvGrpSpPr>
          <p:grpSpPr bwMode="auto">
            <a:xfrm>
              <a:off x="537479" y="3655635"/>
              <a:ext cx="111239" cy="197292"/>
              <a:chOff x="4494" y="1812"/>
              <a:chExt cx="162" cy="384"/>
            </a:xfrm>
          </p:grpSpPr>
          <p:sp>
            <p:nvSpPr>
              <p:cNvPr id="23" name="Line 15"/>
              <p:cNvSpPr>
                <a:spLocks noChangeShapeType="1"/>
              </p:cNvSpPr>
              <p:nvPr/>
            </p:nvSpPr>
            <p:spPr bwMode="auto">
              <a:xfrm flipH="1">
                <a:off x="4560" y="1812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Oval 16"/>
              <p:cNvSpPr>
                <a:spLocks noChangeArrowheads="1"/>
              </p:cNvSpPr>
              <p:nvPr/>
            </p:nvSpPr>
            <p:spPr bwMode="auto">
              <a:xfrm>
                <a:off x="4494" y="210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2" name="Group 59"/>
            <p:cNvGrpSpPr>
              <a:grpSpLocks/>
            </p:cNvGrpSpPr>
            <p:nvPr/>
          </p:nvGrpSpPr>
          <p:grpSpPr bwMode="auto">
            <a:xfrm>
              <a:off x="679903" y="3462745"/>
              <a:ext cx="267797" cy="188044"/>
              <a:chOff x="4602" y="1488"/>
              <a:chExt cx="390" cy="366"/>
            </a:xfrm>
          </p:grpSpPr>
          <p:sp>
            <p:nvSpPr>
              <p:cNvPr id="26" name="Line 60"/>
              <p:cNvSpPr>
                <a:spLocks noChangeShapeType="1"/>
              </p:cNvSpPr>
              <p:nvPr/>
            </p:nvSpPr>
            <p:spPr bwMode="auto">
              <a:xfrm flipH="1">
                <a:off x="4650" y="1488"/>
                <a:ext cx="342" cy="33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Oval 61"/>
              <p:cNvSpPr>
                <a:spLocks noChangeArrowheads="1"/>
              </p:cNvSpPr>
              <p:nvPr/>
            </p:nvSpPr>
            <p:spPr bwMode="auto">
              <a:xfrm>
                <a:off x="4602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5" name="Group 62"/>
            <p:cNvGrpSpPr>
              <a:grpSpLocks/>
            </p:cNvGrpSpPr>
            <p:nvPr/>
          </p:nvGrpSpPr>
          <p:grpSpPr bwMode="auto">
            <a:xfrm>
              <a:off x="974725" y="3468915"/>
              <a:ext cx="346076" cy="348343"/>
              <a:chOff x="4998" y="1494"/>
              <a:chExt cx="504" cy="678"/>
            </a:xfrm>
          </p:grpSpPr>
          <p:sp>
            <p:nvSpPr>
              <p:cNvPr id="29" name="Line 63"/>
              <p:cNvSpPr>
                <a:spLocks noChangeShapeType="1"/>
              </p:cNvSpPr>
              <p:nvPr/>
            </p:nvSpPr>
            <p:spPr bwMode="auto">
              <a:xfrm>
                <a:off x="4998" y="1494"/>
                <a:ext cx="360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64"/>
              <p:cNvSpPr>
                <a:spLocks noChangeShapeType="1"/>
              </p:cNvSpPr>
              <p:nvPr/>
            </p:nvSpPr>
            <p:spPr bwMode="auto">
              <a:xfrm>
                <a:off x="5358" y="1830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Line 65"/>
              <p:cNvSpPr>
                <a:spLocks noChangeShapeType="1"/>
              </p:cNvSpPr>
              <p:nvPr/>
            </p:nvSpPr>
            <p:spPr bwMode="auto">
              <a:xfrm flipH="1">
                <a:off x="5262" y="1806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Oval 66"/>
              <p:cNvSpPr>
                <a:spLocks noChangeArrowheads="1"/>
              </p:cNvSpPr>
              <p:nvPr/>
            </p:nvSpPr>
            <p:spPr bwMode="auto">
              <a:xfrm>
                <a:off x="5298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Oval 67"/>
              <p:cNvSpPr>
                <a:spLocks noChangeArrowheads="1"/>
              </p:cNvSpPr>
              <p:nvPr/>
            </p:nvSpPr>
            <p:spPr bwMode="auto">
              <a:xfrm>
                <a:off x="5208" y="207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Oval 68"/>
              <p:cNvSpPr>
                <a:spLocks noChangeArrowheads="1"/>
              </p:cNvSpPr>
              <p:nvPr/>
            </p:nvSpPr>
            <p:spPr bwMode="auto">
              <a:xfrm>
                <a:off x="5406" y="207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8" name="Group 105"/>
            <p:cNvGrpSpPr>
              <a:grpSpLocks/>
            </p:cNvGrpSpPr>
            <p:nvPr/>
          </p:nvGrpSpPr>
          <p:grpSpPr bwMode="auto">
            <a:xfrm>
              <a:off x="303665" y="3715863"/>
              <a:ext cx="160678" cy="102756"/>
              <a:chOff x="1871" y="1867"/>
              <a:chExt cx="816" cy="398"/>
            </a:xfrm>
          </p:grpSpPr>
          <p:sp>
            <p:nvSpPr>
              <p:cNvPr id="49" name="Oval 106"/>
              <p:cNvSpPr>
                <a:spLocks noChangeArrowheads="1"/>
              </p:cNvSpPr>
              <p:nvPr/>
            </p:nvSpPr>
            <p:spPr bwMode="auto">
              <a:xfrm>
                <a:off x="1871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" name="Oval 107"/>
              <p:cNvSpPr>
                <a:spLocks noChangeArrowheads="1"/>
              </p:cNvSpPr>
              <p:nvPr/>
            </p:nvSpPr>
            <p:spPr bwMode="auto">
              <a:xfrm>
                <a:off x="2159" y="2106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" name="Oval 108"/>
              <p:cNvSpPr>
                <a:spLocks noChangeArrowheads="1"/>
              </p:cNvSpPr>
              <p:nvPr/>
            </p:nvSpPr>
            <p:spPr bwMode="auto">
              <a:xfrm>
                <a:off x="2447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2" name="Line 109"/>
              <p:cNvSpPr>
                <a:spLocks noChangeShapeType="1"/>
              </p:cNvSpPr>
              <p:nvPr/>
            </p:nvSpPr>
            <p:spPr bwMode="auto">
              <a:xfrm>
                <a:off x="2063" y="2026"/>
                <a:ext cx="117" cy="99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" name="Line 110"/>
              <p:cNvSpPr>
                <a:spLocks noChangeShapeType="1"/>
              </p:cNvSpPr>
              <p:nvPr/>
            </p:nvSpPr>
            <p:spPr bwMode="auto">
              <a:xfrm flipH="1">
                <a:off x="2375" y="2026"/>
                <a:ext cx="120" cy="97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4" name="Oval 112"/>
            <p:cNvSpPr>
              <a:spLocks noChangeArrowheads="1"/>
            </p:cNvSpPr>
            <p:nvPr/>
          </p:nvSpPr>
          <p:spPr bwMode="auto">
            <a:xfrm>
              <a:off x="947062" y="3394713"/>
              <a:ext cx="74159" cy="4932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" name="Cube 54"/>
          <p:cNvSpPr/>
          <p:nvPr/>
        </p:nvSpPr>
        <p:spPr bwMode="auto">
          <a:xfrm>
            <a:off x="2830284" y="5675086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7" name="Cube 56"/>
          <p:cNvSpPr/>
          <p:nvPr/>
        </p:nvSpPr>
        <p:spPr bwMode="auto">
          <a:xfrm>
            <a:off x="2946400" y="5442857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73" name="Group 72"/>
          <p:cNvGrpSpPr/>
          <p:nvPr/>
        </p:nvGrpSpPr>
        <p:grpSpPr>
          <a:xfrm>
            <a:off x="667659" y="3396344"/>
            <a:ext cx="1030516" cy="696685"/>
            <a:chOff x="667659" y="3396344"/>
            <a:chExt cx="1030516" cy="696685"/>
          </a:xfrm>
        </p:grpSpPr>
        <p:cxnSp>
          <p:nvCxnSpPr>
            <p:cNvPr id="60" name="Straight Connector 59"/>
            <p:cNvCxnSpPr/>
            <p:nvPr/>
          </p:nvCxnSpPr>
          <p:spPr bwMode="auto">
            <a:xfrm rot="10800000" flipV="1">
              <a:off x="667659" y="3918857"/>
              <a:ext cx="839325" cy="174172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 rot="5400000" flipH="1" flipV="1">
              <a:off x="1422403" y="3526970"/>
              <a:ext cx="406398" cy="14514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</p:cxnSp>
      </p:grpSp>
      <p:sp>
        <p:nvSpPr>
          <p:cNvPr id="64" name="Cube 63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67" name="Title 1"/>
          <p:cNvSpPr>
            <a:spLocks noGrp="1"/>
          </p:cNvSpPr>
          <p:nvPr>
            <p:ph type="title"/>
          </p:nvPr>
        </p:nvSpPr>
        <p:spPr>
          <a:xfrm>
            <a:off x="584200" y="355600"/>
            <a:ext cx="8172450" cy="591573"/>
          </a:xfrm>
        </p:spPr>
        <p:txBody>
          <a:bodyPr/>
          <a:lstStyle/>
          <a:p>
            <a:r>
              <a:rPr lang="en-US" dirty="0" smtClean="0"/>
              <a:t>Foundations of Reflection</a:t>
            </a:r>
            <a:endParaRPr lang="en-US" dirty="0"/>
          </a:p>
        </p:txBody>
      </p:sp>
      <p:sp>
        <p:nvSpPr>
          <p:cNvPr id="69" name="Rectangle 68"/>
          <p:cNvSpPr/>
          <p:nvPr/>
        </p:nvSpPr>
        <p:spPr>
          <a:xfrm>
            <a:off x="1560285" y="996017"/>
            <a:ext cx="619034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>Expected value of computation</a:t>
            </a:r>
            <a:b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</a:br>
            <a:endParaRPr lang="en-US" sz="20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Cube 55"/>
          <p:cNvSpPr/>
          <p:nvPr/>
        </p:nvSpPr>
        <p:spPr bwMode="auto">
          <a:xfrm>
            <a:off x="3258455" y="5609773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8" name="Cube 57"/>
          <p:cNvSpPr/>
          <p:nvPr/>
        </p:nvSpPr>
        <p:spPr bwMode="auto">
          <a:xfrm>
            <a:off x="3338284" y="5384802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9" name="Cube 58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2" name="Group 781"/>
          <p:cNvGrpSpPr/>
          <p:nvPr/>
        </p:nvGrpSpPr>
        <p:grpSpPr>
          <a:xfrm>
            <a:off x="1016000" y="3955824"/>
            <a:ext cx="1798638" cy="1917926"/>
            <a:chOff x="1016000" y="3955824"/>
            <a:chExt cx="1798638" cy="1917926"/>
          </a:xfrm>
        </p:grpSpPr>
        <p:sp>
          <p:nvSpPr>
            <p:cNvPr id="5" name="Line 13"/>
            <p:cNvSpPr>
              <a:spLocks noChangeShapeType="1"/>
            </p:cNvSpPr>
            <p:nvPr/>
          </p:nvSpPr>
          <p:spPr bwMode="auto">
            <a:xfrm>
              <a:off x="1622652" y="3955824"/>
              <a:ext cx="0" cy="528638"/>
            </a:xfrm>
            <a:prstGeom prst="line">
              <a:avLst/>
            </a:prstGeom>
            <a:noFill/>
            <a:ln w="57150">
              <a:solidFill>
                <a:srgbClr val="6AADFE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1163638" y="4102100"/>
              <a:ext cx="1108075" cy="1458913"/>
            </a:xfrm>
            <a:custGeom>
              <a:avLst/>
              <a:gdLst/>
              <a:ahLst/>
              <a:cxnLst>
                <a:cxn ang="0">
                  <a:pos x="0" y="854"/>
                </a:cxn>
                <a:cxn ang="0">
                  <a:pos x="249" y="242"/>
                </a:cxn>
                <a:cxn ang="0">
                  <a:pos x="697" y="0"/>
                </a:cxn>
                <a:cxn ang="0">
                  <a:pos x="653" y="105"/>
                </a:cxn>
                <a:cxn ang="0">
                  <a:pos x="321" y="287"/>
                </a:cxn>
                <a:cxn ang="0">
                  <a:pos x="146" y="918"/>
                </a:cxn>
              </a:cxnLst>
              <a:rect l="0" t="0" r="r" b="b"/>
              <a:pathLst>
                <a:path w="698" h="919">
                  <a:moveTo>
                    <a:pt x="0" y="854"/>
                  </a:moveTo>
                  <a:lnTo>
                    <a:pt x="249" y="242"/>
                  </a:lnTo>
                  <a:lnTo>
                    <a:pt x="697" y="0"/>
                  </a:lnTo>
                  <a:lnTo>
                    <a:pt x="653" y="105"/>
                  </a:lnTo>
                  <a:lnTo>
                    <a:pt x="321" y="287"/>
                  </a:lnTo>
                  <a:lnTo>
                    <a:pt x="146" y="918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15"/>
            <p:cNvSpPr>
              <a:spLocks/>
            </p:cNvSpPr>
            <p:nvPr/>
          </p:nvSpPr>
          <p:spPr bwMode="auto">
            <a:xfrm>
              <a:off x="2266950" y="4213225"/>
              <a:ext cx="347663" cy="449263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218" y="282"/>
                </a:cxn>
                <a:cxn ang="0">
                  <a:pos x="0" y="0"/>
                </a:cxn>
              </a:cxnLst>
              <a:rect l="0" t="0" r="r" b="b"/>
              <a:pathLst>
                <a:path w="219" h="283">
                  <a:moveTo>
                    <a:pt x="62" y="18"/>
                  </a:moveTo>
                  <a:lnTo>
                    <a:pt x="218" y="28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2625725" y="4689475"/>
              <a:ext cx="188913" cy="9525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2" y="0"/>
                </a:cxn>
                <a:cxn ang="0">
                  <a:pos x="68" y="26"/>
                </a:cxn>
                <a:cxn ang="0">
                  <a:pos x="118" y="59"/>
                </a:cxn>
                <a:cxn ang="0">
                  <a:pos x="0" y="50"/>
                </a:cxn>
              </a:cxnLst>
              <a:rect l="0" t="0" r="r" b="b"/>
              <a:pathLst>
                <a:path w="119" h="60">
                  <a:moveTo>
                    <a:pt x="0" y="50"/>
                  </a:moveTo>
                  <a:lnTo>
                    <a:pt x="12" y="0"/>
                  </a:lnTo>
                  <a:lnTo>
                    <a:pt x="68" y="26"/>
                  </a:lnTo>
                  <a:lnTo>
                    <a:pt x="118" y="59"/>
                  </a:lnTo>
                  <a:lnTo>
                    <a:pt x="0" y="5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Rectangle 17"/>
            <p:cNvSpPr>
              <a:spLocks noChangeArrowheads="1"/>
            </p:cNvSpPr>
            <p:nvPr/>
          </p:nvSpPr>
          <p:spPr bwMode="auto">
            <a:xfrm>
              <a:off x="1016000" y="5459413"/>
              <a:ext cx="1068388" cy="200025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Oval 18"/>
            <p:cNvSpPr>
              <a:spLocks noChangeArrowheads="1"/>
            </p:cNvSpPr>
            <p:nvPr/>
          </p:nvSpPr>
          <p:spPr bwMode="auto">
            <a:xfrm>
              <a:off x="1066800" y="5619750"/>
              <a:ext cx="349250" cy="25400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Oval 19"/>
            <p:cNvSpPr>
              <a:spLocks noChangeArrowheads="1"/>
            </p:cNvSpPr>
            <p:nvPr/>
          </p:nvSpPr>
          <p:spPr bwMode="auto">
            <a:xfrm>
              <a:off x="1557338" y="5619750"/>
              <a:ext cx="347663" cy="25400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Oval 20"/>
            <p:cNvSpPr>
              <a:spLocks noChangeArrowheads="1"/>
            </p:cNvSpPr>
            <p:nvPr/>
          </p:nvSpPr>
          <p:spPr bwMode="auto">
            <a:xfrm>
              <a:off x="1525588" y="4419600"/>
              <a:ext cx="188913" cy="204788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Oval 21"/>
            <p:cNvSpPr>
              <a:spLocks noChangeArrowheads="1"/>
            </p:cNvSpPr>
            <p:nvPr/>
          </p:nvSpPr>
          <p:spPr bwMode="auto">
            <a:xfrm>
              <a:off x="2168525" y="4083050"/>
              <a:ext cx="187325" cy="204788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22"/>
          <p:cNvGrpSpPr>
            <a:grpSpLocks noChangeAspect="1"/>
          </p:cNvGrpSpPr>
          <p:nvPr/>
        </p:nvGrpSpPr>
        <p:grpSpPr bwMode="auto">
          <a:xfrm rot="18721696">
            <a:off x="1434874" y="3899582"/>
            <a:ext cx="376238" cy="179388"/>
            <a:chOff x="1117" y="3133"/>
            <a:chExt cx="237" cy="113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1313" y="3173"/>
              <a:ext cx="41" cy="47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24"/>
            <p:cNvSpPr>
              <a:spLocks noChangeArrowheads="1"/>
            </p:cNvSpPr>
            <p:nvPr/>
          </p:nvSpPr>
          <p:spPr bwMode="auto">
            <a:xfrm>
              <a:off x="1117" y="3133"/>
              <a:ext cx="200" cy="113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45"/>
          <p:cNvGrpSpPr/>
          <p:nvPr/>
        </p:nvGrpSpPr>
        <p:grpSpPr>
          <a:xfrm>
            <a:off x="0" y="3265714"/>
            <a:ext cx="1596571" cy="740230"/>
            <a:chOff x="0" y="3265714"/>
            <a:chExt cx="1596571" cy="740230"/>
          </a:xfrm>
        </p:grpSpPr>
        <p:sp>
          <p:nvSpPr>
            <p:cNvPr id="17" name="Cloud Callout 16"/>
            <p:cNvSpPr/>
            <p:nvPr/>
          </p:nvSpPr>
          <p:spPr bwMode="auto">
            <a:xfrm>
              <a:off x="0" y="3265714"/>
              <a:ext cx="1596571" cy="740230"/>
            </a:xfrm>
            <a:prstGeom prst="cloudCallout">
              <a:avLst>
                <a:gd name="adj1" fmla="val 38158"/>
                <a:gd name="adj2" fmla="val 105556"/>
              </a:avLst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grpSp>
          <p:nvGrpSpPr>
            <p:cNvPr id="14" name="Group 11"/>
            <p:cNvGrpSpPr>
              <a:grpSpLocks/>
            </p:cNvGrpSpPr>
            <p:nvPr/>
          </p:nvGrpSpPr>
          <p:grpSpPr bwMode="auto">
            <a:xfrm>
              <a:off x="693056" y="3702152"/>
              <a:ext cx="90639" cy="181878"/>
              <a:chOff x="4656" y="1836"/>
              <a:chExt cx="132" cy="354"/>
            </a:xfrm>
          </p:grpSpPr>
          <p:sp>
            <p:nvSpPr>
              <p:cNvPr id="20" name="Line 12"/>
              <p:cNvSpPr>
                <a:spLocks noChangeShapeType="1"/>
              </p:cNvSpPr>
              <p:nvPr/>
            </p:nvSpPr>
            <p:spPr bwMode="auto">
              <a:xfrm>
                <a:off x="4656" y="1836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Oval 13"/>
              <p:cNvSpPr>
                <a:spLocks noChangeArrowheads="1"/>
              </p:cNvSpPr>
              <p:nvPr/>
            </p:nvSpPr>
            <p:spPr bwMode="auto">
              <a:xfrm>
                <a:off x="4692" y="2094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" name="Group 14"/>
            <p:cNvGrpSpPr>
              <a:grpSpLocks/>
            </p:cNvGrpSpPr>
            <p:nvPr/>
          </p:nvGrpSpPr>
          <p:grpSpPr bwMode="auto">
            <a:xfrm>
              <a:off x="537479" y="3655635"/>
              <a:ext cx="111239" cy="197292"/>
              <a:chOff x="4494" y="1812"/>
              <a:chExt cx="162" cy="384"/>
            </a:xfrm>
          </p:grpSpPr>
          <p:sp>
            <p:nvSpPr>
              <p:cNvPr id="23" name="Line 15"/>
              <p:cNvSpPr>
                <a:spLocks noChangeShapeType="1"/>
              </p:cNvSpPr>
              <p:nvPr/>
            </p:nvSpPr>
            <p:spPr bwMode="auto">
              <a:xfrm flipH="1">
                <a:off x="4560" y="1812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Oval 16"/>
              <p:cNvSpPr>
                <a:spLocks noChangeArrowheads="1"/>
              </p:cNvSpPr>
              <p:nvPr/>
            </p:nvSpPr>
            <p:spPr bwMode="auto">
              <a:xfrm>
                <a:off x="4494" y="210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" name="Group 59"/>
            <p:cNvGrpSpPr>
              <a:grpSpLocks/>
            </p:cNvGrpSpPr>
            <p:nvPr/>
          </p:nvGrpSpPr>
          <p:grpSpPr bwMode="auto">
            <a:xfrm>
              <a:off x="679903" y="3462745"/>
              <a:ext cx="267797" cy="188044"/>
              <a:chOff x="4602" y="1488"/>
              <a:chExt cx="390" cy="366"/>
            </a:xfrm>
          </p:grpSpPr>
          <p:sp>
            <p:nvSpPr>
              <p:cNvPr id="26" name="Line 60"/>
              <p:cNvSpPr>
                <a:spLocks noChangeShapeType="1"/>
              </p:cNvSpPr>
              <p:nvPr/>
            </p:nvSpPr>
            <p:spPr bwMode="auto">
              <a:xfrm flipH="1">
                <a:off x="4650" y="1488"/>
                <a:ext cx="342" cy="33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Oval 61"/>
              <p:cNvSpPr>
                <a:spLocks noChangeArrowheads="1"/>
              </p:cNvSpPr>
              <p:nvPr/>
            </p:nvSpPr>
            <p:spPr bwMode="auto">
              <a:xfrm>
                <a:off x="4602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2" name="Group 62"/>
            <p:cNvGrpSpPr>
              <a:grpSpLocks/>
            </p:cNvGrpSpPr>
            <p:nvPr/>
          </p:nvGrpSpPr>
          <p:grpSpPr bwMode="auto">
            <a:xfrm>
              <a:off x="974725" y="3468915"/>
              <a:ext cx="346076" cy="348343"/>
              <a:chOff x="4998" y="1494"/>
              <a:chExt cx="504" cy="678"/>
            </a:xfrm>
          </p:grpSpPr>
          <p:sp>
            <p:nvSpPr>
              <p:cNvPr id="29" name="Line 63"/>
              <p:cNvSpPr>
                <a:spLocks noChangeShapeType="1"/>
              </p:cNvSpPr>
              <p:nvPr/>
            </p:nvSpPr>
            <p:spPr bwMode="auto">
              <a:xfrm>
                <a:off x="4998" y="1494"/>
                <a:ext cx="360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64"/>
              <p:cNvSpPr>
                <a:spLocks noChangeShapeType="1"/>
              </p:cNvSpPr>
              <p:nvPr/>
            </p:nvSpPr>
            <p:spPr bwMode="auto">
              <a:xfrm>
                <a:off x="5358" y="1830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Line 65"/>
              <p:cNvSpPr>
                <a:spLocks noChangeShapeType="1"/>
              </p:cNvSpPr>
              <p:nvPr/>
            </p:nvSpPr>
            <p:spPr bwMode="auto">
              <a:xfrm flipH="1">
                <a:off x="5262" y="1806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Oval 66"/>
              <p:cNvSpPr>
                <a:spLocks noChangeArrowheads="1"/>
              </p:cNvSpPr>
              <p:nvPr/>
            </p:nvSpPr>
            <p:spPr bwMode="auto">
              <a:xfrm>
                <a:off x="5298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Oval 67"/>
              <p:cNvSpPr>
                <a:spLocks noChangeArrowheads="1"/>
              </p:cNvSpPr>
              <p:nvPr/>
            </p:nvSpPr>
            <p:spPr bwMode="auto">
              <a:xfrm>
                <a:off x="5208" y="207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Oval 68"/>
              <p:cNvSpPr>
                <a:spLocks noChangeArrowheads="1"/>
              </p:cNvSpPr>
              <p:nvPr/>
            </p:nvSpPr>
            <p:spPr bwMode="auto">
              <a:xfrm>
                <a:off x="5406" y="207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5" name="Group 105"/>
            <p:cNvGrpSpPr>
              <a:grpSpLocks/>
            </p:cNvGrpSpPr>
            <p:nvPr/>
          </p:nvGrpSpPr>
          <p:grpSpPr bwMode="auto">
            <a:xfrm>
              <a:off x="303665" y="3715863"/>
              <a:ext cx="160678" cy="102756"/>
              <a:chOff x="1871" y="1867"/>
              <a:chExt cx="816" cy="398"/>
            </a:xfrm>
          </p:grpSpPr>
          <p:sp>
            <p:nvSpPr>
              <p:cNvPr id="49" name="Oval 106"/>
              <p:cNvSpPr>
                <a:spLocks noChangeArrowheads="1"/>
              </p:cNvSpPr>
              <p:nvPr/>
            </p:nvSpPr>
            <p:spPr bwMode="auto">
              <a:xfrm>
                <a:off x="1871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" name="Oval 107"/>
              <p:cNvSpPr>
                <a:spLocks noChangeArrowheads="1"/>
              </p:cNvSpPr>
              <p:nvPr/>
            </p:nvSpPr>
            <p:spPr bwMode="auto">
              <a:xfrm>
                <a:off x="2159" y="2106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" name="Oval 108"/>
              <p:cNvSpPr>
                <a:spLocks noChangeArrowheads="1"/>
              </p:cNvSpPr>
              <p:nvPr/>
            </p:nvSpPr>
            <p:spPr bwMode="auto">
              <a:xfrm>
                <a:off x="2447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2" name="Line 109"/>
              <p:cNvSpPr>
                <a:spLocks noChangeShapeType="1"/>
              </p:cNvSpPr>
              <p:nvPr/>
            </p:nvSpPr>
            <p:spPr bwMode="auto">
              <a:xfrm>
                <a:off x="2063" y="2026"/>
                <a:ext cx="117" cy="99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" name="Line 110"/>
              <p:cNvSpPr>
                <a:spLocks noChangeShapeType="1"/>
              </p:cNvSpPr>
              <p:nvPr/>
            </p:nvSpPr>
            <p:spPr bwMode="auto">
              <a:xfrm flipH="1">
                <a:off x="2375" y="2026"/>
                <a:ext cx="120" cy="97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4" name="Oval 112"/>
            <p:cNvSpPr>
              <a:spLocks noChangeArrowheads="1"/>
            </p:cNvSpPr>
            <p:nvPr/>
          </p:nvSpPr>
          <p:spPr bwMode="auto">
            <a:xfrm>
              <a:off x="947062" y="3394713"/>
              <a:ext cx="74159" cy="4932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" name="Cube 54"/>
          <p:cNvSpPr/>
          <p:nvPr/>
        </p:nvSpPr>
        <p:spPr bwMode="auto">
          <a:xfrm>
            <a:off x="2830284" y="5675086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7" name="Cube 56"/>
          <p:cNvSpPr/>
          <p:nvPr/>
        </p:nvSpPr>
        <p:spPr bwMode="auto">
          <a:xfrm>
            <a:off x="2946400" y="5442857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60" name="Cube 59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64" name="Title 1"/>
          <p:cNvSpPr>
            <a:spLocks noGrp="1"/>
          </p:cNvSpPr>
          <p:nvPr>
            <p:ph type="title"/>
          </p:nvPr>
        </p:nvSpPr>
        <p:spPr>
          <a:xfrm>
            <a:off x="584200" y="355600"/>
            <a:ext cx="8172450" cy="591573"/>
          </a:xfrm>
        </p:spPr>
        <p:txBody>
          <a:bodyPr/>
          <a:lstStyle/>
          <a:p>
            <a:r>
              <a:rPr lang="en-US" dirty="0" smtClean="0"/>
              <a:t>Foundations of Reflection</a:t>
            </a:r>
            <a:endParaRPr lang="en-US" dirty="0"/>
          </a:p>
        </p:txBody>
      </p:sp>
      <p:sp>
        <p:nvSpPr>
          <p:cNvPr id="66" name="Rectangle 65"/>
          <p:cNvSpPr/>
          <p:nvPr/>
        </p:nvSpPr>
        <p:spPr>
          <a:xfrm>
            <a:off x="1560285" y="996017"/>
            <a:ext cx="619034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>Expected value of computation</a:t>
            </a:r>
            <a:b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</a:br>
            <a:endParaRPr lang="en-US" sz="20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Cube 55"/>
          <p:cNvSpPr/>
          <p:nvPr/>
        </p:nvSpPr>
        <p:spPr bwMode="auto">
          <a:xfrm>
            <a:off x="3258455" y="5609773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8" name="Cube 57"/>
          <p:cNvSpPr/>
          <p:nvPr/>
        </p:nvSpPr>
        <p:spPr bwMode="auto">
          <a:xfrm>
            <a:off x="3338284" y="5384802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9" name="Cube 58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2" name="Group 781"/>
          <p:cNvGrpSpPr/>
          <p:nvPr/>
        </p:nvGrpSpPr>
        <p:grpSpPr>
          <a:xfrm>
            <a:off x="1016000" y="3955824"/>
            <a:ext cx="1798638" cy="1917926"/>
            <a:chOff x="1016000" y="3955824"/>
            <a:chExt cx="1798638" cy="1917926"/>
          </a:xfrm>
        </p:grpSpPr>
        <p:sp>
          <p:nvSpPr>
            <p:cNvPr id="5" name="Line 13"/>
            <p:cNvSpPr>
              <a:spLocks noChangeShapeType="1"/>
            </p:cNvSpPr>
            <p:nvPr/>
          </p:nvSpPr>
          <p:spPr bwMode="auto">
            <a:xfrm>
              <a:off x="1622652" y="3955824"/>
              <a:ext cx="0" cy="528638"/>
            </a:xfrm>
            <a:prstGeom prst="line">
              <a:avLst/>
            </a:prstGeom>
            <a:noFill/>
            <a:ln w="57150">
              <a:solidFill>
                <a:srgbClr val="6AADFE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1163638" y="4102100"/>
              <a:ext cx="1108075" cy="1458913"/>
            </a:xfrm>
            <a:custGeom>
              <a:avLst/>
              <a:gdLst/>
              <a:ahLst/>
              <a:cxnLst>
                <a:cxn ang="0">
                  <a:pos x="0" y="854"/>
                </a:cxn>
                <a:cxn ang="0">
                  <a:pos x="249" y="242"/>
                </a:cxn>
                <a:cxn ang="0">
                  <a:pos x="697" y="0"/>
                </a:cxn>
                <a:cxn ang="0">
                  <a:pos x="653" y="105"/>
                </a:cxn>
                <a:cxn ang="0">
                  <a:pos x="321" y="287"/>
                </a:cxn>
                <a:cxn ang="0">
                  <a:pos x="146" y="918"/>
                </a:cxn>
              </a:cxnLst>
              <a:rect l="0" t="0" r="r" b="b"/>
              <a:pathLst>
                <a:path w="698" h="919">
                  <a:moveTo>
                    <a:pt x="0" y="854"/>
                  </a:moveTo>
                  <a:lnTo>
                    <a:pt x="249" y="242"/>
                  </a:lnTo>
                  <a:lnTo>
                    <a:pt x="697" y="0"/>
                  </a:lnTo>
                  <a:lnTo>
                    <a:pt x="653" y="105"/>
                  </a:lnTo>
                  <a:lnTo>
                    <a:pt x="321" y="287"/>
                  </a:lnTo>
                  <a:lnTo>
                    <a:pt x="146" y="918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15"/>
            <p:cNvSpPr>
              <a:spLocks/>
            </p:cNvSpPr>
            <p:nvPr/>
          </p:nvSpPr>
          <p:spPr bwMode="auto">
            <a:xfrm>
              <a:off x="2266950" y="4213225"/>
              <a:ext cx="347663" cy="449263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218" y="282"/>
                </a:cxn>
                <a:cxn ang="0">
                  <a:pos x="0" y="0"/>
                </a:cxn>
              </a:cxnLst>
              <a:rect l="0" t="0" r="r" b="b"/>
              <a:pathLst>
                <a:path w="219" h="283">
                  <a:moveTo>
                    <a:pt x="62" y="18"/>
                  </a:moveTo>
                  <a:lnTo>
                    <a:pt x="218" y="28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2625725" y="4689475"/>
              <a:ext cx="188913" cy="9525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2" y="0"/>
                </a:cxn>
                <a:cxn ang="0">
                  <a:pos x="68" y="26"/>
                </a:cxn>
                <a:cxn ang="0">
                  <a:pos x="118" y="59"/>
                </a:cxn>
                <a:cxn ang="0">
                  <a:pos x="0" y="50"/>
                </a:cxn>
              </a:cxnLst>
              <a:rect l="0" t="0" r="r" b="b"/>
              <a:pathLst>
                <a:path w="119" h="60">
                  <a:moveTo>
                    <a:pt x="0" y="50"/>
                  </a:moveTo>
                  <a:lnTo>
                    <a:pt x="12" y="0"/>
                  </a:lnTo>
                  <a:lnTo>
                    <a:pt x="68" y="26"/>
                  </a:lnTo>
                  <a:lnTo>
                    <a:pt x="118" y="59"/>
                  </a:lnTo>
                  <a:lnTo>
                    <a:pt x="0" y="5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Rectangle 17"/>
            <p:cNvSpPr>
              <a:spLocks noChangeArrowheads="1"/>
            </p:cNvSpPr>
            <p:nvPr/>
          </p:nvSpPr>
          <p:spPr bwMode="auto">
            <a:xfrm>
              <a:off x="1016000" y="5459413"/>
              <a:ext cx="1068388" cy="200025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Oval 18"/>
            <p:cNvSpPr>
              <a:spLocks noChangeArrowheads="1"/>
            </p:cNvSpPr>
            <p:nvPr/>
          </p:nvSpPr>
          <p:spPr bwMode="auto">
            <a:xfrm>
              <a:off x="1066800" y="5619750"/>
              <a:ext cx="349250" cy="25400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Oval 19"/>
            <p:cNvSpPr>
              <a:spLocks noChangeArrowheads="1"/>
            </p:cNvSpPr>
            <p:nvPr/>
          </p:nvSpPr>
          <p:spPr bwMode="auto">
            <a:xfrm>
              <a:off x="1557338" y="5619750"/>
              <a:ext cx="347663" cy="25400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Oval 20"/>
            <p:cNvSpPr>
              <a:spLocks noChangeArrowheads="1"/>
            </p:cNvSpPr>
            <p:nvPr/>
          </p:nvSpPr>
          <p:spPr bwMode="auto">
            <a:xfrm>
              <a:off x="1525588" y="4419600"/>
              <a:ext cx="188913" cy="204788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Oval 21"/>
            <p:cNvSpPr>
              <a:spLocks noChangeArrowheads="1"/>
            </p:cNvSpPr>
            <p:nvPr/>
          </p:nvSpPr>
          <p:spPr bwMode="auto">
            <a:xfrm>
              <a:off x="2168525" y="4083050"/>
              <a:ext cx="187325" cy="204788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22"/>
          <p:cNvGrpSpPr>
            <a:grpSpLocks noChangeAspect="1"/>
          </p:cNvGrpSpPr>
          <p:nvPr/>
        </p:nvGrpSpPr>
        <p:grpSpPr bwMode="auto">
          <a:xfrm rot="2521696">
            <a:off x="1434874" y="3899582"/>
            <a:ext cx="376238" cy="179388"/>
            <a:chOff x="1117" y="3133"/>
            <a:chExt cx="237" cy="113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1313" y="3173"/>
              <a:ext cx="41" cy="47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24"/>
            <p:cNvSpPr>
              <a:spLocks noChangeArrowheads="1"/>
            </p:cNvSpPr>
            <p:nvPr/>
          </p:nvSpPr>
          <p:spPr bwMode="auto">
            <a:xfrm>
              <a:off x="1117" y="3133"/>
              <a:ext cx="200" cy="113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45"/>
          <p:cNvGrpSpPr/>
          <p:nvPr/>
        </p:nvGrpSpPr>
        <p:grpSpPr>
          <a:xfrm>
            <a:off x="0" y="3265714"/>
            <a:ext cx="1596571" cy="740230"/>
            <a:chOff x="0" y="3265714"/>
            <a:chExt cx="1596571" cy="740230"/>
          </a:xfrm>
        </p:grpSpPr>
        <p:sp>
          <p:nvSpPr>
            <p:cNvPr id="17" name="Cloud Callout 16"/>
            <p:cNvSpPr/>
            <p:nvPr/>
          </p:nvSpPr>
          <p:spPr bwMode="auto">
            <a:xfrm>
              <a:off x="0" y="3265714"/>
              <a:ext cx="1596571" cy="740230"/>
            </a:xfrm>
            <a:prstGeom prst="cloudCallout">
              <a:avLst>
                <a:gd name="adj1" fmla="val 38158"/>
                <a:gd name="adj2" fmla="val 105556"/>
              </a:avLst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grpSp>
          <p:nvGrpSpPr>
            <p:cNvPr id="14" name="Group 11"/>
            <p:cNvGrpSpPr>
              <a:grpSpLocks/>
            </p:cNvGrpSpPr>
            <p:nvPr/>
          </p:nvGrpSpPr>
          <p:grpSpPr bwMode="auto">
            <a:xfrm>
              <a:off x="693056" y="3702152"/>
              <a:ext cx="90639" cy="181878"/>
              <a:chOff x="4656" y="1836"/>
              <a:chExt cx="132" cy="354"/>
            </a:xfrm>
          </p:grpSpPr>
          <p:sp>
            <p:nvSpPr>
              <p:cNvPr id="20" name="Line 12"/>
              <p:cNvSpPr>
                <a:spLocks noChangeShapeType="1"/>
              </p:cNvSpPr>
              <p:nvPr/>
            </p:nvSpPr>
            <p:spPr bwMode="auto">
              <a:xfrm>
                <a:off x="4656" y="1836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Oval 13"/>
              <p:cNvSpPr>
                <a:spLocks noChangeArrowheads="1"/>
              </p:cNvSpPr>
              <p:nvPr/>
            </p:nvSpPr>
            <p:spPr bwMode="auto">
              <a:xfrm>
                <a:off x="4692" y="2094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" name="Group 14"/>
            <p:cNvGrpSpPr>
              <a:grpSpLocks/>
            </p:cNvGrpSpPr>
            <p:nvPr/>
          </p:nvGrpSpPr>
          <p:grpSpPr bwMode="auto">
            <a:xfrm>
              <a:off x="537479" y="3655635"/>
              <a:ext cx="111239" cy="197292"/>
              <a:chOff x="4494" y="1812"/>
              <a:chExt cx="162" cy="384"/>
            </a:xfrm>
          </p:grpSpPr>
          <p:sp>
            <p:nvSpPr>
              <p:cNvPr id="23" name="Line 15"/>
              <p:cNvSpPr>
                <a:spLocks noChangeShapeType="1"/>
              </p:cNvSpPr>
              <p:nvPr/>
            </p:nvSpPr>
            <p:spPr bwMode="auto">
              <a:xfrm flipH="1">
                <a:off x="4560" y="1812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Oval 16"/>
              <p:cNvSpPr>
                <a:spLocks noChangeArrowheads="1"/>
              </p:cNvSpPr>
              <p:nvPr/>
            </p:nvSpPr>
            <p:spPr bwMode="auto">
              <a:xfrm>
                <a:off x="4494" y="210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" name="Group 59"/>
            <p:cNvGrpSpPr>
              <a:grpSpLocks/>
            </p:cNvGrpSpPr>
            <p:nvPr/>
          </p:nvGrpSpPr>
          <p:grpSpPr bwMode="auto">
            <a:xfrm>
              <a:off x="679903" y="3462745"/>
              <a:ext cx="267797" cy="188044"/>
              <a:chOff x="4602" y="1488"/>
              <a:chExt cx="390" cy="366"/>
            </a:xfrm>
          </p:grpSpPr>
          <p:sp>
            <p:nvSpPr>
              <p:cNvPr id="26" name="Line 60"/>
              <p:cNvSpPr>
                <a:spLocks noChangeShapeType="1"/>
              </p:cNvSpPr>
              <p:nvPr/>
            </p:nvSpPr>
            <p:spPr bwMode="auto">
              <a:xfrm flipH="1">
                <a:off x="4650" y="1488"/>
                <a:ext cx="342" cy="33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Oval 61"/>
              <p:cNvSpPr>
                <a:spLocks noChangeArrowheads="1"/>
              </p:cNvSpPr>
              <p:nvPr/>
            </p:nvSpPr>
            <p:spPr bwMode="auto">
              <a:xfrm>
                <a:off x="4602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2" name="Group 62"/>
            <p:cNvGrpSpPr>
              <a:grpSpLocks/>
            </p:cNvGrpSpPr>
            <p:nvPr/>
          </p:nvGrpSpPr>
          <p:grpSpPr bwMode="auto">
            <a:xfrm>
              <a:off x="974725" y="3468915"/>
              <a:ext cx="346076" cy="348343"/>
              <a:chOff x="4998" y="1494"/>
              <a:chExt cx="504" cy="678"/>
            </a:xfrm>
          </p:grpSpPr>
          <p:sp>
            <p:nvSpPr>
              <p:cNvPr id="29" name="Line 63"/>
              <p:cNvSpPr>
                <a:spLocks noChangeShapeType="1"/>
              </p:cNvSpPr>
              <p:nvPr/>
            </p:nvSpPr>
            <p:spPr bwMode="auto">
              <a:xfrm>
                <a:off x="4998" y="1494"/>
                <a:ext cx="360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64"/>
              <p:cNvSpPr>
                <a:spLocks noChangeShapeType="1"/>
              </p:cNvSpPr>
              <p:nvPr/>
            </p:nvSpPr>
            <p:spPr bwMode="auto">
              <a:xfrm>
                <a:off x="5358" y="1830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Line 65"/>
              <p:cNvSpPr>
                <a:spLocks noChangeShapeType="1"/>
              </p:cNvSpPr>
              <p:nvPr/>
            </p:nvSpPr>
            <p:spPr bwMode="auto">
              <a:xfrm flipH="1">
                <a:off x="5262" y="1806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Oval 66"/>
              <p:cNvSpPr>
                <a:spLocks noChangeArrowheads="1"/>
              </p:cNvSpPr>
              <p:nvPr/>
            </p:nvSpPr>
            <p:spPr bwMode="auto">
              <a:xfrm>
                <a:off x="5298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Oval 67"/>
              <p:cNvSpPr>
                <a:spLocks noChangeArrowheads="1"/>
              </p:cNvSpPr>
              <p:nvPr/>
            </p:nvSpPr>
            <p:spPr bwMode="auto">
              <a:xfrm>
                <a:off x="5208" y="207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Oval 68"/>
              <p:cNvSpPr>
                <a:spLocks noChangeArrowheads="1"/>
              </p:cNvSpPr>
              <p:nvPr/>
            </p:nvSpPr>
            <p:spPr bwMode="auto">
              <a:xfrm>
                <a:off x="5406" y="207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5" name="Group 105"/>
            <p:cNvGrpSpPr>
              <a:grpSpLocks/>
            </p:cNvGrpSpPr>
            <p:nvPr/>
          </p:nvGrpSpPr>
          <p:grpSpPr bwMode="auto">
            <a:xfrm>
              <a:off x="303665" y="3715863"/>
              <a:ext cx="160678" cy="102756"/>
              <a:chOff x="1871" y="1867"/>
              <a:chExt cx="816" cy="398"/>
            </a:xfrm>
          </p:grpSpPr>
          <p:sp>
            <p:nvSpPr>
              <p:cNvPr id="49" name="Oval 106"/>
              <p:cNvSpPr>
                <a:spLocks noChangeArrowheads="1"/>
              </p:cNvSpPr>
              <p:nvPr/>
            </p:nvSpPr>
            <p:spPr bwMode="auto">
              <a:xfrm>
                <a:off x="1871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" name="Oval 107"/>
              <p:cNvSpPr>
                <a:spLocks noChangeArrowheads="1"/>
              </p:cNvSpPr>
              <p:nvPr/>
            </p:nvSpPr>
            <p:spPr bwMode="auto">
              <a:xfrm>
                <a:off x="2159" y="2106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" name="Oval 108"/>
              <p:cNvSpPr>
                <a:spLocks noChangeArrowheads="1"/>
              </p:cNvSpPr>
              <p:nvPr/>
            </p:nvSpPr>
            <p:spPr bwMode="auto">
              <a:xfrm>
                <a:off x="2447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2" name="Line 109"/>
              <p:cNvSpPr>
                <a:spLocks noChangeShapeType="1"/>
              </p:cNvSpPr>
              <p:nvPr/>
            </p:nvSpPr>
            <p:spPr bwMode="auto">
              <a:xfrm>
                <a:off x="2063" y="2026"/>
                <a:ext cx="117" cy="99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" name="Line 110"/>
              <p:cNvSpPr>
                <a:spLocks noChangeShapeType="1"/>
              </p:cNvSpPr>
              <p:nvPr/>
            </p:nvSpPr>
            <p:spPr bwMode="auto">
              <a:xfrm flipH="1">
                <a:off x="2375" y="2026"/>
                <a:ext cx="120" cy="97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4" name="Oval 112"/>
            <p:cNvSpPr>
              <a:spLocks noChangeArrowheads="1"/>
            </p:cNvSpPr>
            <p:nvPr/>
          </p:nvSpPr>
          <p:spPr bwMode="auto">
            <a:xfrm>
              <a:off x="947062" y="3394713"/>
              <a:ext cx="74159" cy="4932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" name="Cube 54"/>
          <p:cNvSpPr/>
          <p:nvPr/>
        </p:nvSpPr>
        <p:spPr bwMode="auto">
          <a:xfrm>
            <a:off x="2830284" y="5675086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7" name="Cube 56"/>
          <p:cNvSpPr/>
          <p:nvPr/>
        </p:nvSpPr>
        <p:spPr bwMode="auto">
          <a:xfrm>
            <a:off x="2946400" y="5442857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4591050" y="4343401"/>
            <a:ext cx="3686175" cy="1019174"/>
            <a:chOff x="4591050" y="4343401"/>
            <a:chExt cx="3686175" cy="1019174"/>
          </a:xfrm>
        </p:grpSpPr>
        <p:grpSp>
          <p:nvGrpSpPr>
            <p:cNvPr id="72" name="Group 71"/>
            <p:cNvGrpSpPr/>
            <p:nvPr/>
          </p:nvGrpSpPr>
          <p:grpSpPr>
            <a:xfrm>
              <a:off x="4591050" y="4343401"/>
              <a:ext cx="3686175" cy="1019174"/>
              <a:chOff x="4600575" y="5076824"/>
              <a:chExt cx="3124200" cy="647700"/>
            </a:xfrm>
          </p:grpSpPr>
          <p:sp>
            <p:nvSpPr>
              <p:cNvPr id="73" name="Oval 72"/>
              <p:cNvSpPr/>
              <p:nvPr/>
            </p:nvSpPr>
            <p:spPr bwMode="auto">
              <a:xfrm>
                <a:off x="4600575" y="5162549"/>
                <a:ext cx="3114675" cy="561975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74" name="Oval 73"/>
              <p:cNvSpPr/>
              <p:nvPr/>
            </p:nvSpPr>
            <p:spPr bwMode="auto">
              <a:xfrm>
                <a:off x="4610100" y="5076824"/>
                <a:ext cx="3114675" cy="5619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75" name="Rectangle 74"/>
              <p:cNvSpPr/>
              <p:nvPr/>
            </p:nvSpPr>
            <p:spPr>
              <a:xfrm>
                <a:off x="5434808" y="5188894"/>
                <a:ext cx="1608133" cy="2347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en-US" sz="1800" dirty="0" smtClean="0">
                  <a:solidFill>
                    <a:schemeClr val="tx1"/>
                  </a:solidFill>
                  <a:latin typeface="+mj-lt"/>
                </a:endParaRPr>
              </a:p>
            </p:txBody>
          </p:sp>
        </p:grpSp>
        <p:sp>
          <p:nvSpPr>
            <p:cNvPr id="76" name="Rectangle 75"/>
            <p:cNvSpPr/>
            <p:nvPr/>
          </p:nvSpPr>
          <p:spPr>
            <a:xfrm>
              <a:off x="5368133" y="4788843"/>
              <a:ext cx="23647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sz="1800" dirty="0" smtClean="0">
                  <a:solidFill>
                    <a:srgbClr val="FFFFFF"/>
                  </a:solidFill>
                  <a:latin typeface="Arial"/>
                </a:rPr>
                <a:t>Partition of resources</a:t>
              </a: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6429375" y="4305300"/>
            <a:ext cx="1104900" cy="542925"/>
            <a:chOff x="6419850" y="4305300"/>
            <a:chExt cx="1104900" cy="542925"/>
          </a:xfrm>
        </p:grpSpPr>
        <p:sp>
          <p:nvSpPr>
            <p:cNvPr id="86" name="Freeform 85"/>
            <p:cNvSpPr/>
            <p:nvPr/>
          </p:nvSpPr>
          <p:spPr bwMode="auto">
            <a:xfrm>
              <a:off x="6457949" y="4324349"/>
              <a:ext cx="1066801" cy="476251"/>
            </a:xfrm>
            <a:custGeom>
              <a:avLst/>
              <a:gdLst>
                <a:gd name="connsiteX0" fmla="*/ 202701 w 1117101"/>
                <a:gd name="connsiteY0" fmla="*/ 0 h 485391"/>
                <a:gd name="connsiteX1" fmla="*/ 2676 w 1117101"/>
                <a:gd name="connsiteY1" fmla="*/ 476250 h 485391"/>
                <a:gd name="connsiteX2" fmla="*/ 31251 w 1117101"/>
                <a:gd name="connsiteY2" fmla="*/ 476250 h 485391"/>
                <a:gd name="connsiteX3" fmla="*/ 1117101 w 1117101"/>
                <a:gd name="connsiteY3" fmla="*/ 114300 h 485391"/>
                <a:gd name="connsiteX4" fmla="*/ 840876 w 1117101"/>
                <a:gd name="connsiteY4" fmla="*/ 57150 h 485391"/>
                <a:gd name="connsiteX5" fmla="*/ 659901 w 1117101"/>
                <a:gd name="connsiteY5" fmla="*/ 66675 h 485391"/>
                <a:gd name="connsiteX6" fmla="*/ 497976 w 1117101"/>
                <a:gd name="connsiteY6" fmla="*/ 38100 h 485391"/>
                <a:gd name="connsiteX7" fmla="*/ 259851 w 1117101"/>
                <a:gd name="connsiteY7" fmla="*/ 47625 h 485391"/>
                <a:gd name="connsiteX8" fmla="*/ 202701 w 1117101"/>
                <a:gd name="connsiteY8" fmla="*/ 0 h 485391"/>
                <a:gd name="connsiteX0" fmla="*/ 202701 w 1117101"/>
                <a:gd name="connsiteY0" fmla="*/ 0 h 485391"/>
                <a:gd name="connsiteX1" fmla="*/ 2676 w 1117101"/>
                <a:gd name="connsiteY1" fmla="*/ 476250 h 485391"/>
                <a:gd name="connsiteX2" fmla="*/ 31251 w 1117101"/>
                <a:gd name="connsiteY2" fmla="*/ 476250 h 485391"/>
                <a:gd name="connsiteX3" fmla="*/ 1117101 w 1117101"/>
                <a:gd name="connsiteY3" fmla="*/ 114300 h 485391"/>
                <a:gd name="connsiteX4" fmla="*/ 840876 w 1117101"/>
                <a:gd name="connsiteY4" fmla="*/ 57150 h 485391"/>
                <a:gd name="connsiteX5" fmla="*/ 659901 w 1117101"/>
                <a:gd name="connsiteY5" fmla="*/ 66675 h 485391"/>
                <a:gd name="connsiteX6" fmla="*/ 497976 w 1117101"/>
                <a:gd name="connsiteY6" fmla="*/ 38100 h 485391"/>
                <a:gd name="connsiteX7" fmla="*/ 259851 w 1117101"/>
                <a:gd name="connsiteY7" fmla="*/ 47625 h 485391"/>
                <a:gd name="connsiteX8" fmla="*/ 202701 w 1117101"/>
                <a:gd name="connsiteY8" fmla="*/ 0 h 485391"/>
                <a:gd name="connsiteX0" fmla="*/ 202701 w 1117101"/>
                <a:gd name="connsiteY0" fmla="*/ 22225 h 507616"/>
                <a:gd name="connsiteX1" fmla="*/ 2676 w 1117101"/>
                <a:gd name="connsiteY1" fmla="*/ 498475 h 507616"/>
                <a:gd name="connsiteX2" fmla="*/ 31251 w 1117101"/>
                <a:gd name="connsiteY2" fmla="*/ 498475 h 507616"/>
                <a:gd name="connsiteX3" fmla="*/ 1117101 w 1117101"/>
                <a:gd name="connsiteY3" fmla="*/ 136525 h 507616"/>
                <a:gd name="connsiteX4" fmla="*/ 840876 w 1117101"/>
                <a:gd name="connsiteY4" fmla="*/ 79375 h 507616"/>
                <a:gd name="connsiteX5" fmla="*/ 659901 w 1117101"/>
                <a:gd name="connsiteY5" fmla="*/ 88900 h 507616"/>
                <a:gd name="connsiteX6" fmla="*/ 497976 w 1117101"/>
                <a:gd name="connsiteY6" fmla="*/ 60325 h 507616"/>
                <a:gd name="connsiteX7" fmla="*/ 259851 w 1117101"/>
                <a:gd name="connsiteY7" fmla="*/ 69850 h 507616"/>
                <a:gd name="connsiteX8" fmla="*/ 202701 w 1117101"/>
                <a:gd name="connsiteY8" fmla="*/ 22225 h 507616"/>
                <a:gd name="connsiteX0" fmla="*/ 202701 w 1117101"/>
                <a:gd name="connsiteY0" fmla="*/ 0 h 485391"/>
                <a:gd name="connsiteX1" fmla="*/ 2676 w 1117101"/>
                <a:gd name="connsiteY1" fmla="*/ 476250 h 485391"/>
                <a:gd name="connsiteX2" fmla="*/ 31251 w 1117101"/>
                <a:gd name="connsiteY2" fmla="*/ 476250 h 485391"/>
                <a:gd name="connsiteX3" fmla="*/ 1117101 w 1117101"/>
                <a:gd name="connsiteY3" fmla="*/ 114300 h 485391"/>
                <a:gd name="connsiteX4" fmla="*/ 840876 w 1117101"/>
                <a:gd name="connsiteY4" fmla="*/ 57150 h 485391"/>
                <a:gd name="connsiteX5" fmla="*/ 659901 w 1117101"/>
                <a:gd name="connsiteY5" fmla="*/ 66675 h 485391"/>
                <a:gd name="connsiteX6" fmla="*/ 259851 w 1117101"/>
                <a:gd name="connsiteY6" fmla="*/ 47625 h 485391"/>
                <a:gd name="connsiteX7" fmla="*/ 202701 w 1117101"/>
                <a:gd name="connsiteY7" fmla="*/ 0 h 485391"/>
                <a:gd name="connsiteX0" fmla="*/ 202701 w 1117101"/>
                <a:gd name="connsiteY0" fmla="*/ 47625 h 533016"/>
                <a:gd name="connsiteX1" fmla="*/ 2676 w 1117101"/>
                <a:gd name="connsiteY1" fmla="*/ 523875 h 533016"/>
                <a:gd name="connsiteX2" fmla="*/ 31251 w 1117101"/>
                <a:gd name="connsiteY2" fmla="*/ 523875 h 533016"/>
                <a:gd name="connsiteX3" fmla="*/ 1117101 w 1117101"/>
                <a:gd name="connsiteY3" fmla="*/ 161925 h 533016"/>
                <a:gd name="connsiteX4" fmla="*/ 840876 w 1117101"/>
                <a:gd name="connsiteY4" fmla="*/ 104775 h 533016"/>
                <a:gd name="connsiteX5" fmla="*/ 659901 w 1117101"/>
                <a:gd name="connsiteY5" fmla="*/ 0 h 533016"/>
                <a:gd name="connsiteX6" fmla="*/ 259851 w 1117101"/>
                <a:gd name="connsiteY6" fmla="*/ 95250 h 533016"/>
                <a:gd name="connsiteX7" fmla="*/ 202701 w 1117101"/>
                <a:gd name="connsiteY7" fmla="*/ 47625 h 533016"/>
                <a:gd name="connsiteX0" fmla="*/ 202701 w 1117101"/>
                <a:gd name="connsiteY0" fmla="*/ 50800 h 536191"/>
                <a:gd name="connsiteX1" fmla="*/ 2676 w 1117101"/>
                <a:gd name="connsiteY1" fmla="*/ 527050 h 536191"/>
                <a:gd name="connsiteX2" fmla="*/ 31251 w 1117101"/>
                <a:gd name="connsiteY2" fmla="*/ 527050 h 536191"/>
                <a:gd name="connsiteX3" fmla="*/ 1117101 w 1117101"/>
                <a:gd name="connsiteY3" fmla="*/ 165100 h 536191"/>
                <a:gd name="connsiteX4" fmla="*/ 840876 w 1117101"/>
                <a:gd name="connsiteY4" fmla="*/ 107950 h 536191"/>
                <a:gd name="connsiteX5" fmla="*/ 821826 w 1117101"/>
                <a:gd name="connsiteY5" fmla="*/ 79375 h 536191"/>
                <a:gd name="connsiteX6" fmla="*/ 659901 w 1117101"/>
                <a:gd name="connsiteY6" fmla="*/ 3175 h 536191"/>
                <a:gd name="connsiteX7" fmla="*/ 259851 w 1117101"/>
                <a:gd name="connsiteY7" fmla="*/ 98425 h 536191"/>
                <a:gd name="connsiteX8" fmla="*/ 202701 w 1117101"/>
                <a:gd name="connsiteY8" fmla="*/ 50800 h 536191"/>
                <a:gd name="connsiteX0" fmla="*/ 202701 w 1117101"/>
                <a:gd name="connsiteY0" fmla="*/ 47625 h 533016"/>
                <a:gd name="connsiteX1" fmla="*/ 2676 w 1117101"/>
                <a:gd name="connsiteY1" fmla="*/ 523875 h 533016"/>
                <a:gd name="connsiteX2" fmla="*/ 31251 w 1117101"/>
                <a:gd name="connsiteY2" fmla="*/ 523875 h 533016"/>
                <a:gd name="connsiteX3" fmla="*/ 1117101 w 1117101"/>
                <a:gd name="connsiteY3" fmla="*/ 161925 h 533016"/>
                <a:gd name="connsiteX4" fmla="*/ 840876 w 1117101"/>
                <a:gd name="connsiteY4" fmla="*/ 104775 h 533016"/>
                <a:gd name="connsiteX5" fmla="*/ 659901 w 1117101"/>
                <a:gd name="connsiteY5" fmla="*/ 0 h 533016"/>
                <a:gd name="connsiteX6" fmla="*/ 259851 w 1117101"/>
                <a:gd name="connsiteY6" fmla="*/ 95250 h 533016"/>
                <a:gd name="connsiteX7" fmla="*/ 202701 w 1117101"/>
                <a:gd name="connsiteY7" fmla="*/ 47625 h 533016"/>
                <a:gd name="connsiteX0" fmla="*/ 202701 w 1221876"/>
                <a:gd name="connsiteY0" fmla="*/ 47625 h 533016"/>
                <a:gd name="connsiteX1" fmla="*/ 2676 w 1221876"/>
                <a:gd name="connsiteY1" fmla="*/ 523875 h 533016"/>
                <a:gd name="connsiteX2" fmla="*/ 31251 w 1221876"/>
                <a:gd name="connsiteY2" fmla="*/ 523875 h 533016"/>
                <a:gd name="connsiteX3" fmla="*/ 1117101 w 1221876"/>
                <a:gd name="connsiteY3" fmla="*/ 161925 h 533016"/>
                <a:gd name="connsiteX4" fmla="*/ 659901 w 1221876"/>
                <a:gd name="connsiteY4" fmla="*/ 0 h 533016"/>
                <a:gd name="connsiteX5" fmla="*/ 259851 w 1221876"/>
                <a:gd name="connsiteY5" fmla="*/ 95250 h 533016"/>
                <a:gd name="connsiteX6" fmla="*/ 202701 w 1221876"/>
                <a:gd name="connsiteY6" fmla="*/ 47625 h 533016"/>
                <a:gd name="connsiteX0" fmla="*/ 202701 w 1221876"/>
                <a:gd name="connsiteY0" fmla="*/ 47625 h 533016"/>
                <a:gd name="connsiteX1" fmla="*/ 2676 w 1221876"/>
                <a:gd name="connsiteY1" fmla="*/ 523875 h 533016"/>
                <a:gd name="connsiteX2" fmla="*/ 31251 w 1221876"/>
                <a:gd name="connsiteY2" fmla="*/ 523875 h 533016"/>
                <a:gd name="connsiteX3" fmla="*/ 1117101 w 1221876"/>
                <a:gd name="connsiteY3" fmla="*/ 161925 h 533016"/>
                <a:gd name="connsiteX4" fmla="*/ 659901 w 1221876"/>
                <a:gd name="connsiteY4" fmla="*/ 0 h 533016"/>
                <a:gd name="connsiteX5" fmla="*/ 259851 w 1221876"/>
                <a:gd name="connsiteY5" fmla="*/ 95250 h 533016"/>
                <a:gd name="connsiteX6" fmla="*/ 202701 w 1221876"/>
                <a:gd name="connsiteY6" fmla="*/ 47625 h 533016"/>
                <a:gd name="connsiteX0" fmla="*/ 202701 w 1221876"/>
                <a:gd name="connsiteY0" fmla="*/ 47625 h 533016"/>
                <a:gd name="connsiteX1" fmla="*/ 2676 w 1221876"/>
                <a:gd name="connsiteY1" fmla="*/ 523875 h 533016"/>
                <a:gd name="connsiteX2" fmla="*/ 31251 w 1221876"/>
                <a:gd name="connsiteY2" fmla="*/ 523875 h 533016"/>
                <a:gd name="connsiteX3" fmla="*/ 1117101 w 1221876"/>
                <a:gd name="connsiteY3" fmla="*/ 161925 h 533016"/>
                <a:gd name="connsiteX4" fmla="*/ 659901 w 1221876"/>
                <a:gd name="connsiteY4" fmla="*/ 0 h 533016"/>
                <a:gd name="connsiteX5" fmla="*/ 793250 w 1221876"/>
                <a:gd name="connsiteY5" fmla="*/ 19050 h 533016"/>
                <a:gd name="connsiteX6" fmla="*/ 259851 w 1221876"/>
                <a:gd name="connsiteY6" fmla="*/ 95250 h 533016"/>
                <a:gd name="connsiteX7" fmla="*/ 202701 w 1221876"/>
                <a:gd name="connsiteY7" fmla="*/ 47625 h 533016"/>
                <a:gd name="connsiteX0" fmla="*/ 202701 w 1221876"/>
                <a:gd name="connsiteY0" fmla="*/ 47625 h 533016"/>
                <a:gd name="connsiteX1" fmla="*/ 2676 w 1221876"/>
                <a:gd name="connsiteY1" fmla="*/ 523875 h 533016"/>
                <a:gd name="connsiteX2" fmla="*/ 31251 w 1221876"/>
                <a:gd name="connsiteY2" fmla="*/ 523875 h 533016"/>
                <a:gd name="connsiteX3" fmla="*/ 1117101 w 1221876"/>
                <a:gd name="connsiteY3" fmla="*/ 161925 h 533016"/>
                <a:gd name="connsiteX4" fmla="*/ 659901 w 1221876"/>
                <a:gd name="connsiteY4" fmla="*/ 0 h 533016"/>
                <a:gd name="connsiteX5" fmla="*/ 259851 w 1221876"/>
                <a:gd name="connsiteY5" fmla="*/ 95250 h 533016"/>
                <a:gd name="connsiteX6" fmla="*/ 202701 w 1221876"/>
                <a:gd name="connsiteY6" fmla="*/ 47625 h 533016"/>
                <a:gd name="connsiteX0" fmla="*/ 202701 w 1221876"/>
                <a:gd name="connsiteY0" fmla="*/ 47625 h 533016"/>
                <a:gd name="connsiteX1" fmla="*/ 2676 w 1221876"/>
                <a:gd name="connsiteY1" fmla="*/ 523875 h 533016"/>
                <a:gd name="connsiteX2" fmla="*/ 31251 w 1221876"/>
                <a:gd name="connsiteY2" fmla="*/ 523875 h 533016"/>
                <a:gd name="connsiteX3" fmla="*/ 1117101 w 1221876"/>
                <a:gd name="connsiteY3" fmla="*/ 161925 h 533016"/>
                <a:gd name="connsiteX4" fmla="*/ 659901 w 1221876"/>
                <a:gd name="connsiteY4" fmla="*/ 0 h 533016"/>
                <a:gd name="connsiteX5" fmla="*/ 259851 w 1221876"/>
                <a:gd name="connsiteY5" fmla="*/ 95250 h 533016"/>
                <a:gd name="connsiteX6" fmla="*/ 202701 w 1221876"/>
                <a:gd name="connsiteY6" fmla="*/ 47625 h 533016"/>
                <a:gd name="connsiteX0" fmla="*/ 202701 w 1221876"/>
                <a:gd name="connsiteY0" fmla="*/ 47625 h 533016"/>
                <a:gd name="connsiteX1" fmla="*/ 2676 w 1221876"/>
                <a:gd name="connsiteY1" fmla="*/ 523875 h 533016"/>
                <a:gd name="connsiteX2" fmla="*/ 31251 w 1221876"/>
                <a:gd name="connsiteY2" fmla="*/ 523875 h 533016"/>
                <a:gd name="connsiteX3" fmla="*/ 1117101 w 1221876"/>
                <a:gd name="connsiteY3" fmla="*/ 161925 h 533016"/>
                <a:gd name="connsiteX4" fmla="*/ 659901 w 1221876"/>
                <a:gd name="connsiteY4" fmla="*/ 0 h 533016"/>
                <a:gd name="connsiteX5" fmla="*/ 259851 w 1221876"/>
                <a:gd name="connsiteY5" fmla="*/ 95250 h 533016"/>
                <a:gd name="connsiteX6" fmla="*/ 202701 w 1221876"/>
                <a:gd name="connsiteY6" fmla="*/ 47625 h 533016"/>
                <a:gd name="connsiteX0" fmla="*/ 202701 w 1221876"/>
                <a:gd name="connsiteY0" fmla="*/ 76200 h 561591"/>
                <a:gd name="connsiteX1" fmla="*/ 2676 w 1221876"/>
                <a:gd name="connsiteY1" fmla="*/ 552450 h 561591"/>
                <a:gd name="connsiteX2" fmla="*/ 31251 w 1221876"/>
                <a:gd name="connsiteY2" fmla="*/ 552450 h 561591"/>
                <a:gd name="connsiteX3" fmla="*/ 1117101 w 1221876"/>
                <a:gd name="connsiteY3" fmla="*/ 190500 h 561591"/>
                <a:gd name="connsiteX4" fmla="*/ 659901 w 1221876"/>
                <a:gd name="connsiteY4" fmla="*/ 28575 h 561591"/>
                <a:gd name="connsiteX5" fmla="*/ 259851 w 1221876"/>
                <a:gd name="connsiteY5" fmla="*/ 0 h 561591"/>
                <a:gd name="connsiteX6" fmla="*/ 202701 w 1221876"/>
                <a:gd name="connsiteY6" fmla="*/ 76200 h 561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1876" h="561591">
                  <a:moveTo>
                    <a:pt x="202701" y="76200"/>
                  </a:moveTo>
                  <a:cubicBezTo>
                    <a:pt x="82325" y="256764"/>
                    <a:pt x="102206" y="212390"/>
                    <a:pt x="2676" y="552450"/>
                  </a:cubicBezTo>
                  <a:cubicBezTo>
                    <a:pt x="0" y="561591"/>
                    <a:pt x="21726" y="552450"/>
                    <a:pt x="31251" y="552450"/>
                  </a:cubicBezTo>
                  <a:lnTo>
                    <a:pt x="1117101" y="190500"/>
                  </a:lnTo>
                  <a:cubicBezTo>
                    <a:pt x="1221876" y="103188"/>
                    <a:pt x="802776" y="39687"/>
                    <a:pt x="659901" y="28575"/>
                  </a:cubicBezTo>
                  <a:lnTo>
                    <a:pt x="259851" y="0"/>
                  </a:lnTo>
                  <a:lnTo>
                    <a:pt x="202701" y="76200"/>
                  </a:lnTo>
                  <a:close/>
                </a:path>
              </a:pathLst>
            </a:custGeom>
            <a:solidFill>
              <a:schemeClr val="accent1"/>
            </a:solidFill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92" name="Freeform 91"/>
            <p:cNvSpPr/>
            <p:nvPr/>
          </p:nvSpPr>
          <p:spPr bwMode="auto">
            <a:xfrm>
              <a:off x="6419850" y="4305300"/>
              <a:ext cx="847725" cy="542925"/>
            </a:xfrm>
            <a:custGeom>
              <a:avLst/>
              <a:gdLst>
                <a:gd name="connsiteX0" fmla="*/ 333375 w 1419225"/>
                <a:gd name="connsiteY0" fmla="*/ 0 h 504825"/>
                <a:gd name="connsiteX1" fmla="*/ 0 w 1419225"/>
                <a:gd name="connsiteY1" fmla="*/ 504825 h 504825"/>
                <a:gd name="connsiteX2" fmla="*/ 1390650 w 1419225"/>
                <a:gd name="connsiteY2" fmla="*/ 209550 h 504825"/>
                <a:gd name="connsiteX3" fmla="*/ 1419225 w 1419225"/>
                <a:gd name="connsiteY3" fmla="*/ 219075 h 504825"/>
                <a:gd name="connsiteX4" fmla="*/ 1400175 w 1419225"/>
                <a:gd name="connsiteY4" fmla="*/ 190500 h 50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25" h="504825">
                  <a:moveTo>
                    <a:pt x="333375" y="0"/>
                  </a:moveTo>
                  <a:lnTo>
                    <a:pt x="0" y="504825"/>
                  </a:lnTo>
                  <a:lnTo>
                    <a:pt x="1390650" y="209550"/>
                  </a:lnTo>
                  <a:lnTo>
                    <a:pt x="1419225" y="219075"/>
                  </a:lnTo>
                  <a:lnTo>
                    <a:pt x="1400175" y="190500"/>
                  </a:lnTo>
                </a:path>
              </a:pathLst>
            </a:custGeom>
            <a:solidFill>
              <a:schemeClr val="accent1"/>
            </a:solidFill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</p:grpSp>
      <p:sp>
        <p:nvSpPr>
          <p:cNvPr id="62" name="Cube 61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65" name="Title 1"/>
          <p:cNvSpPr>
            <a:spLocks noGrp="1"/>
          </p:cNvSpPr>
          <p:nvPr>
            <p:ph type="title"/>
          </p:nvPr>
        </p:nvSpPr>
        <p:spPr>
          <a:xfrm>
            <a:off x="584200" y="355600"/>
            <a:ext cx="8172450" cy="591573"/>
          </a:xfrm>
        </p:spPr>
        <p:txBody>
          <a:bodyPr/>
          <a:lstStyle/>
          <a:p>
            <a:r>
              <a:rPr lang="en-US" dirty="0" smtClean="0"/>
              <a:t>Foundations of Reflection</a:t>
            </a:r>
            <a:endParaRPr lang="en-US" dirty="0"/>
          </a:p>
        </p:txBody>
      </p:sp>
      <p:sp>
        <p:nvSpPr>
          <p:cNvPr id="67" name="Rectangle 66"/>
          <p:cNvSpPr/>
          <p:nvPr/>
        </p:nvSpPr>
        <p:spPr>
          <a:xfrm>
            <a:off x="1560285" y="996017"/>
            <a:ext cx="619034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>Expected value of computation</a:t>
            </a:r>
            <a:b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</a:br>
            <a:endParaRPr lang="en-US" sz="20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Oval 61"/>
          <p:cNvSpPr/>
          <p:nvPr/>
        </p:nvSpPr>
        <p:spPr bwMode="auto">
          <a:xfrm>
            <a:off x="5305425" y="3933825"/>
            <a:ext cx="1514475" cy="381000"/>
          </a:xfrm>
          <a:prstGeom prst="ellips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6" name="Cube 55"/>
          <p:cNvSpPr/>
          <p:nvPr/>
        </p:nvSpPr>
        <p:spPr bwMode="auto">
          <a:xfrm>
            <a:off x="3258455" y="5609773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8" name="Cube 57"/>
          <p:cNvSpPr/>
          <p:nvPr/>
        </p:nvSpPr>
        <p:spPr bwMode="auto">
          <a:xfrm>
            <a:off x="3338284" y="5384802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9" name="Cube 58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2" name="Group 781"/>
          <p:cNvGrpSpPr/>
          <p:nvPr/>
        </p:nvGrpSpPr>
        <p:grpSpPr>
          <a:xfrm>
            <a:off x="1016000" y="3955824"/>
            <a:ext cx="1798638" cy="1917926"/>
            <a:chOff x="1016000" y="3955824"/>
            <a:chExt cx="1798638" cy="1917926"/>
          </a:xfrm>
        </p:grpSpPr>
        <p:sp>
          <p:nvSpPr>
            <p:cNvPr id="5" name="Line 13"/>
            <p:cNvSpPr>
              <a:spLocks noChangeShapeType="1"/>
            </p:cNvSpPr>
            <p:nvPr/>
          </p:nvSpPr>
          <p:spPr bwMode="auto">
            <a:xfrm>
              <a:off x="1622652" y="3955824"/>
              <a:ext cx="0" cy="528638"/>
            </a:xfrm>
            <a:prstGeom prst="line">
              <a:avLst/>
            </a:prstGeom>
            <a:noFill/>
            <a:ln w="57150">
              <a:solidFill>
                <a:srgbClr val="6AADFE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1163638" y="4102100"/>
              <a:ext cx="1108075" cy="1458913"/>
            </a:xfrm>
            <a:custGeom>
              <a:avLst/>
              <a:gdLst/>
              <a:ahLst/>
              <a:cxnLst>
                <a:cxn ang="0">
                  <a:pos x="0" y="854"/>
                </a:cxn>
                <a:cxn ang="0">
                  <a:pos x="249" y="242"/>
                </a:cxn>
                <a:cxn ang="0">
                  <a:pos x="697" y="0"/>
                </a:cxn>
                <a:cxn ang="0">
                  <a:pos x="653" y="105"/>
                </a:cxn>
                <a:cxn ang="0">
                  <a:pos x="321" y="287"/>
                </a:cxn>
                <a:cxn ang="0">
                  <a:pos x="146" y="918"/>
                </a:cxn>
              </a:cxnLst>
              <a:rect l="0" t="0" r="r" b="b"/>
              <a:pathLst>
                <a:path w="698" h="919">
                  <a:moveTo>
                    <a:pt x="0" y="854"/>
                  </a:moveTo>
                  <a:lnTo>
                    <a:pt x="249" y="242"/>
                  </a:lnTo>
                  <a:lnTo>
                    <a:pt x="697" y="0"/>
                  </a:lnTo>
                  <a:lnTo>
                    <a:pt x="653" y="105"/>
                  </a:lnTo>
                  <a:lnTo>
                    <a:pt x="321" y="287"/>
                  </a:lnTo>
                  <a:lnTo>
                    <a:pt x="146" y="918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15"/>
            <p:cNvSpPr>
              <a:spLocks/>
            </p:cNvSpPr>
            <p:nvPr/>
          </p:nvSpPr>
          <p:spPr bwMode="auto">
            <a:xfrm>
              <a:off x="2266950" y="4213225"/>
              <a:ext cx="347663" cy="449263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218" y="282"/>
                </a:cxn>
                <a:cxn ang="0">
                  <a:pos x="0" y="0"/>
                </a:cxn>
              </a:cxnLst>
              <a:rect l="0" t="0" r="r" b="b"/>
              <a:pathLst>
                <a:path w="219" h="283">
                  <a:moveTo>
                    <a:pt x="62" y="18"/>
                  </a:moveTo>
                  <a:lnTo>
                    <a:pt x="218" y="28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2625725" y="4689475"/>
              <a:ext cx="188913" cy="9525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2" y="0"/>
                </a:cxn>
                <a:cxn ang="0">
                  <a:pos x="68" y="26"/>
                </a:cxn>
                <a:cxn ang="0">
                  <a:pos x="118" y="59"/>
                </a:cxn>
                <a:cxn ang="0">
                  <a:pos x="0" y="50"/>
                </a:cxn>
              </a:cxnLst>
              <a:rect l="0" t="0" r="r" b="b"/>
              <a:pathLst>
                <a:path w="119" h="60">
                  <a:moveTo>
                    <a:pt x="0" y="50"/>
                  </a:moveTo>
                  <a:lnTo>
                    <a:pt x="12" y="0"/>
                  </a:lnTo>
                  <a:lnTo>
                    <a:pt x="68" y="26"/>
                  </a:lnTo>
                  <a:lnTo>
                    <a:pt x="118" y="59"/>
                  </a:lnTo>
                  <a:lnTo>
                    <a:pt x="0" y="5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Rectangle 17"/>
            <p:cNvSpPr>
              <a:spLocks noChangeArrowheads="1"/>
            </p:cNvSpPr>
            <p:nvPr/>
          </p:nvSpPr>
          <p:spPr bwMode="auto">
            <a:xfrm>
              <a:off x="1016000" y="5459413"/>
              <a:ext cx="1068388" cy="200025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Oval 18"/>
            <p:cNvSpPr>
              <a:spLocks noChangeArrowheads="1"/>
            </p:cNvSpPr>
            <p:nvPr/>
          </p:nvSpPr>
          <p:spPr bwMode="auto">
            <a:xfrm>
              <a:off x="1066800" y="5619750"/>
              <a:ext cx="349250" cy="25400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Oval 19"/>
            <p:cNvSpPr>
              <a:spLocks noChangeArrowheads="1"/>
            </p:cNvSpPr>
            <p:nvPr/>
          </p:nvSpPr>
          <p:spPr bwMode="auto">
            <a:xfrm>
              <a:off x="1557338" y="5619750"/>
              <a:ext cx="347663" cy="25400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Oval 20"/>
            <p:cNvSpPr>
              <a:spLocks noChangeArrowheads="1"/>
            </p:cNvSpPr>
            <p:nvPr/>
          </p:nvSpPr>
          <p:spPr bwMode="auto">
            <a:xfrm>
              <a:off x="1525588" y="4419600"/>
              <a:ext cx="188913" cy="204788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Oval 21"/>
            <p:cNvSpPr>
              <a:spLocks noChangeArrowheads="1"/>
            </p:cNvSpPr>
            <p:nvPr/>
          </p:nvSpPr>
          <p:spPr bwMode="auto">
            <a:xfrm>
              <a:off x="2168525" y="4083050"/>
              <a:ext cx="187325" cy="204788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22"/>
          <p:cNvGrpSpPr>
            <a:grpSpLocks noChangeAspect="1"/>
          </p:cNvGrpSpPr>
          <p:nvPr/>
        </p:nvGrpSpPr>
        <p:grpSpPr bwMode="auto">
          <a:xfrm rot="2521696">
            <a:off x="1434874" y="3899582"/>
            <a:ext cx="376238" cy="179388"/>
            <a:chOff x="1117" y="3133"/>
            <a:chExt cx="237" cy="113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1313" y="3173"/>
              <a:ext cx="41" cy="47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24"/>
            <p:cNvSpPr>
              <a:spLocks noChangeArrowheads="1"/>
            </p:cNvSpPr>
            <p:nvPr/>
          </p:nvSpPr>
          <p:spPr bwMode="auto">
            <a:xfrm>
              <a:off x="1117" y="3133"/>
              <a:ext cx="200" cy="113"/>
            </a:xfrm>
            <a:prstGeom prst="rect">
              <a:avLst/>
            </a:prstGeom>
            <a:grpFill/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45"/>
          <p:cNvGrpSpPr/>
          <p:nvPr/>
        </p:nvGrpSpPr>
        <p:grpSpPr>
          <a:xfrm>
            <a:off x="0" y="3265714"/>
            <a:ext cx="1596571" cy="740230"/>
            <a:chOff x="0" y="3265714"/>
            <a:chExt cx="1596571" cy="740230"/>
          </a:xfrm>
        </p:grpSpPr>
        <p:sp>
          <p:nvSpPr>
            <p:cNvPr id="17" name="Cloud Callout 16"/>
            <p:cNvSpPr/>
            <p:nvPr/>
          </p:nvSpPr>
          <p:spPr bwMode="auto">
            <a:xfrm>
              <a:off x="0" y="3265714"/>
              <a:ext cx="1596571" cy="740230"/>
            </a:xfrm>
            <a:prstGeom prst="cloudCallout">
              <a:avLst>
                <a:gd name="adj1" fmla="val 38158"/>
                <a:gd name="adj2" fmla="val 105556"/>
              </a:avLst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grpSp>
          <p:nvGrpSpPr>
            <p:cNvPr id="14" name="Group 11"/>
            <p:cNvGrpSpPr>
              <a:grpSpLocks/>
            </p:cNvGrpSpPr>
            <p:nvPr/>
          </p:nvGrpSpPr>
          <p:grpSpPr bwMode="auto">
            <a:xfrm>
              <a:off x="693056" y="3702152"/>
              <a:ext cx="90639" cy="181878"/>
              <a:chOff x="4656" y="1836"/>
              <a:chExt cx="132" cy="354"/>
            </a:xfrm>
          </p:grpSpPr>
          <p:sp>
            <p:nvSpPr>
              <p:cNvPr id="20" name="Line 12"/>
              <p:cNvSpPr>
                <a:spLocks noChangeShapeType="1"/>
              </p:cNvSpPr>
              <p:nvPr/>
            </p:nvSpPr>
            <p:spPr bwMode="auto">
              <a:xfrm>
                <a:off x="4656" y="1836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Oval 13"/>
              <p:cNvSpPr>
                <a:spLocks noChangeArrowheads="1"/>
              </p:cNvSpPr>
              <p:nvPr/>
            </p:nvSpPr>
            <p:spPr bwMode="auto">
              <a:xfrm>
                <a:off x="4692" y="2094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" name="Group 14"/>
            <p:cNvGrpSpPr>
              <a:grpSpLocks/>
            </p:cNvGrpSpPr>
            <p:nvPr/>
          </p:nvGrpSpPr>
          <p:grpSpPr bwMode="auto">
            <a:xfrm>
              <a:off x="537479" y="3655635"/>
              <a:ext cx="111239" cy="197292"/>
              <a:chOff x="4494" y="1812"/>
              <a:chExt cx="162" cy="384"/>
            </a:xfrm>
          </p:grpSpPr>
          <p:sp>
            <p:nvSpPr>
              <p:cNvPr id="23" name="Line 15"/>
              <p:cNvSpPr>
                <a:spLocks noChangeShapeType="1"/>
              </p:cNvSpPr>
              <p:nvPr/>
            </p:nvSpPr>
            <p:spPr bwMode="auto">
              <a:xfrm flipH="1">
                <a:off x="4560" y="1812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Oval 16"/>
              <p:cNvSpPr>
                <a:spLocks noChangeArrowheads="1"/>
              </p:cNvSpPr>
              <p:nvPr/>
            </p:nvSpPr>
            <p:spPr bwMode="auto">
              <a:xfrm>
                <a:off x="4494" y="210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" name="Group 59"/>
            <p:cNvGrpSpPr>
              <a:grpSpLocks/>
            </p:cNvGrpSpPr>
            <p:nvPr/>
          </p:nvGrpSpPr>
          <p:grpSpPr bwMode="auto">
            <a:xfrm>
              <a:off x="679903" y="3462745"/>
              <a:ext cx="267797" cy="188044"/>
              <a:chOff x="4602" y="1488"/>
              <a:chExt cx="390" cy="366"/>
            </a:xfrm>
          </p:grpSpPr>
          <p:sp>
            <p:nvSpPr>
              <p:cNvPr id="26" name="Line 60"/>
              <p:cNvSpPr>
                <a:spLocks noChangeShapeType="1"/>
              </p:cNvSpPr>
              <p:nvPr/>
            </p:nvSpPr>
            <p:spPr bwMode="auto">
              <a:xfrm flipH="1">
                <a:off x="4650" y="1488"/>
                <a:ext cx="342" cy="33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Oval 61"/>
              <p:cNvSpPr>
                <a:spLocks noChangeArrowheads="1"/>
              </p:cNvSpPr>
              <p:nvPr/>
            </p:nvSpPr>
            <p:spPr bwMode="auto">
              <a:xfrm>
                <a:off x="4602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2" name="Group 62"/>
            <p:cNvGrpSpPr>
              <a:grpSpLocks/>
            </p:cNvGrpSpPr>
            <p:nvPr/>
          </p:nvGrpSpPr>
          <p:grpSpPr bwMode="auto">
            <a:xfrm>
              <a:off x="974725" y="3468915"/>
              <a:ext cx="346076" cy="348343"/>
              <a:chOff x="4998" y="1494"/>
              <a:chExt cx="504" cy="678"/>
            </a:xfrm>
          </p:grpSpPr>
          <p:sp>
            <p:nvSpPr>
              <p:cNvPr id="29" name="Line 63"/>
              <p:cNvSpPr>
                <a:spLocks noChangeShapeType="1"/>
              </p:cNvSpPr>
              <p:nvPr/>
            </p:nvSpPr>
            <p:spPr bwMode="auto">
              <a:xfrm>
                <a:off x="4998" y="1494"/>
                <a:ext cx="360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64"/>
              <p:cNvSpPr>
                <a:spLocks noChangeShapeType="1"/>
              </p:cNvSpPr>
              <p:nvPr/>
            </p:nvSpPr>
            <p:spPr bwMode="auto">
              <a:xfrm>
                <a:off x="5358" y="1830"/>
                <a:ext cx="96" cy="3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Line 65"/>
              <p:cNvSpPr>
                <a:spLocks noChangeShapeType="1"/>
              </p:cNvSpPr>
              <p:nvPr/>
            </p:nvSpPr>
            <p:spPr bwMode="auto">
              <a:xfrm flipH="1">
                <a:off x="5262" y="1806"/>
                <a:ext cx="96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Oval 66"/>
              <p:cNvSpPr>
                <a:spLocks noChangeArrowheads="1"/>
              </p:cNvSpPr>
              <p:nvPr/>
            </p:nvSpPr>
            <p:spPr bwMode="auto">
              <a:xfrm>
                <a:off x="5298" y="1758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Oval 67"/>
              <p:cNvSpPr>
                <a:spLocks noChangeArrowheads="1"/>
              </p:cNvSpPr>
              <p:nvPr/>
            </p:nvSpPr>
            <p:spPr bwMode="auto">
              <a:xfrm>
                <a:off x="5208" y="2076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Oval 68"/>
              <p:cNvSpPr>
                <a:spLocks noChangeArrowheads="1"/>
              </p:cNvSpPr>
              <p:nvPr/>
            </p:nvSpPr>
            <p:spPr bwMode="auto">
              <a:xfrm>
                <a:off x="5406" y="2070"/>
                <a:ext cx="96" cy="9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5" name="Group 105"/>
            <p:cNvGrpSpPr>
              <a:grpSpLocks/>
            </p:cNvGrpSpPr>
            <p:nvPr/>
          </p:nvGrpSpPr>
          <p:grpSpPr bwMode="auto">
            <a:xfrm>
              <a:off x="303665" y="3715863"/>
              <a:ext cx="160678" cy="102756"/>
              <a:chOff x="1871" y="1867"/>
              <a:chExt cx="816" cy="398"/>
            </a:xfrm>
          </p:grpSpPr>
          <p:sp>
            <p:nvSpPr>
              <p:cNvPr id="49" name="Oval 106"/>
              <p:cNvSpPr>
                <a:spLocks noChangeArrowheads="1"/>
              </p:cNvSpPr>
              <p:nvPr/>
            </p:nvSpPr>
            <p:spPr bwMode="auto">
              <a:xfrm>
                <a:off x="1871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" name="Oval 107"/>
              <p:cNvSpPr>
                <a:spLocks noChangeArrowheads="1"/>
              </p:cNvSpPr>
              <p:nvPr/>
            </p:nvSpPr>
            <p:spPr bwMode="auto">
              <a:xfrm>
                <a:off x="2159" y="2106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" name="Oval 108"/>
              <p:cNvSpPr>
                <a:spLocks noChangeArrowheads="1"/>
              </p:cNvSpPr>
              <p:nvPr/>
            </p:nvSpPr>
            <p:spPr bwMode="auto">
              <a:xfrm>
                <a:off x="2447" y="1867"/>
                <a:ext cx="240" cy="159"/>
              </a:xfrm>
              <a:prstGeom prst="ellipse">
                <a:avLst/>
              </a:prstGeom>
              <a:solidFill>
                <a:srgbClr val="96FCFE"/>
              </a:solidFill>
              <a:ln w="12700" cap="sq">
                <a:solidFill>
                  <a:schemeClr val="tx1"/>
                </a:solidFill>
                <a:round/>
                <a:headEnd type="none" w="med" len="sm"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2" name="Line 109"/>
              <p:cNvSpPr>
                <a:spLocks noChangeShapeType="1"/>
              </p:cNvSpPr>
              <p:nvPr/>
            </p:nvSpPr>
            <p:spPr bwMode="auto">
              <a:xfrm>
                <a:off x="2063" y="2026"/>
                <a:ext cx="117" cy="99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" name="Line 110"/>
              <p:cNvSpPr>
                <a:spLocks noChangeShapeType="1"/>
              </p:cNvSpPr>
              <p:nvPr/>
            </p:nvSpPr>
            <p:spPr bwMode="auto">
              <a:xfrm flipH="1">
                <a:off x="2375" y="2026"/>
                <a:ext cx="120" cy="97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med" len="sm"/>
                <a:tailEnd type="stealth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4" name="Oval 112"/>
            <p:cNvSpPr>
              <a:spLocks noChangeArrowheads="1"/>
            </p:cNvSpPr>
            <p:nvPr/>
          </p:nvSpPr>
          <p:spPr bwMode="auto">
            <a:xfrm>
              <a:off x="947062" y="3394713"/>
              <a:ext cx="74159" cy="4932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" name="Cube 54"/>
          <p:cNvSpPr/>
          <p:nvPr/>
        </p:nvSpPr>
        <p:spPr bwMode="auto">
          <a:xfrm>
            <a:off x="2830284" y="5675086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7" name="Cube 56"/>
          <p:cNvSpPr/>
          <p:nvPr/>
        </p:nvSpPr>
        <p:spPr bwMode="auto">
          <a:xfrm>
            <a:off x="2946400" y="5442857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5305425" y="3876675"/>
            <a:ext cx="1514475" cy="381000"/>
          </a:xfrm>
          <a:prstGeom prst="ellipse">
            <a:avLst/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5521650" y="3864918"/>
            <a:ext cx="10615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 smtClean="0">
                <a:solidFill>
                  <a:schemeClr val="tx1"/>
                </a:solidFill>
                <a:latin typeface="+mj-lt"/>
              </a:rPr>
              <a:t>metalevel</a:t>
            </a:r>
            <a:endParaRPr lang="en-US" sz="1800" dirty="0" smtClean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28" name="Group 63"/>
          <p:cNvGrpSpPr/>
          <p:nvPr/>
        </p:nvGrpSpPr>
        <p:grpSpPr>
          <a:xfrm>
            <a:off x="4600575" y="5076824"/>
            <a:ext cx="3124200" cy="800101"/>
            <a:chOff x="4600575" y="5076824"/>
            <a:chExt cx="3124200" cy="647700"/>
          </a:xfrm>
        </p:grpSpPr>
        <p:sp>
          <p:nvSpPr>
            <p:cNvPr id="63" name="Oval 62"/>
            <p:cNvSpPr/>
            <p:nvPr/>
          </p:nvSpPr>
          <p:spPr bwMode="auto">
            <a:xfrm>
              <a:off x="4600575" y="5162549"/>
              <a:ext cx="3114675" cy="561975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48" name="Oval 47"/>
            <p:cNvSpPr/>
            <p:nvPr/>
          </p:nvSpPr>
          <p:spPr bwMode="auto">
            <a:xfrm>
              <a:off x="4610100" y="5076824"/>
              <a:ext cx="3114675" cy="56197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5434808" y="5188894"/>
              <a:ext cx="160813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800" dirty="0" smtClean="0">
                  <a:solidFill>
                    <a:schemeClr val="tx1"/>
                  </a:solidFill>
                  <a:latin typeface="+mj-lt"/>
                </a:rPr>
                <a:t>object level</a:t>
              </a:r>
            </a:p>
          </p:txBody>
        </p:sp>
      </p:grpSp>
      <p:sp>
        <p:nvSpPr>
          <p:cNvPr id="66" name="Freeform 65"/>
          <p:cNvSpPr/>
          <p:nvPr/>
        </p:nvSpPr>
        <p:spPr bwMode="auto">
          <a:xfrm>
            <a:off x="5411788" y="4338638"/>
            <a:ext cx="493712" cy="890587"/>
          </a:xfrm>
          <a:custGeom>
            <a:avLst/>
            <a:gdLst>
              <a:gd name="connsiteX0" fmla="*/ 474662 w 493712"/>
              <a:gd name="connsiteY0" fmla="*/ 890587 h 890587"/>
              <a:gd name="connsiteX1" fmla="*/ 7937 w 493712"/>
              <a:gd name="connsiteY1" fmla="*/ 433387 h 890587"/>
              <a:gd name="connsiteX2" fmla="*/ 427037 w 493712"/>
              <a:gd name="connsiteY2" fmla="*/ 61912 h 890587"/>
              <a:gd name="connsiteX3" fmla="*/ 407987 w 493712"/>
              <a:gd name="connsiteY3" fmla="*/ 61912 h 89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3712" h="890587">
                <a:moveTo>
                  <a:pt x="474662" y="890587"/>
                </a:moveTo>
                <a:cubicBezTo>
                  <a:pt x="245268" y="731043"/>
                  <a:pt x="15875" y="571500"/>
                  <a:pt x="7937" y="433387"/>
                </a:cubicBezTo>
                <a:cubicBezTo>
                  <a:pt x="0" y="295275"/>
                  <a:pt x="360362" y="123825"/>
                  <a:pt x="427037" y="61912"/>
                </a:cubicBezTo>
                <a:cubicBezTo>
                  <a:pt x="493712" y="0"/>
                  <a:pt x="450849" y="30956"/>
                  <a:pt x="407987" y="61912"/>
                </a:cubicBez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67" name="Freeform 66"/>
          <p:cNvSpPr/>
          <p:nvPr/>
        </p:nvSpPr>
        <p:spPr bwMode="auto">
          <a:xfrm flipH="1">
            <a:off x="6278563" y="4348163"/>
            <a:ext cx="493712" cy="890587"/>
          </a:xfrm>
          <a:custGeom>
            <a:avLst/>
            <a:gdLst>
              <a:gd name="connsiteX0" fmla="*/ 474662 w 493712"/>
              <a:gd name="connsiteY0" fmla="*/ 890587 h 890587"/>
              <a:gd name="connsiteX1" fmla="*/ 7937 w 493712"/>
              <a:gd name="connsiteY1" fmla="*/ 433387 h 890587"/>
              <a:gd name="connsiteX2" fmla="*/ 427037 w 493712"/>
              <a:gd name="connsiteY2" fmla="*/ 61912 h 890587"/>
              <a:gd name="connsiteX3" fmla="*/ 407987 w 493712"/>
              <a:gd name="connsiteY3" fmla="*/ 61912 h 89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3712" h="890587">
                <a:moveTo>
                  <a:pt x="474662" y="890587"/>
                </a:moveTo>
                <a:cubicBezTo>
                  <a:pt x="245268" y="731043"/>
                  <a:pt x="15875" y="571500"/>
                  <a:pt x="7937" y="433387"/>
                </a:cubicBezTo>
                <a:cubicBezTo>
                  <a:pt x="0" y="295275"/>
                  <a:pt x="360362" y="123825"/>
                  <a:pt x="427037" y="61912"/>
                </a:cubicBezTo>
                <a:cubicBezTo>
                  <a:pt x="493712" y="0"/>
                  <a:pt x="450849" y="30956"/>
                  <a:pt x="407987" y="61912"/>
                </a:cubicBez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stealth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68" name="Cube 67"/>
          <p:cNvSpPr/>
          <p:nvPr/>
        </p:nvSpPr>
        <p:spPr bwMode="auto">
          <a:xfrm>
            <a:off x="3272969" y="5159831"/>
            <a:ext cx="312060" cy="275771"/>
          </a:xfrm>
          <a:prstGeom prst="cube">
            <a:avLst/>
          </a:prstGeom>
          <a:solidFill>
            <a:srgbClr val="1F4BD7"/>
          </a:solidFill>
          <a:ln w="12700" cap="flat" cmpd="sng" algn="ctr">
            <a:solidFill>
              <a:schemeClr val="accent2">
                <a:lumMod val="20000"/>
                <a:lumOff val="8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71" name="Title 1"/>
          <p:cNvSpPr>
            <a:spLocks noGrp="1"/>
          </p:cNvSpPr>
          <p:nvPr>
            <p:ph type="title"/>
          </p:nvPr>
        </p:nvSpPr>
        <p:spPr>
          <a:xfrm>
            <a:off x="584200" y="355600"/>
            <a:ext cx="8172450" cy="591573"/>
          </a:xfrm>
        </p:spPr>
        <p:txBody>
          <a:bodyPr/>
          <a:lstStyle/>
          <a:p>
            <a:r>
              <a:rPr lang="en-US" dirty="0" smtClean="0"/>
              <a:t>Foundations of Reflection</a:t>
            </a:r>
            <a:endParaRPr lang="en-US" dirty="0"/>
          </a:p>
        </p:txBody>
      </p:sp>
      <p:sp>
        <p:nvSpPr>
          <p:cNvPr id="73" name="Rectangle 72"/>
          <p:cNvSpPr/>
          <p:nvPr/>
        </p:nvSpPr>
        <p:spPr>
          <a:xfrm>
            <a:off x="1560285" y="996017"/>
            <a:ext cx="619034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>Expected value of computation</a:t>
            </a:r>
            <a:br>
              <a:rPr lang="en-US" sz="3200" b="1" i="1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</a:br>
            <a:endParaRPr lang="en-US" sz="2000" i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0309"/>
            <a:ext cx="9144000" cy="1588769"/>
          </a:xfrm>
        </p:spPr>
        <p:txBody>
          <a:bodyPr/>
          <a:lstStyle/>
          <a:p>
            <a:r>
              <a:rPr lang="en-US" dirty="0" smtClean="0"/>
              <a:t>Real-World: </a:t>
            </a:r>
            <a:br>
              <a:rPr lang="en-US" dirty="0" smtClean="0"/>
            </a:br>
            <a:r>
              <a:rPr lang="en-US" dirty="0" smtClean="0"/>
              <a:t>Uncertain performance &amp; Cost of Delay</a:t>
            </a:r>
            <a:endParaRPr lang="en-US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549728" y="2121576"/>
            <a:ext cx="8048625" cy="4570412"/>
            <a:chOff x="768" y="819"/>
            <a:chExt cx="3998" cy="3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1160" y="3754"/>
              <a:ext cx="120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0">
                  <a:solidFill>
                    <a:srgbClr val="FFFFFF"/>
                  </a:solidFill>
                </a:rPr>
                <a:t>0</a:t>
              </a: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1921" y="3754"/>
              <a:ext cx="148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0">
                  <a:solidFill>
                    <a:srgbClr val="FFFFFF"/>
                  </a:solidFill>
                </a:rPr>
                <a:t>10</a:t>
              </a: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2705" y="3754"/>
              <a:ext cx="148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0">
                  <a:solidFill>
                    <a:srgbClr val="FFFFFF"/>
                  </a:solidFill>
                </a:rPr>
                <a:t>20</a:t>
              </a: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3490" y="3754"/>
              <a:ext cx="148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0">
                  <a:solidFill>
                    <a:srgbClr val="FFFFFF"/>
                  </a:solidFill>
                </a:rPr>
                <a:t>30</a:t>
              </a: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4275" y="3754"/>
              <a:ext cx="148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0">
                  <a:solidFill>
                    <a:srgbClr val="FFFFFF"/>
                  </a:solidFill>
                </a:rPr>
                <a:t>40</a:t>
              </a:r>
            </a:p>
          </p:txBody>
        </p:sp>
        <p:sp>
          <p:nvSpPr>
            <p:cNvPr id="10" name="Line 8"/>
            <p:cNvSpPr>
              <a:spLocks noChangeShapeType="1"/>
            </p:cNvSpPr>
            <p:nvPr/>
          </p:nvSpPr>
          <p:spPr bwMode="auto">
            <a:xfrm flipV="1">
              <a:off x="1233" y="3710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Line 9"/>
            <p:cNvSpPr>
              <a:spLocks noChangeShapeType="1"/>
            </p:cNvSpPr>
            <p:nvPr/>
          </p:nvSpPr>
          <p:spPr bwMode="auto">
            <a:xfrm flipV="1">
              <a:off x="1625" y="3710"/>
              <a:ext cx="0" cy="1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Line 10"/>
            <p:cNvSpPr>
              <a:spLocks noChangeShapeType="1"/>
            </p:cNvSpPr>
            <p:nvPr/>
          </p:nvSpPr>
          <p:spPr bwMode="auto">
            <a:xfrm flipV="1">
              <a:off x="2018" y="3710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flipV="1">
              <a:off x="2410" y="3710"/>
              <a:ext cx="0" cy="1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12"/>
            <p:cNvSpPr>
              <a:spLocks noChangeShapeType="1"/>
            </p:cNvSpPr>
            <p:nvPr/>
          </p:nvSpPr>
          <p:spPr bwMode="auto">
            <a:xfrm flipV="1">
              <a:off x="2803" y="3710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13"/>
            <p:cNvSpPr>
              <a:spLocks noChangeShapeType="1"/>
            </p:cNvSpPr>
            <p:nvPr/>
          </p:nvSpPr>
          <p:spPr bwMode="auto">
            <a:xfrm flipV="1">
              <a:off x="3196" y="3710"/>
              <a:ext cx="0" cy="1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14"/>
            <p:cNvSpPr>
              <a:spLocks noChangeShapeType="1"/>
            </p:cNvSpPr>
            <p:nvPr/>
          </p:nvSpPr>
          <p:spPr bwMode="auto">
            <a:xfrm flipV="1">
              <a:off x="3588" y="3710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 flipV="1">
              <a:off x="3981" y="3710"/>
              <a:ext cx="0" cy="1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Line 16"/>
            <p:cNvSpPr>
              <a:spLocks noChangeShapeType="1"/>
            </p:cNvSpPr>
            <p:nvPr/>
          </p:nvSpPr>
          <p:spPr bwMode="auto">
            <a:xfrm flipV="1">
              <a:off x="4373" y="3710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17"/>
            <p:cNvSpPr>
              <a:spLocks noChangeShapeType="1"/>
            </p:cNvSpPr>
            <p:nvPr/>
          </p:nvSpPr>
          <p:spPr bwMode="auto">
            <a:xfrm>
              <a:off x="1233" y="3710"/>
              <a:ext cx="353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998" y="3657"/>
              <a:ext cx="163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0">
                  <a:solidFill>
                    <a:srgbClr val="FFFFFF"/>
                  </a:solidFill>
                </a:rPr>
                <a:t>0.0</a:t>
              </a: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998" y="3088"/>
              <a:ext cx="163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0">
                  <a:solidFill>
                    <a:srgbClr val="FFFFFF"/>
                  </a:solidFill>
                </a:rPr>
                <a:t>0.2</a:t>
              </a: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998" y="2522"/>
              <a:ext cx="163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0">
                  <a:solidFill>
                    <a:srgbClr val="FFFFFF"/>
                  </a:solidFill>
                </a:rPr>
                <a:t>0.4</a:t>
              </a:r>
            </a:p>
          </p:txBody>
        </p:sp>
        <p:sp>
          <p:nvSpPr>
            <p:cNvPr id="23" name="Rectangle 21"/>
            <p:cNvSpPr>
              <a:spLocks noChangeArrowheads="1"/>
            </p:cNvSpPr>
            <p:nvPr/>
          </p:nvSpPr>
          <p:spPr bwMode="auto">
            <a:xfrm>
              <a:off x="998" y="1954"/>
              <a:ext cx="163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0">
                  <a:solidFill>
                    <a:srgbClr val="FFFFFF"/>
                  </a:solidFill>
                </a:rPr>
                <a:t>0.6</a:t>
              </a:r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auto">
            <a:xfrm>
              <a:off x="998" y="1388"/>
              <a:ext cx="163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0">
                  <a:solidFill>
                    <a:srgbClr val="FFFFFF"/>
                  </a:solidFill>
                </a:rPr>
                <a:t>0.8</a:t>
              </a:r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998" y="819"/>
              <a:ext cx="163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800" b="0">
                  <a:solidFill>
                    <a:srgbClr val="FFFFFF"/>
                  </a:solidFill>
                </a:rPr>
                <a:t>1.0</a:t>
              </a:r>
            </a:p>
          </p:txBody>
        </p:sp>
        <p:sp>
          <p:nvSpPr>
            <p:cNvPr id="26" name="Line 24"/>
            <p:cNvSpPr>
              <a:spLocks noChangeShapeType="1"/>
            </p:cNvSpPr>
            <p:nvPr/>
          </p:nvSpPr>
          <p:spPr bwMode="auto">
            <a:xfrm flipH="1">
              <a:off x="1201" y="3710"/>
              <a:ext cx="3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Line 25"/>
            <p:cNvSpPr>
              <a:spLocks noChangeShapeType="1"/>
            </p:cNvSpPr>
            <p:nvPr/>
          </p:nvSpPr>
          <p:spPr bwMode="auto">
            <a:xfrm flipH="1">
              <a:off x="1217" y="3426"/>
              <a:ext cx="16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Line 26"/>
            <p:cNvSpPr>
              <a:spLocks noChangeShapeType="1"/>
            </p:cNvSpPr>
            <p:nvPr/>
          </p:nvSpPr>
          <p:spPr bwMode="auto">
            <a:xfrm flipH="1">
              <a:off x="1201" y="3143"/>
              <a:ext cx="32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Line 27"/>
            <p:cNvSpPr>
              <a:spLocks noChangeShapeType="1"/>
            </p:cNvSpPr>
            <p:nvPr/>
          </p:nvSpPr>
          <p:spPr bwMode="auto">
            <a:xfrm flipH="1">
              <a:off x="1217" y="2859"/>
              <a:ext cx="16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Line 28"/>
            <p:cNvSpPr>
              <a:spLocks noChangeShapeType="1"/>
            </p:cNvSpPr>
            <p:nvPr/>
          </p:nvSpPr>
          <p:spPr bwMode="auto">
            <a:xfrm flipH="1">
              <a:off x="1201" y="2575"/>
              <a:ext cx="32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Line 29"/>
            <p:cNvSpPr>
              <a:spLocks noChangeShapeType="1"/>
            </p:cNvSpPr>
            <p:nvPr/>
          </p:nvSpPr>
          <p:spPr bwMode="auto">
            <a:xfrm flipH="1">
              <a:off x="1217" y="2291"/>
              <a:ext cx="16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Line 30"/>
            <p:cNvSpPr>
              <a:spLocks noChangeShapeType="1"/>
            </p:cNvSpPr>
            <p:nvPr/>
          </p:nvSpPr>
          <p:spPr bwMode="auto">
            <a:xfrm flipH="1">
              <a:off x="1201" y="2008"/>
              <a:ext cx="32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Line 31"/>
            <p:cNvSpPr>
              <a:spLocks noChangeShapeType="1"/>
            </p:cNvSpPr>
            <p:nvPr/>
          </p:nvSpPr>
          <p:spPr bwMode="auto">
            <a:xfrm flipH="1">
              <a:off x="1217" y="1724"/>
              <a:ext cx="16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32"/>
            <p:cNvSpPr>
              <a:spLocks noChangeShapeType="1"/>
            </p:cNvSpPr>
            <p:nvPr/>
          </p:nvSpPr>
          <p:spPr bwMode="auto">
            <a:xfrm flipH="1">
              <a:off x="1201" y="1440"/>
              <a:ext cx="32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33"/>
            <p:cNvSpPr>
              <a:spLocks noChangeShapeType="1"/>
            </p:cNvSpPr>
            <p:nvPr/>
          </p:nvSpPr>
          <p:spPr bwMode="auto">
            <a:xfrm flipH="1">
              <a:off x="1217" y="1156"/>
              <a:ext cx="16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Line 34"/>
            <p:cNvSpPr>
              <a:spLocks noChangeShapeType="1"/>
            </p:cNvSpPr>
            <p:nvPr/>
          </p:nvSpPr>
          <p:spPr bwMode="auto">
            <a:xfrm flipH="1">
              <a:off x="1201" y="872"/>
              <a:ext cx="32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" name="Line 35"/>
            <p:cNvSpPr>
              <a:spLocks noChangeShapeType="1"/>
            </p:cNvSpPr>
            <p:nvPr/>
          </p:nvSpPr>
          <p:spPr bwMode="auto">
            <a:xfrm flipV="1">
              <a:off x="1233" y="872"/>
              <a:ext cx="0" cy="283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Rectangle 36"/>
            <p:cNvSpPr>
              <a:spLocks noChangeArrowheads="1"/>
            </p:cNvSpPr>
            <p:nvPr/>
          </p:nvSpPr>
          <p:spPr bwMode="auto">
            <a:xfrm>
              <a:off x="1237" y="876"/>
              <a:ext cx="3527" cy="2831"/>
            </a:xfrm>
            <a:prstGeom prst="rect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Line 37"/>
            <p:cNvSpPr>
              <a:spLocks noChangeShapeType="1"/>
            </p:cNvSpPr>
            <p:nvPr/>
          </p:nvSpPr>
          <p:spPr bwMode="auto">
            <a:xfrm>
              <a:off x="1233" y="2291"/>
              <a:ext cx="80" cy="36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1225" y="2284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Line 39"/>
            <p:cNvSpPr>
              <a:spLocks noChangeShapeType="1"/>
            </p:cNvSpPr>
            <p:nvPr/>
          </p:nvSpPr>
          <p:spPr bwMode="auto">
            <a:xfrm>
              <a:off x="1313" y="2651"/>
              <a:ext cx="80" cy="152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1305" y="2644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Line 41"/>
            <p:cNvSpPr>
              <a:spLocks noChangeShapeType="1"/>
            </p:cNvSpPr>
            <p:nvPr/>
          </p:nvSpPr>
          <p:spPr bwMode="auto">
            <a:xfrm>
              <a:off x="1393" y="2803"/>
              <a:ext cx="72" cy="138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1385" y="2797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Line 43"/>
            <p:cNvSpPr>
              <a:spLocks noChangeShapeType="1"/>
            </p:cNvSpPr>
            <p:nvPr/>
          </p:nvSpPr>
          <p:spPr bwMode="auto">
            <a:xfrm>
              <a:off x="1465" y="2942"/>
              <a:ext cx="80" cy="76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1457" y="2935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Line 45"/>
            <p:cNvSpPr>
              <a:spLocks noChangeShapeType="1"/>
            </p:cNvSpPr>
            <p:nvPr/>
          </p:nvSpPr>
          <p:spPr bwMode="auto">
            <a:xfrm>
              <a:off x="1545" y="3018"/>
              <a:ext cx="80" cy="69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1537" y="3011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Line 47"/>
            <p:cNvSpPr>
              <a:spLocks noChangeShapeType="1"/>
            </p:cNvSpPr>
            <p:nvPr/>
          </p:nvSpPr>
          <p:spPr bwMode="auto">
            <a:xfrm>
              <a:off x="1625" y="3087"/>
              <a:ext cx="80" cy="4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Freeform 48"/>
            <p:cNvSpPr>
              <a:spLocks/>
            </p:cNvSpPr>
            <p:nvPr/>
          </p:nvSpPr>
          <p:spPr bwMode="auto">
            <a:xfrm>
              <a:off x="1617" y="3080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Line 49"/>
            <p:cNvSpPr>
              <a:spLocks noChangeShapeType="1"/>
            </p:cNvSpPr>
            <p:nvPr/>
          </p:nvSpPr>
          <p:spPr bwMode="auto">
            <a:xfrm>
              <a:off x="1707" y="3129"/>
              <a:ext cx="79" cy="34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1697" y="312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Line 51"/>
            <p:cNvSpPr>
              <a:spLocks noChangeShapeType="1"/>
            </p:cNvSpPr>
            <p:nvPr/>
          </p:nvSpPr>
          <p:spPr bwMode="auto">
            <a:xfrm>
              <a:off x="1786" y="3163"/>
              <a:ext cx="72" cy="34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auto">
            <a:xfrm>
              <a:off x="1778" y="315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Line 53"/>
            <p:cNvSpPr>
              <a:spLocks noChangeShapeType="1"/>
            </p:cNvSpPr>
            <p:nvPr/>
          </p:nvSpPr>
          <p:spPr bwMode="auto">
            <a:xfrm>
              <a:off x="1860" y="3198"/>
              <a:ext cx="78" cy="26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1850" y="3191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Line 55"/>
            <p:cNvSpPr>
              <a:spLocks noChangeShapeType="1"/>
            </p:cNvSpPr>
            <p:nvPr/>
          </p:nvSpPr>
          <p:spPr bwMode="auto">
            <a:xfrm>
              <a:off x="1940" y="3226"/>
              <a:ext cx="78" cy="26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1930" y="321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Line 57"/>
            <p:cNvSpPr>
              <a:spLocks noChangeShapeType="1"/>
            </p:cNvSpPr>
            <p:nvPr/>
          </p:nvSpPr>
          <p:spPr bwMode="auto">
            <a:xfrm>
              <a:off x="2018" y="3253"/>
              <a:ext cx="80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2010" y="324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Line 59"/>
            <p:cNvSpPr>
              <a:spLocks noChangeShapeType="1"/>
            </p:cNvSpPr>
            <p:nvPr/>
          </p:nvSpPr>
          <p:spPr bwMode="auto">
            <a:xfrm>
              <a:off x="2098" y="3274"/>
              <a:ext cx="80" cy="2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2090" y="3267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Line 61"/>
            <p:cNvSpPr>
              <a:spLocks noChangeShapeType="1"/>
            </p:cNvSpPr>
            <p:nvPr/>
          </p:nvSpPr>
          <p:spPr bwMode="auto">
            <a:xfrm>
              <a:off x="2178" y="3295"/>
              <a:ext cx="72" cy="14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2170" y="3288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Line 63"/>
            <p:cNvSpPr>
              <a:spLocks noChangeShapeType="1"/>
            </p:cNvSpPr>
            <p:nvPr/>
          </p:nvSpPr>
          <p:spPr bwMode="auto">
            <a:xfrm>
              <a:off x="2253" y="3309"/>
              <a:ext cx="77" cy="19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2242" y="33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Line 65"/>
            <p:cNvSpPr>
              <a:spLocks noChangeShapeType="1"/>
            </p:cNvSpPr>
            <p:nvPr/>
          </p:nvSpPr>
          <p:spPr bwMode="auto">
            <a:xfrm>
              <a:off x="2330" y="3329"/>
              <a:ext cx="80" cy="13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2322" y="3323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Line 67"/>
            <p:cNvSpPr>
              <a:spLocks noChangeShapeType="1"/>
            </p:cNvSpPr>
            <p:nvPr/>
          </p:nvSpPr>
          <p:spPr bwMode="auto">
            <a:xfrm>
              <a:off x="2415" y="3343"/>
              <a:ext cx="76" cy="13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" name="Freeform 68"/>
            <p:cNvSpPr>
              <a:spLocks/>
            </p:cNvSpPr>
            <p:nvPr/>
          </p:nvSpPr>
          <p:spPr bwMode="auto">
            <a:xfrm>
              <a:off x="2402" y="333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Line 69"/>
            <p:cNvSpPr>
              <a:spLocks noChangeShapeType="1"/>
            </p:cNvSpPr>
            <p:nvPr/>
          </p:nvSpPr>
          <p:spPr bwMode="auto">
            <a:xfrm>
              <a:off x="2491" y="3357"/>
              <a:ext cx="80" cy="13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" name="Freeform 70"/>
            <p:cNvSpPr>
              <a:spLocks/>
            </p:cNvSpPr>
            <p:nvPr/>
          </p:nvSpPr>
          <p:spPr bwMode="auto">
            <a:xfrm>
              <a:off x="2483" y="3350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Line 71"/>
            <p:cNvSpPr>
              <a:spLocks noChangeShapeType="1"/>
            </p:cNvSpPr>
            <p:nvPr/>
          </p:nvSpPr>
          <p:spPr bwMode="auto">
            <a:xfrm>
              <a:off x="2571" y="3371"/>
              <a:ext cx="72" cy="7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" name="Freeform 72"/>
            <p:cNvSpPr>
              <a:spLocks/>
            </p:cNvSpPr>
            <p:nvPr/>
          </p:nvSpPr>
          <p:spPr bwMode="auto">
            <a:xfrm>
              <a:off x="2563" y="3364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Line 73"/>
            <p:cNvSpPr>
              <a:spLocks noChangeShapeType="1"/>
            </p:cNvSpPr>
            <p:nvPr/>
          </p:nvSpPr>
          <p:spPr bwMode="auto">
            <a:xfrm>
              <a:off x="2643" y="3378"/>
              <a:ext cx="80" cy="7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" name="Freeform 74"/>
            <p:cNvSpPr>
              <a:spLocks/>
            </p:cNvSpPr>
            <p:nvPr/>
          </p:nvSpPr>
          <p:spPr bwMode="auto">
            <a:xfrm>
              <a:off x="2635" y="3371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Line 75"/>
            <p:cNvSpPr>
              <a:spLocks noChangeShapeType="1"/>
            </p:cNvSpPr>
            <p:nvPr/>
          </p:nvSpPr>
          <p:spPr bwMode="auto">
            <a:xfrm>
              <a:off x="2723" y="3385"/>
              <a:ext cx="80" cy="7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" name="Freeform 76"/>
            <p:cNvSpPr>
              <a:spLocks/>
            </p:cNvSpPr>
            <p:nvPr/>
          </p:nvSpPr>
          <p:spPr bwMode="auto">
            <a:xfrm>
              <a:off x="2715" y="3378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Line 77"/>
            <p:cNvSpPr>
              <a:spLocks noChangeShapeType="1"/>
            </p:cNvSpPr>
            <p:nvPr/>
          </p:nvSpPr>
          <p:spPr bwMode="auto">
            <a:xfrm>
              <a:off x="2808" y="3392"/>
              <a:ext cx="75" cy="12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Freeform 78"/>
            <p:cNvSpPr>
              <a:spLocks/>
            </p:cNvSpPr>
            <p:nvPr/>
          </p:nvSpPr>
          <p:spPr bwMode="auto">
            <a:xfrm>
              <a:off x="2795" y="3385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Line 79"/>
            <p:cNvSpPr>
              <a:spLocks noChangeShapeType="1"/>
            </p:cNvSpPr>
            <p:nvPr/>
          </p:nvSpPr>
          <p:spPr bwMode="auto">
            <a:xfrm>
              <a:off x="2895" y="3406"/>
              <a:ext cx="68" cy="5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>
              <a:off x="2875" y="339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Line 81"/>
            <p:cNvSpPr>
              <a:spLocks noChangeShapeType="1"/>
            </p:cNvSpPr>
            <p:nvPr/>
          </p:nvSpPr>
          <p:spPr bwMode="auto">
            <a:xfrm>
              <a:off x="2963" y="3412"/>
              <a:ext cx="72" cy="6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auto">
            <a:xfrm>
              <a:off x="2955" y="340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Line 83"/>
            <p:cNvSpPr>
              <a:spLocks noChangeShapeType="1"/>
            </p:cNvSpPr>
            <p:nvPr/>
          </p:nvSpPr>
          <p:spPr bwMode="auto">
            <a:xfrm>
              <a:off x="3046" y="3419"/>
              <a:ext cx="70" cy="6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auto">
            <a:xfrm>
              <a:off x="3027" y="341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Line 85"/>
            <p:cNvSpPr>
              <a:spLocks noChangeShapeType="1"/>
            </p:cNvSpPr>
            <p:nvPr/>
          </p:nvSpPr>
          <p:spPr bwMode="auto">
            <a:xfrm>
              <a:off x="3116" y="3426"/>
              <a:ext cx="80" cy="6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auto">
            <a:xfrm>
              <a:off x="3108" y="341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Line 87"/>
            <p:cNvSpPr>
              <a:spLocks noChangeShapeType="1"/>
            </p:cNvSpPr>
            <p:nvPr/>
          </p:nvSpPr>
          <p:spPr bwMode="auto">
            <a:xfrm>
              <a:off x="3196" y="3433"/>
              <a:ext cx="8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" name="Freeform 88"/>
            <p:cNvSpPr>
              <a:spLocks/>
            </p:cNvSpPr>
            <p:nvPr/>
          </p:nvSpPr>
          <p:spPr bwMode="auto">
            <a:xfrm>
              <a:off x="3188" y="342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Line 89"/>
            <p:cNvSpPr>
              <a:spLocks noChangeShapeType="1"/>
            </p:cNvSpPr>
            <p:nvPr/>
          </p:nvSpPr>
          <p:spPr bwMode="auto">
            <a:xfrm>
              <a:off x="3276" y="3433"/>
              <a:ext cx="80" cy="7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" name="Freeform 90"/>
            <p:cNvSpPr>
              <a:spLocks/>
            </p:cNvSpPr>
            <p:nvPr/>
          </p:nvSpPr>
          <p:spPr bwMode="auto">
            <a:xfrm>
              <a:off x="3268" y="342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Line 91"/>
            <p:cNvSpPr>
              <a:spLocks noChangeShapeType="1"/>
            </p:cNvSpPr>
            <p:nvPr/>
          </p:nvSpPr>
          <p:spPr bwMode="auto">
            <a:xfrm>
              <a:off x="3356" y="3440"/>
              <a:ext cx="72" cy="7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auto">
            <a:xfrm>
              <a:off x="3348" y="3433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Line 93"/>
            <p:cNvSpPr>
              <a:spLocks noChangeShapeType="1"/>
            </p:cNvSpPr>
            <p:nvPr/>
          </p:nvSpPr>
          <p:spPr bwMode="auto">
            <a:xfrm>
              <a:off x="3428" y="3447"/>
              <a:ext cx="8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" name="Freeform 94"/>
            <p:cNvSpPr>
              <a:spLocks/>
            </p:cNvSpPr>
            <p:nvPr/>
          </p:nvSpPr>
          <p:spPr bwMode="auto">
            <a:xfrm>
              <a:off x="3420" y="3440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Line 95"/>
            <p:cNvSpPr>
              <a:spLocks noChangeShapeType="1"/>
            </p:cNvSpPr>
            <p:nvPr/>
          </p:nvSpPr>
          <p:spPr bwMode="auto">
            <a:xfrm>
              <a:off x="3508" y="3447"/>
              <a:ext cx="80" cy="7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8" name="Freeform 96"/>
            <p:cNvSpPr>
              <a:spLocks/>
            </p:cNvSpPr>
            <p:nvPr/>
          </p:nvSpPr>
          <p:spPr bwMode="auto">
            <a:xfrm>
              <a:off x="3500" y="3440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Line 97"/>
            <p:cNvSpPr>
              <a:spLocks noChangeShapeType="1"/>
            </p:cNvSpPr>
            <p:nvPr/>
          </p:nvSpPr>
          <p:spPr bwMode="auto">
            <a:xfrm>
              <a:off x="3588" y="3454"/>
              <a:ext cx="8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0" name="Freeform 98"/>
            <p:cNvSpPr>
              <a:spLocks/>
            </p:cNvSpPr>
            <p:nvPr/>
          </p:nvSpPr>
          <p:spPr bwMode="auto">
            <a:xfrm>
              <a:off x="3580" y="3447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1" name="Line 99"/>
            <p:cNvSpPr>
              <a:spLocks noChangeShapeType="1"/>
            </p:cNvSpPr>
            <p:nvPr/>
          </p:nvSpPr>
          <p:spPr bwMode="auto">
            <a:xfrm>
              <a:off x="3679" y="3454"/>
              <a:ext cx="69" cy="6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" name="Freeform 100"/>
            <p:cNvSpPr>
              <a:spLocks/>
            </p:cNvSpPr>
            <p:nvPr/>
          </p:nvSpPr>
          <p:spPr bwMode="auto">
            <a:xfrm>
              <a:off x="3660" y="3447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3" name="Line 101"/>
            <p:cNvSpPr>
              <a:spLocks noChangeShapeType="1"/>
            </p:cNvSpPr>
            <p:nvPr/>
          </p:nvSpPr>
          <p:spPr bwMode="auto">
            <a:xfrm>
              <a:off x="3748" y="3461"/>
              <a:ext cx="73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" name="Freeform 102"/>
            <p:cNvSpPr>
              <a:spLocks/>
            </p:cNvSpPr>
            <p:nvPr/>
          </p:nvSpPr>
          <p:spPr bwMode="auto">
            <a:xfrm>
              <a:off x="3740" y="3454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5" name="Line 103"/>
            <p:cNvSpPr>
              <a:spLocks noChangeShapeType="1"/>
            </p:cNvSpPr>
            <p:nvPr/>
          </p:nvSpPr>
          <p:spPr bwMode="auto">
            <a:xfrm>
              <a:off x="3821" y="3461"/>
              <a:ext cx="80" cy="6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" name="Freeform 104"/>
            <p:cNvSpPr>
              <a:spLocks/>
            </p:cNvSpPr>
            <p:nvPr/>
          </p:nvSpPr>
          <p:spPr bwMode="auto">
            <a:xfrm>
              <a:off x="3813" y="3454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7" name="Line 105"/>
            <p:cNvSpPr>
              <a:spLocks noChangeShapeType="1"/>
            </p:cNvSpPr>
            <p:nvPr/>
          </p:nvSpPr>
          <p:spPr bwMode="auto">
            <a:xfrm>
              <a:off x="3901" y="3468"/>
              <a:ext cx="8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8" name="Freeform 106"/>
            <p:cNvSpPr>
              <a:spLocks/>
            </p:cNvSpPr>
            <p:nvPr/>
          </p:nvSpPr>
          <p:spPr bwMode="auto">
            <a:xfrm>
              <a:off x="3893" y="3461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9" name="Line 107"/>
            <p:cNvSpPr>
              <a:spLocks noChangeShapeType="1"/>
            </p:cNvSpPr>
            <p:nvPr/>
          </p:nvSpPr>
          <p:spPr bwMode="auto">
            <a:xfrm>
              <a:off x="3981" y="3468"/>
              <a:ext cx="8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0" name="Freeform 108"/>
            <p:cNvSpPr>
              <a:spLocks/>
            </p:cNvSpPr>
            <p:nvPr/>
          </p:nvSpPr>
          <p:spPr bwMode="auto">
            <a:xfrm>
              <a:off x="3973" y="3461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1" name="Line 109"/>
            <p:cNvSpPr>
              <a:spLocks noChangeShapeType="1"/>
            </p:cNvSpPr>
            <p:nvPr/>
          </p:nvSpPr>
          <p:spPr bwMode="auto">
            <a:xfrm>
              <a:off x="4061" y="3468"/>
              <a:ext cx="8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" name="Freeform 110"/>
            <p:cNvSpPr>
              <a:spLocks/>
            </p:cNvSpPr>
            <p:nvPr/>
          </p:nvSpPr>
          <p:spPr bwMode="auto">
            <a:xfrm>
              <a:off x="4053" y="3461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" name="Line 111"/>
            <p:cNvSpPr>
              <a:spLocks noChangeShapeType="1"/>
            </p:cNvSpPr>
            <p:nvPr/>
          </p:nvSpPr>
          <p:spPr bwMode="auto">
            <a:xfrm>
              <a:off x="4141" y="3468"/>
              <a:ext cx="72" cy="7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" name="Freeform 112"/>
            <p:cNvSpPr>
              <a:spLocks/>
            </p:cNvSpPr>
            <p:nvPr/>
          </p:nvSpPr>
          <p:spPr bwMode="auto">
            <a:xfrm>
              <a:off x="4133" y="3461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5" name="Line 113"/>
            <p:cNvSpPr>
              <a:spLocks noChangeShapeType="1"/>
            </p:cNvSpPr>
            <p:nvPr/>
          </p:nvSpPr>
          <p:spPr bwMode="auto">
            <a:xfrm>
              <a:off x="4213" y="3475"/>
              <a:ext cx="8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" name="Freeform 114"/>
            <p:cNvSpPr>
              <a:spLocks/>
            </p:cNvSpPr>
            <p:nvPr/>
          </p:nvSpPr>
          <p:spPr bwMode="auto">
            <a:xfrm>
              <a:off x="4205" y="3468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Line 115"/>
            <p:cNvSpPr>
              <a:spLocks noChangeShapeType="1"/>
            </p:cNvSpPr>
            <p:nvPr/>
          </p:nvSpPr>
          <p:spPr bwMode="auto">
            <a:xfrm>
              <a:off x="4293" y="3475"/>
              <a:ext cx="8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8" name="Freeform 116"/>
            <p:cNvSpPr>
              <a:spLocks/>
            </p:cNvSpPr>
            <p:nvPr/>
          </p:nvSpPr>
          <p:spPr bwMode="auto">
            <a:xfrm>
              <a:off x="4285" y="3468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9" name="Line 117"/>
            <p:cNvSpPr>
              <a:spLocks noChangeShapeType="1"/>
            </p:cNvSpPr>
            <p:nvPr/>
          </p:nvSpPr>
          <p:spPr bwMode="auto">
            <a:xfrm>
              <a:off x="4373" y="3475"/>
              <a:ext cx="81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0" name="Freeform 118"/>
            <p:cNvSpPr>
              <a:spLocks/>
            </p:cNvSpPr>
            <p:nvPr/>
          </p:nvSpPr>
          <p:spPr bwMode="auto">
            <a:xfrm>
              <a:off x="4365" y="3468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1" name="Line 119"/>
            <p:cNvSpPr>
              <a:spLocks noChangeShapeType="1"/>
            </p:cNvSpPr>
            <p:nvPr/>
          </p:nvSpPr>
          <p:spPr bwMode="auto">
            <a:xfrm>
              <a:off x="4454" y="3475"/>
              <a:ext cx="8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" name="Freeform 120"/>
            <p:cNvSpPr>
              <a:spLocks/>
            </p:cNvSpPr>
            <p:nvPr/>
          </p:nvSpPr>
          <p:spPr bwMode="auto">
            <a:xfrm>
              <a:off x="4445" y="3468"/>
              <a:ext cx="20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0"/>
                </a:cxn>
                <a:cxn ang="0">
                  <a:pos x="19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20" h="17">
                  <a:moveTo>
                    <a:pt x="0" y="0"/>
                  </a:moveTo>
                  <a:lnTo>
                    <a:pt x="19" y="0"/>
                  </a:lnTo>
                  <a:lnTo>
                    <a:pt x="19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3" name="Line 121"/>
            <p:cNvSpPr>
              <a:spLocks noChangeShapeType="1"/>
            </p:cNvSpPr>
            <p:nvPr/>
          </p:nvSpPr>
          <p:spPr bwMode="auto">
            <a:xfrm>
              <a:off x="4534" y="3475"/>
              <a:ext cx="72" cy="7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" name="Freeform 122"/>
            <p:cNvSpPr>
              <a:spLocks/>
            </p:cNvSpPr>
            <p:nvPr/>
          </p:nvSpPr>
          <p:spPr bwMode="auto">
            <a:xfrm>
              <a:off x="4526" y="3468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5" name="Freeform 123"/>
            <p:cNvSpPr>
              <a:spLocks/>
            </p:cNvSpPr>
            <p:nvPr/>
          </p:nvSpPr>
          <p:spPr bwMode="auto">
            <a:xfrm>
              <a:off x="4598" y="3475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0"/>
                </a:cxn>
                <a:cxn ang="0">
                  <a:pos x="18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8" y="0"/>
                  </a:lnTo>
                  <a:lnTo>
                    <a:pt x="18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6" name="Freeform 124" descr="50%"/>
            <p:cNvSpPr>
              <a:spLocks/>
            </p:cNvSpPr>
            <p:nvPr/>
          </p:nvSpPr>
          <p:spPr bwMode="auto">
            <a:xfrm>
              <a:off x="1233" y="3620"/>
              <a:ext cx="83" cy="92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75" y="0"/>
                </a:cxn>
                <a:cxn ang="0">
                  <a:pos x="82" y="0"/>
                </a:cxn>
                <a:cxn ang="0">
                  <a:pos x="82" y="7"/>
                </a:cxn>
                <a:cxn ang="0">
                  <a:pos x="7" y="91"/>
                </a:cxn>
                <a:cxn ang="0">
                  <a:pos x="0" y="91"/>
                </a:cxn>
                <a:cxn ang="0">
                  <a:pos x="0" y="84"/>
                </a:cxn>
              </a:cxnLst>
              <a:rect l="0" t="0" r="r" b="b"/>
              <a:pathLst>
                <a:path w="83" h="92">
                  <a:moveTo>
                    <a:pt x="0" y="84"/>
                  </a:moveTo>
                  <a:lnTo>
                    <a:pt x="75" y="0"/>
                  </a:lnTo>
                  <a:lnTo>
                    <a:pt x="82" y="0"/>
                  </a:lnTo>
                  <a:lnTo>
                    <a:pt x="82" y="7"/>
                  </a:lnTo>
                  <a:lnTo>
                    <a:pt x="7" y="91"/>
                  </a:lnTo>
                  <a:lnTo>
                    <a:pt x="0" y="91"/>
                  </a:lnTo>
                  <a:lnTo>
                    <a:pt x="0" y="84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7" name="Freeform 125" descr="50%"/>
            <p:cNvSpPr>
              <a:spLocks/>
            </p:cNvSpPr>
            <p:nvPr/>
          </p:nvSpPr>
          <p:spPr bwMode="auto">
            <a:xfrm>
              <a:off x="1233" y="369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8" name="Freeform 126" descr="50%"/>
            <p:cNvSpPr>
              <a:spLocks/>
            </p:cNvSpPr>
            <p:nvPr/>
          </p:nvSpPr>
          <p:spPr bwMode="auto">
            <a:xfrm>
              <a:off x="1233" y="3710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9" name="Freeform 127" descr="50%"/>
            <p:cNvSpPr>
              <a:spLocks/>
            </p:cNvSpPr>
            <p:nvPr/>
          </p:nvSpPr>
          <p:spPr bwMode="auto">
            <a:xfrm>
              <a:off x="1217" y="3710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0" name="Freeform 128" descr="50%"/>
            <p:cNvSpPr>
              <a:spLocks/>
            </p:cNvSpPr>
            <p:nvPr/>
          </p:nvSpPr>
          <p:spPr bwMode="auto">
            <a:xfrm>
              <a:off x="1217" y="36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1" name="Freeform 129"/>
            <p:cNvSpPr>
              <a:spLocks/>
            </p:cNvSpPr>
            <p:nvPr/>
          </p:nvSpPr>
          <p:spPr bwMode="auto">
            <a:xfrm>
              <a:off x="1217" y="3696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2" name="Freeform 130"/>
            <p:cNvSpPr>
              <a:spLocks/>
            </p:cNvSpPr>
            <p:nvPr/>
          </p:nvSpPr>
          <p:spPr bwMode="auto">
            <a:xfrm>
              <a:off x="1217" y="3696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7F7F7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3" name="Freeform 131" descr="50%"/>
            <p:cNvSpPr>
              <a:spLocks/>
            </p:cNvSpPr>
            <p:nvPr/>
          </p:nvSpPr>
          <p:spPr bwMode="auto">
            <a:xfrm>
              <a:off x="1313" y="3592"/>
              <a:ext cx="83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75" y="0"/>
                </a:cxn>
                <a:cxn ang="0">
                  <a:pos x="82" y="0"/>
                </a:cxn>
                <a:cxn ang="0">
                  <a:pos x="82" y="6"/>
                </a:cxn>
                <a:cxn ang="0">
                  <a:pos x="7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83" h="30">
                  <a:moveTo>
                    <a:pt x="0" y="23"/>
                  </a:moveTo>
                  <a:lnTo>
                    <a:pt x="75" y="0"/>
                  </a:lnTo>
                  <a:lnTo>
                    <a:pt x="82" y="0"/>
                  </a:lnTo>
                  <a:lnTo>
                    <a:pt x="82" y="6"/>
                  </a:lnTo>
                  <a:lnTo>
                    <a:pt x="7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4" name="Freeform 132" descr="50%"/>
            <p:cNvSpPr>
              <a:spLocks/>
            </p:cNvSpPr>
            <p:nvPr/>
          </p:nvSpPr>
          <p:spPr bwMode="auto">
            <a:xfrm>
              <a:off x="1313" y="360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5" name="Freeform 133" descr="50%"/>
            <p:cNvSpPr>
              <a:spLocks/>
            </p:cNvSpPr>
            <p:nvPr/>
          </p:nvSpPr>
          <p:spPr bwMode="auto">
            <a:xfrm>
              <a:off x="1313" y="3620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6" name="Freeform 134" descr="50%"/>
            <p:cNvSpPr>
              <a:spLocks/>
            </p:cNvSpPr>
            <p:nvPr/>
          </p:nvSpPr>
          <p:spPr bwMode="auto">
            <a:xfrm>
              <a:off x="1297" y="3620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7" name="Freeform 135" descr="50%"/>
            <p:cNvSpPr>
              <a:spLocks/>
            </p:cNvSpPr>
            <p:nvPr/>
          </p:nvSpPr>
          <p:spPr bwMode="auto">
            <a:xfrm>
              <a:off x="1297" y="360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8" name="Freeform 136"/>
            <p:cNvSpPr>
              <a:spLocks/>
            </p:cNvSpPr>
            <p:nvPr/>
          </p:nvSpPr>
          <p:spPr bwMode="auto">
            <a:xfrm>
              <a:off x="1297" y="3606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9" name="Freeform 137"/>
            <p:cNvSpPr>
              <a:spLocks/>
            </p:cNvSpPr>
            <p:nvPr/>
          </p:nvSpPr>
          <p:spPr bwMode="auto">
            <a:xfrm>
              <a:off x="1297" y="3606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0" name="Freeform 138" descr="50%"/>
            <p:cNvSpPr>
              <a:spLocks/>
            </p:cNvSpPr>
            <p:nvPr/>
          </p:nvSpPr>
          <p:spPr bwMode="auto">
            <a:xfrm>
              <a:off x="1393" y="3579"/>
              <a:ext cx="75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67" y="0"/>
                </a:cxn>
                <a:cxn ang="0">
                  <a:pos x="74" y="0"/>
                </a:cxn>
                <a:cxn ang="0">
                  <a:pos x="74" y="5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75" h="17">
                  <a:moveTo>
                    <a:pt x="0" y="10"/>
                  </a:moveTo>
                  <a:lnTo>
                    <a:pt x="67" y="0"/>
                  </a:lnTo>
                  <a:lnTo>
                    <a:pt x="74" y="0"/>
                  </a:lnTo>
                  <a:lnTo>
                    <a:pt x="74" y="5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1" name="Freeform 139" descr="50%"/>
            <p:cNvSpPr>
              <a:spLocks/>
            </p:cNvSpPr>
            <p:nvPr/>
          </p:nvSpPr>
          <p:spPr bwMode="auto">
            <a:xfrm>
              <a:off x="1393" y="357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" name="Freeform 140" descr="50%"/>
            <p:cNvSpPr>
              <a:spLocks/>
            </p:cNvSpPr>
            <p:nvPr/>
          </p:nvSpPr>
          <p:spPr bwMode="auto">
            <a:xfrm>
              <a:off x="1393" y="359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3" name="Freeform 141" descr="50%"/>
            <p:cNvSpPr>
              <a:spLocks/>
            </p:cNvSpPr>
            <p:nvPr/>
          </p:nvSpPr>
          <p:spPr bwMode="auto">
            <a:xfrm>
              <a:off x="1377" y="359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4" name="Freeform 142" descr="50%"/>
            <p:cNvSpPr>
              <a:spLocks/>
            </p:cNvSpPr>
            <p:nvPr/>
          </p:nvSpPr>
          <p:spPr bwMode="auto">
            <a:xfrm>
              <a:off x="1377" y="357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5" name="Freeform 143"/>
            <p:cNvSpPr>
              <a:spLocks/>
            </p:cNvSpPr>
            <p:nvPr/>
          </p:nvSpPr>
          <p:spPr bwMode="auto">
            <a:xfrm>
              <a:off x="1377" y="357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6" name="Freeform 144"/>
            <p:cNvSpPr>
              <a:spLocks/>
            </p:cNvSpPr>
            <p:nvPr/>
          </p:nvSpPr>
          <p:spPr bwMode="auto">
            <a:xfrm>
              <a:off x="1377" y="357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7" name="Freeform 145" descr="50%"/>
            <p:cNvSpPr>
              <a:spLocks/>
            </p:cNvSpPr>
            <p:nvPr/>
          </p:nvSpPr>
          <p:spPr bwMode="auto">
            <a:xfrm>
              <a:off x="1465" y="3572"/>
              <a:ext cx="83" cy="17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75" y="0"/>
                </a:cxn>
                <a:cxn ang="0">
                  <a:pos x="82" y="0"/>
                </a:cxn>
                <a:cxn ang="0">
                  <a:pos x="82" y="8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8"/>
                </a:cxn>
              </a:cxnLst>
              <a:rect l="0" t="0" r="r" b="b"/>
              <a:pathLst>
                <a:path w="83" h="17">
                  <a:moveTo>
                    <a:pt x="0" y="8"/>
                  </a:moveTo>
                  <a:lnTo>
                    <a:pt x="75" y="0"/>
                  </a:lnTo>
                  <a:lnTo>
                    <a:pt x="82" y="0"/>
                  </a:lnTo>
                  <a:lnTo>
                    <a:pt x="82" y="8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8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8" name="Freeform 146" descr="50%"/>
            <p:cNvSpPr>
              <a:spLocks/>
            </p:cNvSpPr>
            <p:nvPr/>
          </p:nvSpPr>
          <p:spPr bwMode="auto">
            <a:xfrm>
              <a:off x="1465" y="3565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9" name="Freeform 147" descr="50%"/>
            <p:cNvSpPr>
              <a:spLocks/>
            </p:cNvSpPr>
            <p:nvPr/>
          </p:nvSpPr>
          <p:spPr bwMode="auto">
            <a:xfrm>
              <a:off x="1465" y="357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Freeform 148" descr="50%"/>
            <p:cNvSpPr>
              <a:spLocks/>
            </p:cNvSpPr>
            <p:nvPr/>
          </p:nvSpPr>
          <p:spPr bwMode="auto">
            <a:xfrm>
              <a:off x="1449" y="357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1" name="Freeform 149" descr="50%"/>
            <p:cNvSpPr>
              <a:spLocks/>
            </p:cNvSpPr>
            <p:nvPr/>
          </p:nvSpPr>
          <p:spPr bwMode="auto">
            <a:xfrm>
              <a:off x="1449" y="3565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Freeform 150"/>
            <p:cNvSpPr>
              <a:spLocks/>
            </p:cNvSpPr>
            <p:nvPr/>
          </p:nvSpPr>
          <p:spPr bwMode="auto">
            <a:xfrm>
              <a:off x="1449" y="3565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1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1"/>
                  </a:lnTo>
                  <a:lnTo>
                    <a:pt x="13" y="21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" name="Freeform 151"/>
            <p:cNvSpPr>
              <a:spLocks/>
            </p:cNvSpPr>
            <p:nvPr/>
          </p:nvSpPr>
          <p:spPr bwMode="auto">
            <a:xfrm>
              <a:off x="1449" y="3565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7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4"/>
                  </a:lnTo>
                  <a:lnTo>
                    <a:pt x="16" y="27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" name="Freeform 152" descr="50%"/>
            <p:cNvSpPr>
              <a:spLocks/>
            </p:cNvSpPr>
            <p:nvPr/>
          </p:nvSpPr>
          <p:spPr bwMode="auto">
            <a:xfrm>
              <a:off x="1545" y="3558"/>
              <a:ext cx="83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75" y="0"/>
                </a:cxn>
                <a:cxn ang="0">
                  <a:pos x="82" y="0"/>
                </a:cxn>
                <a:cxn ang="0">
                  <a:pos x="82" y="5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83" h="17">
                  <a:moveTo>
                    <a:pt x="0" y="10"/>
                  </a:moveTo>
                  <a:lnTo>
                    <a:pt x="75" y="0"/>
                  </a:lnTo>
                  <a:lnTo>
                    <a:pt x="82" y="0"/>
                  </a:lnTo>
                  <a:lnTo>
                    <a:pt x="82" y="5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5" name="Freeform 153" descr="50%"/>
            <p:cNvSpPr>
              <a:spLocks/>
            </p:cNvSpPr>
            <p:nvPr/>
          </p:nvSpPr>
          <p:spPr bwMode="auto">
            <a:xfrm>
              <a:off x="1545" y="3558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6" name="Freeform 154" descr="50%"/>
            <p:cNvSpPr>
              <a:spLocks/>
            </p:cNvSpPr>
            <p:nvPr/>
          </p:nvSpPr>
          <p:spPr bwMode="auto">
            <a:xfrm>
              <a:off x="1545" y="3572"/>
              <a:ext cx="19" cy="17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1"/>
                </a:cxn>
              </a:cxnLst>
              <a:rect l="0" t="0" r="r" b="b"/>
              <a:pathLst>
                <a:path w="19" h="17">
                  <a:moveTo>
                    <a:pt x="0" y="11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1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7" name="Freeform 155" descr="50%"/>
            <p:cNvSpPr>
              <a:spLocks/>
            </p:cNvSpPr>
            <p:nvPr/>
          </p:nvSpPr>
          <p:spPr bwMode="auto">
            <a:xfrm>
              <a:off x="1529" y="357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1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1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8" name="Freeform 156" descr="50%"/>
            <p:cNvSpPr>
              <a:spLocks/>
            </p:cNvSpPr>
            <p:nvPr/>
          </p:nvSpPr>
          <p:spPr bwMode="auto">
            <a:xfrm>
              <a:off x="1529" y="3558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9" name="Freeform 157"/>
            <p:cNvSpPr>
              <a:spLocks/>
            </p:cNvSpPr>
            <p:nvPr/>
          </p:nvSpPr>
          <p:spPr bwMode="auto">
            <a:xfrm>
              <a:off x="1529" y="3558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0" name="Freeform 158"/>
            <p:cNvSpPr>
              <a:spLocks/>
            </p:cNvSpPr>
            <p:nvPr/>
          </p:nvSpPr>
          <p:spPr bwMode="auto">
            <a:xfrm>
              <a:off x="1529" y="3558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1" name="Freeform 159" descr="50%"/>
            <p:cNvSpPr>
              <a:spLocks/>
            </p:cNvSpPr>
            <p:nvPr/>
          </p:nvSpPr>
          <p:spPr bwMode="auto">
            <a:xfrm>
              <a:off x="1625" y="3551"/>
              <a:ext cx="83" cy="17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75" y="0"/>
                </a:cxn>
                <a:cxn ang="0">
                  <a:pos x="82" y="0"/>
                </a:cxn>
                <a:cxn ang="0">
                  <a:pos x="82" y="8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8"/>
                </a:cxn>
              </a:cxnLst>
              <a:rect l="0" t="0" r="r" b="b"/>
              <a:pathLst>
                <a:path w="83" h="17">
                  <a:moveTo>
                    <a:pt x="0" y="8"/>
                  </a:moveTo>
                  <a:lnTo>
                    <a:pt x="75" y="0"/>
                  </a:lnTo>
                  <a:lnTo>
                    <a:pt x="82" y="0"/>
                  </a:lnTo>
                  <a:lnTo>
                    <a:pt x="82" y="8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8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2" name="Freeform 160" descr="50%"/>
            <p:cNvSpPr>
              <a:spLocks/>
            </p:cNvSpPr>
            <p:nvPr/>
          </p:nvSpPr>
          <p:spPr bwMode="auto">
            <a:xfrm>
              <a:off x="1625" y="3544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3" name="Freeform 161" descr="50%"/>
            <p:cNvSpPr>
              <a:spLocks/>
            </p:cNvSpPr>
            <p:nvPr/>
          </p:nvSpPr>
          <p:spPr bwMode="auto">
            <a:xfrm>
              <a:off x="1625" y="3558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4" name="Freeform 162" descr="50%"/>
            <p:cNvSpPr>
              <a:spLocks/>
            </p:cNvSpPr>
            <p:nvPr/>
          </p:nvSpPr>
          <p:spPr bwMode="auto">
            <a:xfrm>
              <a:off x="1609" y="3558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" name="Freeform 163" descr="50%"/>
            <p:cNvSpPr>
              <a:spLocks/>
            </p:cNvSpPr>
            <p:nvPr/>
          </p:nvSpPr>
          <p:spPr bwMode="auto">
            <a:xfrm>
              <a:off x="1609" y="3544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6" name="Freeform 164"/>
            <p:cNvSpPr>
              <a:spLocks/>
            </p:cNvSpPr>
            <p:nvPr/>
          </p:nvSpPr>
          <p:spPr bwMode="auto">
            <a:xfrm>
              <a:off x="1609" y="3544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7" name="Freeform 165"/>
            <p:cNvSpPr>
              <a:spLocks/>
            </p:cNvSpPr>
            <p:nvPr/>
          </p:nvSpPr>
          <p:spPr bwMode="auto">
            <a:xfrm>
              <a:off x="1609" y="3544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8" name="Freeform 166" descr="50%"/>
            <p:cNvSpPr>
              <a:spLocks/>
            </p:cNvSpPr>
            <p:nvPr/>
          </p:nvSpPr>
          <p:spPr bwMode="auto">
            <a:xfrm>
              <a:off x="1705" y="3544"/>
              <a:ext cx="84" cy="17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76" y="0"/>
                </a:cxn>
                <a:cxn ang="0">
                  <a:pos x="83" y="0"/>
                </a:cxn>
                <a:cxn ang="0">
                  <a:pos x="83" y="8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8"/>
                </a:cxn>
              </a:cxnLst>
              <a:rect l="0" t="0" r="r" b="b"/>
              <a:pathLst>
                <a:path w="84" h="17">
                  <a:moveTo>
                    <a:pt x="0" y="8"/>
                  </a:moveTo>
                  <a:lnTo>
                    <a:pt x="76" y="0"/>
                  </a:lnTo>
                  <a:lnTo>
                    <a:pt x="83" y="0"/>
                  </a:lnTo>
                  <a:lnTo>
                    <a:pt x="83" y="8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8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9" name="Freeform 167" descr="50%"/>
            <p:cNvSpPr>
              <a:spLocks/>
            </p:cNvSpPr>
            <p:nvPr/>
          </p:nvSpPr>
          <p:spPr bwMode="auto">
            <a:xfrm>
              <a:off x="1705" y="3537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0" name="Freeform 168" descr="50%"/>
            <p:cNvSpPr>
              <a:spLocks/>
            </p:cNvSpPr>
            <p:nvPr/>
          </p:nvSpPr>
          <p:spPr bwMode="auto">
            <a:xfrm>
              <a:off x="1705" y="3551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1" name="Freeform 169" descr="50%"/>
            <p:cNvSpPr>
              <a:spLocks/>
            </p:cNvSpPr>
            <p:nvPr/>
          </p:nvSpPr>
          <p:spPr bwMode="auto">
            <a:xfrm>
              <a:off x="1689" y="3551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2" name="Freeform 170" descr="50%"/>
            <p:cNvSpPr>
              <a:spLocks/>
            </p:cNvSpPr>
            <p:nvPr/>
          </p:nvSpPr>
          <p:spPr bwMode="auto">
            <a:xfrm>
              <a:off x="1689" y="3537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3" name="Freeform 171"/>
            <p:cNvSpPr>
              <a:spLocks/>
            </p:cNvSpPr>
            <p:nvPr/>
          </p:nvSpPr>
          <p:spPr bwMode="auto">
            <a:xfrm>
              <a:off x="1689" y="3537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" name="Freeform 172"/>
            <p:cNvSpPr>
              <a:spLocks/>
            </p:cNvSpPr>
            <p:nvPr/>
          </p:nvSpPr>
          <p:spPr bwMode="auto">
            <a:xfrm>
              <a:off x="1689" y="3537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5" name="Freeform 173" descr="50%"/>
            <p:cNvSpPr>
              <a:spLocks/>
            </p:cNvSpPr>
            <p:nvPr/>
          </p:nvSpPr>
          <p:spPr bwMode="auto">
            <a:xfrm>
              <a:off x="1786" y="3537"/>
              <a:ext cx="75" cy="17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67" y="0"/>
                </a:cxn>
                <a:cxn ang="0">
                  <a:pos x="74" y="0"/>
                </a:cxn>
                <a:cxn ang="0">
                  <a:pos x="74" y="8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8"/>
                </a:cxn>
              </a:cxnLst>
              <a:rect l="0" t="0" r="r" b="b"/>
              <a:pathLst>
                <a:path w="75" h="17">
                  <a:moveTo>
                    <a:pt x="0" y="8"/>
                  </a:moveTo>
                  <a:lnTo>
                    <a:pt x="67" y="0"/>
                  </a:lnTo>
                  <a:lnTo>
                    <a:pt x="74" y="0"/>
                  </a:lnTo>
                  <a:lnTo>
                    <a:pt x="74" y="8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8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" name="Freeform 174" descr="50%"/>
            <p:cNvSpPr>
              <a:spLocks/>
            </p:cNvSpPr>
            <p:nvPr/>
          </p:nvSpPr>
          <p:spPr bwMode="auto">
            <a:xfrm>
              <a:off x="1786" y="3530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7" name="Freeform 175" descr="50%"/>
            <p:cNvSpPr>
              <a:spLocks/>
            </p:cNvSpPr>
            <p:nvPr/>
          </p:nvSpPr>
          <p:spPr bwMode="auto">
            <a:xfrm>
              <a:off x="1786" y="3544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8" name="Freeform 176" descr="50%"/>
            <p:cNvSpPr>
              <a:spLocks/>
            </p:cNvSpPr>
            <p:nvPr/>
          </p:nvSpPr>
          <p:spPr bwMode="auto">
            <a:xfrm>
              <a:off x="1770" y="3544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9" name="Freeform 177" descr="50%"/>
            <p:cNvSpPr>
              <a:spLocks/>
            </p:cNvSpPr>
            <p:nvPr/>
          </p:nvSpPr>
          <p:spPr bwMode="auto">
            <a:xfrm>
              <a:off x="1770" y="3530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0" name="Freeform 178"/>
            <p:cNvSpPr>
              <a:spLocks/>
            </p:cNvSpPr>
            <p:nvPr/>
          </p:nvSpPr>
          <p:spPr bwMode="auto">
            <a:xfrm>
              <a:off x="1770" y="3530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" name="Freeform 179"/>
            <p:cNvSpPr>
              <a:spLocks/>
            </p:cNvSpPr>
            <p:nvPr/>
          </p:nvSpPr>
          <p:spPr bwMode="auto">
            <a:xfrm>
              <a:off x="1770" y="3530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2" name="Freeform 180" descr="50%"/>
            <p:cNvSpPr>
              <a:spLocks/>
            </p:cNvSpPr>
            <p:nvPr/>
          </p:nvSpPr>
          <p:spPr bwMode="auto">
            <a:xfrm>
              <a:off x="1858" y="3537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3" name="Freeform 181" descr="50%"/>
            <p:cNvSpPr>
              <a:spLocks/>
            </p:cNvSpPr>
            <p:nvPr/>
          </p:nvSpPr>
          <p:spPr bwMode="auto">
            <a:xfrm>
              <a:off x="1858" y="3523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4" name="Freeform 182" descr="50%"/>
            <p:cNvSpPr>
              <a:spLocks/>
            </p:cNvSpPr>
            <p:nvPr/>
          </p:nvSpPr>
          <p:spPr bwMode="auto">
            <a:xfrm>
              <a:off x="1858" y="3537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5" name="Freeform 183" descr="50%"/>
            <p:cNvSpPr>
              <a:spLocks/>
            </p:cNvSpPr>
            <p:nvPr/>
          </p:nvSpPr>
          <p:spPr bwMode="auto">
            <a:xfrm>
              <a:off x="1842" y="3537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6" name="Freeform 184" descr="50%"/>
            <p:cNvSpPr>
              <a:spLocks/>
            </p:cNvSpPr>
            <p:nvPr/>
          </p:nvSpPr>
          <p:spPr bwMode="auto">
            <a:xfrm>
              <a:off x="1842" y="3523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7" name="Freeform 185"/>
            <p:cNvSpPr>
              <a:spLocks/>
            </p:cNvSpPr>
            <p:nvPr/>
          </p:nvSpPr>
          <p:spPr bwMode="auto">
            <a:xfrm>
              <a:off x="1842" y="3523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8" name="Freeform 186"/>
            <p:cNvSpPr>
              <a:spLocks/>
            </p:cNvSpPr>
            <p:nvPr/>
          </p:nvSpPr>
          <p:spPr bwMode="auto">
            <a:xfrm>
              <a:off x="1842" y="3523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" name="Freeform 187" descr="50%"/>
            <p:cNvSpPr>
              <a:spLocks/>
            </p:cNvSpPr>
            <p:nvPr/>
          </p:nvSpPr>
          <p:spPr bwMode="auto">
            <a:xfrm>
              <a:off x="1938" y="3530"/>
              <a:ext cx="83" cy="17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75" y="0"/>
                </a:cxn>
                <a:cxn ang="0">
                  <a:pos x="82" y="0"/>
                </a:cxn>
                <a:cxn ang="0">
                  <a:pos x="82" y="8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8"/>
                </a:cxn>
              </a:cxnLst>
              <a:rect l="0" t="0" r="r" b="b"/>
              <a:pathLst>
                <a:path w="83" h="17">
                  <a:moveTo>
                    <a:pt x="0" y="8"/>
                  </a:moveTo>
                  <a:lnTo>
                    <a:pt x="75" y="0"/>
                  </a:lnTo>
                  <a:lnTo>
                    <a:pt x="82" y="0"/>
                  </a:lnTo>
                  <a:lnTo>
                    <a:pt x="82" y="8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8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0" name="Freeform 188" descr="50%"/>
            <p:cNvSpPr>
              <a:spLocks/>
            </p:cNvSpPr>
            <p:nvPr/>
          </p:nvSpPr>
          <p:spPr bwMode="auto">
            <a:xfrm>
              <a:off x="1938" y="3523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1" name="Freeform 189" descr="50%"/>
            <p:cNvSpPr>
              <a:spLocks/>
            </p:cNvSpPr>
            <p:nvPr/>
          </p:nvSpPr>
          <p:spPr bwMode="auto">
            <a:xfrm>
              <a:off x="1938" y="3537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2" name="Freeform 190" descr="50%"/>
            <p:cNvSpPr>
              <a:spLocks/>
            </p:cNvSpPr>
            <p:nvPr/>
          </p:nvSpPr>
          <p:spPr bwMode="auto">
            <a:xfrm>
              <a:off x="1922" y="3537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3" name="Freeform 191" descr="50%"/>
            <p:cNvSpPr>
              <a:spLocks/>
            </p:cNvSpPr>
            <p:nvPr/>
          </p:nvSpPr>
          <p:spPr bwMode="auto">
            <a:xfrm>
              <a:off x="1922" y="3523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4" name="Freeform 192"/>
            <p:cNvSpPr>
              <a:spLocks/>
            </p:cNvSpPr>
            <p:nvPr/>
          </p:nvSpPr>
          <p:spPr bwMode="auto">
            <a:xfrm>
              <a:off x="1922" y="3523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5" name="Freeform 193"/>
            <p:cNvSpPr>
              <a:spLocks/>
            </p:cNvSpPr>
            <p:nvPr/>
          </p:nvSpPr>
          <p:spPr bwMode="auto">
            <a:xfrm>
              <a:off x="1922" y="3523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6" name="Freeform 194" descr="50%"/>
            <p:cNvSpPr>
              <a:spLocks/>
            </p:cNvSpPr>
            <p:nvPr/>
          </p:nvSpPr>
          <p:spPr bwMode="auto">
            <a:xfrm>
              <a:off x="2018" y="3530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7" name="Freeform 195" descr="50%"/>
            <p:cNvSpPr>
              <a:spLocks/>
            </p:cNvSpPr>
            <p:nvPr/>
          </p:nvSpPr>
          <p:spPr bwMode="auto">
            <a:xfrm>
              <a:off x="2018" y="351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8" name="Freeform 196" descr="50%"/>
            <p:cNvSpPr>
              <a:spLocks/>
            </p:cNvSpPr>
            <p:nvPr/>
          </p:nvSpPr>
          <p:spPr bwMode="auto">
            <a:xfrm>
              <a:off x="2018" y="3530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9" name="Freeform 197" descr="50%"/>
            <p:cNvSpPr>
              <a:spLocks/>
            </p:cNvSpPr>
            <p:nvPr/>
          </p:nvSpPr>
          <p:spPr bwMode="auto">
            <a:xfrm>
              <a:off x="2002" y="3530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0" name="Freeform 198" descr="50%"/>
            <p:cNvSpPr>
              <a:spLocks/>
            </p:cNvSpPr>
            <p:nvPr/>
          </p:nvSpPr>
          <p:spPr bwMode="auto">
            <a:xfrm>
              <a:off x="2002" y="351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1" name="Freeform 199"/>
            <p:cNvSpPr>
              <a:spLocks/>
            </p:cNvSpPr>
            <p:nvPr/>
          </p:nvSpPr>
          <p:spPr bwMode="auto">
            <a:xfrm>
              <a:off x="2002" y="3516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2" name="Freeform 200"/>
            <p:cNvSpPr>
              <a:spLocks/>
            </p:cNvSpPr>
            <p:nvPr/>
          </p:nvSpPr>
          <p:spPr bwMode="auto">
            <a:xfrm>
              <a:off x="2002" y="3516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3" name="Freeform 201" descr="50%"/>
            <p:cNvSpPr>
              <a:spLocks/>
            </p:cNvSpPr>
            <p:nvPr/>
          </p:nvSpPr>
          <p:spPr bwMode="auto">
            <a:xfrm>
              <a:off x="2098" y="3523"/>
              <a:ext cx="83" cy="17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75" y="0"/>
                </a:cxn>
                <a:cxn ang="0">
                  <a:pos x="82" y="0"/>
                </a:cxn>
                <a:cxn ang="0">
                  <a:pos x="82" y="8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8"/>
                </a:cxn>
              </a:cxnLst>
              <a:rect l="0" t="0" r="r" b="b"/>
              <a:pathLst>
                <a:path w="83" h="17">
                  <a:moveTo>
                    <a:pt x="0" y="8"/>
                  </a:moveTo>
                  <a:lnTo>
                    <a:pt x="75" y="0"/>
                  </a:lnTo>
                  <a:lnTo>
                    <a:pt x="82" y="0"/>
                  </a:lnTo>
                  <a:lnTo>
                    <a:pt x="82" y="8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8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4" name="Freeform 202" descr="50%"/>
            <p:cNvSpPr>
              <a:spLocks/>
            </p:cNvSpPr>
            <p:nvPr/>
          </p:nvSpPr>
          <p:spPr bwMode="auto">
            <a:xfrm>
              <a:off x="2098" y="351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5" name="Freeform 203" descr="50%"/>
            <p:cNvSpPr>
              <a:spLocks/>
            </p:cNvSpPr>
            <p:nvPr/>
          </p:nvSpPr>
          <p:spPr bwMode="auto">
            <a:xfrm>
              <a:off x="2098" y="3530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6" name="Freeform 204" descr="50%"/>
            <p:cNvSpPr>
              <a:spLocks/>
            </p:cNvSpPr>
            <p:nvPr/>
          </p:nvSpPr>
          <p:spPr bwMode="auto">
            <a:xfrm>
              <a:off x="2082" y="3530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7" name="Freeform 205" descr="50%"/>
            <p:cNvSpPr>
              <a:spLocks/>
            </p:cNvSpPr>
            <p:nvPr/>
          </p:nvSpPr>
          <p:spPr bwMode="auto">
            <a:xfrm>
              <a:off x="2082" y="351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8" name="Freeform 206"/>
            <p:cNvSpPr>
              <a:spLocks/>
            </p:cNvSpPr>
            <p:nvPr/>
          </p:nvSpPr>
          <p:spPr bwMode="auto">
            <a:xfrm>
              <a:off x="2082" y="3516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9" name="Freeform 207"/>
            <p:cNvSpPr>
              <a:spLocks/>
            </p:cNvSpPr>
            <p:nvPr/>
          </p:nvSpPr>
          <p:spPr bwMode="auto">
            <a:xfrm>
              <a:off x="2082" y="3516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" name="Freeform 208" descr="50%"/>
            <p:cNvSpPr>
              <a:spLocks/>
            </p:cNvSpPr>
            <p:nvPr/>
          </p:nvSpPr>
          <p:spPr bwMode="auto">
            <a:xfrm>
              <a:off x="2178" y="3516"/>
              <a:ext cx="75" cy="17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67" y="0"/>
                </a:cxn>
                <a:cxn ang="0">
                  <a:pos x="74" y="0"/>
                </a:cxn>
                <a:cxn ang="0">
                  <a:pos x="74" y="8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8"/>
                </a:cxn>
              </a:cxnLst>
              <a:rect l="0" t="0" r="r" b="b"/>
              <a:pathLst>
                <a:path w="75" h="17">
                  <a:moveTo>
                    <a:pt x="0" y="8"/>
                  </a:moveTo>
                  <a:lnTo>
                    <a:pt x="67" y="0"/>
                  </a:lnTo>
                  <a:lnTo>
                    <a:pt x="74" y="0"/>
                  </a:lnTo>
                  <a:lnTo>
                    <a:pt x="74" y="8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8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1" name="Freeform 209" descr="50%"/>
            <p:cNvSpPr>
              <a:spLocks/>
            </p:cNvSpPr>
            <p:nvPr/>
          </p:nvSpPr>
          <p:spPr bwMode="auto">
            <a:xfrm>
              <a:off x="2178" y="350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2" name="Freeform 210" descr="50%"/>
            <p:cNvSpPr>
              <a:spLocks/>
            </p:cNvSpPr>
            <p:nvPr/>
          </p:nvSpPr>
          <p:spPr bwMode="auto">
            <a:xfrm>
              <a:off x="2178" y="3523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" name="Freeform 211" descr="50%"/>
            <p:cNvSpPr>
              <a:spLocks/>
            </p:cNvSpPr>
            <p:nvPr/>
          </p:nvSpPr>
          <p:spPr bwMode="auto">
            <a:xfrm>
              <a:off x="2162" y="3523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4" name="Freeform 212" descr="50%"/>
            <p:cNvSpPr>
              <a:spLocks/>
            </p:cNvSpPr>
            <p:nvPr/>
          </p:nvSpPr>
          <p:spPr bwMode="auto">
            <a:xfrm>
              <a:off x="2162" y="350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5" name="Freeform 213"/>
            <p:cNvSpPr>
              <a:spLocks/>
            </p:cNvSpPr>
            <p:nvPr/>
          </p:nvSpPr>
          <p:spPr bwMode="auto">
            <a:xfrm>
              <a:off x="2162" y="3509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6" name="Freeform 214"/>
            <p:cNvSpPr>
              <a:spLocks/>
            </p:cNvSpPr>
            <p:nvPr/>
          </p:nvSpPr>
          <p:spPr bwMode="auto">
            <a:xfrm>
              <a:off x="2162" y="3509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7" name="Freeform 215" descr="50%"/>
            <p:cNvSpPr>
              <a:spLocks/>
            </p:cNvSpPr>
            <p:nvPr/>
          </p:nvSpPr>
          <p:spPr bwMode="auto">
            <a:xfrm>
              <a:off x="2250" y="3516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8" name="Freeform 216" descr="50%"/>
            <p:cNvSpPr>
              <a:spLocks/>
            </p:cNvSpPr>
            <p:nvPr/>
          </p:nvSpPr>
          <p:spPr bwMode="auto">
            <a:xfrm>
              <a:off x="2250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9" name="Freeform 217" descr="50%"/>
            <p:cNvSpPr>
              <a:spLocks/>
            </p:cNvSpPr>
            <p:nvPr/>
          </p:nvSpPr>
          <p:spPr bwMode="auto">
            <a:xfrm>
              <a:off x="2250" y="351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0" name="Freeform 218" descr="50%"/>
            <p:cNvSpPr>
              <a:spLocks/>
            </p:cNvSpPr>
            <p:nvPr/>
          </p:nvSpPr>
          <p:spPr bwMode="auto">
            <a:xfrm>
              <a:off x="2234" y="351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1" name="Freeform 219" descr="50%"/>
            <p:cNvSpPr>
              <a:spLocks/>
            </p:cNvSpPr>
            <p:nvPr/>
          </p:nvSpPr>
          <p:spPr bwMode="auto">
            <a:xfrm>
              <a:off x="2234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" name="Freeform 220"/>
            <p:cNvSpPr>
              <a:spLocks/>
            </p:cNvSpPr>
            <p:nvPr/>
          </p:nvSpPr>
          <p:spPr bwMode="auto">
            <a:xfrm>
              <a:off x="2234" y="3502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3" name="Freeform 221"/>
            <p:cNvSpPr>
              <a:spLocks/>
            </p:cNvSpPr>
            <p:nvPr/>
          </p:nvSpPr>
          <p:spPr bwMode="auto">
            <a:xfrm>
              <a:off x="2234" y="3502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4" name="Freeform 222" descr="50%"/>
            <p:cNvSpPr>
              <a:spLocks/>
            </p:cNvSpPr>
            <p:nvPr/>
          </p:nvSpPr>
          <p:spPr bwMode="auto">
            <a:xfrm>
              <a:off x="2330" y="3516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5" name="Freeform 223" descr="50%"/>
            <p:cNvSpPr>
              <a:spLocks/>
            </p:cNvSpPr>
            <p:nvPr/>
          </p:nvSpPr>
          <p:spPr bwMode="auto">
            <a:xfrm>
              <a:off x="2330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6" name="Freeform 224" descr="50%"/>
            <p:cNvSpPr>
              <a:spLocks/>
            </p:cNvSpPr>
            <p:nvPr/>
          </p:nvSpPr>
          <p:spPr bwMode="auto">
            <a:xfrm>
              <a:off x="2330" y="351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7" name="Freeform 225" descr="50%"/>
            <p:cNvSpPr>
              <a:spLocks/>
            </p:cNvSpPr>
            <p:nvPr/>
          </p:nvSpPr>
          <p:spPr bwMode="auto">
            <a:xfrm>
              <a:off x="2314" y="351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8" name="Freeform 226" descr="50%"/>
            <p:cNvSpPr>
              <a:spLocks/>
            </p:cNvSpPr>
            <p:nvPr/>
          </p:nvSpPr>
          <p:spPr bwMode="auto">
            <a:xfrm>
              <a:off x="2314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" name="Freeform 227"/>
            <p:cNvSpPr>
              <a:spLocks/>
            </p:cNvSpPr>
            <p:nvPr/>
          </p:nvSpPr>
          <p:spPr bwMode="auto">
            <a:xfrm>
              <a:off x="2314" y="3502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" name="Freeform 228"/>
            <p:cNvSpPr>
              <a:spLocks/>
            </p:cNvSpPr>
            <p:nvPr/>
          </p:nvSpPr>
          <p:spPr bwMode="auto">
            <a:xfrm>
              <a:off x="2314" y="3502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1" name="Freeform 229" descr="50%"/>
            <p:cNvSpPr>
              <a:spLocks/>
            </p:cNvSpPr>
            <p:nvPr/>
          </p:nvSpPr>
          <p:spPr bwMode="auto">
            <a:xfrm>
              <a:off x="2410" y="3516"/>
              <a:ext cx="84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3" y="0"/>
                </a:cxn>
                <a:cxn ang="0">
                  <a:pos x="83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4" h="17">
                  <a:moveTo>
                    <a:pt x="0" y="0"/>
                  </a:moveTo>
                  <a:lnTo>
                    <a:pt x="83" y="0"/>
                  </a:lnTo>
                  <a:lnTo>
                    <a:pt x="83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2" name="Freeform 230" descr="50%"/>
            <p:cNvSpPr>
              <a:spLocks/>
            </p:cNvSpPr>
            <p:nvPr/>
          </p:nvSpPr>
          <p:spPr bwMode="auto">
            <a:xfrm>
              <a:off x="2410" y="3502"/>
              <a:ext cx="20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9" y="10"/>
                </a:cxn>
                <a:cxn ang="0">
                  <a:pos x="19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20" h="17">
                  <a:moveTo>
                    <a:pt x="0" y="0"/>
                  </a:moveTo>
                  <a:lnTo>
                    <a:pt x="6" y="0"/>
                  </a:lnTo>
                  <a:lnTo>
                    <a:pt x="19" y="10"/>
                  </a:lnTo>
                  <a:lnTo>
                    <a:pt x="19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3" name="Freeform 231" descr="50%"/>
            <p:cNvSpPr>
              <a:spLocks/>
            </p:cNvSpPr>
            <p:nvPr/>
          </p:nvSpPr>
          <p:spPr bwMode="auto">
            <a:xfrm>
              <a:off x="2410" y="3516"/>
              <a:ext cx="20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9" y="0"/>
                </a:cxn>
                <a:cxn ang="0">
                  <a:pos x="19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20" h="17">
                  <a:moveTo>
                    <a:pt x="0" y="10"/>
                  </a:moveTo>
                  <a:lnTo>
                    <a:pt x="12" y="0"/>
                  </a:lnTo>
                  <a:lnTo>
                    <a:pt x="19" y="0"/>
                  </a:lnTo>
                  <a:lnTo>
                    <a:pt x="19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4" name="Freeform 232" descr="50%"/>
            <p:cNvSpPr>
              <a:spLocks/>
            </p:cNvSpPr>
            <p:nvPr/>
          </p:nvSpPr>
          <p:spPr bwMode="auto">
            <a:xfrm>
              <a:off x="2394" y="351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5" name="Freeform 233" descr="50%"/>
            <p:cNvSpPr>
              <a:spLocks/>
            </p:cNvSpPr>
            <p:nvPr/>
          </p:nvSpPr>
          <p:spPr bwMode="auto">
            <a:xfrm>
              <a:off x="2394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6" name="Freeform 234"/>
            <p:cNvSpPr>
              <a:spLocks/>
            </p:cNvSpPr>
            <p:nvPr/>
          </p:nvSpPr>
          <p:spPr bwMode="auto">
            <a:xfrm>
              <a:off x="2394" y="3502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7" name="Freeform 235"/>
            <p:cNvSpPr>
              <a:spLocks/>
            </p:cNvSpPr>
            <p:nvPr/>
          </p:nvSpPr>
          <p:spPr bwMode="auto">
            <a:xfrm>
              <a:off x="2394" y="3502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8" name="Freeform 236" descr="50%"/>
            <p:cNvSpPr>
              <a:spLocks/>
            </p:cNvSpPr>
            <p:nvPr/>
          </p:nvSpPr>
          <p:spPr bwMode="auto">
            <a:xfrm>
              <a:off x="2491" y="3509"/>
              <a:ext cx="83" cy="17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75" y="0"/>
                </a:cxn>
                <a:cxn ang="0">
                  <a:pos x="82" y="0"/>
                </a:cxn>
                <a:cxn ang="0">
                  <a:pos x="82" y="8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8"/>
                </a:cxn>
              </a:cxnLst>
              <a:rect l="0" t="0" r="r" b="b"/>
              <a:pathLst>
                <a:path w="83" h="17">
                  <a:moveTo>
                    <a:pt x="0" y="8"/>
                  </a:moveTo>
                  <a:lnTo>
                    <a:pt x="75" y="0"/>
                  </a:lnTo>
                  <a:lnTo>
                    <a:pt x="82" y="0"/>
                  </a:lnTo>
                  <a:lnTo>
                    <a:pt x="82" y="8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8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9" name="Freeform 237" descr="50%"/>
            <p:cNvSpPr>
              <a:spLocks/>
            </p:cNvSpPr>
            <p:nvPr/>
          </p:nvSpPr>
          <p:spPr bwMode="auto">
            <a:xfrm>
              <a:off x="2491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0" name="Freeform 238" descr="50%"/>
            <p:cNvSpPr>
              <a:spLocks/>
            </p:cNvSpPr>
            <p:nvPr/>
          </p:nvSpPr>
          <p:spPr bwMode="auto">
            <a:xfrm>
              <a:off x="2491" y="351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1" name="Freeform 239" descr="50%"/>
            <p:cNvSpPr>
              <a:spLocks/>
            </p:cNvSpPr>
            <p:nvPr/>
          </p:nvSpPr>
          <p:spPr bwMode="auto">
            <a:xfrm>
              <a:off x="2475" y="351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2" name="Freeform 240" descr="50%"/>
            <p:cNvSpPr>
              <a:spLocks/>
            </p:cNvSpPr>
            <p:nvPr/>
          </p:nvSpPr>
          <p:spPr bwMode="auto">
            <a:xfrm>
              <a:off x="2475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3" name="Freeform 241"/>
            <p:cNvSpPr>
              <a:spLocks/>
            </p:cNvSpPr>
            <p:nvPr/>
          </p:nvSpPr>
          <p:spPr bwMode="auto">
            <a:xfrm>
              <a:off x="2475" y="3502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2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11"/>
                  </a:lnTo>
                  <a:lnTo>
                    <a:pt x="13" y="22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4" name="Freeform 242"/>
            <p:cNvSpPr>
              <a:spLocks/>
            </p:cNvSpPr>
            <p:nvPr/>
          </p:nvSpPr>
          <p:spPr bwMode="auto">
            <a:xfrm>
              <a:off x="2475" y="3502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8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14"/>
                  </a:lnTo>
                  <a:lnTo>
                    <a:pt x="16" y="28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5" name="Freeform 243" descr="50%"/>
            <p:cNvSpPr>
              <a:spLocks/>
            </p:cNvSpPr>
            <p:nvPr/>
          </p:nvSpPr>
          <p:spPr bwMode="auto">
            <a:xfrm>
              <a:off x="2571" y="3509"/>
              <a:ext cx="7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4" y="0"/>
                </a:cxn>
                <a:cxn ang="0">
                  <a:pos x="7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75" h="17">
                  <a:moveTo>
                    <a:pt x="0" y="0"/>
                  </a:moveTo>
                  <a:lnTo>
                    <a:pt x="74" y="0"/>
                  </a:lnTo>
                  <a:lnTo>
                    <a:pt x="7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6" name="Freeform 244" descr="50%"/>
            <p:cNvSpPr>
              <a:spLocks/>
            </p:cNvSpPr>
            <p:nvPr/>
          </p:nvSpPr>
          <p:spPr bwMode="auto">
            <a:xfrm>
              <a:off x="2571" y="349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7" name="Freeform 245" descr="50%"/>
            <p:cNvSpPr>
              <a:spLocks/>
            </p:cNvSpPr>
            <p:nvPr/>
          </p:nvSpPr>
          <p:spPr bwMode="auto">
            <a:xfrm>
              <a:off x="2571" y="350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8" name="Freeform 246" descr="50%"/>
            <p:cNvSpPr>
              <a:spLocks/>
            </p:cNvSpPr>
            <p:nvPr/>
          </p:nvSpPr>
          <p:spPr bwMode="auto">
            <a:xfrm>
              <a:off x="2555" y="350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9" name="Freeform 247" descr="50%"/>
            <p:cNvSpPr>
              <a:spLocks/>
            </p:cNvSpPr>
            <p:nvPr/>
          </p:nvSpPr>
          <p:spPr bwMode="auto">
            <a:xfrm>
              <a:off x="2555" y="34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4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0" name="Freeform 248"/>
            <p:cNvSpPr>
              <a:spLocks/>
            </p:cNvSpPr>
            <p:nvPr/>
          </p:nvSpPr>
          <p:spPr bwMode="auto">
            <a:xfrm>
              <a:off x="2555" y="349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1" name="Freeform 249"/>
            <p:cNvSpPr>
              <a:spLocks/>
            </p:cNvSpPr>
            <p:nvPr/>
          </p:nvSpPr>
          <p:spPr bwMode="auto">
            <a:xfrm>
              <a:off x="2555" y="349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2" name="Freeform 250" descr="50%"/>
            <p:cNvSpPr>
              <a:spLocks/>
            </p:cNvSpPr>
            <p:nvPr/>
          </p:nvSpPr>
          <p:spPr bwMode="auto">
            <a:xfrm>
              <a:off x="2643" y="3509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3" name="Freeform 251" descr="50%"/>
            <p:cNvSpPr>
              <a:spLocks/>
            </p:cNvSpPr>
            <p:nvPr/>
          </p:nvSpPr>
          <p:spPr bwMode="auto">
            <a:xfrm>
              <a:off x="2643" y="349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4" name="Freeform 252" descr="50%"/>
            <p:cNvSpPr>
              <a:spLocks/>
            </p:cNvSpPr>
            <p:nvPr/>
          </p:nvSpPr>
          <p:spPr bwMode="auto">
            <a:xfrm>
              <a:off x="2643" y="350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5" name="Freeform 253" descr="50%"/>
            <p:cNvSpPr>
              <a:spLocks/>
            </p:cNvSpPr>
            <p:nvPr/>
          </p:nvSpPr>
          <p:spPr bwMode="auto">
            <a:xfrm>
              <a:off x="2627" y="350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6" name="Freeform 254" descr="50%"/>
            <p:cNvSpPr>
              <a:spLocks/>
            </p:cNvSpPr>
            <p:nvPr/>
          </p:nvSpPr>
          <p:spPr bwMode="auto">
            <a:xfrm>
              <a:off x="2627" y="34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4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7" name="Freeform 255"/>
            <p:cNvSpPr>
              <a:spLocks/>
            </p:cNvSpPr>
            <p:nvPr/>
          </p:nvSpPr>
          <p:spPr bwMode="auto">
            <a:xfrm>
              <a:off x="2627" y="349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8" name="Freeform 256"/>
            <p:cNvSpPr>
              <a:spLocks/>
            </p:cNvSpPr>
            <p:nvPr/>
          </p:nvSpPr>
          <p:spPr bwMode="auto">
            <a:xfrm>
              <a:off x="2627" y="349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9" name="Freeform 257" descr="50%"/>
            <p:cNvSpPr>
              <a:spLocks/>
            </p:cNvSpPr>
            <p:nvPr/>
          </p:nvSpPr>
          <p:spPr bwMode="auto">
            <a:xfrm>
              <a:off x="2723" y="3509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0" name="Freeform 258" descr="50%"/>
            <p:cNvSpPr>
              <a:spLocks/>
            </p:cNvSpPr>
            <p:nvPr/>
          </p:nvSpPr>
          <p:spPr bwMode="auto">
            <a:xfrm>
              <a:off x="2723" y="349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1" name="Freeform 259" descr="50%"/>
            <p:cNvSpPr>
              <a:spLocks/>
            </p:cNvSpPr>
            <p:nvPr/>
          </p:nvSpPr>
          <p:spPr bwMode="auto">
            <a:xfrm>
              <a:off x="2723" y="350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2" name="Freeform 260" descr="50%"/>
            <p:cNvSpPr>
              <a:spLocks/>
            </p:cNvSpPr>
            <p:nvPr/>
          </p:nvSpPr>
          <p:spPr bwMode="auto">
            <a:xfrm>
              <a:off x="2707" y="350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3" name="Freeform 261" descr="50%"/>
            <p:cNvSpPr>
              <a:spLocks/>
            </p:cNvSpPr>
            <p:nvPr/>
          </p:nvSpPr>
          <p:spPr bwMode="auto">
            <a:xfrm>
              <a:off x="2707" y="34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4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4" name="Freeform 262"/>
            <p:cNvSpPr>
              <a:spLocks/>
            </p:cNvSpPr>
            <p:nvPr/>
          </p:nvSpPr>
          <p:spPr bwMode="auto">
            <a:xfrm>
              <a:off x="2707" y="349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5" name="Freeform 263"/>
            <p:cNvSpPr>
              <a:spLocks/>
            </p:cNvSpPr>
            <p:nvPr/>
          </p:nvSpPr>
          <p:spPr bwMode="auto">
            <a:xfrm>
              <a:off x="2707" y="349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6" name="Freeform 264" descr="50%"/>
            <p:cNvSpPr>
              <a:spLocks/>
            </p:cNvSpPr>
            <p:nvPr/>
          </p:nvSpPr>
          <p:spPr bwMode="auto">
            <a:xfrm>
              <a:off x="2803" y="3509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7" name="Freeform 265" descr="50%"/>
            <p:cNvSpPr>
              <a:spLocks/>
            </p:cNvSpPr>
            <p:nvPr/>
          </p:nvSpPr>
          <p:spPr bwMode="auto">
            <a:xfrm>
              <a:off x="2803" y="349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8" name="Freeform 266" descr="50%"/>
            <p:cNvSpPr>
              <a:spLocks/>
            </p:cNvSpPr>
            <p:nvPr/>
          </p:nvSpPr>
          <p:spPr bwMode="auto">
            <a:xfrm>
              <a:off x="2803" y="350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9" name="Freeform 267" descr="50%"/>
            <p:cNvSpPr>
              <a:spLocks/>
            </p:cNvSpPr>
            <p:nvPr/>
          </p:nvSpPr>
          <p:spPr bwMode="auto">
            <a:xfrm>
              <a:off x="2787" y="350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0" name="Freeform 268" descr="50%"/>
            <p:cNvSpPr>
              <a:spLocks/>
            </p:cNvSpPr>
            <p:nvPr/>
          </p:nvSpPr>
          <p:spPr bwMode="auto">
            <a:xfrm>
              <a:off x="2787" y="34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4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1" name="Freeform 269"/>
            <p:cNvSpPr>
              <a:spLocks/>
            </p:cNvSpPr>
            <p:nvPr/>
          </p:nvSpPr>
          <p:spPr bwMode="auto">
            <a:xfrm>
              <a:off x="2787" y="349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2" name="Freeform 270"/>
            <p:cNvSpPr>
              <a:spLocks/>
            </p:cNvSpPr>
            <p:nvPr/>
          </p:nvSpPr>
          <p:spPr bwMode="auto">
            <a:xfrm>
              <a:off x="2787" y="349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3" name="Freeform 271" descr="50%"/>
            <p:cNvSpPr>
              <a:spLocks/>
            </p:cNvSpPr>
            <p:nvPr/>
          </p:nvSpPr>
          <p:spPr bwMode="auto">
            <a:xfrm>
              <a:off x="2883" y="3509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4" name="Freeform 272" descr="50%"/>
            <p:cNvSpPr>
              <a:spLocks/>
            </p:cNvSpPr>
            <p:nvPr/>
          </p:nvSpPr>
          <p:spPr bwMode="auto">
            <a:xfrm>
              <a:off x="2883" y="349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5" name="Freeform 273" descr="50%"/>
            <p:cNvSpPr>
              <a:spLocks/>
            </p:cNvSpPr>
            <p:nvPr/>
          </p:nvSpPr>
          <p:spPr bwMode="auto">
            <a:xfrm>
              <a:off x="2883" y="350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6" name="Freeform 274" descr="50%"/>
            <p:cNvSpPr>
              <a:spLocks/>
            </p:cNvSpPr>
            <p:nvPr/>
          </p:nvSpPr>
          <p:spPr bwMode="auto">
            <a:xfrm>
              <a:off x="2867" y="350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7" name="Freeform 275" descr="50%"/>
            <p:cNvSpPr>
              <a:spLocks/>
            </p:cNvSpPr>
            <p:nvPr/>
          </p:nvSpPr>
          <p:spPr bwMode="auto">
            <a:xfrm>
              <a:off x="2867" y="34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4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8" name="Freeform 276"/>
            <p:cNvSpPr>
              <a:spLocks/>
            </p:cNvSpPr>
            <p:nvPr/>
          </p:nvSpPr>
          <p:spPr bwMode="auto">
            <a:xfrm>
              <a:off x="2867" y="349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9" name="Freeform 277"/>
            <p:cNvSpPr>
              <a:spLocks/>
            </p:cNvSpPr>
            <p:nvPr/>
          </p:nvSpPr>
          <p:spPr bwMode="auto">
            <a:xfrm>
              <a:off x="2867" y="349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80" name="Freeform 278" descr="50%"/>
            <p:cNvSpPr>
              <a:spLocks/>
            </p:cNvSpPr>
            <p:nvPr/>
          </p:nvSpPr>
          <p:spPr bwMode="auto">
            <a:xfrm>
              <a:off x="2963" y="3509"/>
              <a:ext cx="7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4" y="0"/>
                </a:cxn>
                <a:cxn ang="0">
                  <a:pos x="7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75" h="17">
                  <a:moveTo>
                    <a:pt x="0" y="0"/>
                  </a:moveTo>
                  <a:lnTo>
                    <a:pt x="74" y="0"/>
                  </a:lnTo>
                  <a:lnTo>
                    <a:pt x="7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81" name="Freeform 279" descr="50%"/>
            <p:cNvSpPr>
              <a:spLocks/>
            </p:cNvSpPr>
            <p:nvPr/>
          </p:nvSpPr>
          <p:spPr bwMode="auto">
            <a:xfrm>
              <a:off x="2963" y="349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82" name="Freeform 280" descr="50%"/>
            <p:cNvSpPr>
              <a:spLocks/>
            </p:cNvSpPr>
            <p:nvPr/>
          </p:nvSpPr>
          <p:spPr bwMode="auto">
            <a:xfrm>
              <a:off x="2963" y="350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83" name="Freeform 281" descr="50%"/>
            <p:cNvSpPr>
              <a:spLocks/>
            </p:cNvSpPr>
            <p:nvPr/>
          </p:nvSpPr>
          <p:spPr bwMode="auto">
            <a:xfrm>
              <a:off x="2947" y="350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84" name="Freeform 282" descr="50%"/>
            <p:cNvSpPr>
              <a:spLocks/>
            </p:cNvSpPr>
            <p:nvPr/>
          </p:nvSpPr>
          <p:spPr bwMode="auto">
            <a:xfrm>
              <a:off x="2947" y="34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4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85" name="Freeform 283"/>
            <p:cNvSpPr>
              <a:spLocks/>
            </p:cNvSpPr>
            <p:nvPr/>
          </p:nvSpPr>
          <p:spPr bwMode="auto">
            <a:xfrm>
              <a:off x="2947" y="349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86" name="Freeform 284"/>
            <p:cNvSpPr>
              <a:spLocks/>
            </p:cNvSpPr>
            <p:nvPr/>
          </p:nvSpPr>
          <p:spPr bwMode="auto">
            <a:xfrm>
              <a:off x="2947" y="349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87" name="Freeform 285" descr="50%"/>
            <p:cNvSpPr>
              <a:spLocks/>
            </p:cNvSpPr>
            <p:nvPr/>
          </p:nvSpPr>
          <p:spPr bwMode="auto">
            <a:xfrm>
              <a:off x="3035" y="3502"/>
              <a:ext cx="84" cy="17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76" y="0"/>
                </a:cxn>
                <a:cxn ang="0">
                  <a:pos x="83" y="0"/>
                </a:cxn>
                <a:cxn ang="0">
                  <a:pos x="83" y="8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8"/>
                </a:cxn>
              </a:cxnLst>
              <a:rect l="0" t="0" r="r" b="b"/>
              <a:pathLst>
                <a:path w="84" h="17">
                  <a:moveTo>
                    <a:pt x="0" y="8"/>
                  </a:moveTo>
                  <a:lnTo>
                    <a:pt x="76" y="0"/>
                  </a:lnTo>
                  <a:lnTo>
                    <a:pt x="83" y="0"/>
                  </a:lnTo>
                  <a:lnTo>
                    <a:pt x="83" y="8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8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88" name="Freeform 286" descr="50%"/>
            <p:cNvSpPr>
              <a:spLocks/>
            </p:cNvSpPr>
            <p:nvPr/>
          </p:nvSpPr>
          <p:spPr bwMode="auto">
            <a:xfrm>
              <a:off x="3035" y="349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89" name="Freeform 287" descr="50%"/>
            <p:cNvSpPr>
              <a:spLocks/>
            </p:cNvSpPr>
            <p:nvPr/>
          </p:nvSpPr>
          <p:spPr bwMode="auto">
            <a:xfrm>
              <a:off x="3035" y="350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0" name="Freeform 288" descr="50%"/>
            <p:cNvSpPr>
              <a:spLocks/>
            </p:cNvSpPr>
            <p:nvPr/>
          </p:nvSpPr>
          <p:spPr bwMode="auto">
            <a:xfrm>
              <a:off x="3019" y="350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1" name="Freeform 289" descr="50%"/>
            <p:cNvSpPr>
              <a:spLocks/>
            </p:cNvSpPr>
            <p:nvPr/>
          </p:nvSpPr>
          <p:spPr bwMode="auto">
            <a:xfrm>
              <a:off x="3019" y="34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4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2" name="Freeform 290"/>
            <p:cNvSpPr>
              <a:spLocks/>
            </p:cNvSpPr>
            <p:nvPr/>
          </p:nvSpPr>
          <p:spPr bwMode="auto">
            <a:xfrm>
              <a:off x="3019" y="349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3" name="Freeform 291"/>
            <p:cNvSpPr>
              <a:spLocks/>
            </p:cNvSpPr>
            <p:nvPr/>
          </p:nvSpPr>
          <p:spPr bwMode="auto">
            <a:xfrm>
              <a:off x="3019" y="349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4" name="Freeform 292" descr="50%"/>
            <p:cNvSpPr>
              <a:spLocks/>
            </p:cNvSpPr>
            <p:nvPr/>
          </p:nvSpPr>
          <p:spPr bwMode="auto">
            <a:xfrm>
              <a:off x="3116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5" name="Freeform 293" descr="50%"/>
            <p:cNvSpPr>
              <a:spLocks/>
            </p:cNvSpPr>
            <p:nvPr/>
          </p:nvSpPr>
          <p:spPr bwMode="auto">
            <a:xfrm>
              <a:off x="3116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6" name="Freeform 294" descr="50%"/>
            <p:cNvSpPr>
              <a:spLocks/>
            </p:cNvSpPr>
            <p:nvPr/>
          </p:nvSpPr>
          <p:spPr bwMode="auto">
            <a:xfrm>
              <a:off x="3116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7" name="Freeform 295" descr="50%"/>
            <p:cNvSpPr>
              <a:spLocks/>
            </p:cNvSpPr>
            <p:nvPr/>
          </p:nvSpPr>
          <p:spPr bwMode="auto">
            <a:xfrm>
              <a:off x="3099" y="3502"/>
              <a:ext cx="20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19" y="10"/>
                </a:cxn>
                <a:cxn ang="0">
                  <a:pos x="19" y="16"/>
                </a:cxn>
                <a:cxn ang="0">
                  <a:pos x="13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20" h="17">
                  <a:moveTo>
                    <a:pt x="0" y="0"/>
                  </a:moveTo>
                  <a:lnTo>
                    <a:pt x="7" y="0"/>
                  </a:lnTo>
                  <a:lnTo>
                    <a:pt x="19" y="10"/>
                  </a:lnTo>
                  <a:lnTo>
                    <a:pt x="19" y="16"/>
                  </a:lnTo>
                  <a:lnTo>
                    <a:pt x="13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8" name="Freeform 296" descr="50%"/>
            <p:cNvSpPr>
              <a:spLocks/>
            </p:cNvSpPr>
            <p:nvPr/>
          </p:nvSpPr>
          <p:spPr bwMode="auto">
            <a:xfrm>
              <a:off x="3099" y="3489"/>
              <a:ext cx="20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3" y="0"/>
                </a:cxn>
                <a:cxn ang="0">
                  <a:pos x="19" y="0"/>
                </a:cxn>
                <a:cxn ang="0">
                  <a:pos x="19" y="5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20" h="17">
                  <a:moveTo>
                    <a:pt x="0" y="10"/>
                  </a:moveTo>
                  <a:lnTo>
                    <a:pt x="13" y="0"/>
                  </a:lnTo>
                  <a:lnTo>
                    <a:pt x="19" y="0"/>
                  </a:lnTo>
                  <a:lnTo>
                    <a:pt x="19" y="5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9" name="Freeform 297"/>
            <p:cNvSpPr>
              <a:spLocks/>
            </p:cNvSpPr>
            <p:nvPr/>
          </p:nvSpPr>
          <p:spPr bwMode="auto">
            <a:xfrm>
              <a:off x="3099" y="3489"/>
              <a:ext cx="28" cy="2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7" y="10"/>
                </a:cxn>
                <a:cxn ang="0">
                  <a:pos x="14" y="21"/>
                </a:cxn>
                <a:cxn ang="0">
                  <a:pos x="0" y="10"/>
                </a:cxn>
                <a:cxn ang="0">
                  <a:pos x="14" y="0"/>
                </a:cxn>
              </a:cxnLst>
              <a:rect l="0" t="0" r="r" b="b"/>
              <a:pathLst>
                <a:path w="28" h="22">
                  <a:moveTo>
                    <a:pt x="14" y="0"/>
                  </a:moveTo>
                  <a:lnTo>
                    <a:pt x="27" y="10"/>
                  </a:lnTo>
                  <a:lnTo>
                    <a:pt x="14" y="21"/>
                  </a:lnTo>
                  <a:lnTo>
                    <a:pt x="0" y="10"/>
                  </a:lnTo>
                  <a:lnTo>
                    <a:pt x="14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0" name="Freeform 298"/>
            <p:cNvSpPr>
              <a:spLocks/>
            </p:cNvSpPr>
            <p:nvPr/>
          </p:nvSpPr>
          <p:spPr bwMode="auto">
            <a:xfrm>
              <a:off x="3099" y="3489"/>
              <a:ext cx="34" cy="28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33" y="13"/>
                </a:cxn>
                <a:cxn ang="0">
                  <a:pos x="17" y="27"/>
                </a:cxn>
                <a:cxn ang="0">
                  <a:pos x="0" y="13"/>
                </a:cxn>
                <a:cxn ang="0">
                  <a:pos x="17" y="0"/>
                </a:cxn>
              </a:cxnLst>
              <a:rect l="0" t="0" r="r" b="b"/>
              <a:pathLst>
                <a:path w="34" h="28">
                  <a:moveTo>
                    <a:pt x="17" y="0"/>
                  </a:moveTo>
                  <a:lnTo>
                    <a:pt x="33" y="13"/>
                  </a:lnTo>
                  <a:lnTo>
                    <a:pt x="17" y="27"/>
                  </a:lnTo>
                  <a:lnTo>
                    <a:pt x="0" y="13"/>
                  </a:lnTo>
                  <a:lnTo>
                    <a:pt x="17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1" name="Freeform 299" descr="50%"/>
            <p:cNvSpPr>
              <a:spLocks/>
            </p:cNvSpPr>
            <p:nvPr/>
          </p:nvSpPr>
          <p:spPr bwMode="auto">
            <a:xfrm>
              <a:off x="3196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2" name="Freeform 300" descr="50%"/>
            <p:cNvSpPr>
              <a:spLocks/>
            </p:cNvSpPr>
            <p:nvPr/>
          </p:nvSpPr>
          <p:spPr bwMode="auto">
            <a:xfrm>
              <a:off x="3196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3" name="Freeform 301" descr="50%"/>
            <p:cNvSpPr>
              <a:spLocks/>
            </p:cNvSpPr>
            <p:nvPr/>
          </p:nvSpPr>
          <p:spPr bwMode="auto">
            <a:xfrm>
              <a:off x="3196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4" name="Freeform 302" descr="50%"/>
            <p:cNvSpPr>
              <a:spLocks/>
            </p:cNvSpPr>
            <p:nvPr/>
          </p:nvSpPr>
          <p:spPr bwMode="auto">
            <a:xfrm>
              <a:off x="3180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5" name="Freeform 303" descr="50%"/>
            <p:cNvSpPr>
              <a:spLocks/>
            </p:cNvSpPr>
            <p:nvPr/>
          </p:nvSpPr>
          <p:spPr bwMode="auto">
            <a:xfrm>
              <a:off x="3180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6" name="Freeform 304"/>
            <p:cNvSpPr>
              <a:spLocks/>
            </p:cNvSpPr>
            <p:nvPr/>
          </p:nvSpPr>
          <p:spPr bwMode="auto">
            <a:xfrm>
              <a:off x="3180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7" name="Freeform 305"/>
            <p:cNvSpPr>
              <a:spLocks/>
            </p:cNvSpPr>
            <p:nvPr/>
          </p:nvSpPr>
          <p:spPr bwMode="auto">
            <a:xfrm>
              <a:off x="3180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8" name="Freeform 306" descr="50%"/>
            <p:cNvSpPr>
              <a:spLocks/>
            </p:cNvSpPr>
            <p:nvPr/>
          </p:nvSpPr>
          <p:spPr bwMode="auto">
            <a:xfrm>
              <a:off x="3276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9" name="Freeform 307" descr="50%"/>
            <p:cNvSpPr>
              <a:spLocks/>
            </p:cNvSpPr>
            <p:nvPr/>
          </p:nvSpPr>
          <p:spPr bwMode="auto">
            <a:xfrm>
              <a:off x="3276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0" name="Freeform 308" descr="50%"/>
            <p:cNvSpPr>
              <a:spLocks/>
            </p:cNvSpPr>
            <p:nvPr/>
          </p:nvSpPr>
          <p:spPr bwMode="auto">
            <a:xfrm>
              <a:off x="3276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1" name="Freeform 309" descr="50%"/>
            <p:cNvSpPr>
              <a:spLocks/>
            </p:cNvSpPr>
            <p:nvPr/>
          </p:nvSpPr>
          <p:spPr bwMode="auto">
            <a:xfrm>
              <a:off x="3260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2" name="Freeform 310" descr="50%"/>
            <p:cNvSpPr>
              <a:spLocks/>
            </p:cNvSpPr>
            <p:nvPr/>
          </p:nvSpPr>
          <p:spPr bwMode="auto">
            <a:xfrm>
              <a:off x="3260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3" name="Freeform 311"/>
            <p:cNvSpPr>
              <a:spLocks/>
            </p:cNvSpPr>
            <p:nvPr/>
          </p:nvSpPr>
          <p:spPr bwMode="auto">
            <a:xfrm>
              <a:off x="3260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4" name="Freeform 312"/>
            <p:cNvSpPr>
              <a:spLocks/>
            </p:cNvSpPr>
            <p:nvPr/>
          </p:nvSpPr>
          <p:spPr bwMode="auto">
            <a:xfrm>
              <a:off x="3260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5" name="Freeform 313" descr="50%"/>
            <p:cNvSpPr>
              <a:spLocks/>
            </p:cNvSpPr>
            <p:nvPr/>
          </p:nvSpPr>
          <p:spPr bwMode="auto">
            <a:xfrm>
              <a:off x="3356" y="3502"/>
              <a:ext cx="7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4" y="0"/>
                </a:cxn>
                <a:cxn ang="0">
                  <a:pos x="7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75" h="17">
                  <a:moveTo>
                    <a:pt x="0" y="0"/>
                  </a:moveTo>
                  <a:lnTo>
                    <a:pt x="74" y="0"/>
                  </a:lnTo>
                  <a:lnTo>
                    <a:pt x="7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6" name="Freeform 314" descr="50%"/>
            <p:cNvSpPr>
              <a:spLocks/>
            </p:cNvSpPr>
            <p:nvPr/>
          </p:nvSpPr>
          <p:spPr bwMode="auto">
            <a:xfrm>
              <a:off x="3356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7" name="Freeform 315" descr="50%"/>
            <p:cNvSpPr>
              <a:spLocks/>
            </p:cNvSpPr>
            <p:nvPr/>
          </p:nvSpPr>
          <p:spPr bwMode="auto">
            <a:xfrm>
              <a:off x="3356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8" name="Freeform 316" descr="50%"/>
            <p:cNvSpPr>
              <a:spLocks/>
            </p:cNvSpPr>
            <p:nvPr/>
          </p:nvSpPr>
          <p:spPr bwMode="auto">
            <a:xfrm>
              <a:off x="3340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9" name="Freeform 317" descr="50%"/>
            <p:cNvSpPr>
              <a:spLocks/>
            </p:cNvSpPr>
            <p:nvPr/>
          </p:nvSpPr>
          <p:spPr bwMode="auto">
            <a:xfrm>
              <a:off x="3340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0" name="Freeform 318"/>
            <p:cNvSpPr>
              <a:spLocks/>
            </p:cNvSpPr>
            <p:nvPr/>
          </p:nvSpPr>
          <p:spPr bwMode="auto">
            <a:xfrm>
              <a:off x="3340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1" name="Freeform 319"/>
            <p:cNvSpPr>
              <a:spLocks/>
            </p:cNvSpPr>
            <p:nvPr/>
          </p:nvSpPr>
          <p:spPr bwMode="auto">
            <a:xfrm>
              <a:off x="3340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2" name="Freeform 320" descr="50%"/>
            <p:cNvSpPr>
              <a:spLocks/>
            </p:cNvSpPr>
            <p:nvPr/>
          </p:nvSpPr>
          <p:spPr bwMode="auto">
            <a:xfrm>
              <a:off x="3428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3" name="Freeform 321" descr="50%"/>
            <p:cNvSpPr>
              <a:spLocks/>
            </p:cNvSpPr>
            <p:nvPr/>
          </p:nvSpPr>
          <p:spPr bwMode="auto">
            <a:xfrm>
              <a:off x="3428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4" name="Freeform 322" descr="50%"/>
            <p:cNvSpPr>
              <a:spLocks/>
            </p:cNvSpPr>
            <p:nvPr/>
          </p:nvSpPr>
          <p:spPr bwMode="auto">
            <a:xfrm>
              <a:off x="3428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5" name="Freeform 323" descr="50%"/>
            <p:cNvSpPr>
              <a:spLocks/>
            </p:cNvSpPr>
            <p:nvPr/>
          </p:nvSpPr>
          <p:spPr bwMode="auto">
            <a:xfrm>
              <a:off x="3412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6" name="Freeform 324" descr="50%"/>
            <p:cNvSpPr>
              <a:spLocks/>
            </p:cNvSpPr>
            <p:nvPr/>
          </p:nvSpPr>
          <p:spPr bwMode="auto">
            <a:xfrm>
              <a:off x="3412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" name="Freeform 325"/>
            <p:cNvSpPr>
              <a:spLocks/>
            </p:cNvSpPr>
            <p:nvPr/>
          </p:nvSpPr>
          <p:spPr bwMode="auto">
            <a:xfrm>
              <a:off x="3412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8" name="Freeform 326"/>
            <p:cNvSpPr>
              <a:spLocks/>
            </p:cNvSpPr>
            <p:nvPr/>
          </p:nvSpPr>
          <p:spPr bwMode="auto">
            <a:xfrm>
              <a:off x="3412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9" name="Freeform 327" descr="50%"/>
            <p:cNvSpPr>
              <a:spLocks/>
            </p:cNvSpPr>
            <p:nvPr/>
          </p:nvSpPr>
          <p:spPr bwMode="auto">
            <a:xfrm>
              <a:off x="3508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0" name="Freeform 328" descr="50%"/>
            <p:cNvSpPr>
              <a:spLocks/>
            </p:cNvSpPr>
            <p:nvPr/>
          </p:nvSpPr>
          <p:spPr bwMode="auto">
            <a:xfrm>
              <a:off x="3508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1" name="Freeform 329" descr="50%"/>
            <p:cNvSpPr>
              <a:spLocks/>
            </p:cNvSpPr>
            <p:nvPr/>
          </p:nvSpPr>
          <p:spPr bwMode="auto">
            <a:xfrm>
              <a:off x="3508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2" name="Freeform 330" descr="50%"/>
            <p:cNvSpPr>
              <a:spLocks/>
            </p:cNvSpPr>
            <p:nvPr/>
          </p:nvSpPr>
          <p:spPr bwMode="auto">
            <a:xfrm>
              <a:off x="3492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3" name="Freeform 331" descr="50%"/>
            <p:cNvSpPr>
              <a:spLocks/>
            </p:cNvSpPr>
            <p:nvPr/>
          </p:nvSpPr>
          <p:spPr bwMode="auto">
            <a:xfrm>
              <a:off x="3492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4" name="Freeform 332"/>
            <p:cNvSpPr>
              <a:spLocks/>
            </p:cNvSpPr>
            <p:nvPr/>
          </p:nvSpPr>
          <p:spPr bwMode="auto">
            <a:xfrm>
              <a:off x="3492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5" name="Freeform 333"/>
            <p:cNvSpPr>
              <a:spLocks/>
            </p:cNvSpPr>
            <p:nvPr/>
          </p:nvSpPr>
          <p:spPr bwMode="auto">
            <a:xfrm>
              <a:off x="3492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6" name="Freeform 334" descr="50%"/>
            <p:cNvSpPr>
              <a:spLocks/>
            </p:cNvSpPr>
            <p:nvPr/>
          </p:nvSpPr>
          <p:spPr bwMode="auto">
            <a:xfrm>
              <a:off x="3588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7" name="Freeform 335" descr="50%"/>
            <p:cNvSpPr>
              <a:spLocks/>
            </p:cNvSpPr>
            <p:nvPr/>
          </p:nvSpPr>
          <p:spPr bwMode="auto">
            <a:xfrm>
              <a:off x="3588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" name="Freeform 336" descr="50%"/>
            <p:cNvSpPr>
              <a:spLocks/>
            </p:cNvSpPr>
            <p:nvPr/>
          </p:nvSpPr>
          <p:spPr bwMode="auto">
            <a:xfrm>
              <a:off x="3588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9" name="Freeform 337" descr="50%"/>
            <p:cNvSpPr>
              <a:spLocks/>
            </p:cNvSpPr>
            <p:nvPr/>
          </p:nvSpPr>
          <p:spPr bwMode="auto">
            <a:xfrm>
              <a:off x="3572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0" name="Freeform 338" descr="50%"/>
            <p:cNvSpPr>
              <a:spLocks/>
            </p:cNvSpPr>
            <p:nvPr/>
          </p:nvSpPr>
          <p:spPr bwMode="auto">
            <a:xfrm>
              <a:off x="3572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1" name="Freeform 339"/>
            <p:cNvSpPr>
              <a:spLocks/>
            </p:cNvSpPr>
            <p:nvPr/>
          </p:nvSpPr>
          <p:spPr bwMode="auto">
            <a:xfrm>
              <a:off x="3572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2" name="Freeform 340"/>
            <p:cNvSpPr>
              <a:spLocks/>
            </p:cNvSpPr>
            <p:nvPr/>
          </p:nvSpPr>
          <p:spPr bwMode="auto">
            <a:xfrm>
              <a:off x="3572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3" name="Freeform 341" descr="50%"/>
            <p:cNvSpPr>
              <a:spLocks/>
            </p:cNvSpPr>
            <p:nvPr/>
          </p:nvSpPr>
          <p:spPr bwMode="auto">
            <a:xfrm>
              <a:off x="3668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4" name="Freeform 342" descr="50%"/>
            <p:cNvSpPr>
              <a:spLocks/>
            </p:cNvSpPr>
            <p:nvPr/>
          </p:nvSpPr>
          <p:spPr bwMode="auto">
            <a:xfrm>
              <a:off x="3668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5" name="Freeform 343" descr="50%"/>
            <p:cNvSpPr>
              <a:spLocks/>
            </p:cNvSpPr>
            <p:nvPr/>
          </p:nvSpPr>
          <p:spPr bwMode="auto">
            <a:xfrm>
              <a:off x="3668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6" name="Freeform 344" descr="50%"/>
            <p:cNvSpPr>
              <a:spLocks/>
            </p:cNvSpPr>
            <p:nvPr/>
          </p:nvSpPr>
          <p:spPr bwMode="auto">
            <a:xfrm>
              <a:off x="3652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7" name="Freeform 345" descr="50%"/>
            <p:cNvSpPr>
              <a:spLocks/>
            </p:cNvSpPr>
            <p:nvPr/>
          </p:nvSpPr>
          <p:spPr bwMode="auto">
            <a:xfrm>
              <a:off x="3652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8" name="Freeform 346"/>
            <p:cNvSpPr>
              <a:spLocks/>
            </p:cNvSpPr>
            <p:nvPr/>
          </p:nvSpPr>
          <p:spPr bwMode="auto">
            <a:xfrm>
              <a:off x="3652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49" name="Freeform 347"/>
            <p:cNvSpPr>
              <a:spLocks/>
            </p:cNvSpPr>
            <p:nvPr/>
          </p:nvSpPr>
          <p:spPr bwMode="auto">
            <a:xfrm>
              <a:off x="3652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0" name="Freeform 348" descr="50%"/>
            <p:cNvSpPr>
              <a:spLocks/>
            </p:cNvSpPr>
            <p:nvPr/>
          </p:nvSpPr>
          <p:spPr bwMode="auto">
            <a:xfrm>
              <a:off x="3748" y="3502"/>
              <a:ext cx="76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5" y="0"/>
                </a:cxn>
                <a:cxn ang="0">
                  <a:pos x="75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76" h="17">
                  <a:moveTo>
                    <a:pt x="0" y="0"/>
                  </a:moveTo>
                  <a:lnTo>
                    <a:pt x="75" y="0"/>
                  </a:lnTo>
                  <a:lnTo>
                    <a:pt x="75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1" name="Freeform 349" descr="50%"/>
            <p:cNvSpPr>
              <a:spLocks/>
            </p:cNvSpPr>
            <p:nvPr/>
          </p:nvSpPr>
          <p:spPr bwMode="auto">
            <a:xfrm>
              <a:off x="3748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2" name="Freeform 350" descr="50%"/>
            <p:cNvSpPr>
              <a:spLocks/>
            </p:cNvSpPr>
            <p:nvPr/>
          </p:nvSpPr>
          <p:spPr bwMode="auto">
            <a:xfrm>
              <a:off x="3748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3" name="Freeform 351" descr="50%"/>
            <p:cNvSpPr>
              <a:spLocks/>
            </p:cNvSpPr>
            <p:nvPr/>
          </p:nvSpPr>
          <p:spPr bwMode="auto">
            <a:xfrm>
              <a:off x="3732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4" name="Freeform 352" descr="50%"/>
            <p:cNvSpPr>
              <a:spLocks/>
            </p:cNvSpPr>
            <p:nvPr/>
          </p:nvSpPr>
          <p:spPr bwMode="auto">
            <a:xfrm>
              <a:off x="3732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5" name="Freeform 353"/>
            <p:cNvSpPr>
              <a:spLocks/>
            </p:cNvSpPr>
            <p:nvPr/>
          </p:nvSpPr>
          <p:spPr bwMode="auto">
            <a:xfrm>
              <a:off x="3732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6" name="Freeform 354"/>
            <p:cNvSpPr>
              <a:spLocks/>
            </p:cNvSpPr>
            <p:nvPr/>
          </p:nvSpPr>
          <p:spPr bwMode="auto">
            <a:xfrm>
              <a:off x="3732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7" name="Freeform 355" descr="50%"/>
            <p:cNvSpPr>
              <a:spLocks/>
            </p:cNvSpPr>
            <p:nvPr/>
          </p:nvSpPr>
          <p:spPr bwMode="auto">
            <a:xfrm>
              <a:off x="3821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8" name="Freeform 356" descr="50%"/>
            <p:cNvSpPr>
              <a:spLocks/>
            </p:cNvSpPr>
            <p:nvPr/>
          </p:nvSpPr>
          <p:spPr bwMode="auto">
            <a:xfrm>
              <a:off x="3821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9" name="Freeform 357" descr="50%"/>
            <p:cNvSpPr>
              <a:spLocks/>
            </p:cNvSpPr>
            <p:nvPr/>
          </p:nvSpPr>
          <p:spPr bwMode="auto">
            <a:xfrm>
              <a:off x="3821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0" name="Freeform 358" descr="50%"/>
            <p:cNvSpPr>
              <a:spLocks/>
            </p:cNvSpPr>
            <p:nvPr/>
          </p:nvSpPr>
          <p:spPr bwMode="auto">
            <a:xfrm>
              <a:off x="3805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1" name="Freeform 359" descr="50%"/>
            <p:cNvSpPr>
              <a:spLocks/>
            </p:cNvSpPr>
            <p:nvPr/>
          </p:nvSpPr>
          <p:spPr bwMode="auto">
            <a:xfrm>
              <a:off x="3805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2" name="Freeform 360"/>
            <p:cNvSpPr>
              <a:spLocks/>
            </p:cNvSpPr>
            <p:nvPr/>
          </p:nvSpPr>
          <p:spPr bwMode="auto">
            <a:xfrm>
              <a:off x="3805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3" name="Freeform 361"/>
            <p:cNvSpPr>
              <a:spLocks/>
            </p:cNvSpPr>
            <p:nvPr/>
          </p:nvSpPr>
          <p:spPr bwMode="auto">
            <a:xfrm>
              <a:off x="3805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4" name="Freeform 362" descr="50%"/>
            <p:cNvSpPr>
              <a:spLocks/>
            </p:cNvSpPr>
            <p:nvPr/>
          </p:nvSpPr>
          <p:spPr bwMode="auto">
            <a:xfrm>
              <a:off x="3901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5" name="Freeform 363" descr="50%"/>
            <p:cNvSpPr>
              <a:spLocks/>
            </p:cNvSpPr>
            <p:nvPr/>
          </p:nvSpPr>
          <p:spPr bwMode="auto">
            <a:xfrm>
              <a:off x="3901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6" name="Freeform 364" descr="50%"/>
            <p:cNvSpPr>
              <a:spLocks/>
            </p:cNvSpPr>
            <p:nvPr/>
          </p:nvSpPr>
          <p:spPr bwMode="auto">
            <a:xfrm>
              <a:off x="3901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7" name="Freeform 365" descr="50%"/>
            <p:cNvSpPr>
              <a:spLocks/>
            </p:cNvSpPr>
            <p:nvPr/>
          </p:nvSpPr>
          <p:spPr bwMode="auto">
            <a:xfrm>
              <a:off x="3885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8" name="Freeform 366" descr="50%"/>
            <p:cNvSpPr>
              <a:spLocks/>
            </p:cNvSpPr>
            <p:nvPr/>
          </p:nvSpPr>
          <p:spPr bwMode="auto">
            <a:xfrm>
              <a:off x="3885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9" name="Freeform 367"/>
            <p:cNvSpPr>
              <a:spLocks/>
            </p:cNvSpPr>
            <p:nvPr/>
          </p:nvSpPr>
          <p:spPr bwMode="auto">
            <a:xfrm>
              <a:off x="3885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70" name="Freeform 368"/>
            <p:cNvSpPr>
              <a:spLocks/>
            </p:cNvSpPr>
            <p:nvPr/>
          </p:nvSpPr>
          <p:spPr bwMode="auto">
            <a:xfrm>
              <a:off x="3885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71" name="Freeform 369" descr="50%"/>
            <p:cNvSpPr>
              <a:spLocks/>
            </p:cNvSpPr>
            <p:nvPr/>
          </p:nvSpPr>
          <p:spPr bwMode="auto">
            <a:xfrm>
              <a:off x="3981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72" name="Freeform 370" descr="50%"/>
            <p:cNvSpPr>
              <a:spLocks/>
            </p:cNvSpPr>
            <p:nvPr/>
          </p:nvSpPr>
          <p:spPr bwMode="auto">
            <a:xfrm>
              <a:off x="3981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73" name="Freeform 371" descr="50%"/>
            <p:cNvSpPr>
              <a:spLocks/>
            </p:cNvSpPr>
            <p:nvPr/>
          </p:nvSpPr>
          <p:spPr bwMode="auto">
            <a:xfrm>
              <a:off x="3981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74" name="Freeform 372" descr="50%"/>
            <p:cNvSpPr>
              <a:spLocks/>
            </p:cNvSpPr>
            <p:nvPr/>
          </p:nvSpPr>
          <p:spPr bwMode="auto">
            <a:xfrm>
              <a:off x="3965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75" name="Freeform 373" descr="50%"/>
            <p:cNvSpPr>
              <a:spLocks/>
            </p:cNvSpPr>
            <p:nvPr/>
          </p:nvSpPr>
          <p:spPr bwMode="auto">
            <a:xfrm>
              <a:off x="3965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76" name="Freeform 374"/>
            <p:cNvSpPr>
              <a:spLocks/>
            </p:cNvSpPr>
            <p:nvPr/>
          </p:nvSpPr>
          <p:spPr bwMode="auto">
            <a:xfrm>
              <a:off x="3965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77" name="Freeform 375"/>
            <p:cNvSpPr>
              <a:spLocks/>
            </p:cNvSpPr>
            <p:nvPr/>
          </p:nvSpPr>
          <p:spPr bwMode="auto">
            <a:xfrm>
              <a:off x="3965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78" name="Freeform 376" descr="50%"/>
            <p:cNvSpPr>
              <a:spLocks/>
            </p:cNvSpPr>
            <p:nvPr/>
          </p:nvSpPr>
          <p:spPr bwMode="auto">
            <a:xfrm>
              <a:off x="4061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79" name="Freeform 377" descr="50%"/>
            <p:cNvSpPr>
              <a:spLocks/>
            </p:cNvSpPr>
            <p:nvPr/>
          </p:nvSpPr>
          <p:spPr bwMode="auto">
            <a:xfrm>
              <a:off x="4061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0" name="Freeform 378" descr="50%"/>
            <p:cNvSpPr>
              <a:spLocks/>
            </p:cNvSpPr>
            <p:nvPr/>
          </p:nvSpPr>
          <p:spPr bwMode="auto">
            <a:xfrm>
              <a:off x="4061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1" name="Freeform 379" descr="50%"/>
            <p:cNvSpPr>
              <a:spLocks/>
            </p:cNvSpPr>
            <p:nvPr/>
          </p:nvSpPr>
          <p:spPr bwMode="auto">
            <a:xfrm>
              <a:off x="4045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2" name="Freeform 380" descr="50%"/>
            <p:cNvSpPr>
              <a:spLocks/>
            </p:cNvSpPr>
            <p:nvPr/>
          </p:nvSpPr>
          <p:spPr bwMode="auto">
            <a:xfrm>
              <a:off x="4045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3" name="Freeform 381"/>
            <p:cNvSpPr>
              <a:spLocks/>
            </p:cNvSpPr>
            <p:nvPr/>
          </p:nvSpPr>
          <p:spPr bwMode="auto">
            <a:xfrm>
              <a:off x="4045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4" name="Freeform 382"/>
            <p:cNvSpPr>
              <a:spLocks/>
            </p:cNvSpPr>
            <p:nvPr/>
          </p:nvSpPr>
          <p:spPr bwMode="auto">
            <a:xfrm>
              <a:off x="4045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5" name="Freeform 383" descr="50%"/>
            <p:cNvSpPr>
              <a:spLocks/>
            </p:cNvSpPr>
            <p:nvPr/>
          </p:nvSpPr>
          <p:spPr bwMode="auto">
            <a:xfrm>
              <a:off x="4141" y="3502"/>
              <a:ext cx="7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4" y="0"/>
                </a:cxn>
                <a:cxn ang="0">
                  <a:pos x="7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75" h="17">
                  <a:moveTo>
                    <a:pt x="0" y="0"/>
                  </a:moveTo>
                  <a:lnTo>
                    <a:pt x="74" y="0"/>
                  </a:lnTo>
                  <a:lnTo>
                    <a:pt x="7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6" name="Freeform 384" descr="50%"/>
            <p:cNvSpPr>
              <a:spLocks/>
            </p:cNvSpPr>
            <p:nvPr/>
          </p:nvSpPr>
          <p:spPr bwMode="auto">
            <a:xfrm>
              <a:off x="4141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7" name="Freeform 385" descr="50%"/>
            <p:cNvSpPr>
              <a:spLocks/>
            </p:cNvSpPr>
            <p:nvPr/>
          </p:nvSpPr>
          <p:spPr bwMode="auto">
            <a:xfrm>
              <a:off x="4141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8" name="Freeform 386" descr="50%"/>
            <p:cNvSpPr>
              <a:spLocks/>
            </p:cNvSpPr>
            <p:nvPr/>
          </p:nvSpPr>
          <p:spPr bwMode="auto">
            <a:xfrm>
              <a:off x="4125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89" name="Freeform 387" descr="50%"/>
            <p:cNvSpPr>
              <a:spLocks/>
            </p:cNvSpPr>
            <p:nvPr/>
          </p:nvSpPr>
          <p:spPr bwMode="auto">
            <a:xfrm>
              <a:off x="4125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90" name="Freeform 388"/>
            <p:cNvSpPr>
              <a:spLocks/>
            </p:cNvSpPr>
            <p:nvPr/>
          </p:nvSpPr>
          <p:spPr bwMode="auto">
            <a:xfrm>
              <a:off x="4125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91" name="Freeform 389"/>
            <p:cNvSpPr>
              <a:spLocks/>
            </p:cNvSpPr>
            <p:nvPr/>
          </p:nvSpPr>
          <p:spPr bwMode="auto">
            <a:xfrm>
              <a:off x="4125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92" name="Freeform 390" descr="50%"/>
            <p:cNvSpPr>
              <a:spLocks/>
            </p:cNvSpPr>
            <p:nvPr/>
          </p:nvSpPr>
          <p:spPr bwMode="auto">
            <a:xfrm>
              <a:off x="4213" y="350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93" name="Freeform 391" descr="50%"/>
            <p:cNvSpPr>
              <a:spLocks/>
            </p:cNvSpPr>
            <p:nvPr/>
          </p:nvSpPr>
          <p:spPr bwMode="auto">
            <a:xfrm>
              <a:off x="4213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94" name="Freeform 392" descr="50%"/>
            <p:cNvSpPr>
              <a:spLocks/>
            </p:cNvSpPr>
            <p:nvPr/>
          </p:nvSpPr>
          <p:spPr bwMode="auto">
            <a:xfrm>
              <a:off x="4213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95" name="Freeform 393" descr="50%"/>
            <p:cNvSpPr>
              <a:spLocks/>
            </p:cNvSpPr>
            <p:nvPr/>
          </p:nvSpPr>
          <p:spPr bwMode="auto">
            <a:xfrm>
              <a:off x="4197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96" name="Freeform 394" descr="50%"/>
            <p:cNvSpPr>
              <a:spLocks/>
            </p:cNvSpPr>
            <p:nvPr/>
          </p:nvSpPr>
          <p:spPr bwMode="auto">
            <a:xfrm>
              <a:off x="4197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97" name="Freeform 395"/>
            <p:cNvSpPr>
              <a:spLocks/>
            </p:cNvSpPr>
            <p:nvPr/>
          </p:nvSpPr>
          <p:spPr bwMode="auto">
            <a:xfrm>
              <a:off x="4197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98" name="Freeform 396"/>
            <p:cNvSpPr>
              <a:spLocks/>
            </p:cNvSpPr>
            <p:nvPr/>
          </p:nvSpPr>
          <p:spPr bwMode="auto">
            <a:xfrm>
              <a:off x="4197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99" name="Freeform 397" descr="50%"/>
            <p:cNvSpPr>
              <a:spLocks/>
            </p:cNvSpPr>
            <p:nvPr/>
          </p:nvSpPr>
          <p:spPr bwMode="auto">
            <a:xfrm>
              <a:off x="4293" y="3496"/>
              <a:ext cx="83" cy="17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75" y="0"/>
                </a:cxn>
                <a:cxn ang="0">
                  <a:pos x="82" y="0"/>
                </a:cxn>
                <a:cxn ang="0">
                  <a:pos x="82" y="6"/>
                </a:cxn>
                <a:cxn ang="0">
                  <a:pos x="7" y="16"/>
                </a:cxn>
                <a:cxn ang="0">
                  <a:pos x="0" y="16"/>
                </a:cxn>
                <a:cxn ang="0">
                  <a:pos x="0" y="6"/>
                </a:cxn>
              </a:cxnLst>
              <a:rect l="0" t="0" r="r" b="b"/>
              <a:pathLst>
                <a:path w="83" h="17">
                  <a:moveTo>
                    <a:pt x="0" y="6"/>
                  </a:moveTo>
                  <a:lnTo>
                    <a:pt x="75" y="0"/>
                  </a:lnTo>
                  <a:lnTo>
                    <a:pt x="82" y="0"/>
                  </a:lnTo>
                  <a:lnTo>
                    <a:pt x="82" y="6"/>
                  </a:lnTo>
                  <a:lnTo>
                    <a:pt x="7" y="16"/>
                  </a:lnTo>
                  <a:lnTo>
                    <a:pt x="0" y="16"/>
                  </a:lnTo>
                  <a:lnTo>
                    <a:pt x="0" y="6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00" name="Freeform 398" descr="50%"/>
            <p:cNvSpPr>
              <a:spLocks/>
            </p:cNvSpPr>
            <p:nvPr/>
          </p:nvSpPr>
          <p:spPr bwMode="auto">
            <a:xfrm>
              <a:off x="4293" y="3489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01" name="Freeform 399" descr="50%"/>
            <p:cNvSpPr>
              <a:spLocks/>
            </p:cNvSpPr>
            <p:nvPr/>
          </p:nvSpPr>
          <p:spPr bwMode="auto">
            <a:xfrm>
              <a:off x="4293" y="3502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02" name="Freeform 400" descr="50%"/>
            <p:cNvSpPr>
              <a:spLocks/>
            </p:cNvSpPr>
            <p:nvPr/>
          </p:nvSpPr>
          <p:spPr bwMode="auto">
            <a:xfrm>
              <a:off x="4277" y="350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03" name="Freeform 401" descr="50%"/>
            <p:cNvSpPr>
              <a:spLocks/>
            </p:cNvSpPr>
            <p:nvPr/>
          </p:nvSpPr>
          <p:spPr bwMode="auto">
            <a:xfrm>
              <a:off x="4277" y="3489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04" name="Freeform 402"/>
            <p:cNvSpPr>
              <a:spLocks/>
            </p:cNvSpPr>
            <p:nvPr/>
          </p:nvSpPr>
          <p:spPr bwMode="auto">
            <a:xfrm>
              <a:off x="4277" y="348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0"/>
                </a:cxn>
                <a:cxn ang="0">
                  <a:pos x="13" y="21"/>
                </a:cxn>
                <a:cxn ang="0">
                  <a:pos x="0" y="10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0"/>
                  </a:lnTo>
                  <a:lnTo>
                    <a:pt x="13" y="21"/>
                  </a:lnTo>
                  <a:lnTo>
                    <a:pt x="0" y="10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05" name="Freeform 403"/>
            <p:cNvSpPr>
              <a:spLocks/>
            </p:cNvSpPr>
            <p:nvPr/>
          </p:nvSpPr>
          <p:spPr bwMode="auto">
            <a:xfrm>
              <a:off x="4277" y="348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3"/>
                </a:cxn>
                <a:cxn ang="0">
                  <a:pos x="16" y="27"/>
                </a:cxn>
                <a:cxn ang="0">
                  <a:pos x="0" y="13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3"/>
                  </a:lnTo>
                  <a:lnTo>
                    <a:pt x="16" y="27"/>
                  </a:lnTo>
                  <a:lnTo>
                    <a:pt x="0" y="13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06" name="Freeform 404" descr="50%"/>
            <p:cNvSpPr>
              <a:spLocks/>
            </p:cNvSpPr>
            <p:nvPr/>
          </p:nvSpPr>
          <p:spPr bwMode="auto">
            <a:xfrm>
              <a:off x="4373" y="3496"/>
              <a:ext cx="8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3" y="0"/>
                </a:cxn>
                <a:cxn ang="0">
                  <a:pos x="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4" h="1">
                  <a:moveTo>
                    <a:pt x="0" y="0"/>
                  </a:moveTo>
                  <a:lnTo>
                    <a:pt x="83" y="0"/>
                  </a:lnTo>
                  <a:lnTo>
                    <a:pt x="83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07" name="Freeform 405" descr="50%"/>
            <p:cNvSpPr>
              <a:spLocks/>
            </p:cNvSpPr>
            <p:nvPr/>
          </p:nvSpPr>
          <p:spPr bwMode="auto">
            <a:xfrm>
              <a:off x="4373" y="348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1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1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08" name="Freeform 406" descr="50%"/>
            <p:cNvSpPr>
              <a:spLocks/>
            </p:cNvSpPr>
            <p:nvPr/>
          </p:nvSpPr>
          <p:spPr bwMode="auto">
            <a:xfrm>
              <a:off x="4373" y="34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4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09" name="Freeform 407" descr="50%"/>
            <p:cNvSpPr>
              <a:spLocks/>
            </p:cNvSpPr>
            <p:nvPr/>
          </p:nvSpPr>
          <p:spPr bwMode="auto">
            <a:xfrm>
              <a:off x="4357" y="349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" name="Freeform 408" descr="50%"/>
            <p:cNvSpPr>
              <a:spLocks/>
            </p:cNvSpPr>
            <p:nvPr/>
          </p:nvSpPr>
          <p:spPr bwMode="auto">
            <a:xfrm>
              <a:off x="4357" y="3482"/>
              <a:ext cx="19" cy="17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1"/>
                </a:cxn>
              </a:cxnLst>
              <a:rect l="0" t="0" r="r" b="b"/>
              <a:pathLst>
                <a:path w="19" h="17">
                  <a:moveTo>
                    <a:pt x="0" y="11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1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" name="Freeform 409"/>
            <p:cNvSpPr>
              <a:spLocks/>
            </p:cNvSpPr>
            <p:nvPr/>
          </p:nvSpPr>
          <p:spPr bwMode="auto">
            <a:xfrm>
              <a:off x="4357" y="3482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1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1"/>
                  </a:lnTo>
                  <a:lnTo>
                    <a:pt x="13" y="21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" name="Freeform 410"/>
            <p:cNvSpPr>
              <a:spLocks/>
            </p:cNvSpPr>
            <p:nvPr/>
          </p:nvSpPr>
          <p:spPr bwMode="auto">
            <a:xfrm>
              <a:off x="4357" y="3482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7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4"/>
                  </a:lnTo>
                  <a:lnTo>
                    <a:pt x="16" y="27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" name="Freeform 411" descr="50%"/>
            <p:cNvSpPr>
              <a:spLocks/>
            </p:cNvSpPr>
            <p:nvPr/>
          </p:nvSpPr>
          <p:spPr bwMode="auto">
            <a:xfrm>
              <a:off x="4454" y="3496"/>
              <a:ext cx="8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3" h="1">
                  <a:moveTo>
                    <a:pt x="0" y="0"/>
                  </a:moveTo>
                  <a:lnTo>
                    <a:pt x="82" y="0"/>
                  </a:lnTo>
                  <a:lnTo>
                    <a:pt x="82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4" name="Freeform 412" descr="50%"/>
            <p:cNvSpPr>
              <a:spLocks/>
            </p:cNvSpPr>
            <p:nvPr/>
          </p:nvSpPr>
          <p:spPr bwMode="auto">
            <a:xfrm>
              <a:off x="4454" y="348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1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1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5" name="Freeform 413" descr="50%"/>
            <p:cNvSpPr>
              <a:spLocks/>
            </p:cNvSpPr>
            <p:nvPr/>
          </p:nvSpPr>
          <p:spPr bwMode="auto">
            <a:xfrm>
              <a:off x="4454" y="34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4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6" name="Freeform 414" descr="50%"/>
            <p:cNvSpPr>
              <a:spLocks/>
            </p:cNvSpPr>
            <p:nvPr/>
          </p:nvSpPr>
          <p:spPr bwMode="auto">
            <a:xfrm>
              <a:off x="4437" y="3496"/>
              <a:ext cx="20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9" y="10"/>
                </a:cxn>
                <a:cxn ang="0">
                  <a:pos x="19" y="16"/>
                </a:cxn>
                <a:cxn ang="0">
                  <a:pos x="13" y="16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20" h="17">
                  <a:moveTo>
                    <a:pt x="0" y="0"/>
                  </a:moveTo>
                  <a:lnTo>
                    <a:pt x="6" y="0"/>
                  </a:lnTo>
                  <a:lnTo>
                    <a:pt x="19" y="10"/>
                  </a:lnTo>
                  <a:lnTo>
                    <a:pt x="19" y="16"/>
                  </a:lnTo>
                  <a:lnTo>
                    <a:pt x="13" y="1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7" name="Freeform 415" descr="50%"/>
            <p:cNvSpPr>
              <a:spLocks/>
            </p:cNvSpPr>
            <p:nvPr/>
          </p:nvSpPr>
          <p:spPr bwMode="auto">
            <a:xfrm>
              <a:off x="4437" y="3482"/>
              <a:ext cx="20" cy="17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13" y="0"/>
                </a:cxn>
                <a:cxn ang="0">
                  <a:pos x="19" y="0"/>
                </a:cxn>
                <a:cxn ang="0">
                  <a:pos x="19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1"/>
                </a:cxn>
              </a:cxnLst>
              <a:rect l="0" t="0" r="r" b="b"/>
              <a:pathLst>
                <a:path w="20" h="17">
                  <a:moveTo>
                    <a:pt x="0" y="11"/>
                  </a:moveTo>
                  <a:lnTo>
                    <a:pt x="13" y="0"/>
                  </a:lnTo>
                  <a:lnTo>
                    <a:pt x="19" y="0"/>
                  </a:lnTo>
                  <a:lnTo>
                    <a:pt x="19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1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8" name="Freeform 416"/>
            <p:cNvSpPr>
              <a:spLocks/>
            </p:cNvSpPr>
            <p:nvPr/>
          </p:nvSpPr>
          <p:spPr bwMode="auto">
            <a:xfrm>
              <a:off x="4437" y="3482"/>
              <a:ext cx="28" cy="2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7" y="11"/>
                </a:cxn>
                <a:cxn ang="0">
                  <a:pos x="14" y="21"/>
                </a:cxn>
                <a:cxn ang="0">
                  <a:pos x="0" y="11"/>
                </a:cxn>
                <a:cxn ang="0">
                  <a:pos x="14" y="0"/>
                </a:cxn>
              </a:cxnLst>
              <a:rect l="0" t="0" r="r" b="b"/>
              <a:pathLst>
                <a:path w="28" h="22">
                  <a:moveTo>
                    <a:pt x="14" y="0"/>
                  </a:moveTo>
                  <a:lnTo>
                    <a:pt x="27" y="11"/>
                  </a:lnTo>
                  <a:lnTo>
                    <a:pt x="14" y="21"/>
                  </a:lnTo>
                  <a:lnTo>
                    <a:pt x="0" y="11"/>
                  </a:lnTo>
                  <a:lnTo>
                    <a:pt x="14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9" name="Freeform 417"/>
            <p:cNvSpPr>
              <a:spLocks/>
            </p:cNvSpPr>
            <p:nvPr/>
          </p:nvSpPr>
          <p:spPr bwMode="auto">
            <a:xfrm>
              <a:off x="4437" y="3482"/>
              <a:ext cx="34" cy="28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33" y="14"/>
                </a:cxn>
                <a:cxn ang="0">
                  <a:pos x="17" y="27"/>
                </a:cxn>
                <a:cxn ang="0">
                  <a:pos x="0" y="14"/>
                </a:cxn>
                <a:cxn ang="0">
                  <a:pos x="17" y="0"/>
                </a:cxn>
              </a:cxnLst>
              <a:rect l="0" t="0" r="r" b="b"/>
              <a:pathLst>
                <a:path w="34" h="28">
                  <a:moveTo>
                    <a:pt x="17" y="0"/>
                  </a:moveTo>
                  <a:lnTo>
                    <a:pt x="33" y="14"/>
                  </a:lnTo>
                  <a:lnTo>
                    <a:pt x="17" y="27"/>
                  </a:lnTo>
                  <a:lnTo>
                    <a:pt x="0" y="14"/>
                  </a:lnTo>
                  <a:lnTo>
                    <a:pt x="17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0" name="Freeform 418" descr="50%"/>
            <p:cNvSpPr>
              <a:spLocks/>
            </p:cNvSpPr>
            <p:nvPr/>
          </p:nvSpPr>
          <p:spPr bwMode="auto">
            <a:xfrm>
              <a:off x="4534" y="3496"/>
              <a:ext cx="7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5" h="1">
                  <a:moveTo>
                    <a:pt x="0" y="0"/>
                  </a:moveTo>
                  <a:lnTo>
                    <a:pt x="74" y="0"/>
                  </a:lnTo>
                  <a:lnTo>
                    <a:pt x="74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1" name="Freeform 419" descr="50%"/>
            <p:cNvSpPr>
              <a:spLocks/>
            </p:cNvSpPr>
            <p:nvPr/>
          </p:nvSpPr>
          <p:spPr bwMode="auto">
            <a:xfrm>
              <a:off x="4534" y="348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1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1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2" name="Freeform 420" descr="50%"/>
            <p:cNvSpPr>
              <a:spLocks/>
            </p:cNvSpPr>
            <p:nvPr/>
          </p:nvSpPr>
          <p:spPr bwMode="auto">
            <a:xfrm>
              <a:off x="4534" y="34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4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3" name="Freeform 421" descr="50%"/>
            <p:cNvSpPr>
              <a:spLocks/>
            </p:cNvSpPr>
            <p:nvPr/>
          </p:nvSpPr>
          <p:spPr bwMode="auto">
            <a:xfrm>
              <a:off x="4518" y="349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4" name="Freeform 422" descr="50%"/>
            <p:cNvSpPr>
              <a:spLocks/>
            </p:cNvSpPr>
            <p:nvPr/>
          </p:nvSpPr>
          <p:spPr bwMode="auto">
            <a:xfrm>
              <a:off x="4518" y="3482"/>
              <a:ext cx="19" cy="17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1"/>
                </a:cxn>
              </a:cxnLst>
              <a:rect l="0" t="0" r="r" b="b"/>
              <a:pathLst>
                <a:path w="19" h="17">
                  <a:moveTo>
                    <a:pt x="0" y="11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1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5" name="Freeform 423"/>
            <p:cNvSpPr>
              <a:spLocks/>
            </p:cNvSpPr>
            <p:nvPr/>
          </p:nvSpPr>
          <p:spPr bwMode="auto">
            <a:xfrm>
              <a:off x="4518" y="3482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1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1"/>
                  </a:lnTo>
                  <a:lnTo>
                    <a:pt x="13" y="21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6" name="Freeform 424"/>
            <p:cNvSpPr>
              <a:spLocks/>
            </p:cNvSpPr>
            <p:nvPr/>
          </p:nvSpPr>
          <p:spPr bwMode="auto">
            <a:xfrm>
              <a:off x="4518" y="3482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7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4"/>
                  </a:lnTo>
                  <a:lnTo>
                    <a:pt x="16" y="27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7" name="Freeform 425" descr="50%"/>
            <p:cNvSpPr>
              <a:spLocks/>
            </p:cNvSpPr>
            <p:nvPr/>
          </p:nvSpPr>
          <p:spPr bwMode="auto">
            <a:xfrm>
              <a:off x="4606" y="3482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1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1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8" name="Freeform 426" descr="50%"/>
            <p:cNvSpPr>
              <a:spLocks/>
            </p:cNvSpPr>
            <p:nvPr/>
          </p:nvSpPr>
          <p:spPr bwMode="auto">
            <a:xfrm>
              <a:off x="4606" y="3496"/>
              <a:ext cx="19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4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0"/>
                </a:cxn>
              </a:cxnLst>
              <a:rect l="0" t="0" r="r" b="b"/>
              <a:pathLst>
                <a:path w="19" h="17">
                  <a:moveTo>
                    <a:pt x="0" y="10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9" name="Freeform 427" descr="50%"/>
            <p:cNvSpPr>
              <a:spLocks/>
            </p:cNvSpPr>
            <p:nvPr/>
          </p:nvSpPr>
          <p:spPr bwMode="auto">
            <a:xfrm>
              <a:off x="4590" y="3496"/>
              <a:ext cx="19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10"/>
                </a:cxn>
                <a:cxn ang="0">
                  <a:pos x="18" y="16"/>
                </a:cxn>
                <a:cxn ang="0">
                  <a:pos x="12" y="16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6" y="0"/>
                  </a:lnTo>
                  <a:lnTo>
                    <a:pt x="18" y="10"/>
                  </a:lnTo>
                  <a:lnTo>
                    <a:pt x="18" y="16"/>
                  </a:lnTo>
                  <a:lnTo>
                    <a:pt x="12" y="1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30" name="Freeform 428" descr="50%"/>
            <p:cNvSpPr>
              <a:spLocks/>
            </p:cNvSpPr>
            <p:nvPr/>
          </p:nvSpPr>
          <p:spPr bwMode="auto">
            <a:xfrm>
              <a:off x="4590" y="3482"/>
              <a:ext cx="19" cy="17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1"/>
                </a:cxn>
              </a:cxnLst>
              <a:rect l="0" t="0" r="r" b="b"/>
              <a:pathLst>
                <a:path w="19" h="17">
                  <a:moveTo>
                    <a:pt x="0" y="11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1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31" name="Freeform 429"/>
            <p:cNvSpPr>
              <a:spLocks/>
            </p:cNvSpPr>
            <p:nvPr/>
          </p:nvSpPr>
          <p:spPr bwMode="auto">
            <a:xfrm>
              <a:off x="4590" y="3482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11"/>
                </a:cxn>
                <a:cxn ang="0">
                  <a:pos x="13" y="21"/>
                </a:cxn>
                <a:cxn ang="0">
                  <a:pos x="0" y="1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11"/>
                  </a:lnTo>
                  <a:lnTo>
                    <a:pt x="13" y="21"/>
                  </a:lnTo>
                  <a:lnTo>
                    <a:pt x="0" y="1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32" name="Freeform 430"/>
            <p:cNvSpPr>
              <a:spLocks/>
            </p:cNvSpPr>
            <p:nvPr/>
          </p:nvSpPr>
          <p:spPr bwMode="auto">
            <a:xfrm>
              <a:off x="4590" y="3482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14"/>
                </a:cxn>
                <a:cxn ang="0">
                  <a:pos x="16" y="27"/>
                </a:cxn>
                <a:cxn ang="0">
                  <a:pos x="0" y="14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14"/>
                  </a:lnTo>
                  <a:lnTo>
                    <a:pt x="16" y="27"/>
                  </a:lnTo>
                  <a:lnTo>
                    <a:pt x="0" y="14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33" name="Freeform 431" descr="25%"/>
            <p:cNvSpPr>
              <a:spLocks/>
            </p:cNvSpPr>
            <p:nvPr/>
          </p:nvSpPr>
          <p:spPr bwMode="auto">
            <a:xfrm>
              <a:off x="1233" y="872"/>
              <a:ext cx="83" cy="8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811"/>
                </a:cxn>
                <a:cxn ang="0">
                  <a:pos x="82" y="818"/>
                </a:cxn>
                <a:cxn ang="0">
                  <a:pos x="75" y="818"/>
                </a:cxn>
                <a:cxn ang="0">
                  <a:pos x="0" y="7"/>
                </a:cxn>
                <a:cxn ang="0">
                  <a:pos x="0" y="0"/>
                </a:cxn>
              </a:cxnLst>
              <a:rect l="0" t="0" r="r" b="b"/>
              <a:pathLst>
                <a:path w="83" h="819">
                  <a:moveTo>
                    <a:pt x="0" y="0"/>
                  </a:moveTo>
                  <a:lnTo>
                    <a:pt x="7" y="0"/>
                  </a:lnTo>
                  <a:lnTo>
                    <a:pt x="82" y="811"/>
                  </a:lnTo>
                  <a:lnTo>
                    <a:pt x="82" y="818"/>
                  </a:lnTo>
                  <a:lnTo>
                    <a:pt x="75" y="818"/>
                  </a:lnTo>
                  <a:lnTo>
                    <a:pt x="0" y="7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34" name="Freeform 432" descr="25%"/>
            <p:cNvSpPr>
              <a:spLocks/>
            </p:cNvSpPr>
            <p:nvPr/>
          </p:nvSpPr>
          <p:spPr bwMode="auto">
            <a:xfrm>
              <a:off x="1233" y="859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35" name="Freeform 433" descr="25%"/>
            <p:cNvSpPr>
              <a:spLocks/>
            </p:cNvSpPr>
            <p:nvPr/>
          </p:nvSpPr>
          <p:spPr bwMode="auto">
            <a:xfrm>
              <a:off x="1217" y="886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36" name="Freeform 434" descr="25%"/>
            <p:cNvSpPr>
              <a:spLocks/>
            </p:cNvSpPr>
            <p:nvPr/>
          </p:nvSpPr>
          <p:spPr bwMode="auto">
            <a:xfrm>
              <a:off x="1217" y="859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37" name="Freeform 435"/>
            <p:cNvSpPr>
              <a:spLocks/>
            </p:cNvSpPr>
            <p:nvPr/>
          </p:nvSpPr>
          <p:spPr bwMode="auto">
            <a:xfrm>
              <a:off x="1217" y="85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38" name="Freeform 436"/>
            <p:cNvSpPr>
              <a:spLocks/>
            </p:cNvSpPr>
            <p:nvPr/>
          </p:nvSpPr>
          <p:spPr bwMode="auto">
            <a:xfrm>
              <a:off x="1217" y="85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39" name="Freeform 437" descr="25%"/>
            <p:cNvSpPr>
              <a:spLocks/>
            </p:cNvSpPr>
            <p:nvPr/>
          </p:nvSpPr>
          <p:spPr bwMode="auto">
            <a:xfrm>
              <a:off x="1313" y="1689"/>
              <a:ext cx="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313"/>
                </a:cxn>
                <a:cxn ang="0">
                  <a:pos x="82" y="319"/>
                </a:cxn>
                <a:cxn ang="0">
                  <a:pos x="75" y="319"/>
                </a:cxn>
                <a:cxn ang="0">
                  <a:pos x="0" y="7"/>
                </a:cxn>
                <a:cxn ang="0">
                  <a:pos x="0" y="0"/>
                </a:cxn>
              </a:cxnLst>
              <a:rect l="0" t="0" r="r" b="b"/>
              <a:pathLst>
                <a:path w="83" h="320">
                  <a:moveTo>
                    <a:pt x="0" y="0"/>
                  </a:moveTo>
                  <a:lnTo>
                    <a:pt x="7" y="0"/>
                  </a:lnTo>
                  <a:lnTo>
                    <a:pt x="82" y="313"/>
                  </a:lnTo>
                  <a:lnTo>
                    <a:pt x="82" y="319"/>
                  </a:lnTo>
                  <a:lnTo>
                    <a:pt x="75" y="319"/>
                  </a:lnTo>
                  <a:lnTo>
                    <a:pt x="0" y="7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0" name="Freeform 438" descr="25%"/>
            <p:cNvSpPr>
              <a:spLocks/>
            </p:cNvSpPr>
            <p:nvPr/>
          </p:nvSpPr>
          <p:spPr bwMode="auto">
            <a:xfrm>
              <a:off x="1313" y="1675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1" name="Freeform 439" descr="25%"/>
            <p:cNvSpPr>
              <a:spLocks/>
            </p:cNvSpPr>
            <p:nvPr/>
          </p:nvSpPr>
          <p:spPr bwMode="auto">
            <a:xfrm>
              <a:off x="1297" y="1703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2" name="Freeform 440" descr="25%"/>
            <p:cNvSpPr>
              <a:spLocks/>
            </p:cNvSpPr>
            <p:nvPr/>
          </p:nvSpPr>
          <p:spPr bwMode="auto">
            <a:xfrm>
              <a:off x="1297" y="1675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3" name="Freeform 441"/>
            <p:cNvSpPr>
              <a:spLocks/>
            </p:cNvSpPr>
            <p:nvPr/>
          </p:nvSpPr>
          <p:spPr bwMode="auto">
            <a:xfrm>
              <a:off x="1297" y="1675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4" name="Freeform 442"/>
            <p:cNvSpPr>
              <a:spLocks/>
            </p:cNvSpPr>
            <p:nvPr/>
          </p:nvSpPr>
          <p:spPr bwMode="auto">
            <a:xfrm>
              <a:off x="1297" y="1675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5" name="Freeform 443" descr="25%"/>
            <p:cNvSpPr>
              <a:spLocks/>
            </p:cNvSpPr>
            <p:nvPr/>
          </p:nvSpPr>
          <p:spPr bwMode="auto">
            <a:xfrm>
              <a:off x="1393" y="2008"/>
              <a:ext cx="75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74" y="291"/>
                </a:cxn>
                <a:cxn ang="0">
                  <a:pos x="74" y="298"/>
                </a:cxn>
                <a:cxn ang="0">
                  <a:pos x="67" y="29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75" h="299">
                  <a:moveTo>
                    <a:pt x="0" y="0"/>
                  </a:moveTo>
                  <a:lnTo>
                    <a:pt x="7" y="0"/>
                  </a:lnTo>
                  <a:lnTo>
                    <a:pt x="74" y="291"/>
                  </a:lnTo>
                  <a:lnTo>
                    <a:pt x="74" y="298"/>
                  </a:lnTo>
                  <a:lnTo>
                    <a:pt x="67" y="29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6" name="Freeform 444" descr="25%"/>
            <p:cNvSpPr>
              <a:spLocks/>
            </p:cNvSpPr>
            <p:nvPr/>
          </p:nvSpPr>
          <p:spPr bwMode="auto">
            <a:xfrm>
              <a:off x="1393" y="1994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7" name="Freeform 445" descr="25%"/>
            <p:cNvSpPr>
              <a:spLocks/>
            </p:cNvSpPr>
            <p:nvPr/>
          </p:nvSpPr>
          <p:spPr bwMode="auto">
            <a:xfrm>
              <a:off x="1377" y="2021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8" name="Freeform 446" descr="25%"/>
            <p:cNvSpPr>
              <a:spLocks/>
            </p:cNvSpPr>
            <p:nvPr/>
          </p:nvSpPr>
          <p:spPr bwMode="auto">
            <a:xfrm>
              <a:off x="1377" y="1994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9" name="Freeform 447"/>
            <p:cNvSpPr>
              <a:spLocks/>
            </p:cNvSpPr>
            <p:nvPr/>
          </p:nvSpPr>
          <p:spPr bwMode="auto">
            <a:xfrm>
              <a:off x="1377" y="1994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50" name="Freeform 448"/>
            <p:cNvSpPr>
              <a:spLocks/>
            </p:cNvSpPr>
            <p:nvPr/>
          </p:nvSpPr>
          <p:spPr bwMode="auto">
            <a:xfrm>
              <a:off x="1377" y="1994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51" name="Freeform 449" descr="25%"/>
            <p:cNvSpPr>
              <a:spLocks/>
            </p:cNvSpPr>
            <p:nvPr/>
          </p:nvSpPr>
          <p:spPr bwMode="auto">
            <a:xfrm>
              <a:off x="1465" y="2305"/>
              <a:ext cx="83" cy="1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160"/>
                </a:cxn>
                <a:cxn ang="0">
                  <a:pos x="82" y="167"/>
                </a:cxn>
                <a:cxn ang="0">
                  <a:pos x="75" y="167"/>
                </a:cxn>
                <a:cxn ang="0">
                  <a:pos x="0" y="7"/>
                </a:cxn>
                <a:cxn ang="0">
                  <a:pos x="0" y="0"/>
                </a:cxn>
              </a:cxnLst>
              <a:rect l="0" t="0" r="r" b="b"/>
              <a:pathLst>
                <a:path w="83" h="168">
                  <a:moveTo>
                    <a:pt x="0" y="0"/>
                  </a:moveTo>
                  <a:lnTo>
                    <a:pt x="7" y="0"/>
                  </a:lnTo>
                  <a:lnTo>
                    <a:pt x="82" y="160"/>
                  </a:lnTo>
                  <a:lnTo>
                    <a:pt x="82" y="167"/>
                  </a:lnTo>
                  <a:lnTo>
                    <a:pt x="75" y="167"/>
                  </a:lnTo>
                  <a:lnTo>
                    <a:pt x="0" y="7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52" name="Freeform 450" descr="25%"/>
            <p:cNvSpPr>
              <a:spLocks/>
            </p:cNvSpPr>
            <p:nvPr/>
          </p:nvSpPr>
          <p:spPr bwMode="auto">
            <a:xfrm>
              <a:off x="1465" y="2291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53" name="Freeform 451" descr="25%"/>
            <p:cNvSpPr>
              <a:spLocks/>
            </p:cNvSpPr>
            <p:nvPr/>
          </p:nvSpPr>
          <p:spPr bwMode="auto">
            <a:xfrm>
              <a:off x="1449" y="2319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54" name="Freeform 452" descr="25%"/>
            <p:cNvSpPr>
              <a:spLocks/>
            </p:cNvSpPr>
            <p:nvPr/>
          </p:nvSpPr>
          <p:spPr bwMode="auto">
            <a:xfrm>
              <a:off x="1449" y="2291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55" name="Freeform 453"/>
            <p:cNvSpPr>
              <a:spLocks/>
            </p:cNvSpPr>
            <p:nvPr/>
          </p:nvSpPr>
          <p:spPr bwMode="auto">
            <a:xfrm>
              <a:off x="1449" y="2291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56" name="Freeform 454"/>
            <p:cNvSpPr>
              <a:spLocks/>
            </p:cNvSpPr>
            <p:nvPr/>
          </p:nvSpPr>
          <p:spPr bwMode="auto">
            <a:xfrm>
              <a:off x="1449" y="2291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57" name="Freeform 455" descr="25%"/>
            <p:cNvSpPr>
              <a:spLocks/>
            </p:cNvSpPr>
            <p:nvPr/>
          </p:nvSpPr>
          <p:spPr bwMode="auto">
            <a:xfrm>
              <a:off x="1545" y="2471"/>
              <a:ext cx="83" cy="1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133"/>
                </a:cxn>
                <a:cxn ang="0">
                  <a:pos x="82" y="140"/>
                </a:cxn>
                <a:cxn ang="0">
                  <a:pos x="75" y="140"/>
                </a:cxn>
                <a:cxn ang="0">
                  <a:pos x="0" y="7"/>
                </a:cxn>
                <a:cxn ang="0">
                  <a:pos x="0" y="0"/>
                </a:cxn>
              </a:cxnLst>
              <a:rect l="0" t="0" r="r" b="b"/>
              <a:pathLst>
                <a:path w="83" h="141">
                  <a:moveTo>
                    <a:pt x="0" y="0"/>
                  </a:moveTo>
                  <a:lnTo>
                    <a:pt x="7" y="0"/>
                  </a:lnTo>
                  <a:lnTo>
                    <a:pt x="82" y="133"/>
                  </a:lnTo>
                  <a:lnTo>
                    <a:pt x="82" y="140"/>
                  </a:lnTo>
                  <a:lnTo>
                    <a:pt x="75" y="140"/>
                  </a:lnTo>
                  <a:lnTo>
                    <a:pt x="0" y="7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58" name="Freeform 456" descr="25%"/>
            <p:cNvSpPr>
              <a:spLocks/>
            </p:cNvSpPr>
            <p:nvPr/>
          </p:nvSpPr>
          <p:spPr bwMode="auto">
            <a:xfrm>
              <a:off x="1545" y="2457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59" name="Freeform 457" descr="25%"/>
            <p:cNvSpPr>
              <a:spLocks/>
            </p:cNvSpPr>
            <p:nvPr/>
          </p:nvSpPr>
          <p:spPr bwMode="auto">
            <a:xfrm>
              <a:off x="1529" y="2485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60" name="Freeform 458" descr="25%"/>
            <p:cNvSpPr>
              <a:spLocks/>
            </p:cNvSpPr>
            <p:nvPr/>
          </p:nvSpPr>
          <p:spPr bwMode="auto">
            <a:xfrm>
              <a:off x="1529" y="2457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61" name="Freeform 459"/>
            <p:cNvSpPr>
              <a:spLocks/>
            </p:cNvSpPr>
            <p:nvPr/>
          </p:nvSpPr>
          <p:spPr bwMode="auto">
            <a:xfrm>
              <a:off x="1529" y="2457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62" name="Freeform 460"/>
            <p:cNvSpPr>
              <a:spLocks/>
            </p:cNvSpPr>
            <p:nvPr/>
          </p:nvSpPr>
          <p:spPr bwMode="auto">
            <a:xfrm>
              <a:off x="1529" y="2457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63" name="Freeform 461" descr="25%"/>
            <p:cNvSpPr>
              <a:spLocks/>
            </p:cNvSpPr>
            <p:nvPr/>
          </p:nvSpPr>
          <p:spPr bwMode="auto">
            <a:xfrm>
              <a:off x="1625" y="2610"/>
              <a:ext cx="83" cy="9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84"/>
                </a:cxn>
                <a:cxn ang="0">
                  <a:pos x="82" y="91"/>
                </a:cxn>
                <a:cxn ang="0">
                  <a:pos x="75" y="91"/>
                </a:cxn>
                <a:cxn ang="0">
                  <a:pos x="0" y="7"/>
                </a:cxn>
                <a:cxn ang="0">
                  <a:pos x="0" y="0"/>
                </a:cxn>
              </a:cxnLst>
              <a:rect l="0" t="0" r="r" b="b"/>
              <a:pathLst>
                <a:path w="83" h="92">
                  <a:moveTo>
                    <a:pt x="0" y="0"/>
                  </a:moveTo>
                  <a:lnTo>
                    <a:pt x="7" y="0"/>
                  </a:lnTo>
                  <a:lnTo>
                    <a:pt x="82" y="84"/>
                  </a:lnTo>
                  <a:lnTo>
                    <a:pt x="82" y="91"/>
                  </a:lnTo>
                  <a:lnTo>
                    <a:pt x="75" y="91"/>
                  </a:lnTo>
                  <a:lnTo>
                    <a:pt x="0" y="7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64" name="Freeform 462" descr="25%"/>
            <p:cNvSpPr>
              <a:spLocks/>
            </p:cNvSpPr>
            <p:nvPr/>
          </p:nvSpPr>
          <p:spPr bwMode="auto">
            <a:xfrm>
              <a:off x="1625" y="2596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65" name="Freeform 463" descr="25%"/>
            <p:cNvSpPr>
              <a:spLocks/>
            </p:cNvSpPr>
            <p:nvPr/>
          </p:nvSpPr>
          <p:spPr bwMode="auto">
            <a:xfrm>
              <a:off x="1609" y="2623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66" name="Freeform 464" descr="25%"/>
            <p:cNvSpPr>
              <a:spLocks/>
            </p:cNvSpPr>
            <p:nvPr/>
          </p:nvSpPr>
          <p:spPr bwMode="auto">
            <a:xfrm>
              <a:off x="1609" y="2596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67" name="Freeform 465"/>
            <p:cNvSpPr>
              <a:spLocks/>
            </p:cNvSpPr>
            <p:nvPr/>
          </p:nvSpPr>
          <p:spPr bwMode="auto">
            <a:xfrm>
              <a:off x="1609" y="259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68" name="Freeform 466"/>
            <p:cNvSpPr>
              <a:spLocks/>
            </p:cNvSpPr>
            <p:nvPr/>
          </p:nvSpPr>
          <p:spPr bwMode="auto">
            <a:xfrm>
              <a:off x="1609" y="259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69" name="Freeform 467" descr="25%"/>
            <p:cNvSpPr>
              <a:spLocks/>
            </p:cNvSpPr>
            <p:nvPr/>
          </p:nvSpPr>
          <p:spPr bwMode="auto">
            <a:xfrm>
              <a:off x="1705" y="2700"/>
              <a:ext cx="84" cy="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3" y="77"/>
                </a:cxn>
                <a:cxn ang="0">
                  <a:pos x="83" y="84"/>
                </a:cxn>
                <a:cxn ang="0">
                  <a:pos x="76" y="84"/>
                </a:cxn>
                <a:cxn ang="0">
                  <a:pos x="0" y="7"/>
                </a:cxn>
                <a:cxn ang="0">
                  <a:pos x="0" y="0"/>
                </a:cxn>
              </a:cxnLst>
              <a:rect l="0" t="0" r="r" b="b"/>
              <a:pathLst>
                <a:path w="84" h="85">
                  <a:moveTo>
                    <a:pt x="0" y="0"/>
                  </a:moveTo>
                  <a:lnTo>
                    <a:pt x="7" y="0"/>
                  </a:lnTo>
                  <a:lnTo>
                    <a:pt x="83" y="77"/>
                  </a:lnTo>
                  <a:lnTo>
                    <a:pt x="83" y="84"/>
                  </a:lnTo>
                  <a:lnTo>
                    <a:pt x="76" y="84"/>
                  </a:lnTo>
                  <a:lnTo>
                    <a:pt x="0" y="7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0" name="Freeform 468" descr="25%"/>
            <p:cNvSpPr>
              <a:spLocks/>
            </p:cNvSpPr>
            <p:nvPr/>
          </p:nvSpPr>
          <p:spPr bwMode="auto">
            <a:xfrm>
              <a:off x="1705" y="2686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1" name="Freeform 469" descr="25%"/>
            <p:cNvSpPr>
              <a:spLocks/>
            </p:cNvSpPr>
            <p:nvPr/>
          </p:nvSpPr>
          <p:spPr bwMode="auto">
            <a:xfrm>
              <a:off x="1689" y="2713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2" name="Freeform 470" descr="25%"/>
            <p:cNvSpPr>
              <a:spLocks/>
            </p:cNvSpPr>
            <p:nvPr/>
          </p:nvSpPr>
          <p:spPr bwMode="auto">
            <a:xfrm>
              <a:off x="1689" y="2686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3" name="Freeform 471"/>
            <p:cNvSpPr>
              <a:spLocks/>
            </p:cNvSpPr>
            <p:nvPr/>
          </p:nvSpPr>
          <p:spPr bwMode="auto">
            <a:xfrm>
              <a:off x="1689" y="268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4" name="Freeform 472"/>
            <p:cNvSpPr>
              <a:spLocks/>
            </p:cNvSpPr>
            <p:nvPr/>
          </p:nvSpPr>
          <p:spPr bwMode="auto">
            <a:xfrm>
              <a:off x="1689" y="268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5" name="Freeform 473" descr="25%"/>
            <p:cNvSpPr>
              <a:spLocks/>
            </p:cNvSpPr>
            <p:nvPr/>
          </p:nvSpPr>
          <p:spPr bwMode="auto">
            <a:xfrm>
              <a:off x="1786" y="2783"/>
              <a:ext cx="75" cy="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74" y="64"/>
                </a:cxn>
                <a:cxn ang="0">
                  <a:pos x="74" y="70"/>
                </a:cxn>
                <a:cxn ang="0">
                  <a:pos x="67" y="70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75" h="71">
                  <a:moveTo>
                    <a:pt x="0" y="0"/>
                  </a:moveTo>
                  <a:lnTo>
                    <a:pt x="7" y="0"/>
                  </a:lnTo>
                  <a:lnTo>
                    <a:pt x="74" y="64"/>
                  </a:lnTo>
                  <a:lnTo>
                    <a:pt x="74" y="70"/>
                  </a:lnTo>
                  <a:lnTo>
                    <a:pt x="67" y="70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6" name="Freeform 474" descr="25%"/>
            <p:cNvSpPr>
              <a:spLocks/>
            </p:cNvSpPr>
            <p:nvPr/>
          </p:nvSpPr>
          <p:spPr bwMode="auto">
            <a:xfrm>
              <a:off x="1786" y="2769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7" name="Freeform 475" descr="25%"/>
            <p:cNvSpPr>
              <a:spLocks/>
            </p:cNvSpPr>
            <p:nvPr/>
          </p:nvSpPr>
          <p:spPr bwMode="auto">
            <a:xfrm>
              <a:off x="1770" y="2797"/>
              <a:ext cx="3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5" h="1">
                  <a:moveTo>
                    <a:pt x="0" y="0"/>
                  </a:moveTo>
                  <a:lnTo>
                    <a:pt x="34" y="0"/>
                  </a:lnTo>
                  <a:lnTo>
                    <a:pt x="34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8" name="Freeform 476" descr="25%"/>
            <p:cNvSpPr>
              <a:spLocks/>
            </p:cNvSpPr>
            <p:nvPr/>
          </p:nvSpPr>
          <p:spPr bwMode="auto">
            <a:xfrm>
              <a:off x="1770" y="2769"/>
              <a:ext cx="19" cy="29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3"/>
                </a:cxn>
              </a:cxnLst>
              <a:rect l="0" t="0" r="r" b="b"/>
              <a:pathLst>
                <a:path w="19" h="29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9" name="Freeform 477"/>
            <p:cNvSpPr>
              <a:spLocks/>
            </p:cNvSpPr>
            <p:nvPr/>
          </p:nvSpPr>
          <p:spPr bwMode="auto">
            <a:xfrm>
              <a:off x="1770" y="2769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80" name="Freeform 478"/>
            <p:cNvSpPr>
              <a:spLocks/>
            </p:cNvSpPr>
            <p:nvPr/>
          </p:nvSpPr>
          <p:spPr bwMode="auto">
            <a:xfrm>
              <a:off x="1770" y="2769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81" name="Freeform 479" descr="25%"/>
            <p:cNvSpPr>
              <a:spLocks/>
            </p:cNvSpPr>
            <p:nvPr/>
          </p:nvSpPr>
          <p:spPr bwMode="auto">
            <a:xfrm>
              <a:off x="1858" y="2852"/>
              <a:ext cx="83" cy="7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64"/>
                </a:cxn>
                <a:cxn ang="0">
                  <a:pos x="82" y="70"/>
                </a:cxn>
                <a:cxn ang="0">
                  <a:pos x="75" y="70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3" h="71">
                  <a:moveTo>
                    <a:pt x="0" y="0"/>
                  </a:moveTo>
                  <a:lnTo>
                    <a:pt x="7" y="0"/>
                  </a:lnTo>
                  <a:lnTo>
                    <a:pt x="82" y="64"/>
                  </a:lnTo>
                  <a:lnTo>
                    <a:pt x="82" y="70"/>
                  </a:lnTo>
                  <a:lnTo>
                    <a:pt x="75" y="70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82" name="Freeform 480" descr="25%"/>
            <p:cNvSpPr>
              <a:spLocks/>
            </p:cNvSpPr>
            <p:nvPr/>
          </p:nvSpPr>
          <p:spPr bwMode="auto">
            <a:xfrm>
              <a:off x="1858" y="2838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83" name="Freeform 481" descr="25%"/>
            <p:cNvSpPr>
              <a:spLocks/>
            </p:cNvSpPr>
            <p:nvPr/>
          </p:nvSpPr>
          <p:spPr bwMode="auto">
            <a:xfrm>
              <a:off x="1842" y="2866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84" name="Freeform 482" descr="25%"/>
            <p:cNvSpPr>
              <a:spLocks/>
            </p:cNvSpPr>
            <p:nvPr/>
          </p:nvSpPr>
          <p:spPr bwMode="auto">
            <a:xfrm>
              <a:off x="1842" y="2838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85" name="Freeform 483"/>
            <p:cNvSpPr>
              <a:spLocks/>
            </p:cNvSpPr>
            <p:nvPr/>
          </p:nvSpPr>
          <p:spPr bwMode="auto">
            <a:xfrm>
              <a:off x="1842" y="2838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86" name="Freeform 484"/>
            <p:cNvSpPr>
              <a:spLocks/>
            </p:cNvSpPr>
            <p:nvPr/>
          </p:nvSpPr>
          <p:spPr bwMode="auto">
            <a:xfrm>
              <a:off x="1842" y="2838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87" name="Freeform 485" descr="25%"/>
            <p:cNvSpPr>
              <a:spLocks/>
            </p:cNvSpPr>
            <p:nvPr/>
          </p:nvSpPr>
          <p:spPr bwMode="auto">
            <a:xfrm>
              <a:off x="1938" y="2921"/>
              <a:ext cx="83" cy="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57"/>
                </a:cxn>
                <a:cxn ang="0">
                  <a:pos x="82" y="63"/>
                </a:cxn>
                <a:cxn ang="0">
                  <a:pos x="75" y="63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3" h="64">
                  <a:moveTo>
                    <a:pt x="0" y="0"/>
                  </a:moveTo>
                  <a:lnTo>
                    <a:pt x="7" y="0"/>
                  </a:lnTo>
                  <a:lnTo>
                    <a:pt x="82" y="57"/>
                  </a:lnTo>
                  <a:lnTo>
                    <a:pt x="82" y="63"/>
                  </a:lnTo>
                  <a:lnTo>
                    <a:pt x="75" y="63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88" name="Freeform 486" descr="25%"/>
            <p:cNvSpPr>
              <a:spLocks/>
            </p:cNvSpPr>
            <p:nvPr/>
          </p:nvSpPr>
          <p:spPr bwMode="auto">
            <a:xfrm>
              <a:off x="1938" y="2907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89" name="Freeform 487" descr="25%"/>
            <p:cNvSpPr>
              <a:spLocks/>
            </p:cNvSpPr>
            <p:nvPr/>
          </p:nvSpPr>
          <p:spPr bwMode="auto">
            <a:xfrm>
              <a:off x="1922" y="2935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0" name="Freeform 488" descr="25%"/>
            <p:cNvSpPr>
              <a:spLocks/>
            </p:cNvSpPr>
            <p:nvPr/>
          </p:nvSpPr>
          <p:spPr bwMode="auto">
            <a:xfrm>
              <a:off x="1922" y="2907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1" name="Freeform 489"/>
            <p:cNvSpPr>
              <a:spLocks/>
            </p:cNvSpPr>
            <p:nvPr/>
          </p:nvSpPr>
          <p:spPr bwMode="auto">
            <a:xfrm>
              <a:off x="1922" y="2907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2" name="Freeform 490"/>
            <p:cNvSpPr>
              <a:spLocks/>
            </p:cNvSpPr>
            <p:nvPr/>
          </p:nvSpPr>
          <p:spPr bwMode="auto">
            <a:xfrm>
              <a:off x="1922" y="2907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3" name="Freeform 491" descr="25%"/>
            <p:cNvSpPr>
              <a:spLocks/>
            </p:cNvSpPr>
            <p:nvPr/>
          </p:nvSpPr>
          <p:spPr bwMode="auto">
            <a:xfrm>
              <a:off x="2018" y="2983"/>
              <a:ext cx="83" cy="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37"/>
                </a:cxn>
                <a:cxn ang="0">
                  <a:pos x="82" y="43"/>
                </a:cxn>
                <a:cxn ang="0">
                  <a:pos x="75" y="43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3" h="44">
                  <a:moveTo>
                    <a:pt x="0" y="0"/>
                  </a:moveTo>
                  <a:lnTo>
                    <a:pt x="7" y="0"/>
                  </a:lnTo>
                  <a:lnTo>
                    <a:pt x="82" y="37"/>
                  </a:lnTo>
                  <a:lnTo>
                    <a:pt x="82" y="43"/>
                  </a:lnTo>
                  <a:lnTo>
                    <a:pt x="75" y="43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4" name="Freeform 492" descr="25%"/>
            <p:cNvSpPr>
              <a:spLocks/>
            </p:cNvSpPr>
            <p:nvPr/>
          </p:nvSpPr>
          <p:spPr bwMode="auto">
            <a:xfrm>
              <a:off x="2018" y="2970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5" name="Freeform 493" descr="25%"/>
            <p:cNvSpPr>
              <a:spLocks/>
            </p:cNvSpPr>
            <p:nvPr/>
          </p:nvSpPr>
          <p:spPr bwMode="auto">
            <a:xfrm>
              <a:off x="2002" y="2997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6" name="Freeform 494" descr="25%"/>
            <p:cNvSpPr>
              <a:spLocks/>
            </p:cNvSpPr>
            <p:nvPr/>
          </p:nvSpPr>
          <p:spPr bwMode="auto">
            <a:xfrm>
              <a:off x="2002" y="2970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7" name="Freeform 495"/>
            <p:cNvSpPr>
              <a:spLocks/>
            </p:cNvSpPr>
            <p:nvPr/>
          </p:nvSpPr>
          <p:spPr bwMode="auto">
            <a:xfrm>
              <a:off x="2002" y="2970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8" name="Freeform 496"/>
            <p:cNvSpPr>
              <a:spLocks/>
            </p:cNvSpPr>
            <p:nvPr/>
          </p:nvSpPr>
          <p:spPr bwMode="auto">
            <a:xfrm>
              <a:off x="2002" y="2970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9" name="Freeform 497" descr="25%"/>
            <p:cNvSpPr>
              <a:spLocks/>
            </p:cNvSpPr>
            <p:nvPr/>
          </p:nvSpPr>
          <p:spPr bwMode="auto">
            <a:xfrm>
              <a:off x="2098" y="3025"/>
              <a:ext cx="83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36"/>
                </a:cxn>
                <a:cxn ang="0">
                  <a:pos x="82" y="42"/>
                </a:cxn>
                <a:cxn ang="0">
                  <a:pos x="75" y="42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3" h="43">
                  <a:moveTo>
                    <a:pt x="0" y="0"/>
                  </a:moveTo>
                  <a:lnTo>
                    <a:pt x="7" y="0"/>
                  </a:lnTo>
                  <a:lnTo>
                    <a:pt x="82" y="36"/>
                  </a:lnTo>
                  <a:lnTo>
                    <a:pt x="82" y="42"/>
                  </a:lnTo>
                  <a:lnTo>
                    <a:pt x="75" y="4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0" name="Freeform 498" descr="25%"/>
            <p:cNvSpPr>
              <a:spLocks/>
            </p:cNvSpPr>
            <p:nvPr/>
          </p:nvSpPr>
          <p:spPr bwMode="auto">
            <a:xfrm>
              <a:off x="2098" y="3011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1" name="Freeform 499" descr="25%"/>
            <p:cNvSpPr>
              <a:spLocks/>
            </p:cNvSpPr>
            <p:nvPr/>
          </p:nvSpPr>
          <p:spPr bwMode="auto">
            <a:xfrm>
              <a:off x="2082" y="3039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2" name="Freeform 500" descr="25%"/>
            <p:cNvSpPr>
              <a:spLocks/>
            </p:cNvSpPr>
            <p:nvPr/>
          </p:nvSpPr>
          <p:spPr bwMode="auto">
            <a:xfrm>
              <a:off x="2082" y="3011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3" name="Freeform 501"/>
            <p:cNvSpPr>
              <a:spLocks/>
            </p:cNvSpPr>
            <p:nvPr/>
          </p:nvSpPr>
          <p:spPr bwMode="auto">
            <a:xfrm>
              <a:off x="2082" y="3011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4" name="Freeform 502"/>
            <p:cNvSpPr>
              <a:spLocks/>
            </p:cNvSpPr>
            <p:nvPr/>
          </p:nvSpPr>
          <p:spPr bwMode="auto">
            <a:xfrm>
              <a:off x="2082" y="3011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5" name="Freeform 503" descr="25%"/>
            <p:cNvSpPr>
              <a:spLocks/>
            </p:cNvSpPr>
            <p:nvPr/>
          </p:nvSpPr>
          <p:spPr bwMode="auto">
            <a:xfrm>
              <a:off x="2178" y="3066"/>
              <a:ext cx="75" cy="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74" y="30"/>
                </a:cxn>
                <a:cxn ang="0">
                  <a:pos x="74" y="36"/>
                </a:cxn>
                <a:cxn ang="0">
                  <a:pos x="67" y="36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75" h="37">
                  <a:moveTo>
                    <a:pt x="0" y="0"/>
                  </a:moveTo>
                  <a:lnTo>
                    <a:pt x="7" y="0"/>
                  </a:lnTo>
                  <a:lnTo>
                    <a:pt x="74" y="30"/>
                  </a:lnTo>
                  <a:lnTo>
                    <a:pt x="74" y="36"/>
                  </a:lnTo>
                  <a:lnTo>
                    <a:pt x="67" y="36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6" name="Freeform 504" descr="25%"/>
            <p:cNvSpPr>
              <a:spLocks/>
            </p:cNvSpPr>
            <p:nvPr/>
          </p:nvSpPr>
          <p:spPr bwMode="auto">
            <a:xfrm>
              <a:off x="2178" y="3053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7" name="Freeform 505" descr="25%"/>
            <p:cNvSpPr>
              <a:spLocks/>
            </p:cNvSpPr>
            <p:nvPr/>
          </p:nvSpPr>
          <p:spPr bwMode="auto">
            <a:xfrm>
              <a:off x="2162" y="3080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8" name="Freeform 506" descr="25%"/>
            <p:cNvSpPr>
              <a:spLocks/>
            </p:cNvSpPr>
            <p:nvPr/>
          </p:nvSpPr>
          <p:spPr bwMode="auto">
            <a:xfrm>
              <a:off x="2162" y="3053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9" name="Freeform 507"/>
            <p:cNvSpPr>
              <a:spLocks/>
            </p:cNvSpPr>
            <p:nvPr/>
          </p:nvSpPr>
          <p:spPr bwMode="auto">
            <a:xfrm>
              <a:off x="2162" y="3053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0" name="Freeform 508"/>
            <p:cNvSpPr>
              <a:spLocks/>
            </p:cNvSpPr>
            <p:nvPr/>
          </p:nvSpPr>
          <p:spPr bwMode="auto">
            <a:xfrm>
              <a:off x="2162" y="3053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1" name="Freeform 509" descr="25%"/>
            <p:cNvSpPr>
              <a:spLocks/>
            </p:cNvSpPr>
            <p:nvPr/>
          </p:nvSpPr>
          <p:spPr bwMode="auto">
            <a:xfrm>
              <a:off x="2250" y="3101"/>
              <a:ext cx="83" cy="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30"/>
                </a:cxn>
                <a:cxn ang="0">
                  <a:pos x="82" y="36"/>
                </a:cxn>
                <a:cxn ang="0">
                  <a:pos x="75" y="36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3" h="37">
                  <a:moveTo>
                    <a:pt x="0" y="0"/>
                  </a:moveTo>
                  <a:lnTo>
                    <a:pt x="7" y="0"/>
                  </a:lnTo>
                  <a:lnTo>
                    <a:pt x="82" y="30"/>
                  </a:lnTo>
                  <a:lnTo>
                    <a:pt x="82" y="36"/>
                  </a:lnTo>
                  <a:lnTo>
                    <a:pt x="75" y="36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" name="Freeform 510" descr="25%"/>
            <p:cNvSpPr>
              <a:spLocks/>
            </p:cNvSpPr>
            <p:nvPr/>
          </p:nvSpPr>
          <p:spPr bwMode="auto">
            <a:xfrm>
              <a:off x="2250" y="3087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3" name="Freeform 511" descr="25%"/>
            <p:cNvSpPr>
              <a:spLocks/>
            </p:cNvSpPr>
            <p:nvPr/>
          </p:nvSpPr>
          <p:spPr bwMode="auto">
            <a:xfrm>
              <a:off x="2234" y="3115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4" name="Freeform 512" descr="25%"/>
            <p:cNvSpPr>
              <a:spLocks/>
            </p:cNvSpPr>
            <p:nvPr/>
          </p:nvSpPr>
          <p:spPr bwMode="auto">
            <a:xfrm>
              <a:off x="2234" y="3087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5" name="Freeform 513"/>
            <p:cNvSpPr>
              <a:spLocks/>
            </p:cNvSpPr>
            <p:nvPr/>
          </p:nvSpPr>
          <p:spPr bwMode="auto">
            <a:xfrm>
              <a:off x="2234" y="3087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6" name="Freeform 514"/>
            <p:cNvSpPr>
              <a:spLocks/>
            </p:cNvSpPr>
            <p:nvPr/>
          </p:nvSpPr>
          <p:spPr bwMode="auto">
            <a:xfrm>
              <a:off x="2234" y="3087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7" name="Freeform 515" descr="25%"/>
            <p:cNvSpPr>
              <a:spLocks/>
            </p:cNvSpPr>
            <p:nvPr/>
          </p:nvSpPr>
          <p:spPr bwMode="auto">
            <a:xfrm>
              <a:off x="2330" y="3136"/>
              <a:ext cx="83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22"/>
                </a:cxn>
                <a:cxn ang="0">
                  <a:pos x="82" y="28"/>
                </a:cxn>
                <a:cxn ang="0">
                  <a:pos x="75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3" h="29">
                  <a:moveTo>
                    <a:pt x="0" y="0"/>
                  </a:moveTo>
                  <a:lnTo>
                    <a:pt x="7" y="0"/>
                  </a:lnTo>
                  <a:lnTo>
                    <a:pt x="82" y="22"/>
                  </a:lnTo>
                  <a:lnTo>
                    <a:pt x="82" y="28"/>
                  </a:lnTo>
                  <a:lnTo>
                    <a:pt x="75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8" name="Freeform 516" descr="25%"/>
            <p:cNvSpPr>
              <a:spLocks/>
            </p:cNvSpPr>
            <p:nvPr/>
          </p:nvSpPr>
          <p:spPr bwMode="auto">
            <a:xfrm>
              <a:off x="2330" y="3122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9" name="Freeform 517" descr="25%"/>
            <p:cNvSpPr>
              <a:spLocks/>
            </p:cNvSpPr>
            <p:nvPr/>
          </p:nvSpPr>
          <p:spPr bwMode="auto">
            <a:xfrm>
              <a:off x="2314" y="3149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20" name="Freeform 518" descr="25%"/>
            <p:cNvSpPr>
              <a:spLocks/>
            </p:cNvSpPr>
            <p:nvPr/>
          </p:nvSpPr>
          <p:spPr bwMode="auto">
            <a:xfrm>
              <a:off x="2314" y="3122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21" name="Freeform 519"/>
            <p:cNvSpPr>
              <a:spLocks/>
            </p:cNvSpPr>
            <p:nvPr/>
          </p:nvSpPr>
          <p:spPr bwMode="auto">
            <a:xfrm>
              <a:off x="2314" y="3122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22" name="Freeform 520"/>
            <p:cNvSpPr>
              <a:spLocks/>
            </p:cNvSpPr>
            <p:nvPr/>
          </p:nvSpPr>
          <p:spPr bwMode="auto">
            <a:xfrm>
              <a:off x="2314" y="3122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23" name="Freeform 521" descr="25%"/>
            <p:cNvSpPr>
              <a:spLocks/>
            </p:cNvSpPr>
            <p:nvPr/>
          </p:nvSpPr>
          <p:spPr bwMode="auto">
            <a:xfrm>
              <a:off x="2410" y="3163"/>
              <a:ext cx="84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3" y="23"/>
                </a:cxn>
                <a:cxn ang="0">
                  <a:pos x="83" y="29"/>
                </a:cxn>
                <a:cxn ang="0">
                  <a:pos x="76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4" h="30">
                  <a:moveTo>
                    <a:pt x="0" y="0"/>
                  </a:moveTo>
                  <a:lnTo>
                    <a:pt x="7" y="0"/>
                  </a:lnTo>
                  <a:lnTo>
                    <a:pt x="83" y="23"/>
                  </a:lnTo>
                  <a:lnTo>
                    <a:pt x="83" y="29"/>
                  </a:lnTo>
                  <a:lnTo>
                    <a:pt x="76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24" name="Freeform 522" descr="25%"/>
            <p:cNvSpPr>
              <a:spLocks/>
            </p:cNvSpPr>
            <p:nvPr/>
          </p:nvSpPr>
          <p:spPr bwMode="auto">
            <a:xfrm>
              <a:off x="2410" y="3149"/>
              <a:ext cx="20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9" y="23"/>
                </a:cxn>
                <a:cxn ang="0">
                  <a:pos x="19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20" h="30">
                  <a:moveTo>
                    <a:pt x="0" y="0"/>
                  </a:moveTo>
                  <a:lnTo>
                    <a:pt x="6" y="0"/>
                  </a:lnTo>
                  <a:lnTo>
                    <a:pt x="19" y="23"/>
                  </a:lnTo>
                  <a:lnTo>
                    <a:pt x="19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25" name="Freeform 523" descr="25%"/>
            <p:cNvSpPr>
              <a:spLocks/>
            </p:cNvSpPr>
            <p:nvPr/>
          </p:nvSpPr>
          <p:spPr bwMode="auto">
            <a:xfrm>
              <a:off x="2394" y="3177"/>
              <a:ext cx="36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5" y="0"/>
                </a:cxn>
                <a:cxn ang="0">
                  <a:pos x="35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6" h="17">
                  <a:moveTo>
                    <a:pt x="0" y="0"/>
                  </a:moveTo>
                  <a:lnTo>
                    <a:pt x="35" y="0"/>
                  </a:lnTo>
                  <a:lnTo>
                    <a:pt x="35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26" name="Freeform 524" descr="25%"/>
            <p:cNvSpPr>
              <a:spLocks/>
            </p:cNvSpPr>
            <p:nvPr/>
          </p:nvSpPr>
          <p:spPr bwMode="auto">
            <a:xfrm>
              <a:off x="2394" y="3149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27" name="Freeform 525"/>
            <p:cNvSpPr>
              <a:spLocks/>
            </p:cNvSpPr>
            <p:nvPr/>
          </p:nvSpPr>
          <p:spPr bwMode="auto">
            <a:xfrm>
              <a:off x="2394" y="3149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28" name="Freeform 526"/>
            <p:cNvSpPr>
              <a:spLocks/>
            </p:cNvSpPr>
            <p:nvPr/>
          </p:nvSpPr>
          <p:spPr bwMode="auto">
            <a:xfrm>
              <a:off x="2394" y="3149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29" name="Freeform 527" descr="25%"/>
            <p:cNvSpPr>
              <a:spLocks/>
            </p:cNvSpPr>
            <p:nvPr/>
          </p:nvSpPr>
          <p:spPr bwMode="auto">
            <a:xfrm>
              <a:off x="2491" y="3191"/>
              <a:ext cx="83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23"/>
                </a:cxn>
                <a:cxn ang="0">
                  <a:pos x="82" y="29"/>
                </a:cxn>
                <a:cxn ang="0">
                  <a:pos x="75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3" h="30">
                  <a:moveTo>
                    <a:pt x="0" y="0"/>
                  </a:moveTo>
                  <a:lnTo>
                    <a:pt x="7" y="0"/>
                  </a:lnTo>
                  <a:lnTo>
                    <a:pt x="82" y="23"/>
                  </a:lnTo>
                  <a:lnTo>
                    <a:pt x="82" y="29"/>
                  </a:lnTo>
                  <a:lnTo>
                    <a:pt x="75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0" name="Freeform 528" descr="25%"/>
            <p:cNvSpPr>
              <a:spLocks/>
            </p:cNvSpPr>
            <p:nvPr/>
          </p:nvSpPr>
          <p:spPr bwMode="auto">
            <a:xfrm>
              <a:off x="2491" y="3177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1" name="Freeform 529" descr="25%"/>
            <p:cNvSpPr>
              <a:spLocks/>
            </p:cNvSpPr>
            <p:nvPr/>
          </p:nvSpPr>
          <p:spPr bwMode="auto">
            <a:xfrm>
              <a:off x="2475" y="3205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2" name="Freeform 530" descr="25%"/>
            <p:cNvSpPr>
              <a:spLocks/>
            </p:cNvSpPr>
            <p:nvPr/>
          </p:nvSpPr>
          <p:spPr bwMode="auto">
            <a:xfrm>
              <a:off x="2475" y="3177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3" name="Freeform 531"/>
            <p:cNvSpPr>
              <a:spLocks/>
            </p:cNvSpPr>
            <p:nvPr/>
          </p:nvSpPr>
          <p:spPr bwMode="auto">
            <a:xfrm>
              <a:off x="2475" y="3177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4" name="Freeform 532"/>
            <p:cNvSpPr>
              <a:spLocks/>
            </p:cNvSpPr>
            <p:nvPr/>
          </p:nvSpPr>
          <p:spPr bwMode="auto">
            <a:xfrm>
              <a:off x="2475" y="3177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5" name="Freeform 533" descr="25%"/>
            <p:cNvSpPr>
              <a:spLocks/>
            </p:cNvSpPr>
            <p:nvPr/>
          </p:nvSpPr>
          <p:spPr bwMode="auto">
            <a:xfrm>
              <a:off x="2571" y="3219"/>
              <a:ext cx="75" cy="2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74" y="16"/>
                </a:cxn>
                <a:cxn ang="0">
                  <a:pos x="74" y="21"/>
                </a:cxn>
                <a:cxn ang="0">
                  <a:pos x="67" y="21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75" h="22">
                  <a:moveTo>
                    <a:pt x="0" y="0"/>
                  </a:moveTo>
                  <a:lnTo>
                    <a:pt x="7" y="0"/>
                  </a:lnTo>
                  <a:lnTo>
                    <a:pt x="74" y="16"/>
                  </a:lnTo>
                  <a:lnTo>
                    <a:pt x="74" y="21"/>
                  </a:lnTo>
                  <a:lnTo>
                    <a:pt x="67" y="21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6" name="Freeform 534" descr="25%"/>
            <p:cNvSpPr>
              <a:spLocks/>
            </p:cNvSpPr>
            <p:nvPr/>
          </p:nvSpPr>
          <p:spPr bwMode="auto">
            <a:xfrm>
              <a:off x="2571" y="3205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7" name="Freeform 535" descr="25%"/>
            <p:cNvSpPr>
              <a:spLocks/>
            </p:cNvSpPr>
            <p:nvPr/>
          </p:nvSpPr>
          <p:spPr bwMode="auto">
            <a:xfrm>
              <a:off x="2555" y="3233"/>
              <a:ext cx="3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5" h="1">
                  <a:moveTo>
                    <a:pt x="0" y="0"/>
                  </a:moveTo>
                  <a:lnTo>
                    <a:pt x="34" y="0"/>
                  </a:lnTo>
                  <a:lnTo>
                    <a:pt x="34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8" name="Freeform 536" descr="25%"/>
            <p:cNvSpPr>
              <a:spLocks/>
            </p:cNvSpPr>
            <p:nvPr/>
          </p:nvSpPr>
          <p:spPr bwMode="auto">
            <a:xfrm>
              <a:off x="2555" y="3205"/>
              <a:ext cx="19" cy="29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3"/>
                </a:cxn>
              </a:cxnLst>
              <a:rect l="0" t="0" r="r" b="b"/>
              <a:pathLst>
                <a:path w="19" h="29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9" name="Freeform 537"/>
            <p:cNvSpPr>
              <a:spLocks/>
            </p:cNvSpPr>
            <p:nvPr/>
          </p:nvSpPr>
          <p:spPr bwMode="auto">
            <a:xfrm>
              <a:off x="2555" y="3205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0" name="Freeform 538"/>
            <p:cNvSpPr>
              <a:spLocks/>
            </p:cNvSpPr>
            <p:nvPr/>
          </p:nvSpPr>
          <p:spPr bwMode="auto">
            <a:xfrm>
              <a:off x="2555" y="3205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1" name="Freeform 539" descr="25%"/>
            <p:cNvSpPr>
              <a:spLocks/>
            </p:cNvSpPr>
            <p:nvPr/>
          </p:nvSpPr>
          <p:spPr bwMode="auto">
            <a:xfrm>
              <a:off x="2643" y="3239"/>
              <a:ext cx="83" cy="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17"/>
                </a:cxn>
                <a:cxn ang="0">
                  <a:pos x="82" y="22"/>
                </a:cxn>
                <a:cxn ang="0">
                  <a:pos x="75" y="22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3" h="23">
                  <a:moveTo>
                    <a:pt x="0" y="0"/>
                  </a:moveTo>
                  <a:lnTo>
                    <a:pt x="7" y="0"/>
                  </a:lnTo>
                  <a:lnTo>
                    <a:pt x="82" y="17"/>
                  </a:lnTo>
                  <a:lnTo>
                    <a:pt x="82" y="22"/>
                  </a:lnTo>
                  <a:lnTo>
                    <a:pt x="75" y="2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2" name="Freeform 540" descr="25%"/>
            <p:cNvSpPr>
              <a:spLocks/>
            </p:cNvSpPr>
            <p:nvPr/>
          </p:nvSpPr>
          <p:spPr bwMode="auto">
            <a:xfrm>
              <a:off x="2643" y="3226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3" name="Freeform 541" descr="25%"/>
            <p:cNvSpPr>
              <a:spLocks/>
            </p:cNvSpPr>
            <p:nvPr/>
          </p:nvSpPr>
          <p:spPr bwMode="auto">
            <a:xfrm>
              <a:off x="2627" y="3253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4" name="Freeform 542" descr="25%"/>
            <p:cNvSpPr>
              <a:spLocks/>
            </p:cNvSpPr>
            <p:nvPr/>
          </p:nvSpPr>
          <p:spPr bwMode="auto">
            <a:xfrm>
              <a:off x="2627" y="3226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5" name="Freeform 543"/>
            <p:cNvSpPr>
              <a:spLocks/>
            </p:cNvSpPr>
            <p:nvPr/>
          </p:nvSpPr>
          <p:spPr bwMode="auto">
            <a:xfrm>
              <a:off x="2627" y="322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6" name="Freeform 544"/>
            <p:cNvSpPr>
              <a:spLocks/>
            </p:cNvSpPr>
            <p:nvPr/>
          </p:nvSpPr>
          <p:spPr bwMode="auto">
            <a:xfrm>
              <a:off x="2627" y="322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7" name="Freeform 545" descr="25%"/>
            <p:cNvSpPr>
              <a:spLocks/>
            </p:cNvSpPr>
            <p:nvPr/>
          </p:nvSpPr>
          <p:spPr bwMode="auto">
            <a:xfrm>
              <a:off x="2723" y="3260"/>
              <a:ext cx="83" cy="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17"/>
                </a:cxn>
                <a:cxn ang="0">
                  <a:pos x="82" y="22"/>
                </a:cxn>
                <a:cxn ang="0">
                  <a:pos x="75" y="22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3" h="23">
                  <a:moveTo>
                    <a:pt x="0" y="0"/>
                  </a:moveTo>
                  <a:lnTo>
                    <a:pt x="7" y="0"/>
                  </a:lnTo>
                  <a:lnTo>
                    <a:pt x="82" y="17"/>
                  </a:lnTo>
                  <a:lnTo>
                    <a:pt x="82" y="22"/>
                  </a:lnTo>
                  <a:lnTo>
                    <a:pt x="75" y="2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8" name="Freeform 546" descr="25%"/>
            <p:cNvSpPr>
              <a:spLocks/>
            </p:cNvSpPr>
            <p:nvPr/>
          </p:nvSpPr>
          <p:spPr bwMode="auto">
            <a:xfrm>
              <a:off x="2723" y="3246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49" name="Freeform 547" descr="25%"/>
            <p:cNvSpPr>
              <a:spLocks/>
            </p:cNvSpPr>
            <p:nvPr/>
          </p:nvSpPr>
          <p:spPr bwMode="auto">
            <a:xfrm>
              <a:off x="2707" y="3274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0" name="Freeform 548" descr="25%"/>
            <p:cNvSpPr>
              <a:spLocks/>
            </p:cNvSpPr>
            <p:nvPr/>
          </p:nvSpPr>
          <p:spPr bwMode="auto">
            <a:xfrm>
              <a:off x="2707" y="3246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1" name="Freeform 549"/>
            <p:cNvSpPr>
              <a:spLocks/>
            </p:cNvSpPr>
            <p:nvPr/>
          </p:nvSpPr>
          <p:spPr bwMode="auto">
            <a:xfrm>
              <a:off x="2707" y="3246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2" name="Freeform 550"/>
            <p:cNvSpPr>
              <a:spLocks/>
            </p:cNvSpPr>
            <p:nvPr/>
          </p:nvSpPr>
          <p:spPr bwMode="auto">
            <a:xfrm>
              <a:off x="2707" y="3246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3" name="Freeform 551" descr="25%"/>
            <p:cNvSpPr>
              <a:spLocks/>
            </p:cNvSpPr>
            <p:nvPr/>
          </p:nvSpPr>
          <p:spPr bwMode="auto">
            <a:xfrm>
              <a:off x="2803" y="3281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10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10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4" name="Freeform 552" descr="25%"/>
            <p:cNvSpPr>
              <a:spLocks/>
            </p:cNvSpPr>
            <p:nvPr/>
          </p:nvSpPr>
          <p:spPr bwMode="auto">
            <a:xfrm>
              <a:off x="2803" y="3267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5" name="Freeform 553" descr="25%"/>
            <p:cNvSpPr>
              <a:spLocks/>
            </p:cNvSpPr>
            <p:nvPr/>
          </p:nvSpPr>
          <p:spPr bwMode="auto">
            <a:xfrm>
              <a:off x="2787" y="3295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6" name="Freeform 554" descr="25%"/>
            <p:cNvSpPr>
              <a:spLocks/>
            </p:cNvSpPr>
            <p:nvPr/>
          </p:nvSpPr>
          <p:spPr bwMode="auto">
            <a:xfrm>
              <a:off x="2787" y="3267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7" name="Freeform 555"/>
            <p:cNvSpPr>
              <a:spLocks/>
            </p:cNvSpPr>
            <p:nvPr/>
          </p:nvSpPr>
          <p:spPr bwMode="auto">
            <a:xfrm>
              <a:off x="2787" y="3267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8" name="Freeform 556"/>
            <p:cNvSpPr>
              <a:spLocks/>
            </p:cNvSpPr>
            <p:nvPr/>
          </p:nvSpPr>
          <p:spPr bwMode="auto">
            <a:xfrm>
              <a:off x="2787" y="3267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9" name="Freeform 557" descr="25%"/>
            <p:cNvSpPr>
              <a:spLocks/>
            </p:cNvSpPr>
            <p:nvPr/>
          </p:nvSpPr>
          <p:spPr bwMode="auto">
            <a:xfrm>
              <a:off x="2883" y="3295"/>
              <a:ext cx="83" cy="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17"/>
                </a:cxn>
                <a:cxn ang="0">
                  <a:pos x="82" y="22"/>
                </a:cxn>
                <a:cxn ang="0">
                  <a:pos x="75" y="22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3" h="23">
                  <a:moveTo>
                    <a:pt x="0" y="0"/>
                  </a:moveTo>
                  <a:lnTo>
                    <a:pt x="7" y="0"/>
                  </a:lnTo>
                  <a:lnTo>
                    <a:pt x="82" y="17"/>
                  </a:lnTo>
                  <a:lnTo>
                    <a:pt x="82" y="22"/>
                  </a:lnTo>
                  <a:lnTo>
                    <a:pt x="75" y="2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0" name="Freeform 558" descr="25%"/>
            <p:cNvSpPr>
              <a:spLocks/>
            </p:cNvSpPr>
            <p:nvPr/>
          </p:nvSpPr>
          <p:spPr bwMode="auto">
            <a:xfrm>
              <a:off x="2883" y="3281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1" name="Freeform 559" descr="25%"/>
            <p:cNvSpPr>
              <a:spLocks/>
            </p:cNvSpPr>
            <p:nvPr/>
          </p:nvSpPr>
          <p:spPr bwMode="auto">
            <a:xfrm>
              <a:off x="2867" y="3309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2" name="Freeform 560" descr="25%"/>
            <p:cNvSpPr>
              <a:spLocks/>
            </p:cNvSpPr>
            <p:nvPr/>
          </p:nvSpPr>
          <p:spPr bwMode="auto">
            <a:xfrm>
              <a:off x="2867" y="3281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3" name="Freeform 561"/>
            <p:cNvSpPr>
              <a:spLocks/>
            </p:cNvSpPr>
            <p:nvPr/>
          </p:nvSpPr>
          <p:spPr bwMode="auto">
            <a:xfrm>
              <a:off x="2867" y="3281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4" name="Freeform 562"/>
            <p:cNvSpPr>
              <a:spLocks/>
            </p:cNvSpPr>
            <p:nvPr/>
          </p:nvSpPr>
          <p:spPr bwMode="auto">
            <a:xfrm>
              <a:off x="2867" y="3281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5" name="Freeform 563" descr="25%"/>
            <p:cNvSpPr>
              <a:spLocks/>
            </p:cNvSpPr>
            <p:nvPr/>
          </p:nvSpPr>
          <p:spPr bwMode="auto">
            <a:xfrm>
              <a:off x="2963" y="3316"/>
              <a:ext cx="7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74" y="10"/>
                </a:cxn>
                <a:cxn ang="0">
                  <a:pos x="74" y="16"/>
                </a:cxn>
                <a:cxn ang="0">
                  <a:pos x="67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75" h="17">
                  <a:moveTo>
                    <a:pt x="0" y="0"/>
                  </a:moveTo>
                  <a:lnTo>
                    <a:pt x="7" y="0"/>
                  </a:lnTo>
                  <a:lnTo>
                    <a:pt x="74" y="10"/>
                  </a:lnTo>
                  <a:lnTo>
                    <a:pt x="74" y="16"/>
                  </a:lnTo>
                  <a:lnTo>
                    <a:pt x="67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6" name="Freeform 564" descr="25%"/>
            <p:cNvSpPr>
              <a:spLocks/>
            </p:cNvSpPr>
            <p:nvPr/>
          </p:nvSpPr>
          <p:spPr bwMode="auto">
            <a:xfrm>
              <a:off x="2963" y="3302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7" name="Freeform 565" descr="25%"/>
            <p:cNvSpPr>
              <a:spLocks/>
            </p:cNvSpPr>
            <p:nvPr/>
          </p:nvSpPr>
          <p:spPr bwMode="auto">
            <a:xfrm>
              <a:off x="2947" y="3329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8" name="Freeform 566" descr="25%"/>
            <p:cNvSpPr>
              <a:spLocks/>
            </p:cNvSpPr>
            <p:nvPr/>
          </p:nvSpPr>
          <p:spPr bwMode="auto">
            <a:xfrm>
              <a:off x="2947" y="3302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9" name="Freeform 567"/>
            <p:cNvSpPr>
              <a:spLocks/>
            </p:cNvSpPr>
            <p:nvPr/>
          </p:nvSpPr>
          <p:spPr bwMode="auto">
            <a:xfrm>
              <a:off x="2947" y="3302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0" name="Freeform 568"/>
            <p:cNvSpPr>
              <a:spLocks/>
            </p:cNvSpPr>
            <p:nvPr/>
          </p:nvSpPr>
          <p:spPr bwMode="auto">
            <a:xfrm>
              <a:off x="2947" y="3302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1" name="Freeform 569" descr="25%"/>
            <p:cNvSpPr>
              <a:spLocks/>
            </p:cNvSpPr>
            <p:nvPr/>
          </p:nvSpPr>
          <p:spPr bwMode="auto">
            <a:xfrm>
              <a:off x="3035" y="3329"/>
              <a:ext cx="84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3" y="10"/>
                </a:cxn>
                <a:cxn ang="0">
                  <a:pos x="83" y="16"/>
                </a:cxn>
                <a:cxn ang="0">
                  <a:pos x="76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84" h="17">
                  <a:moveTo>
                    <a:pt x="0" y="0"/>
                  </a:moveTo>
                  <a:lnTo>
                    <a:pt x="7" y="0"/>
                  </a:lnTo>
                  <a:lnTo>
                    <a:pt x="83" y="10"/>
                  </a:lnTo>
                  <a:lnTo>
                    <a:pt x="83" y="16"/>
                  </a:lnTo>
                  <a:lnTo>
                    <a:pt x="76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2" name="Freeform 570" descr="25%"/>
            <p:cNvSpPr>
              <a:spLocks/>
            </p:cNvSpPr>
            <p:nvPr/>
          </p:nvSpPr>
          <p:spPr bwMode="auto">
            <a:xfrm>
              <a:off x="3035" y="3316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3" name="Freeform 571" descr="25%"/>
            <p:cNvSpPr>
              <a:spLocks/>
            </p:cNvSpPr>
            <p:nvPr/>
          </p:nvSpPr>
          <p:spPr bwMode="auto">
            <a:xfrm>
              <a:off x="3019" y="3343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4" name="Freeform 572" descr="25%"/>
            <p:cNvSpPr>
              <a:spLocks/>
            </p:cNvSpPr>
            <p:nvPr/>
          </p:nvSpPr>
          <p:spPr bwMode="auto">
            <a:xfrm>
              <a:off x="3019" y="3316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5" name="Freeform 573"/>
            <p:cNvSpPr>
              <a:spLocks/>
            </p:cNvSpPr>
            <p:nvPr/>
          </p:nvSpPr>
          <p:spPr bwMode="auto">
            <a:xfrm>
              <a:off x="3019" y="331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6" name="Freeform 574"/>
            <p:cNvSpPr>
              <a:spLocks/>
            </p:cNvSpPr>
            <p:nvPr/>
          </p:nvSpPr>
          <p:spPr bwMode="auto">
            <a:xfrm>
              <a:off x="3019" y="331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7" name="Freeform 575" descr="25%"/>
            <p:cNvSpPr>
              <a:spLocks/>
            </p:cNvSpPr>
            <p:nvPr/>
          </p:nvSpPr>
          <p:spPr bwMode="auto">
            <a:xfrm>
              <a:off x="3116" y="3343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10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10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8" name="Freeform 576" descr="25%"/>
            <p:cNvSpPr>
              <a:spLocks/>
            </p:cNvSpPr>
            <p:nvPr/>
          </p:nvSpPr>
          <p:spPr bwMode="auto">
            <a:xfrm>
              <a:off x="3116" y="3329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9" name="Freeform 577" descr="25%"/>
            <p:cNvSpPr>
              <a:spLocks/>
            </p:cNvSpPr>
            <p:nvPr/>
          </p:nvSpPr>
          <p:spPr bwMode="auto">
            <a:xfrm>
              <a:off x="3099" y="3357"/>
              <a:ext cx="36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5" y="0"/>
                </a:cxn>
                <a:cxn ang="0">
                  <a:pos x="35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6" h="17">
                  <a:moveTo>
                    <a:pt x="0" y="0"/>
                  </a:moveTo>
                  <a:lnTo>
                    <a:pt x="35" y="0"/>
                  </a:lnTo>
                  <a:lnTo>
                    <a:pt x="35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80" name="Freeform 578" descr="25%"/>
            <p:cNvSpPr>
              <a:spLocks/>
            </p:cNvSpPr>
            <p:nvPr/>
          </p:nvSpPr>
          <p:spPr bwMode="auto">
            <a:xfrm>
              <a:off x="3099" y="3329"/>
              <a:ext cx="20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3" y="0"/>
                </a:cxn>
                <a:cxn ang="0">
                  <a:pos x="19" y="0"/>
                </a:cxn>
                <a:cxn ang="0">
                  <a:pos x="19" y="6"/>
                </a:cxn>
                <a:cxn ang="0">
                  <a:pos x="7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20" h="30">
                  <a:moveTo>
                    <a:pt x="0" y="23"/>
                  </a:moveTo>
                  <a:lnTo>
                    <a:pt x="13" y="0"/>
                  </a:lnTo>
                  <a:lnTo>
                    <a:pt x="19" y="0"/>
                  </a:lnTo>
                  <a:lnTo>
                    <a:pt x="19" y="6"/>
                  </a:lnTo>
                  <a:lnTo>
                    <a:pt x="7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81" name="Freeform 579"/>
            <p:cNvSpPr>
              <a:spLocks/>
            </p:cNvSpPr>
            <p:nvPr/>
          </p:nvSpPr>
          <p:spPr bwMode="auto">
            <a:xfrm>
              <a:off x="3099" y="3329"/>
              <a:ext cx="28" cy="23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7" y="22"/>
                </a:cxn>
                <a:cxn ang="0">
                  <a:pos x="0" y="22"/>
                </a:cxn>
                <a:cxn ang="0">
                  <a:pos x="14" y="0"/>
                </a:cxn>
              </a:cxnLst>
              <a:rect l="0" t="0" r="r" b="b"/>
              <a:pathLst>
                <a:path w="28" h="23">
                  <a:moveTo>
                    <a:pt x="14" y="0"/>
                  </a:moveTo>
                  <a:lnTo>
                    <a:pt x="27" y="22"/>
                  </a:lnTo>
                  <a:lnTo>
                    <a:pt x="0" y="22"/>
                  </a:lnTo>
                  <a:lnTo>
                    <a:pt x="14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82" name="Freeform 580"/>
            <p:cNvSpPr>
              <a:spLocks/>
            </p:cNvSpPr>
            <p:nvPr/>
          </p:nvSpPr>
          <p:spPr bwMode="auto">
            <a:xfrm>
              <a:off x="3099" y="3329"/>
              <a:ext cx="34" cy="29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33" y="28"/>
                </a:cxn>
                <a:cxn ang="0">
                  <a:pos x="0" y="28"/>
                </a:cxn>
                <a:cxn ang="0">
                  <a:pos x="17" y="0"/>
                </a:cxn>
              </a:cxnLst>
              <a:rect l="0" t="0" r="r" b="b"/>
              <a:pathLst>
                <a:path w="34" h="29">
                  <a:moveTo>
                    <a:pt x="17" y="0"/>
                  </a:moveTo>
                  <a:lnTo>
                    <a:pt x="33" y="28"/>
                  </a:lnTo>
                  <a:lnTo>
                    <a:pt x="0" y="28"/>
                  </a:lnTo>
                  <a:lnTo>
                    <a:pt x="17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83" name="Freeform 581" descr="25%"/>
            <p:cNvSpPr>
              <a:spLocks/>
            </p:cNvSpPr>
            <p:nvPr/>
          </p:nvSpPr>
          <p:spPr bwMode="auto">
            <a:xfrm>
              <a:off x="3196" y="3357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8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8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8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84" name="Freeform 582" descr="25%"/>
            <p:cNvSpPr>
              <a:spLocks/>
            </p:cNvSpPr>
            <p:nvPr/>
          </p:nvSpPr>
          <p:spPr bwMode="auto">
            <a:xfrm>
              <a:off x="3196" y="3343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85" name="Freeform 583" descr="25%"/>
            <p:cNvSpPr>
              <a:spLocks/>
            </p:cNvSpPr>
            <p:nvPr/>
          </p:nvSpPr>
          <p:spPr bwMode="auto">
            <a:xfrm>
              <a:off x="3180" y="3371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86" name="Freeform 584" descr="25%"/>
            <p:cNvSpPr>
              <a:spLocks/>
            </p:cNvSpPr>
            <p:nvPr/>
          </p:nvSpPr>
          <p:spPr bwMode="auto">
            <a:xfrm>
              <a:off x="3180" y="3343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87" name="Freeform 585"/>
            <p:cNvSpPr>
              <a:spLocks/>
            </p:cNvSpPr>
            <p:nvPr/>
          </p:nvSpPr>
          <p:spPr bwMode="auto">
            <a:xfrm>
              <a:off x="3180" y="3343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88" name="Freeform 586"/>
            <p:cNvSpPr>
              <a:spLocks/>
            </p:cNvSpPr>
            <p:nvPr/>
          </p:nvSpPr>
          <p:spPr bwMode="auto">
            <a:xfrm>
              <a:off x="3180" y="3343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89" name="Freeform 587" descr="25%"/>
            <p:cNvSpPr>
              <a:spLocks/>
            </p:cNvSpPr>
            <p:nvPr/>
          </p:nvSpPr>
          <p:spPr bwMode="auto">
            <a:xfrm>
              <a:off x="3276" y="3364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10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10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0" name="Freeform 588" descr="25%"/>
            <p:cNvSpPr>
              <a:spLocks/>
            </p:cNvSpPr>
            <p:nvPr/>
          </p:nvSpPr>
          <p:spPr bwMode="auto">
            <a:xfrm>
              <a:off x="3276" y="3350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1" name="Freeform 589" descr="25%"/>
            <p:cNvSpPr>
              <a:spLocks/>
            </p:cNvSpPr>
            <p:nvPr/>
          </p:nvSpPr>
          <p:spPr bwMode="auto">
            <a:xfrm>
              <a:off x="3260" y="3378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2" name="Freeform 590" descr="25%"/>
            <p:cNvSpPr>
              <a:spLocks/>
            </p:cNvSpPr>
            <p:nvPr/>
          </p:nvSpPr>
          <p:spPr bwMode="auto">
            <a:xfrm>
              <a:off x="3260" y="3350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3" name="Freeform 591"/>
            <p:cNvSpPr>
              <a:spLocks/>
            </p:cNvSpPr>
            <p:nvPr/>
          </p:nvSpPr>
          <p:spPr bwMode="auto">
            <a:xfrm>
              <a:off x="3260" y="3350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4" name="Freeform 592"/>
            <p:cNvSpPr>
              <a:spLocks/>
            </p:cNvSpPr>
            <p:nvPr/>
          </p:nvSpPr>
          <p:spPr bwMode="auto">
            <a:xfrm>
              <a:off x="3260" y="3350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5" name="Freeform 593" descr="25%"/>
            <p:cNvSpPr>
              <a:spLocks/>
            </p:cNvSpPr>
            <p:nvPr/>
          </p:nvSpPr>
          <p:spPr bwMode="auto">
            <a:xfrm>
              <a:off x="3356" y="3378"/>
              <a:ext cx="7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74" y="8"/>
                </a:cxn>
                <a:cxn ang="0">
                  <a:pos x="74" y="16"/>
                </a:cxn>
                <a:cxn ang="0">
                  <a:pos x="67" y="16"/>
                </a:cxn>
                <a:cxn ang="0">
                  <a:pos x="0" y="8"/>
                </a:cxn>
                <a:cxn ang="0">
                  <a:pos x="0" y="0"/>
                </a:cxn>
              </a:cxnLst>
              <a:rect l="0" t="0" r="r" b="b"/>
              <a:pathLst>
                <a:path w="75" h="17">
                  <a:moveTo>
                    <a:pt x="0" y="0"/>
                  </a:moveTo>
                  <a:lnTo>
                    <a:pt x="7" y="0"/>
                  </a:lnTo>
                  <a:lnTo>
                    <a:pt x="74" y="8"/>
                  </a:lnTo>
                  <a:lnTo>
                    <a:pt x="74" y="16"/>
                  </a:lnTo>
                  <a:lnTo>
                    <a:pt x="67" y="16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6" name="Freeform 594" descr="25%"/>
            <p:cNvSpPr>
              <a:spLocks/>
            </p:cNvSpPr>
            <p:nvPr/>
          </p:nvSpPr>
          <p:spPr bwMode="auto">
            <a:xfrm>
              <a:off x="3356" y="3364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7" name="Freeform 595" descr="25%"/>
            <p:cNvSpPr>
              <a:spLocks/>
            </p:cNvSpPr>
            <p:nvPr/>
          </p:nvSpPr>
          <p:spPr bwMode="auto">
            <a:xfrm>
              <a:off x="3340" y="3392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8" name="Freeform 596" descr="25%"/>
            <p:cNvSpPr>
              <a:spLocks/>
            </p:cNvSpPr>
            <p:nvPr/>
          </p:nvSpPr>
          <p:spPr bwMode="auto">
            <a:xfrm>
              <a:off x="3340" y="3364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9" name="Freeform 597"/>
            <p:cNvSpPr>
              <a:spLocks/>
            </p:cNvSpPr>
            <p:nvPr/>
          </p:nvSpPr>
          <p:spPr bwMode="auto">
            <a:xfrm>
              <a:off x="3340" y="3364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0" name="Freeform 598"/>
            <p:cNvSpPr>
              <a:spLocks/>
            </p:cNvSpPr>
            <p:nvPr/>
          </p:nvSpPr>
          <p:spPr bwMode="auto">
            <a:xfrm>
              <a:off x="3340" y="3364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1" name="Freeform 599" descr="25%"/>
            <p:cNvSpPr>
              <a:spLocks/>
            </p:cNvSpPr>
            <p:nvPr/>
          </p:nvSpPr>
          <p:spPr bwMode="auto">
            <a:xfrm>
              <a:off x="3428" y="3385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8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8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8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2" name="Freeform 600" descr="25%"/>
            <p:cNvSpPr>
              <a:spLocks/>
            </p:cNvSpPr>
            <p:nvPr/>
          </p:nvSpPr>
          <p:spPr bwMode="auto">
            <a:xfrm>
              <a:off x="3428" y="3371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3" name="Freeform 601" descr="25%"/>
            <p:cNvSpPr>
              <a:spLocks/>
            </p:cNvSpPr>
            <p:nvPr/>
          </p:nvSpPr>
          <p:spPr bwMode="auto">
            <a:xfrm>
              <a:off x="3412" y="3399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4" name="Freeform 602" descr="25%"/>
            <p:cNvSpPr>
              <a:spLocks/>
            </p:cNvSpPr>
            <p:nvPr/>
          </p:nvSpPr>
          <p:spPr bwMode="auto">
            <a:xfrm>
              <a:off x="3412" y="3371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5" name="Freeform 603"/>
            <p:cNvSpPr>
              <a:spLocks/>
            </p:cNvSpPr>
            <p:nvPr/>
          </p:nvSpPr>
          <p:spPr bwMode="auto">
            <a:xfrm>
              <a:off x="3412" y="3371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6" name="Freeform 604"/>
            <p:cNvSpPr>
              <a:spLocks/>
            </p:cNvSpPr>
            <p:nvPr/>
          </p:nvSpPr>
          <p:spPr bwMode="auto">
            <a:xfrm>
              <a:off x="3412" y="3371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7" name="Freeform 605" descr="25%"/>
            <p:cNvSpPr>
              <a:spLocks/>
            </p:cNvSpPr>
            <p:nvPr/>
          </p:nvSpPr>
          <p:spPr bwMode="auto">
            <a:xfrm>
              <a:off x="3508" y="339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11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11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8" name="Freeform 606" descr="25%"/>
            <p:cNvSpPr>
              <a:spLocks/>
            </p:cNvSpPr>
            <p:nvPr/>
          </p:nvSpPr>
          <p:spPr bwMode="auto">
            <a:xfrm>
              <a:off x="3508" y="3378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9" name="Freeform 607" descr="25%"/>
            <p:cNvSpPr>
              <a:spLocks/>
            </p:cNvSpPr>
            <p:nvPr/>
          </p:nvSpPr>
          <p:spPr bwMode="auto">
            <a:xfrm>
              <a:off x="3492" y="3406"/>
              <a:ext cx="3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5" h="1">
                  <a:moveTo>
                    <a:pt x="0" y="0"/>
                  </a:moveTo>
                  <a:lnTo>
                    <a:pt x="34" y="0"/>
                  </a:lnTo>
                  <a:lnTo>
                    <a:pt x="34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0" name="Freeform 608" descr="25%"/>
            <p:cNvSpPr>
              <a:spLocks/>
            </p:cNvSpPr>
            <p:nvPr/>
          </p:nvSpPr>
          <p:spPr bwMode="auto">
            <a:xfrm>
              <a:off x="3492" y="3378"/>
              <a:ext cx="19" cy="29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3"/>
                </a:cxn>
              </a:cxnLst>
              <a:rect l="0" t="0" r="r" b="b"/>
              <a:pathLst>
                <a:path w="19" h="29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1" name="Freeform 609"/>
            <p:cNvSpPr>
              <a:spLocks/>
            </p:cNvSpPr>
            <p:nvPr/>
          </p:nvSpPr>
          <p:spPr bwMode="auto">
            <a:xfrm>
              <a:off x="3492" y="3378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2" name="Freeform 610"/>
            <p:cNvSpPr>
              <a:spLocks/>
            </p:cNvSpPr>
            <p:nvPr/>
          </p:nvSpPr>
          <p:spPr bwMode="auto">
            <a:xfrm>
              <a:off x="3492" y="3378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3" name="Freeform 611" descr="25%"/>
            <p:cNvSpPr>
              <a:spLocks/>
            </p:cNvSpPr>
            <p:nvPr/>
          </p:nvSpPr>
          <p:spPr bwMode="auto">
            <a:xfrm>
              <a:off x="3588" y="3406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6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6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4" name="Freeform 612" descr="25%"/>
            <p:cNvSpPr>
              <a:spLocks/>
            </p:cNvSpPr>
            <p:nvPr/>
          </p:nvSpPr>
          <p:spPr bwMode="auto">
            <a:xfrm>
              <a:off x="3588" y="3392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5" name="Freeform 613" descr="25%"/>
            <p:cNvSpPr>
              <a:spLocks/>
            </p:cNvSpPr>
            <p:nvPr/>
          </p:nvSpPr>
          <p:spPr bwMode="auto">
            <a:xfrm>
              <a:off x="3572" y="3419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6" name="Freeform 614" descr="25%"/>
            <p:cNvSpPr>
              <a:spLocks/>
            </p:cNvSpPr>
            <p:nvPr/>
          </p:nvSpPr>
          <p:spPr bwMode="auto">
            <a:xfrm>
              <a:off x="3572" y="3392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7" name="Freeform 615"/>
            <p:cNvSpPr>
              <a:spLocks/>
            </p:cNvSpPr>
            <p:nvPr/>
          </p:nvSpPr>
          <p:spPr bwMode="auto">
            <a:xfrm>
              <a:off x="3572" y="3392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8" name="Freeform 616"/>
            <p:cNvSpPr>
              <a:spLocks/>
            </p:cNvSpPr>
            <p:nvPr/>
          </p:nvSpPr>
          <p:spPr bwMode="auto">
            <a:xfrm>
              <a:off x="3572" y="3392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9" name="Freeform 617" descr="25%"/>
            <p:cNvSpPr>
              <a:spLocks/>
            </p:cNvSpPr>
            <p:nvPr/>
          </p:nvSpPr>
          <p:spPr bwMode="auto">
            <a:xfrm>
              <a:off x="3668" y="3412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8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8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8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0" name="Freeform 618" descr="25%"/>
            <p:cNvSpPr>
              <a:spLocks/>
            </p:cNvSpPr>
            <p:nvPr/>
          </p:nvSpPr>
          <p:spPr bwMode="auto">
            <a:xfrm>
              <a:off x="3668" y="3399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1" name="Freeform 619" descr="25%"/>
            <p:cNvSpPr>
              <a:spLocks/>
            </p:cNvSpPr>
            <p:nvPr/>
          </p:nvSpPr>
          <p:spPr bwMode="auto">
            <a:xfrm>
              <a:off x="3652" y="3426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2" name="Freeform 620" descr="25%"/>
            <p:cNvSpPr>
              <a:spLocks/>
            </p:cNvSpPr>
            <p:nvPr/>
          </p:nvSpPr>
          <p:spPr bwMode="auto">
            <a:xfrm>
              <a:off x="3652" y="3399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3" name="Freeform 621"/>
            <p:cNvSpPr>
              <a:spLocks/>
            </p:cNvSpPr>
            <p:nvPr/>
          </p:nvSpPr>
          <p:spPr bwMode="auto">
            <a:xfrm>
              <a:off x="3652" y="3399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4" name="Freeform 622"/>
            <p:cNvSpPr>
              <a:spLocks/>
            </p:cNvSpPr>
            <p:nvPr/>
          </p:nvSpPr>
          <p:spPr bwMode="auto">
            <a:xfrm>
              <a:off x="3652" y="3399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5" name="Freeform 623" descr="25%"/>
            <p:cNvSpPr>
              <a:spLocks/>
            </p:cNvSpPr>
            <p:nvPr/>
          </p:nvSpPr>
          <p:spPr bwMode="auto">
            <a:xfrm>
              <a:off x="3748" y="3419"/>
              <a:ext cx="76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75" y="8"/>
                </a:cxn>
                <a:cxn ang="0">
                  <a:pos x="75" y="16"/>
                </a:cxn>
                <a:cxn ang="0">
                  <a:pos x="68" y="16"/>
                </a:cxn>
                <a:cxn ang="0">
                  <a:pos x="0" y="8"/>
                </a:cxn>
                <a:cxn ang="0">
                  <a:pos x="0" y="0"/>
                </a:cxn>
              </a:cxnLst>
              <a:rect l="0" t="0" r="r" b="b"/>
              <a:pathLst>
                <a:path w="76" h="17">
                  <a:moveTo>
                    <a:pt x="0" y="0"/>
                  </a:moveTo>
                  <a:lnTo>
                    <a:pt x="7" y="0"/>
                  </a:lnTo>
                  <a:lnTo>
                    <a:pt x="75" y="8"/>
                  </a:lnTo>
                  <a:lnTo>
                    <a:pt x="75" y="16"/>
                  </a:lnTo>
                  <a:lnTo>
                    <a:pt x="68" y="16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6" name="Freeform 624" descr="25%"/>
            <p:cNvSpPr>
              <a:spLocks/>
            </p:cNvSpPr>
            <p:nvPr/>
          </p:nvSpPr>
          <p:spPr bwMode="auto">
            <a:xfrm>
              <a:off x="3748" y="3406"/>
              <a:ext cx="1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2"/>
                </a:cxn>
                <a:cxn ang="0">
                  <a:pos x="18" y="28"/>
                </a:cxn>
                <a:cxn ang="0">
                  <a:pos x="12" y="28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19" h="29">
                  <a:moveTo>
                    <a:pt x="0" y="0"/>
                  </a:moveTo>
                  <a:lnTo>
                    <a:pt x="6" y="0"/>
                  </a:lnTo>
                  <a:lnTo>
                    <a:pt x="18" y="22"/>
                  </a:lnTo>
                  <a:lnTo>
                    <a:pt x="18" y="28"/>
                  </a:lnTo>
                  <a:lnTo>
                    <a:pt x="12" y="28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7" name="Freeform 625" descr="25%"/>
            <p:cNvSpPr>
              <a:spLocks/>
            </p:cNvSpPr>
            <p:nvPr/>
          </p:nvSpPr>
          <p:spPr bwMode="auto">
            <a:xfrm>
              <a:off x="3732" y="3433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8" name="Freeform 626" descr="25%"/>
            <p:cNvSpPr>
              <a:spLocks/>
            </p:cNvSpPr>
            <p:nvPr/>
          </p:nvSpPr>
          <p:spPr bwMode="auto">
            <a:xfrm>
              <a:off x="3732" y="3406"/>
              <a:ext cx="19" cy="29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5"/>
                </a:cxn>
                <a:cxn ang="0">
                  <a:pos x="6" y="28"/>
                </a:cxn>
                <a:cxn ang="0">
                  <a:pos x="0" y="28"/>
                </a:cxn>
                <a:cxn ang="0">
                  <a:pos x="0" y="22"/>
                </a:cxn>
              </a:cxnLst>
              <a:rect l="0" t="0" r="r" b="b"/>
              <a:pathLst>
                <a:path w="19" h="29">
                  <a:moveTo>
                    <a:pt x="0" y="2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5"/>
                  </a:lnTo>
                  <a:lnTo>
                    <a:pt x="6" y="28"/>
                  </a:lnTo>
                  <a:lnTo>
                    <a:pt x="0" y="28"/>
                  </a:lnTo>
                  <a:lnTo>
                    <a:pt x="0" y="22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9" name="Freeform 627"/>
            <p:cNvSpPr>
              <a:spLocks/>
            </p:cNvSpPr>
            <p:nvPr/>
          </p:nvSpPr>
          <p:spPr bwMode="auto">
            <a:xfrm>
              <a:off x="3732" y="3406"/>
              <a:ext cx="27" cy="22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1"/>
                </a:cxn>
                <a:cxn ang="0">
                  <a:pos x="0" y="21"/>
                </a:cxn>
                <a:cxn ang="0">
                  <a:pos x="13" y="0"/>
                </a:cxn>
              </a:cxnLst>
              <a:rect l="0" t="0" r="r" b="b"/>
              <a:pathLst>
                <a:path w="27" h="22">
                  <a:moveTo>
                    <a:pt x="13" y="0"/>
                  </a:moveTo>
                  <a:lnTo>
                    <a:pt x="26" y="21"/>
                  </a:lnTo>
                  <a:lnTo>
                    <a:pt x="0" y="21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0" name="Freeform 628"/>
            <p:cNvSpPr>
              <a:spLocks/>
            </p:cNvSpPr>
            <p:nvPr/>
          </p:nvSpPr>
          <p:spPr bwMode="auto">
            <a:xfrm>
              <a:off x="3732" y="3406"/>
              <a:ext cx="33" cy="28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7"/>
                </a:cxn>
                <a:cxn ang="0">
                  <a:pos x="0" y="27"/>
                </a:cxn>
                <a:cxn ang="0">
                  <a:pos x="16" y="0"/>
                </a:cxn>
              </a:cxnLst>
              <a:rect l="0" t="0" r="r" b="b"/>
              <a:pathLst>
                <a:path w="33" h="28">
                  <a:moveTo>
                    <a:pt x="16" y="0"/>
                  </a:moveTo>
                  <a:lnTo>
                    <a:pt x="32" y="27"/>
                  </a:lnTo>
                  <a:lnTo>
                    <a:pt x="0" y="27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1" name="Freeform 629" descr="25%"/>
            <p:cNvSpPr>
              <a:spLocks/>
            </p:cNvSpPr>
            <p:nvPr/>
          </p:nvSpPr>
          <p:spPr bwMode="auto">
            <a:xfrm>
              <a:off x="3821" y="3426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2" name="Freeform 630" descr="25%"/>
            <p:cNvSpPr>
              <a:spLocks/>
            </p:cNvSpPr>
            <p:nvPr/>
          </p:nvSpPr>
          <p:spPr bwMode="auto">
            <a:xfrm>
              <a:off x="3821" y="3412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3" name="Freeform 631" descr="25%"/>
            <p:cNvSpPr>
              <a:spLocks/>
            </p:cNvSpPr>
            <p:nvPr/>
          </p:nvSpPr>
          <p:spPr bwMode="auto">
            <a:xfrm>
              <a:off x="3805" y="3440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4" name="Freeform 632" descr="25%"/>
            <p:cNvSpPr>
              <a:spLocks/>
            </p:cNvSpPr>
            <p:nvPr/>
          </p:nvSpPr>
          <p:spPr bwMode="auto">
            <a:xfrm>
              <a:off x="3805" y="3412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5" name="Freeform 633"/>
            <p:cNvSpPr>
              <a:spLocks/>
            </p:cNvSpPr>
            <p:nvPr/>
          </p:nvSpPr>
          <p:spPr bwMode="auto">
            <a:xfrm>
              <a:off x="3805" y="3412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6" name="Freeform 634"/>
            <p:cNvSpPr>
              <a:spLocks/>
            </p:cNvSpPr>
            <p:nvPr/>
          </p:nvSpPr>
          <p:spPr bwMode="auto">
            <a:xfrm>
              <a:off x="3805" y="3412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7" name="Freeform 635" descr="25%"/>
            <p:cNvSpPr>
              <a:spLocks/>
            </p:cNvSpPr>
            <p:nvPr/>
          </p:nvSpPr>
          <p:spPr bwMode="auto">
            <a:xfrm>
              <a:off x="3901" y="3426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8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8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8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8" name="Freeform 636" descr="25%"/>
            <p:cNvSpPr>
              <a:spLocks/>
            </p:cNvSpPr>
            <p:nvPr/>
          </p:nvSpPr>
          <p:spPr bwMode="auto">
            <a:xfrm>
              <a:off x="3901" y="3412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9" name="Freeform 637" descr="25%"/>
            <p:cNvSpPr>
              <a:spLocks/>
            </p:cNvSpPr>
            <p:nvPr/>
          </p:nvSpPr>
          <p:spPr bwMode="auto">
            <a:xfrm>
              <a:off x="3885" y="3440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0" name="Freeform 638" descr="25%"/>
            <p:cNvSpPr>
              <a:spLocks/>
            </p:cNvSpPr>
            <p:nvPr/>
          </p:nvSpPr>
          <p:spPr bwMode="auto">
            <a:xfrm>
              <a:off x="3885" y="3412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1" name="Freeform 639"/>
            <p:cNvSpPr>
              <a:spLocks/>
            </p:cNvSpPr>
            <p:nvPr/>
          </p:nvSpPr>
          <p:spPr bwMode="auto">
            <a:xfrm>
              <a:off x="3885" y="3412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2" name="Freeform 640"/>
            <p:cNvSpPr>
              <a:spLocks/>
            </p:cNvSpPr>
            <p:nvPr/>
          </p:nvSpPr>
          <p:spPr bwMode="auto">
            <a:xfrm>
              <a:off x="3885" y="3412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3" name="Freeform 641" descr="25%"/>
            <p:cNvSpPr>
              <a:spLocks/>
            </p:cNvSpPr>
            <p:nvPr/>
          </p:nvSpPr>
          <p:spPr bwMode="auto">
            <a:xfrm>
              <a:off x="3981" y="3433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8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8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8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4" name="Freeform 642" descr="25%"/>
            <p:cNvSpPr>
              <a:spLocks/>
            </p:cNvSpPr>
            <p:nvPr/>
          </p:nvSpPr>
          <p:spPr bwMode="auto">
            <a:xfrm>
              <a:off x="3981" y="3419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5" name="Freeform 643" descr="25%"/>
            <p:cNvSpPr>
              <a:spLocks/>
            </p:cNvSpPr>
            <p:nvPr/>
          </p:nvSpPr>
          <p:spPr bwMode="auto">
            <a:xfrm>
              <a:off x="3965" y="3447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6" name="Freeform 644" descr="25%"/>
            <p:cNvSpPr>
              <a:spLocks/>
            </p:cNvSpPr>
            <p:nvPr/>
          </p:nvSpPr>
          <p:spPr bwMode="auto">
            <a:xfrm>
              <a:off x="3965" y="3419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7" name="Freeform 645"/>
            <p:cNvSpPr>
              <a:spLocks/>
            </p:cNvSpPr>
            <p:nvPr/>
          </p:nvSpPr>
          <p:spPr bwMode="auto">
            <a:xfrm>
              <a:off x="3965" y="3419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8" name="Freeform 646"/>
            <p:cNvSpPr>
              <a:spLocks/>
            </p:cNvSpPr>
            <p:nvPr/>
          </p:nvSpPr>
          <p:spPr bwMode="auto">
            <a:xfrm>
              <a:off x="3965" y="3419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9" name="Freeform 647" descr="25%"/>
            <p:cNvSpPr>
              <a:spLocks/>
            </p:cNvSpPr>
            <p:nvPr/>
          </p:nvSpPr>
          <p:spPr bwMode="auto">
            <a:xfrm>
              <a:off x="4061" y="3440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0" name="Freeform 648" descr="25%"/>
            <p:cNvSpPr>
              <a:spLocks/>
            </p:cNvSpPr>
            <p:nvPr/>
          </p:nvSpPr>
          <p:spPr bwMode="auto">
            <a:xfrm>
              <a:off x="4061" y="3426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1" name="Freeform 649" descr="25%"/>
            <p:cNvSpPr>
              <a:spLocks/>
            </p:cNvSpPr>
            <p:nvPr/>
          </p:nvSpPr>
          <p:spPr bwMode="auto">
            <a:xfrm>
              <a:off x="4045" y="3454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2" name="Freeform 650" descr="25%"/>
            <p:cNvSpPr>
              <a:spLocks/>
            </p:cNvSpPr>
            <p:nvPr/>
          </p:nvSpPr>
          <p:spPr bwMode="auto">
            <a:xfrm>
              <a:off x="4045" y="3426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3" name="Freeform 651"/>
            <p:cNvSpPr>
              <a:spLocks/>
            </p:cNvSpPr>
            <p:nvPr/>
          </p:nvSpPr>
          <p:spPr bwMode="auto">
            <a:xfrm>
              <a:off x="4045" y="3426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4" name="Freeform 652"/>
            <p:cNvSpPr>
              <a:spLocks/>
            </p:cNvSpPr>
            <p:nvPr/>
          </p:nvSpPr>
          <p:spPr bwMode="auto">
            <a:xfrm>
              <a:off x="4045" y="3426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5" name="Freeform 653" descr="25%"/>
            <p:cNvSpPr>
              <a:spLocks/>
            </p:cNvSpPr>
            <p:nvPr/>
          </p:nvSpPr>
          <p:spPr bwMode="auto">
            <a:xfrm>
              <a:off x="4141" y="3440"/>
              <a:ext cx="7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74" y="8"/>
                </a:cxn>
                <a:cxn ang="0">
                  <a:pos x="74" y="16"/>
                </a:cxn>
                <a:cxn ang="0">
                  <a:pos x="67" y="16"/>
                </a:cxn>
                <a:cxn ang="0">
                  <a:pos x="0" y="8"/>
                </a:cxn>
                <a:cxn ang="0">
                  <a:pos x="0" y="0"/>
                </a:cxn>
              </a:cxnLst>
              <a:rect l="0" t="0" r="r" b="b"/>
              <a:pathLst>
                <a:path w="75" h="17">
                  <a:moveTo>
                    <a:pt x="0" y="0"/>
                  </a:moveTo>
                  <a:lnTo>
                    <a:pt x="7" y="0"/>
                  </a:lnTo>
                  <a:lnTo>
                    <a:pt x="74" y="8"/>
                  </a:lnTo>
                  <a:lnTo>
                    <a:pt x="74" y="16"/>
                  </a:lnTo>
                  <a:lnTo>
                    <a:pt x="67" y="16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6" name="Freeform 654" descr="25%"/>
            <p:cNvSpPr>
              <a:spLocks/>
            </p:cNvSpPr>
            <p:nvPr/>
          </p:nvSpPr>
          <p:spPr bwMode="auto">
            <a:xfrm>
              <a:off x="4141" y="3426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7" name="Freeform 655" descr="25%"/>
            <p:cNvSpPr>
              <a:spLocks/>
            </p:cNvSpPr>
            <p:nvPr/>
          </p:nvSpPr>
          <p:spPr bwMode="auto">
            <a:xfrm>
              <a:off x="4125" y="3454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8" name="Freeform 656" descr="25%"/>
            <p:cNvSpPr>
              <a:spLocks/>
            </p:cNvSpPr>
            <p:nvPr/>
          </p:nvSpPr>
          <p:spPr bwMode="auto">
            <a:xfrm>
              <a:off x="4125" y="3426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9" name="Freeform 657"/>
            <p:cNvSpPr>
              <a:spLocks/>
            </p:cNvSpPr>
            <p:nvPr/>
          </p:nvSpPr>
          <p:spPr bwMode="auto">
            <a:xfrm>
              <a:off x="4125" y="3426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60" name="Freeform 658"/>
            <p:cNvSpPr>
              <a:spLocks/>
            </p:cNvSpPr>
            <p:nvPr/>
          </p:nvSpPr>
          <p:spPr bwMode="auto">
            <a:xfrm>
              <a:off x="4125" y="3426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61" name="Freeform 659" descr="25%"/>
            <p:cNvSpPr>
              <a:spLocks/>
            </p:cNvSpPr>
            <p:nvPr/>
          </p:nvSpPr>
          <p:spPr bwMode="auto">
            <a:xfrm>
              <a:off x="4213" y="3447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2" y="0"/>
                </a:cxn>
                <a:cxn ang="0">
                  <a:pos x="82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82" y="0"/>
                  </a:lnTo>
                  <a:lnTo>
                    <a:pt x="82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62" name="Freeform 660" descr="25%"/>
            <p:cNvSpPr>
              <a:spLocks/>
            </p:cNvSpPr>
            <p:nvPr/>
          </p:nvSpPr>
          <p:spPr bwMode="auto">
            <a:xfrm>
              <a:off x="4213" y="3433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63" name="Freeform 661" descr="25%"/>
            <p:cNvSpPr>
              <a:spLocks/>
            </p:cNvSpPr>
            <p:nvPr/>
          </p:nvSpPr>
          <p:spPr bwMode="auto">
            <a:xfrm>
              <a:off x="4197" y="3461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64" name="Freeform 662" descr="25%"/>
            <p:cNvSpPr>
              <a:spLocks/>
            </p:cNvSpPr>
            <p:nvPr/>
          </p:nvSpPr>
          <p:spPr bwMode="auto">
            <a:xfrm>
              <a:off x="4197" y="3433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65" name="Freeform 663"/>
            <p:cNvSpPr>
              <a:spLocks/>
            </p:cNvSpPr>
            <p:nvPr/>
          </p:nvSpPr>
          <p:spPr bwMode="auto">
            <a:xfrm>
              <a:off x="4197" y="3433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66" name="Freeform 664"/>
            <p:cNvSpPr>
              <a:spLocks/>
            </p:cNvSpPr>
            <p:nvPr/>
          </p:nvSpPr>
          <p:spPr bwMode="auto">
            <a:xfrm>
              <a:off x="4197" y="3433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67" name="Freeform 665" descr="25%"/>
            <p:cNvSpPr>
              <a:spLocks/>
            </p:cNvSpPr>
            <p:nvPr/>
          </p:nvSpPr>
          <p:spPr bwMode="auto">
            <a:xfrm>
              <a:off x="4293" y="3447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8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8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8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68" name="Freeform 666" descr="25%"/>
            <p:cNvSpPr>
              <a:spLocks/>
            </p:cNvSpPr>
            <p:nvPr/>
          </p:nvSpPr>
          <p:spPr bwMode="auto">
            <a:xfrm>
              <a:off x="4293" y="3433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69" name="Freeform 667" descr="25%"/>
            <p:cNvSpPr>
              <a:spLocks/>
            </p:cNvSpPr>
            <p:nvPr/>
          </p:nvSpPr>
          <p:spPr bwMode="auto">
            <a:xfrm>
              <a:off x="4277" y="3461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70" name="Freeform 668" descr="25%"/>
            <p:cNvSpPr>
              <a:spLocks/>
            </p:cNvSpPr>
            <p:nvPr/>
          </p:nvSpPr>
          <p:spPr bwMode="auto">
            <a:xfrm>
              <a:off x="4277" y="3433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71" name="Freeform 669"/>
            <p:cNvSpPr>
              <a:spLocks/>
            </p:cNvSpPr>
            <p:nvPr/>
          </p:nvSpPr>
          <p:spPr bwMode="auto">
            <a:xfrm>
              <a:off x="4277" y="3433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72" name="Freeform 670"/>
            <p:cNvSpPr>
              <a:spLocks/>
            </p:cNvSpPr>
            <p:nvPr/>
          </p:nvSpPr>
          <p:spPr bwMode="auto">
            <a:xfrm>
              <a:off x="4277" y="3433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73" name="Freeform 671" descr="25%"/>
            <p:cNvSpPr>
              <a:spLocks/>
            </p:cNvSpPr>
            <p:nvPr/>
          </p:nvSpPr>
          <p:spPr bwMode="auto">
            <a:xfrm>
              <a:off x="4373" y="3454"/>
              <a:ext cx="84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3" y="0"/>
                </a:cxn>
                <a:cxn ang="0">
                  <a:pos x="83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84" h="17">
                  <a:moveTo>
                    <a:pt x="0" y="0"/>
                  </a:moveTo>
                  <a:lnTo>
                    <a:pt x="83" y="0"/>
                  </a:lnTo>
                  <a:lnTo>
                    <a:pt x="83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74" name="Freeform 672" descr="25%"/>
            <p:cNvSpPr>
              <a:spLocks/>
            </p:cNvSpPr>
            <p:nvPr/>
          </p:nvSpPr>
          <p:spPr bwMode="auto">
            <a:xfrm>
              <a:off x="4373" y="3440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75" name="Freeform 673" descr="25%"/>
            <p:cNvSpPr>
              <a:spLocks/>
            </p:cNvSpPr>
            <p:nvPr/>
          </p:nvSpPr>
          <p:spPr bwMode="auto">
            <a:xfrm>
              <a:off x="4357" y="3468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76" name="Freeform 674" descr="25%"/>
            <p:cNvSpPr>
              <a:spLocks/>
            </p:cNvSpPr>
            <p:nvPr/>
          </p:nvSpPr>
          <p:spPr bwMode="auto">
            <a:xfrm>
              <a:off x="4357" y="3440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77" name="Freeform 675"/>
            <p:cNvSpPr>
              <a:spLocks/>
            </p:cNvSpPr>
            <p:nvPr/>
          </p:nvSpPr>
          <p:spPr bwMode="auto">
            <a:xfrm>
              <a:off x="4357" y="3440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78" name="Freeform 676"/>
            <p:cNvSpPr>
              <a:spLocks/>
            </p:cNvSpPr>
            <p:nvPr/>
          </p:nvSpPr>
          <p:spPr bwMode="auto">
            <a:xfrm>
              <a:off x="4357" y="3440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79" name="Freeform 677" descr="25%"/>
            <p:cNvSpPr>
              <a:spLocks/>
            </p:cNvSpPr>
            <p:nvPr/>
          </p:nvSpPr>
          <p:spPr bwMode="auto">
            <a:xfrm>
              <a:off x="4454" y="3454"/>
              <a:ext cx="83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82" y="8"/>
                </a:cxn>
                <a:cxn ang="0">
                  <a:pos x="82" y="16"/>
                </a:cxn>
                <a:cxn ang="0">
                  <a:pos x="75" y="16"/>
                </a:cxn>
                <a:cxn ang="0">
                  <a:pos x="0" y="8"/>
                </a:cxn>
                <a:cxn ang="0">
                  <a:pos x="0" y="0"/>
                </a:cxn>
              </a:cxnLst>
              <a:rect l="0" t="0" r="r" b="b"/>
              <a:pathLst>
                <a:path w="83" h="17">
                  <a:moveTo>
                    <a:pt x="0" y="0"/>
                  </a:moveTo>
                  <a:lnTo>
                    <a:pt x="7" y="0"/>
                  </a:lnTo>
                  <a:lnTo>
                    <a:pt x="82" y="8"/>
                  </a:lnTo>
                  <a:lnTo>
                    <a:pt x="82" y="16"/>
                  </a:lnTo>
                  <a:lnTo>
                    <a:pt x="75" y="16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80" name="Freeform 678" descr="25%"/>
            <p:cNvSpPr>
              <a:spLocks/>
            </p:cNvSpPr>
            <p:nvPr/>
          </p:nvSpPr>
          <p:spPr bwMode="auto">
            <a:xfrm>
              <a:off x="4454" y="3440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81" name="Freeform 679" descr="25%"/>
            <p:cNvSpPr>
              <a:spLocks/>
            </p:cNvSpPr>
            <p:nvPr/>
          </p:nvSpPr>
          <p:spPr bwMode="auto">
            <a:xfrm>
              <a:off x="4437" y="3468"/>
              <a:ext cx="36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5" y="0"/>
                </a:cxn>
                <a:cxn ang="0">
                  <a:pos x="35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6" h="17">
                  <a:moveTo>
                    <a:pt x="0" y="0"/>
                  </a:moveTo>
                  <a:lnTo>
                    <a:pt x="35" y="0"/>
                  </a:lnTo>
                  <a:lnTo>
                    <a:pt x="35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82" name="Freeform 680" descr="25%"/>
            <p:cNvSpPr>
              <a:spLocks/>
            </p:cNvSpPr>
            <p:nvPr/>
          </p:nvSpPr>
          <p:spPr bwMode="auto">
            <a:xfrm>
              <a:off x="4437" y="3440"/>
              <a:ext cx="20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3" y="0"/>
                </a:cxn>
                <a:cxn ang="0">
                  <a:pos x="19" y="0"/>
                </a:cxn>
                <a:cxn ang="0">
                  <a:pos x="19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20" h="30">
                  <a:moveTo>
                    <a:pt x="0" y="23"/>
                  </a:moveTo>
                  <a:lnTo>
                    <a:pt x="13" y="0"/>
                  </a:lnTo>
                  <a:lnTo>
                    <a:pt x="19" y="0"/>
                  </a:lnTo>
                  <a:lnTo>
                    <a:pt x="19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83" name="Freeform 681"/>
            <p:cNvSpPr>
              <a:spLocks/>
            </p:cNvSpPr>
            <p:nvPr/>
          </p:nvSpPr>
          <p:spPr bwMode="auto">
            <a:xfrm>
              <a:off x="4437" y="3440"/>
              <a:ext cx="28" cy="23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7" y="22"/>
                </a:cxn>
                <a:cxn ang="0">
                  <a:pos x="0" y="22"/>
                </a:cxn>
                <a:cxn ang="0">
                  <a:pos x="14" y="0"/>
                </a:cxn>
              </a:cxnLst>
              <a:rect l="0" t="0" r="r" b="b"/>
              <a:pathLst>
                <a:path w="28" h="23">
                  <a:moveTo>
                    <a:pt x="14" y="0"/>
                  </a:moveTo>
                  <a:lnTo>
                    <a:pt x="27" y="22"/>
                  </a:lnTo>
                  <a:lnTo>
                    <a:pt x="0" y="22"/>
                  </a:lnTo>
                  <a:lnTo>
                    <a:pt x="14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84" name="Freeform 682"/>
            <p:cNvSpPr>
              <a:spLocks/>
            </p:cNvSpPr>
            <p:nvPr/>
          </p:nvSpPr>
          <p:spPr bwMode="auto">
            <a:xfrm>
              <a:off x="4437" y="3440"/>
              <a:ext cx="34" cy="29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33" y="28"/>
                </a:cxn>
                <a:cxn ang="0">
                  <a:pos x="0" y="28"/>
                </a:cxn>
                <a:cxn ang="0">
                  <a:pos x="17" y="0"/>
                </a:cxn>
              </a:cxnLst>
              <a:rect l="0" t="0" r="r" b="b"/>
              <a:pathLst>
                <a:path w="34" h="29">
                  <a:moveTo>
                    <a:pt x="17" y="0"/>
                  </a:moveTo>
                  <a:lnTo>
                    <a:pt x="33" y="28"/>
                  </a:lnTo>
                  <a:lnTo>
                    <a:pt x="0" y="28"/>
                  </a:lnTo>
                  <a:lnTo>
                    <a:pt x="17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85" name="Freeform 683" descr="25%"/>
            <p:cNvSpPr>
              <a:spLocks/>
            </p:cNvSpPr>
            <p:nvPr/>
          </p:nvSpPr>
          <p:spPr bwMode="auto">
            <a:xfrm>
              <a:off x="4534" y="3461"/>
              <a:ext cx="7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4" y="0"/>
                </a:cxn>
                <a:cxn ang="0">
                  <a:pos x="7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75" h="17">
                  <a:moveTo>
                    <a:pt x="0" y="0"/>
                  </a:moveTo>
                  <a:lnTo>
                    <a:pt x="74" y="0"/>
                  </a:lnTo>
                  <a:lnTo>
                    <a:pt x="7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86" name="Freeform 684" descr="25%"/>
            <p:cNvSpPr>
              <a:spLocks/>
            </p:cNvSpPr>
            <p:nvPr/>
          </p:nvSpPr>
          <p:spPr bwMode="auto">
            <a:xfrm>
              <a:off x="4534" y="3447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87" name="Freeform 685" descr="25%"/>
            <p:cNvSpPr>
              <a:spLocks/>
            </p:cNvSpPr>
            <p:nvPr/>
          </p:nvSpPr>
          <p:spPr bwMode="auto">
            <a:xfrm>
              <a:off x="4518" y="3475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88" name="Freeform 686" descr="25%"/>
            <p:cNvSpPr>
              <a:spLocks/>
            </p:cNvSpPr>
            <p:nvPr/>
          </p:nvSpPr>
          <p:spPr bwMode="auto">
            <a:xfrm>
              <a:off x="4518" y="3447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89" name="Freeform 687"/>
            <p:cNvSpPr>
              <a:spLocks/>
            </p:cNvSpPr>
            <p:nvPr/>
          </p:nvSpPr>
          <p:spPr bwMode="auto">
            <a:xfrm>
              <a:off x="4518" y="3447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0" name="Freeform 688"/>
            <p:cNvSpPr>
              <a:spLocks/>
            </p:cNvSpPr>
            <p:nvPr/>
          </p:nvSpPr>
          <p:spPr bwMode="auto">
            <a:xfrm>
              <a:off x="4518" y="3447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1" name="Freeform 689" descr="25%"/>
            <p:cNvSpPr>
              <a:spLocks/>
            </p:cNvSpPr>
            <p:nvPr/>
          </p:nvSpPr>
          <p:spPr bwMode="auto">
            <a:xfrm>
              <a:off x="4606" y="3447"/>
              <a:ext cx="19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2" y="29"/>
                </a:cxn>
                <a:cxn ang="0">
                  <a:pos x="0" y="6"/>
                </a:cxn>
                <a:cxn ang="0">
                  <a:pos x="0" y="0"/>
                </a:cxn>
              </a:cxnLst>
              <a:rect l="0" t="0" r="r" b="b"/>
              <a:pathLst>
                <a:path w="19" h="30">
                  <a:moveTo>
                    <a:pt x="0" y="0"/>
                  </a:moveTo>
                  <a:lnTo>
                    <a:pt x="6" y="0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2" y="29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2" name="Freeform 690" descr="25%"/>
            <p:cNvSpPr>
              <a:spLocks/>
            </p:cNvSpPr>
            <p:nvPr/>
          </p:nvSpPr>
          <p:spPr bwMode="auto">
            <a:xfrm>
              <a:off x="4590" y="3475"/>
              <a:ext cx="35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0"/>
                </a:cxn>
                <a:cxn ang="0">
                  <a:pos x="34" y="16"/>
                </a:cxn>
                <a:cxn ang="0">
                  <a:pos x="0" y="16"/>
                </a:cxn>
                <a:cxn ang="0">
                  <a:pos x="0" y="0"/>
                </a:cxn>
              </a:cxnLst>
              <a:rect l="0" t="0" r="r" b="b"/>
              <a:pathLst>
                <a:path w="35" h="17">
                  <a:moveTo>
                    <a:pt x="0" y="0"/>
                  </a:moveTo>
                  <a:lnTo>
                    <a:pt x="34" y="0"/>
                  </a:lnTo>
                  <a:lnTo>
                    <a:pt x="34" y="16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3" name="Freeform 691" descr="25%"/>
            <p:cNvSpPr>
              <a:spLocks/>
            </p:cNvSpPr>
            <p:nvPr/>
          </p:nvSpPr>
          <p:spPr bwMode="auto">
            <a:xfrm>
              <a:off x="4590" y="3447"/>
              <a:ext cx="19" cy="3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6"/>
                </a:cxn>
                <a:cxn ang="0">
                  <a:pos x="6" y="29"/>
                </a:cxn>
                <a:cxn ang="0">
                  <a:pos x="0" y="29"/>
                </a:cxn>
                <a:cxn ang="0">
                  <a:pos x="0" y="23"/>
                </a:cxn>
              </a:cxnLst>
              <a:rect l="0" t="0" r="r" b="b"/>
              <a:pathLst>
                <a:path w="19" h="30">
                  <a:moveTo>
                    <a:pt x="0" y="23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18" y="6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3"/>
                  </a:lnTo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4" name="Freeform 692"/>
            <p:cNvSpPr>
              <a:spLocks/>
            </p:cNvSpPr>
            <p:nvPr/>
          </p:nvSpPr>
          <p:spPr bwMode="auto">
            <a:xfrm>
              <a:off x="4590" y="3447"/>
              <a:ext cx="27" cy="2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0" y="22"/>
                </a:cxn>
                <a:cxn ang="0">
                  <a:pos x="13" y="0"/>
                </a:cxn>
              </a:cxnLst>
              <a:rect l="0" t="0" r="r" b="b"/>
              <a:pathLst>
                <a:path w="27" h="23">
                  <a:moveTo>
                    <a:pt x="13" y="0"/>
                  </a:moveTo>
                  <a:lnTo>
                    <a:pt x="26" y="22"/>
                  </a:lnTo>
                  <a:lnTo>
                    <a:pt x="0" y="22"/>
                  </a:lnTo>
                  <a:lnTo>
                    <a:pt x="1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5" name="Freeform 693"/>
            <p:cNvSpPr>
              <a:spLocks/>
            </p:cNvSpPr>
            <p:nvPr/>
          </p:nvSpPr>
          <p:spPr bwMode="auto">
            <a:xfrm>
              <a:off x="4590" y="3447"/>
              <a:ext cx="33" cy="2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32" y="28"/>
                </a:cxn>
                <a:cxn ang="0">
                  <a:pos x="0" y="28"/>
                </a:cxn>
                <a:cxn ang="0">
                  <a:pos x="16" y="0"/>
                </a:cxn>
              </a:cxnLst>
              <a:rect l="0" t="0" r="r" b="b"/>
              <a:pathLst>
                <a:path w="33" h="29">
                  <a:moveTo>
                    <a:pt x="16" y="0"/>
                  </a:moveTo>
                  <a:lnTo>
                    <a:pt x="32" y="28"/>
                  </a:lnTo>
                  <a:lnTo>
                    <a:pt x="0" y="28"/>
                  </a:lnTo>
                  <a:lnTo>
                    <a:pt x="16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6" name="Rectangle 694"/>
            <p:cNvSpPr>
              <a:spLocks noChangeArrowheads="1"/>
            </p:cNvSpPr>
            <p:nvPr/>
          </p:nvSpPr>
          <p:spPr bwMode="auto">
            <a:xfrm>
              <a:off x="2225" y="3892"/>
              <a:ext cx="1088" cy="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1800">
                  <a:solidFill>
                    <a:srgbClr val="FFFFFF"/>
                  </a:solidFill>
                </a:rPr>
                <a:t>Computation Time</a:t>
              </a:r>
            </a:p>
          </p:txBody>
        </p:sp>
        <p:sp>
          <p:nvSpPr>
            <p:cNvPr id="697" name="Rectangle 695"/>
            <p:cNvSpPr>
              <a:spLocks noChangeArrowheads="1"/>
            </p:cNvSpPr>
            <p:nvPr/>
          </p:nvSpPr>
          <p:spPr bwMode="auto">
            <a:xfrm rot="16200000">
              <a:off x="357" y="2252"/>
              <a:ext cx="991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1800">
                  <a:solidFill>
                    <a:srgbClr val="FFFFFF"/>
                  </a:solidFill>
                </a:rPr>
                <a:t>Probability</a:t>
              </a:r>
            </a:p>
          </p:txBody>
        </p:sp>
      </p:grpSp>
      <p:grpSp>
        <p:nvGrpSpPr>
          <p:cNvPr id="699" name="Group 698"/>
          <p:cNvGrpSpPr>
            <a:grpSpLocks/>
          </p:cNvGrpSpPr>
          <p:nvPr/>
        </p:nvGrpSpPr>
        <p:grpSpPr bwMode="auto">
          <a:xfrm>
            <a:off x="2854778" y="2539088"/>
            <a:ext cx="5284788" cy="3560763"/>
            <a:chOff x="2031" y="1704"/>
            <a:chExt cx="3329" cy="2243"/>
          </a:xfrm>
        </p:grpSpPr>
        <p:sp>
          <p:nvSpPr>
            <p:cNvPr id="700" name="Line 699"/>
            <p:cNvSpPr>
              <a:spLocks noChangeShapeType="1"/>
            </p:cNvSpPr>
            <p:nvPr/>
          </p:nvSpPr>
          <p:spPr bwMode="auto">
            <a:xfrm>
              <a:off x="2226" y="2000"/>
              <a:ext cx="0" cy="1947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endParaRPr lang="en-US"/>
            </a:p>
          </p:txBody>
        </p:sp>
        <p:sp>
          <p:nvSpPr>
            <p:cNvPr id="701" name="Rectangle 700"/>
            <p:cNvSpPr>
              <a:spLocks noChangeArrowheads="1"/>
            </p:cNvSpPr>
            <p:nvPr/>
          </p:nvSpPr>
          <p:spPr bwMode="auto">
            <a:xfrm>
              <a:off x="2031" y="1704"/>
              <a:ext cx="3329" cy="26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90000"/>
                </a:lnSpc>
                <a:spcBef>
                  <a:spcPct val="55000"/>
                </a:spcBef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2400" b="0" dirty="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  <a:r>
                <a:rPr lang="en-US" sz="2400" b="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Treat patient for </a:t>
              </a:r>
              <a:r>
                <a:rPr lang="en-US" sz="2400" b="0" i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respiratory failure</a:t>
              </a:r>
              <a:r>
                <a:rPr lang="en-US" sz="2400" b="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now!</a:t>
              </a:r>
              <a:endParaRPr lang="en-US" sz="2000" b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702" name="Group 701"/>
          <p:cNvGrpSpPr>
            <a:grpSpLocks/>
          </p:cNvGrpSpPr>
          <p:nvPr/>
        </p:nvGrpSpPr>
        <p:grpSpPr bwMode="auto">
          <a:xfrm>
            <a:off x="1502228" y="3224888"/>
            <a:ext cx="2627313" cy="2855913"/>
            <a:chOff x="1533" y="2331"/>
            <a:chExt cx="1097" cy="1604"/>
          </a:xfrm>
        </p:grpSpPr>
        <p:sp>
          <p:nvSpPr>
            <p:cNvPr id="703" name="Freeform 702"/>
            <p:cNvSpPr>
              <a:spLocks/>
            </p:cNvSpPr>
            <p:nvPr/>
          </p:nvSpPr>
          <p:spPr bwMode="auto">
            <a:xfrm>
              <a:off x="1533" y="2527"/>
              <a:ext cx="1097" cy="14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" y="56"/>
                </a:cxn>
                <a:cxn ang="0">
                  <a:pos x="459" y="241"/>
                </a:cxn>
                <a:cxn ang="0">
                  <a:pos x="502" y="367"/>
                </a:cxn>
                <a:cxn ang="0">
                  <a:pos x="533" y="581"/>
                </a:cxn>
                <a:cxn ang="0">
                  <a:pos x="545" y="776"/>
                </a:cxn>
                <a:cxn ang="0">
                  <a:pos x="594" y="1018"/>
                </a:cxn>
                <a:cxn ang="0">
                  <a:pos x="613" y="1198"/>
                </a:cxn>
                <a:cxn ang="0">
                  <a:pos x="697" y="1396"/>
                </a:cxn>
                <a:cxn ang="0">
                  <a:pos x="1097" y="1406"/>
                </a:cxn>
              </a:cxnLst>
              <a:rect l="0" t="0" r="r" b="b"/>
              <a:pathLst>
                <a:path w="1097" h="1408">
                  <a:moveTo>
                    <a:pt x="0" y="0"/>
                  </a:moveTo>
                  <a:cubicBezTo>
                    <a:pt x="12" y="9"/>
                    <a:pt x="243" y="24"/>
                    <a:pt x="251" y="56"/>
                  </a:cubicBezTo>
                  <a:cubicBezTo>
                    <a:pt x="390" y="105"/>
                    <a:pt x="452" y="220"/>
                    <a:pt x="459" y="241"/>
                  </a:cubicBezTo>
                  <a:cubicBezTo>
                    <a:pt x="468" y="269"/>
                    <a:pt x="502" y="367"/>
                    <a:pt x="502" y="367"/>
                  </a:cubicBezTo>
                  <a:cubicBezTo>
                    <a:pt x="515" y="531"/>
                    <a:pt x="497" y="509"/>
                    <a:pt x="533" y="581"/>
                  </a:cubicBezTo>
                  <a:cubicBezTo>
                    <a:pt x="537" y="646"/>
                    <a:pt x="537" y="717"/>
                    <a:pt x="545" y="776"/>
                  </a:cubicBezTo>
                  <a:cubicBezTo>
                    <a:pt x="555" y="848"/>
                    <a:pt x="578" y="953"/>
                    <a:pt x="594" y="1018"/>
                  </a:cubicBezTo>
                  <a:cubicBezTo>
                    <a:pt x="618" y="1115"/>
                    <a:pt x="580" y="1133"/>
                    <a:pt x="613" y="1198"/>
                  </a:cubicBezTo>
                  <a:cubicBezTo>
                    <a:pt x="637" y="1290"/>
                    <a:pt x="664" y="1392"/>
                    <a:pt x="697" y="1396"/>
                  </a:cubicBezTo>
                  <a:cubicBezTo>
                    <a:pt x="799" y="1408"/>
                    <a:pt x="995" y="1406"/>
                    <a:pt x="1097" y="1406"/>
                  </a:cubicBezTo>
                </a:path>
              </a:pathLst>
            </a:custGeom>
            <a:noFill/>
            <a:ln w="2857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endParaRPr lang="en-US"/>
            </a:p>
          </p:txBody>
        </p:sp>
        <p:sp>
          <p:nvSpPr>
            <p:cNvPr id="704" name="Rectangle 703"/>
            <p:cNvSpPr>
              <a:spLocks noChangeArrowheads="1"/>
            </p:cNvSpPr>
            <p:nvPr/>
          </p:nvSpPr>
          <p:spPr bwMode="auto">
            <a:xfrm>
              <a:off x="1811" y="2331"/>
              <a:ext cx="296" cy="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ctr"/>
              <a:r>
                <a:rPr lang="en-US" sz="200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EVC</a:t>
              </a:r>
            </a:p>
          </p:txBody>
        </p:sp>
      </p:grpSp>
      <p:sp>
        <p:nvSpPr>
          <p:cNvPr id="705" name="Rectangle 704"/>
          <p:cNvSpPr>
            <a:spLocks noChangeArrowheads="1"/>
          </p:cNvSpPr>
          <p:nvPr/>
        </p:nvSpPr>
        <p:spPr bwMode="auto">
          <a:xfrm>
            <a:off x="3316741" y="4901288"/>
            <a:ext cx="14462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600">
                <a:solidFill>
                  <a:srgbClr val="74FE98"/>
                </a:solidFill>
              </a:rPr>
              <a:t>Upper bound</a:t>
            </a:r>
          </a:p>
        </p:txBody>
      </p:sp>
      <p:sp>
        <p:nvSpPr>
          <p:cNvPr id="706" name="Rectangle 705"/>
          <p:cNvSpPr>
            <a:spLocks noChangeArrowheads="1"/>
          </p:cNvSpPr>
          <p:nvPr/>
        </p:nvSpPr>
        <p:spPr bwMode="auto">
          <a:xfrm>
            <a:off x="1486353" y="5525176"/>
            <a:ext cx="14589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600">
                <a:solidFill>
                  <a:srgbClr val="74FE98"/>
                </a:solidFill>
              </a:rPr>
              <a:t>Lower bound</a:t>
            </a:r>
          </a:p>
        </p:txBody>
      </p:sp>
      <p:sp>
        <p:nvSpPr>
          <p:cNvPr id="707" name="Content Placeholder 2"/>
          <p:cNvSpPr>
            <a:spLocks noGrp="1"/>
          </p:cNvSpPr>
          <p:nvPr>
            <p:ph idx="1"/>
          </p:nvPr>
        </p:nvSpPr>
        <p:spPr>
          <a:xfrm>
            <a:off x="497114" y="1455965"/>
            <a:ext cx="8472714" cy="480774"/>
          </a:xfrm>
        </p:spPr>
        <p:txBody>
          <a:bodyPr/>
          <a:lstStyle/>
          <a:p>
            <a:pPr>
              <a:buNone/>
            </a:pPr>
            <a:r>
              <a:rPr lang="en-US" sz="2800" dirty="0" smtClean="0"/>
              <a:t>Tractable EVC in time-critical medical decisions</a:t>
            </a:r>
            <a:endParaRPr lang="en-US" sz="2800" dirty="0"/>
          </a:p>
        </p:txBody>
      </p:sp>
      <p:sp>
        <p:nvSpPr>
          <p:cNvPr id="709" name="Rectangle 708"/>
          <p:cNvSpPr/>
          <p:nvPr/>
        </p:nvSpPr>
        <p:spPr>
          <a:xfrm>
            <a:off x="4133790" y="3350568"/>
            <a:ext cx="380905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EV </a:t>
            </a:r>
            <a:r>
              <a:rPr lang="en-US" sz="2800" b="1" i="1" kern="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Metareasoning</a:t>
            </a:r>
            <a:r>
              <a:rPr lang="en-US" sz="2800" b="1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  &gt; </a:t>
            </a:r>
          </a:p>
          <a:p>
            <a:r>
              <a:rPr lang="en-US" sz="2800" b="1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         EV Default</a:t>
            </a:r>
            <a:endParaRPr lang="en-US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9" grpId="0" build="allAtOnce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65589"/>
            <a:ext cx="9144000" cy="1428750"/>
          </a:xfrm>
        </p:spPr>
        <p:txBody>
          <a:bodyPr/>
          <a:lstStyle/>
          <a:p>
            <a:r>
              <a:rPr lang="en-US" dirty="0"/>
              <a:t>Learning </a:t>
            </a:r>
            <a:r>
              <a:rPr lang="en-US" dirty="0" smtClean="0"/>
              <a:t>about Instances &amp; Reasoning from a Stream of Problems</a:t>
            </a:r>
            <a:endParaRPr lang="en-US" dirty="0"/>
          </a:p>
        </p:txBody>
      </p:sp>
      <p:sp>
        <p:nvSpPr>
          <p:cNvPr id="65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36663"/>
            <a:ext cx="9161463" cy="1570303"/>
          </a:xfrm>
        </p:spPr>
        <p:txBody>
          <a:bodyPr/>
          <a:lstStyle/>
          <a:p>
            <a:pPr>
              <a:buNone/>
            </a:pPr>
            <a:r>
              <a:rPr lang="en-US" i="1" dirty="0" smtClean="0"/>
              <a:t>e.g., </a:t>
            </a:r>
            <a:r>
              <a:rPr lang="en-US" dirty="0" smtClean="0"/>
              <a:t>Machine </a:t>
            </a:r>
            <a:r>
              <a:rPr lang="en-US" dirty="0"/>
              <a:t>learning </a:t>
            </a:r>
            <a:r>
              <a:rPr lang="en-US" dirty="0" smtClean="0"/>
              <a:t>&amp; SAT solvers</a:t>
            </a:r>
            <a:endParaRPr lang="en-US" sz="2400" dirty="0"/>
          </a:p>
          <a:p>
            <a:pPr lvl="1"/>
            <a:r>
              <a:rPr lang="en-US" dirty="0"/>
              <a:t>Grappling with long </a:t>
            </a:r>
            <a:r>
              <a:rPr lang="en-US" dirty="0" smtClean="0"/>
              <a:t>tails</a:t>
            </a:r>
          </a:p>
          <a:p>
            <a:pPr lvl="1"/>
            <a:r>
              <a:rPr lang="en-US" dirty="0" smtClean="0"/>
              <a:t>Dynamic restart policy in SAT solvers </a:t>
            </a:r>
            <a:r>
              <a:rPr lang="en-US" sz="2000" dirty="0" smtClean="0"/>
              <a:t>(Kautz, et al)</a:t>
            </a:r>
            <a:endParaRPr lang="en-US" dirty="0"/>
          </a:p>
        </p:txBody>
      </p:sp>
      <p:pic>
        <p:nvPicPr>
          <p:cNvPr id="651268" name="Picture 4" descr="tr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3" y="3816350"/>
            <a:ext cx="9064625" cy="2951163"/>
          </a:xfrm>
          <a:prstGeom prst="rect">
            <a:avLst/>
          </a:prstGeom>
          <a:noFill/>
        </p:spPr>
      </p:pic>
      <p:grpSp>
        <p:nvGrpSpPr>
          <p:cNvPr id="34" name="Group 33"/>
          <p:cNvGrpSpPr/>
          <p:nvPr/>
        </p:nvGrpSpPr>
        <p:grpSpPr>
          <a:xfrm>
            <a:off x="841828" y="2995490"/>
            <a:ext cx="7053943" cy="594755"/>
            <a:chOff x="841828" y="2995490"/>
            <a:chExt cx="7053943" cy="594755"/>
          </a:xfrm>
        </p:grpSpPr>
        <p:sp>
          <p:nvSpPr>
            <p:cNvPr id="5" name="Rectangle 4"/>
            <p:cNvSpPr/>
            <p:nvPr/>
          </p:nvSpPr>
          <p:spPr>
            <a:xfrm>
              <a:off x="841828" y="2995490"/>
              <a:ext cx="705394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b="1" kern="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 </a:t>
              </a:r>
              <a:r>
                <a:rPr lang="en-US" sz="2800" kern="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(</a:t>
              </a:r>
              <a:r>
                <a:rPr lang="en-US" b="1" i="1" kern="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/>
                </a:rPr>
                <a:t>a         b     c</a:t>
              </a:r>
              <a:r>
                <a:rPr lang="en-US" sz="2800" kern="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)     (    </a:t>
              </a:r>
              <a:r>
                <a:rPr lang="en-US" b="1" i="1" kern="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/>
                </a:rPr>
                <a:t>b    d</a:t>
              </a:r>
              <a:r>
                <a:rPr lang="en-US" sz="2800" kern="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 )    (</a:t>
              </a:r>
              <a:r>
                <a:rPr lang="en-US" b="1" i="1" kern="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/>
                </a:rPr>
                <a:t>b     c     e</a:t>
              </a:r>
              <a:r>
                <a:rPr lang="en-US" sz="2800" kern="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</a:rPr>
                <a:t>)     . . .</a:t>
              </a:r>
              <a:endParaRPr lang="en-US" dirty="0"/>
            </a:p>
          </p:txBody>
        </p:sp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1431472" y="3010807"/>
              <a:ext cx="5575300" cy="579438"/>
              <a:chOff x="980" y="1802"/>
              <a:chExt cx="3649" cy="378"/>
            </a:xfrm>
          </p:grpSpPr>
          <p:sp>
            <p:nvSpPr>
              <p:cNvPr id="7" name="Freeform 5"/>
              <p:cNvSpPr>
                <a:spLocks/>
              </p:cNvSpPr>
              <p:nvPr/>
            </p:nvSpPr>
            <p:spPr bwMode="auto">
              <a:xfrm>
                <a:off x="1193" y="1950"/>
                <a:ext cx="143" cy="7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0"/>
                  </a:cxn>
                  <a:cxn ang="0">
                    <a:pos x="142" y="76"/>
                  </a:cxn>
                </a:cxnLst>
                <a:rect l="0" t="0" r="r" b="b"/>
                <a:pathLst>
                  <a:path w="143" h="77">
                    <a:moveTo>
                      <a:pt x="0" y="0"/>
                    </a:moveTo>
                    <a:lnTo>
                      <a:pt x="142" y="0"/>
                    </a:lnTo>
                    <a:lnTo>
                      <a:pt x="142" y="76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8" name="Group 6"/>
              <p:cNvGrpSpPr>
                <a:grpSpLocks/>
              </p:cNvGrpSpPr>
              <p:nvPr/>
            </p:nvGrpSpPr>
            <p:grpSpPr bwMode="auto">
              <a:xfrm>
                <a:off x="980" y="1909"/>
                <a:ext cx="131" cy="139"/>
                <a:chOff x="980" y="1909"/>
                <a:chExt cx="131" cy="139"/>
              </a:xfrm>
            </p:grpSpPr>
            <p:sp>
              <p:nvSpPr>
                <p:cNvPr id="32" name="Line 7"/>
                <p:cNvSpPr>
                  <a:spLocks noChangeShapeType="1"/>
                </p:cNvSpPr>
                <p:nvPr/>
              </p:nvSpPr>
              <p:spPr bwMode="auto">
                <a:xfrm>
                  <a:off x="980" y="1909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" name="Line 8"/>
                <p:cNvSpPr>
                  <a:spLocks noChangeShapeType="1"/>
                </p:cNvSpPr>
                <p:nvPr/>
              </p:nvSpPr>
              <p:spPr bwMode="auto">
                <a:xfrm flipH="1">
                  <a:off x="1039" y="1909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9" name="Group 9"/>
              <p:cNvGrpSpPr>
                <a:grpSpLocks/>
              </p:cNvGrpSpPr>
              <p:nvPr/>
            </p:nvGrpSpPr>
            <p:grpSpPr bwMode="auto">
              <a:xfrm>
                <a:off x="1559" y="1909"/>
                <a:ext cx="131" cy="139"/>
                <a:chOff x="1559" y="1909"/>
                <a:chExt cx="131" cy="139"/>
              </a:xfrm>
            </p:grpSpPr>
            <p:sp>
              <p:nvSpPr>
                <p:cNvPr id="30" name="Line 10"/>
                <p:cNvSpPr>
                  <a:spLocks noChangeShapeType="1"/>
                </p:cNvSpPr>
                <p:nvPr/>
              </p:nvSpPr>
              <p:spPr bwMode="auto">
                <a:xfrm>
                  <a:off x="1559" y="1909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" name="Line 11"/>
                <p:cNvSpPr>
                  <a:spLocks noChangeShapeType="1"/>
                </p:cNvSpPr>
                <p:nvPr/>
              </p:nvSpPr>
              <p:spPr bwMode="auto">
                <a:xfrm flipH="1">
                  <a:off x="1618" y="1909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0" name="Group 12"/>
              <p:cNvGrpSpPr>
                <a:grpSpLocks/>
              </p:cNvGrpSpPr>
              <p:nvPr/>
            </p:nvGrpSpPr>
            <p:grpSpPr bwMode="auto">
              <a:xfrm>
                <a:off x="2025" y="1908"/>
                <a:ext cx="131" cy="139"/>
                <a:chOff x="2025" y="1908"/>
                <a:chExt cx="131" cy="139"/>
              </a:xfrm>
            </p:grpSpPr>
            <p:sp>
              <p:nvSpPr>
                <p:cNvPr id="28" name="Line 13"/>
                <p:cNvSpPr>
                  <a:spLocks noChangeShapeType="1"/>
                </p:cNvSpPr>
                <p:nvPr/>
              </p:nvSpPr>
              <p:spPr bwMode="auto">
                <a:xfrm flipV="1">
                  <a:off x="2025" y="1908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" name="Line 14"/>
                <p:cNvSpPr>
                  <a:spLocks noChangeShapeType="1"/>
                </p:cNvSpPr>
                <p:nvPr/>
              </p:nvSpPr>
              <p:spPr bwMode="auto">
                <a:xfrm flipH="1" flipV="1">
                  <a:off x="2084" y="1908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1" name="Freeform 15"/>
              <p:cNvSpPr>
                <a:spLocks/>
              </p:cNvSpPr>
              <p:nvPr/>
            </p:nvSpPr>
            <p:spPr bwMode="auto">
              <a:xfrm>
                <a:off x="2361" y="1950"/>
                <a:ext cx="143" cy="7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2" y="0"/>
                  </a:cxn>
                  <a:cxn ang="0">
                    <a:pos x="142" y="76"/>
                  </a:cxn>
                </a:cxnLst>
                <a:rect l="0" t="0" r="r" b="b"/>
                <a:pathLst>
                  <a:path w="143" h="77">
                    <a:moveTo>
                      <a:pt x="0" y="0"/>
                    </a:moveTo>
                    <a:lnTo>
                      <a:pt x="142" y="0"/>
                    </a:lnTo>
                    <a:lnTo>
                      <a:pt x="142" y="76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2" name="Group 16"/>
              <p:cNvGrpSpPr>
                <a:grpSpLocks/>
              </p:cNvGrpSpPr>
              <p:nvPr/>
            </p:nvGrpSpPr>
            <p:grpSpPr bwMode="auto">
              <a:xfrm>
                <a:off x="2727" y="1909"/>
                <a:ext cx="131" cy="139"/>
                <a:chOff x="2727" y="1909"/>
                <a:chExt cx="131" cy="139"/>
              </a:xfrm>
            </p:grpSpPr>
            <p:sp>
              <p:nvSpPr>
                <p:cNvPr id="26" name="Line 17"/>
                <p:cNvSpPr>
                  <a:spLocks noChangeShapeType="1"/>
                </p:cNvSpPr>
                <p:nvPr/>
              </p:nvSpPr>
              <p:spPr bwMode="auto">
                <a:xfrm>
                  <a:off x="2727" y="1909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" name="Line 18"/>
                <p:cNvSpPr>
                  <a:spLocks noChangeShapeType="1"/>
                </p:cNvSpPr>
                <p:nvPr/>
              </p:nvSpPr>
              <p:spPr bwMode="auto">
                <a:xfrm flipH="1">
                  <a:off x="2786" y="1909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3" name="Group 19"/>
              <p:cNvGrpSpPr>
                <a:grpSpLocks/>
              </p:cNvGrpSpPr>
              <p:nvPr/>
            </p:nvGrpSpPr>
            <p:grpSpPr bwMode="auto">
              <a:xfrm>
                <a:off x="3203" y="1908"/>
                <a:ext cx="131" cy="139"/>
                <a:chOff x="3203" y="1908"/>
                <a:chExt cx="131" cy="139"/>
              </a:xfrm>
            </p:grpSpPr>
            <p:sp>
              <p:nvSpPr>
                <p:cNvPr id="24" name="Line 20"/>
                <p:cNvSpPr>
                  <a:spLocks noChangeShapeType="1"/>
                </p:cNvSpPr>
                <p:nvPr/>
              </p:nvSpPr>
              <p:spPr bwMode="auto">
                <a:xfrm flipV="1">
                  <a:off x="3203" y="1908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" name="Line 21"/>
                <p:cNvSpPr>
                  <a:spLocks noChangeShapeType="1"/>
                </p:cNvSpPr>
                <p:nvPr/>
              </p:nvSpPr>
              <p:spPr bwMode="auto">
                <a:xfrm flipH="1" flipV="1">
                  <a:off x="3262" y="1908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4" name="Group 22"/>
              <p:cNvGrpSpPr>
                <a:grpSpLocks/>
              </p:cNvGrpSpPr>
              <p:nvPr/>
            </p:nvGrpSpPr>
            <p:grpSpPr bwMode="auto">
              <a:xfrm>
                <a:off x="3690" y="1909"/>
                <a:ext cx="131" cy="139"/>
                <a:chOff x="3690" y="1909"/>
                <a:chExt cx="131" cy="139"/>
              </a:xfrm>
            </p:grpSpPr>
            <p:sp>
              <p:nvSpPr>
                <p:cNvPr id="22" name="Line 23"/>
                <p:cNvSpPr>
                  <a:spLocks noChangeShapeType="1"/>
                </p:cNvSpPr>
                <p:nvPr/>
              </p:nvSpPr>
              <p:spPr bwMode="auto">
                <a:xfrm>
                  <a:off x="3690" y="1909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" name="Line 24"/>
                <p:cNvSpPr>
                  <a:spLocks noChangeShapeType="1"/>
                </p:cNvSpPr>
                <p:nvPr/>
              </p:nvSpPr>
              <p:spPr bwMode="auto">
                <a:xfrm flipH="1">
                  <a:off x="3749" y="1909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5" name="Group 25"/>
              <p:cNvGrpSpPr>
                <a:grpSpLocks/>
              </p:cNvGrpSpPr>
              <p:nvPr/>
            </p:nvGrpSpPr>
            <p:grpSpPr bwMode="auto">
              <a:xfrm>
                <a:off x="4059" y="1909"/>
                <a:ext cx="131" cy="139"/>
                <a:chOff x="4059" y="1909"/>
                <a:chExt cx="131" cy="139"/>
              </a:xfrm>
            </p:grpSpPr>
            <p:sp>
              <p:nvSpPr>
                <p:cNvPr id="20" name="Line 26"/>
                <p:cNvSpPr>
                  <a:spLocks noChangeShapeType="1"/>
                </p:cNvSpPr>
                <p:nvPr/>
              </p:nvSpPr>
              <p:spPr bwMode="auto">
                <a:xfrm>
                  <a:off x="4059" y="1909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" name="Line 27"/>
                <p:cNvSpPr>
                  <a:spLocks noChangeShapeType="1"/>
                </p:cNvSpPr>
                <p:nvPr/>
              </p:nvSpPr>
              <p:spPr bwMode="auto">
                <a:xfrm flipH="1">
                  <a:off x="4118" y="1909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" name="Group 28"/>
              <p:cNvGrpSpPr>
                <a:grpSpLocks/>
              </p:cNvGrpSpPr>
              <p:nvPr/>
            </p:nvGrpSpPr>
            <p:grpSpPr bwMode="auto">
              <a:xfrm>
                <a:off x="4498" y="1908"/>
                <a:ext cx="131" cy="139"/>
                <a:chOff x="4498" y="1908"/>
                <a:chExt cx="131" cy="139"/>
              </a:xfrm>
            </p:grpSpPr>
            <p:sp>
              <p:nvSpPr>
                <p:cNvPr id="18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4498" y="1908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" name="Line 30"/>
                <p:cNvSpPr>
                  <a:spLocks noChangeShapeType="1"/>
                </p:cNvSpPr>
                <p:nvPr/>
              </p:nvSpPr>
              <p:spPr bwMode="auto">
                <a:xfrm flipH="1" flipV="1">
                  <a:off x="4557" y="1908"/>
                  <a:ext cx="72" cy="13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7" name="Rectangle 31"/>
              <p:cNvSpPr>
                <a:spLocks noChangeArrowheads="1"/>
              </p:cNvSpPr>
              <p:nvPr/>
            </p:nvSpPr>
            <p:spPr bwMode="auto">
              <a:xfrm>
                <a:off x="3042" y="1802"/>
                <a:ext cx="121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>
                <a:spAutoFit/>
              </a:bodyPr>
              <a:lstStyle/>
              <a:p>
                <a:endParaRPr lang="en-US" sz="3200" b="1">
                  <a:latin typeface="Symbol" pitchFamily="18" charset="2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93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95639">
            <a:off x="5922121" y="186831"/>
            <a:ext cx="2248804" cy="6572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88685" y="1233714"/>
            <a:ext cx="6169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>
                <a:solidFill>
                  <a:schemeClr val="tx1"/>
                </a:solidFill>
                <a:latin typeface="+mj-lt"/>
              </a:rPr>
              <a:t>Open-World AI</a:t>
            </a:r>
            <a:endParaRPr lang="en-US" sz="7200" dirty="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874" name="Rectangle 2"/>
          <p:cNvSpPr>
            <a:spLocks noChangeArrowheads="1"/>
          </p:cNvSpPr>
          <p:nvPr/>
        </p:nvSpPr>
        <p:spPr bwMode="auto">
          <a:xfrm>
            <a:off x="1587" y="277555"/>
            <a:ext cx="9142413" cy="120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Toward Situated, Flexible, </a:t>
            </a:r>
          </a:p>
          <a:p>
            <a:pPr algn="ctr"/>
            <a:r>
              <a:rPr lang="en-US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Long-Lived Systems</a:t>
            </a:r>
            <a:endParaRPr lang="en-US" sz="36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591875" name="Rectangle 3"/>
          <p:cNvSpPr>
            <a:spLocks noChangeArrowheads="1"/>
          </p:cNvSpPr>
          <p:nvPr/>
        </p:nvSpPr>
        <p:spPr bwMode="auto">
          <a:xfrm>
            <a:off x="249971" y="1473200"/>
            <a:ext cx="8509000" cy="4592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3600" dirty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</a:rPr>
              <a:t>Flexible adaptation to varying 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</a:rPr>
              <a:t>and dynamic situations</a:t>
            </a:r>
          </a:p>
          <a:p>
            <a:pPr>
              <a:spcBef>
                <a:spcPct val="20000"/>
              </a:spcBef>
            </a:pPr>
            <a:endParaRPr lang="en-US" sz="1100" b="1" dirty="0">
              <a:solidFill>
                <a:schemeClr val="tx1"/>
              </a:solidFill>
              <a:latin typeface="Arial" pitchFamily="34" charset="0"/>
            </a:endParaRPr>
          </a:p>
          <a:p>
            <a:pPr lvl="1">
              <a:spcBef>
                <a:spcPct val="20000"/>
              </a:spcBef>
              <a:buFontTx/>
              <a:buChar char="–"/>
            </a:pPr>
            <a:r>
              <a:rPr lang="en-US" sz="2800" b="1" dirty="0">
                <a:solidFill>
                  <a:schemeClr val="tx1"/>
                </a:solidFill>
                <a:latin typeface="Arial" pitchFamily="34" charset="0"/>
              </a:rPr>
              <a:t> Streams of observations and challenges over different time frames </a:t>
            </a:r>
            <a:endParaRPr lang="en-US" sz="2800" b="1" dirty="0" smtClean="0">
              <a:solidFill>
                <a:schemeClr val="tx1"/>
              </a:solidFill>
              <a:latin typeface="Arial" pitchFamily="34" charset="0"/>
            </a:endParaRPr>
          </a:p>
          <a:p>
            <a:pPr lvl="1">
              <a:spcBef>
                <a:spcPct val="20000"/>
              </a:spcBef>
              <a:buFontTx/>
              <a:buChar char="–"/>
            </a:pPr>
            <a:endParaRPr lang="en-US" sz="1100" b="1" dirty="0">
              <a:solidFill>
                <a:schemeClr val="tx1"/>
              </a:solidFill>
              <a:latin typeface="Arial" pitchFamily="34" charset="0"/>
            </a:endParaRPr>
          </a:p>
          <a:p>
            <a:pPr lvl="1">
              <a:spcBef>
                <a:spcPct val="20000"/>
              </a:spcBef>
              <a:buFontTx/>
              <a:buChar char="–"/>
            </a:pPr>
            <a:r>
              <a:rPr lang="en-US" sz="2800" b="1" dirty="0">
                <a:solidFill>
                  <a:schemeClr val="tx1"/>
                </a:solidFill>
                <a:latin typeface="Arial" pitchFamily="34" charset="0"/>
              </a:rPr>
              <a:t>Broad 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</a:rPr>
              <a:t>variation, uncertainty </a:t>
            </a:r>
            <a:r>
              <a:rPr lang="en-US" sz="2800" b="1" dirty="0">
                <a:solidFill>
                  <a:schemeClr val="tx1"/>
                </a:solidFill>
                <a:latin typeface="Arial" pitchFamily="34" charset="0"/>
              </a:rPr>
              <a:t>in goals, time criticality, available 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</a:rPr>
              <a:t>actions</a:t>
            </a:r>
          </a:p>
          <a:p>
            <a:pPr lvl="1">
              <a:spcBef>
                <a:spcPct val="20000"/>
              </a:spcBef>
              <a:buFontTx/>
              <a:buChar char="–"/>
            </a:pPr>
            <a:endParaRPr lang="en-US" sz="1100" b="1" dirty="0">
              <a:solidFill>
                <a:schemeClr val="tx1"/>
              </a:solidFill>
              <a:latin typeface="Arial" pitchFamily="34" charset="0"/>
            </a:endParaRPr>
          </a:p>
          <a:p>
            <a:pPr lvl="1">
              <a:spcBef>
                <a:spcPct val="20000"/>
              </a:spcBef>
              <a:buFontTx/>
              <a:buChar char="–"/>
            </a:pP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</a:rPr>
              <a:t> Learning about new objects, predicates, goals, preferences</a:t>
            </a:r>
            <a:endParaRPr lang="en-US" sz="2800" b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00555" y="6026332"/>
            <a:ext cx="73386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</a:rPr>
              <a:t>…and about perception &amp; reasoning </a:t>
            </a:r>
            <a:endParaRPr lang="en-U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91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91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91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91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1875" grpId="0" build="p" bldLvl="2" advAuto="500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019" name="Line 3"/>
          <p:cNvSpPr>
            <a:spLocks noChangeShapeType="1"/>
          </p:cNvSpPr>
          <p:nvPr/>
        </p:nvSpPr>
        <p:spPr bwMode="auto">
          <a:xfrm>
            <a:off x="0" y="5334000"/>
            <a:ext cx="8356600" cy="635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8020" name="Rectangle 4"/>
          <p:cNvSpPr>
            <a:spLocks noChangeArrowheads="1"/>
          </p:cNvSpPr>
          <p:nvPr/>
        </p:nvSpPr>
        <p:spPr bwMode="auto">
          <a:xfrm>
            <a:off x="6537325" y="544195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98021" name="Freeform 5"/>
          <p:cNvSpPr>
            <a:spLocks/>
          </p:cNvSpPr>
          <p:nvPr/>
        </p:nvSpPr>
        <p:spPr bwMode="auto">
          <a:xfrm>
            <a:off x="2455863" y="3100388"/>
            <a:ext cx="882650" cy="590550"/>
          </a:xfrm>
          <a:custGeom>
            <a:avLst/>
            <a:gdLst/>
            <a:ahLst/>
            <a:cxnLst>
              <a:cxn ang="0">
                <a:pos x="200" y="0"/>
              </a:cxn>
              <a:cxn ang="0">
                <a:pos x="281" y="179"/>
              </a:cxn>
              <a:cxn ang="0">
                <a:pos x="313" y="110"/>
              </a:cxn>
              <a:cxn ang="0">
                <a:pos x="285" y="181"/>
              </a:cxn>
              <a:cxn ang="0">
                <a:pos x="555" y="137"/>
              </a:cxn>
              <a:cxn ang="0">
                <a:pos x="287" y="184"/>
              </a:cxn>
              <a:cxn ang="0">
                <a:pos x="399" y="209"/>
              </a:cxn>
              <a:cxn ang="0">
                <a:pos x="284" y="188"/>
              </a:cxn>
              <a:cxn ang="0">
                <a:pos x="355" y="371"/>
              </a:cxn>
              <a:cxn ang="0">
                <a:pos x="277" y="189"/>
              </a:cxn>
              <a:cxn ang="0">
                <a:pos x="242" y="264"/>
              </a:cxn>
              <a:cxn ang="0">
                <a:pos x="274" y="188"/>
              </a:cxn>
              <a:cxn ang="0">
                <a:pos x="0" y="234"/>
              </a:cxn>
              <a:cxn ang="0">
                <a:pos x="269" y="185"/>
              </a:cxn>
              <a:cxn ang="0">
                <a:pos x="167" y="165"/>
              </a:cxn>
              <a:cxn ang="0">
                <a:pos x="272" y="182"/>
              </a:cxn>
              <a:cxn ang="0">
                <a:pos x="200" y="0"/>
              </a:cxn>
            </a:cxnLst>
            <a:rect l="0" t="0" r="r" b="b"/>
            <a:pathLst>
              <a:path w="556" h="372">
                <a:moveTo>
                  <a:pt x="200" y="0"/>
                </a:moveTo>
                <a:lnTo>
                  <a:pt x="281" y="179"/>
                </a:lnTo>
                <a:lnTo>
                  <a:pt x="313" y="110"/>
                </a:lnTo>
                <a:lnTo>
                  <a:pt x="285" y="181"/>
                </a:lnTo>
                <a:lnTo>
                  <a:pt x="555" y="137"/>
                </a:lnTo>
                <a:lnTo>
                  <a:pt x="287" y="184"/>
                </a:lnTo>
                <a:lnTo>
                  <a:pt x="399" y="209"/>
                </a:lnTo>
                <a:lnTo>
                  <a:pt x="284" y="188"/>
                </a:lnTo>
                <a:lnTo>
                  <a:pt x="355" y="371"/>
                </a:lnTo>
                <a:lnTo>
                  <a:pt x="277" y="189"/>
                </a:lnTo>
                <a:lnTo>
                  <a:pt x="242" y="264"/>
                </a:lnTo>
                <a:lnTo>
                  <a:pt x="274" y="188"/>
                </a:lnTo>
                <a:lnTo>
                  <a:pt x="0" y="234"/>
                </a:lnTo>
                <a:lnTo>
                  <a:pt x="269" y="185"/>
                </a:lnTo>
                <a:lnTo>
                  <a:pt x="167" y="165"/>
                </a:lnTo>
                <a:lnTo>
                  <a:pt x="272" y="182"/>
                </a:lnTo>
                <a:lnTo>
                  <a:pt x="200" y="0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8022" name="Line 6"/>
          <p:cNvSpPr>
            <a:spLocks noChangeShapeType="1"/>
          </p:cNvSpPr>
          <p:nvPr/>
        </p:nvSpPr>
        <p:spPr bwMode="auto">
          <a:xfrm flipV="1">
            <a:off x="5765800" y="4121150"/>
            <a:ext cx="0" cy="121920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8023" name="Line 7"/>
          <p:cNvSpPr>
            <a:spLocks noChangeShapeType="1"/>
          </p:cNvSpPr>
          <p:nvPr/>
        </p:nvSpPr>
        <p:spPr bwMode="auto">
          <a:xfrm flipV="1">
            <a:off x="2895600" y="3727450"/>
            <a:ext cx="0" cy="161290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8024" name="Line 8"/>
          <p:cNvSpPr>
            <a:spLocks noChangeShapeType="1"/>
          </p:cNvSpPr>
          <p:nvPr/>
        </p:nvSpPr>
        <p:spPr bwMode="auto">
          <a:xfrm flipV="1">
            <a:off x="6648450" y="4565650"/>
            <a:ext cx="0" cy="78740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8025" name="Line 9"/>
          <p:cNvSpPr>
            <a:spLocks noChangeShapeType="1"/>
          </p:cNvSpPr>
          <p:nvPr/>
        </p:nvSpPr>
        <p:spPr bwMode="auto">
          <a:xfrm flipH="1">
            <a:off x="1625600" y="3765550"/>
            <a:ext cx="1104900" cy="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8026" name="Line 10"/>
          <p:cNvSpPr>
            <a:spLocks noChangeShapeType="1"/>
          </p:cNvSpPr>
          <p:nvPr/>
        </p:nvSpPr>
        <p:spPr bwMode="auto">
          <a:xfrm flipV="1">
            <a:off x="3683000" y="4375150"/>
            <a:ext cx="0" cy="92710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8027" name="Line 11"/>
          <p:cNvSpPr>
            <a:spLocks noChangeShapeType="1"/>
          </p:cNvSpPr>
          <p:nvPr/>
        </p:nvSpPr>
        <p:spPr bwMode="auto">
          <a:xfrm flipV="1">
            <a:off x="4343400" y="3333750"/>
            <a:ext cx="0" cy="198120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98028" name="Group 12"/>
          <p:cNvGrpSpPr>
            <a:grpSpLocks/>
          </p:cNvGrpSpPr>
          <p:nvPr/>
        </p:nvGrpSpPr>
        <p:grpSpPr bwMode="auto">
          <a:xfrm>
            <a:off x="1016000" y="4083050"/>
            <a:ext cx="1798638" cy="1790700"/>
            <a:chOff x="640" y="2572"/>
            <a:chExt cx="1133" cy="1128"/>
          </a:xfrm>
        </p:grpSpPr>
        <p:sp>
          <p:nvSpPr>
            <p:cNvPr id="598029" name="Line 13"/>
            <p:cNvSpPr>
              <a:spLocks noChangeShapeType="1"/>
            </p:cNvSpPr>
            <p:nvPr/>
          </p:nvSpPr>
          <p:spPr bwMode="auto">
            <a:xfrm>
              <a:off x="1141" y="3205"/>
              <a:ext cx="0" cy="333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8030" name="Freeform 14"/>
            <p:cNvSpPr>
              <a:spLocks/>
            </p:cNvSpPr>
            <p:nvPr/>
          </p:nvSpPr>
          <p:spPr bwMode="auto">
            <a:xfrm>
              <a:off x="733" y="2584"/>
              <a:ext cx="698" cy="919"/>
            </a:xfrm>
            <a:custGeom>
              <a:avLst/>
              <a:gdLst/>
              <a:ahLst/>
              <a:cxnLst>
                <a:cxn ang="0">
                  <a:pos x="0" y="854"/>
                </a:cxn>
                <a:cxn ang="0">
                  <a:pos x="249" y="242"/>
                </a:cxn>
                <a:cxn ang="0">
                  <a:pos x="697" y="0"/>
                </a:cxn>
                <a:cxn ang="0">
                  <a:pos x="653" y="105"/>
                </a:cxn>
                <a:cxn ang="0">
                  <a:pos x="321" y="287"/>
                </a:cxn>
                <a:cxn ang="0">
                  <a:pos x="146" y="918"/>
                </a:cxn>
              </a:cxnLst>
              <a:rect l="0" t="0" r="r" b="b"/>
              <a:pathLst>
                <a:path w="698" h="919">
                  <a:moveTo>
                    <a:pt x="0" y="854"/>
                  </a:moveTo>
                  <a:lnTo>
                    <a:pt x="249" y="242"/>
                  </a:lnTo>
                  <a:lnTo>
                    <a:pt x="697" y="0"/>
                  </a:lnTo>
                  <a:lnTo>
                    <a:pt x="653" y="105"/>
                  </a:lnTo>
                  <a:lnTo>
                    <a:pt x="321" y="287"/>
                  </a:lnTo>
                  <a:lnTo>
                    <a:pt x="146" y="918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8031" name="Freeform 15"/>
            <p:cNvSpPr>
              <a:spLocks/>
            </p:cNvSpPr>
            <p:nvPr/>
          </p:nvSpPr>
          <p:spPr bwMode="auto">
            <a:xfrm>
              <a:off x="1428" y="2654"/>
              <a:ext cx="219" cy="283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218" y="282"/>
                </a:cxn>
                <a:cxn ang="0">
                  <a:pos x="0" y="0"/>
                </a:cxn>
              </a:cxnLst>
              <a:rect l="0" t="0" r="r" b="b"/>
              <a:pathLst>
                <a:path w="219" h="283">
                  <a:moveTo>
                    <a:pt x="62" y="18"/>
                  </a:moveTo>
                  <a:lnTo>
                    <a:pt x="218" y="28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8032" name="Freeform 16"/>
            <p:cNvSpPr>
              <a:spLocks/>
            </p:cNvSpPr>
            <p:nvPr/>
          </p:nvSpPr>
          <p:spPr bwMode="auto">
            <a:xfrm>
              <a:off x="1654" y="2954"/>
              <a:ext cx="119" cy="6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2" y="0"/>
                </a:cxn>
                <a:cxn ang="0">
                  <a:pos x="68" y="26"/>
                </a:cxn>
                <a:cxn ang="0">
                  <a:pos x="118" y="59"/>
                </a:cxn>
                <a:cxn ang="0">
                  <a:pos x="0" y="50"/>
                </a:cxn>
              </a:cxnLst>
              <a:rect l="0" t="0" r="r" b="b"/>
              <a:pathLst>
                <a:path w="119" h="60">
                  <a:moveTo>
                    <a:pt x="0" y="50"/>
                  </a:moveTo>
                  <a:lnTo>
                    <a:pt x="12" y="0"/>
                  </a:lnTo>
                  <a:lnTo>
                    <a:pt x="68" y="26"/>
                  </a:lnTo>
                  <a:lnTo>
                    <a:pt x="118" y="59"/>
                  </a:lnTo>
                  <a:lnTo>
                    <a:pt x="0" y="5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8033" name="Rectangle 17"/>
            <p:cNvSpPr>
              <a:spLocks noChangeArrowheads="1"/>
            </p:cNvSpPr>
            <p:nvPr/>
          </p:nvSpPr>
          <p:spPr bwMode="auto">
            <a:xfrm>
              <a:off x="640" y="3439"/>
              <a:ext cx="673" cy="12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8034" name="Oval 18"/>
            <p:cNvSpPr>
              <a:spLocks noChangeArrowheads="1"/>
            </p:cNvSpPr>
            <p:nvPr/>
          </p:nvSpPr>
          <p:spPr bwMode="auto">
            <a:xfrm>
              <a:off x="672" y="3540"/>
              <a:ext cx="220" cy="16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8035" name="Oval 19"/>
            <p:cNvSpPr>
              <a:spLocks noChangeArrowheads="1"/>
            </p:cNvSpPr>
            <p:nvPr/>
          </p:nvSpPr>
          <p:spPr bwMode="auto">
            <a:xfrm>
              <a:off x="981" y="3540"/>
              <a:ext cx="219" cy="16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8036" name="Oval 20"/>
            <p:cNvSpPr>
              <a:spLocks noChangeArrowheads="1"/>
            </p:cNvSpPr>
            <p:nvPr/>
          </p:nvSpPr>
          <p:spPr bwMode="auto">
            <a:xfrm>
              <a:off x="961" y="2784"/>
              <a:ext cx="119" cy="12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8037" name="Oval 21"/>
            <p:cNvSpPr>
              <a:spLocks noChangeArrowheads="1"/>
            </p:cNvSpPr>
            <p:nvPr/>
          </p:nvSpPr>
          <p:spPr bwMode="auto">
            <a:xfrm>
              <a:off x="1366" y="2572"/>
              <a:ext cx="118" cy="12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98038" name="Group 22"/>
            <p:cNvGrpSpPr>
              <a:grpSpLocks/>
            </p:cNvGrpSpPr>
            <p:nvPr/>
          </p:nvGrpSpPr>
          <p:grpSpPr bwMode="auto">
            <a:xfrm>
              <a:off x="1117" y="3133"/>
              <a:ext cx="237" cy="113"/>
              <a:chOff x="1117" y="3133"/>
              <a:chExt cx="237" cy="113"/>
            </a:xfrm>
          </p:grpSpPr>
          <p:sp>
            <p:nvSpPr>
              <p:cNvPr id="598039" name="Rectangle 23"/>
              <p:cNvSpPr>
                <a:spLocks noChangeArrowheads="1"/>
              </p:cNvSpPr>
              <p:nvPr/>
            </p:nvSpPr>
            <p:spPr bwMode="auto">
              <a:xfrm>
                <a:off x="1313" y="3173"/>
                <a:ext cx="41" cy="47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98040" name="Rectangle 24"/>
              <p:cNvSpPr>
                <a:spLocks noChangeArrowheads="1"/>
              </p:cNvSpPr>
              <p:nvPr/>
            </p:nvSpPr>
            <p:spPr bwMode="auto">
              <a:xfrm>
                <a:off x="1117" y="3133"/>
                <a:ext cx="200" cy="113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598041" name="Line 25"/>
          <p:cNvSpPr>
            <a:spLocks noChangeShapeType="1"/>
          </p:cNvSpPr>
          <p:nvPr/>
        </p:nvSpPr>
        <p:spPr bwMode="auto">
          <a:xfrm flipH="1" flipV="1">
            <a:off x="533400" y="4705350"/>
            <a:ext cx="6350" cy="59690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043" name="Line 3"/>
          <p:cNvSpPr>
            <a:spLocks noChangeShapeType="1"/>
          </p:cNvSpPr>
          <p:nvPr/>
        </p:nvSpPr>
        <p:spPr bwMode="auto">
          <a:xfrm>
            <a:off x="0" y="5334000"/>
            <a:ext cx="8356600" cy="635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9044" name="Rectangle 4"/>
          <p:cNvSpPr>
            <a:spLocks noChangeArrowheads="1"/>
          </p:cNvSpPr>
          <p:nvPr/>
        </p:nvSpPr>
        <p:spPr bwMode="auto">
          <a:xfrm>
            <a:off x="6537325" y="544195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99045" name="Freeform 5"/>
          <p:cNvSpPr>
            <a:spLocks/>
          </p:cNvSpPr>
          <p:nvPr/>
        </p:nvSpPr>
        <p:spPr bwMode="auto">
          <a:xfrm>
            <a:off x="2170113" y="2776538"/>
            <a:ext cx="882650" cy="590550"/>
          </a:xfrm>
          <a:custGeom>
            <a:avLst/>
            <a:gdLst/>
            <a:ahLst/>
            <a:cxnLst>
              <a:cxn ang="0">
                <a:pos x="200" y="0"/>
              </a:cxn>
              <a:cxn ang="0">
                <a:pos x="281" y="179"/>
              </a:cxn>
              <a:cxn ang="0">
                <a:pos x="313" y="110"/>
              </a:cxn>
              <a:cxn ang="0">
                <a:pos x="285" y="181"/>
              </a:cxn>
              <a:cxn ang="0">
                <a:pos x="555" y="137"/>
              </a:cxn>
              <a:cxn ang="0">
                <a:pos x="287" y="184"/>
              </a:cxn>
              <a:cxn ang="0">
                <a:pos x="399" y="209"/>
              </a:cxn>
              <a:cxn ang="0">
                <a:pos x="284" y="188"/>
              </a:cxn>
              <a:cxn ang="0">
                <a:pos x="355" y="371"/>
              </a:cxn>
              <a:cxn ang="0">
                <a:pos x="277" y="189"/>
              </a:cxn>
              <a:cxn ang="0">
                <a:pos x="242" y="264"/>
              </a:cxn>
              <a:cxn ang="0">
                <a:pos x="274" y="188"/>
              </a:cxn>
              <a:cxn ang="0">
                <a:pos x="0" y="234"/>
              </a:cxn>
              <a:cxn ang="0">
                <a:pos x="269" y="185"/>
              </a:cxn>
              <a:cxn ang="0">
                <a:pos x="167" y="165"/>
              </a:cxn>
              <a:cxn ang="0">
                <a:pos x="272" y="182"/>
              </a:cxn>
              <a:cxn ang="0">
                <a:pos x="200" y="0"/>
              </a:cxn>
            </a:cxnLst>
            <a:rect l="0" t="0" r="r" b="b"/>
            <a:pathLst>
              <a:path w="556" h="372">
                <a:moveTo>
                  <a:pt x="200" y="0"/>
                </a:moveTo>
                <a:lnTo>
                  <a:pt x="281" y="179"/>
                </a:lnTo>
                <a:lnTo>
                  <a:pt x="313" y="110"/>
                </a:lnTo>
                <a:lnTo>
                  <a:pt x="285" y="181"/>
                </a:lnTo>
                <a:lnTo>
                  <a:pt x="555" y="137"/>
                </a:lnTo>
                <a:lnTo>
                  <a:pt x="287" y="184"/>
                </a:lnTo>
                <a:lnTo>
                  <a:pt x="399" y="209"/>
                </a:lnTo>
                <a:lnTo>
                  <a:pt x="284" y="188"/>
                </a:lnTo>
                <a:lnTo>
                  <a:pt x="355" y="371"/>
                </a:lnTo>
                <a:lnTo>
                  <a:pt x="277" y="189"/>
                </a:lnTo>
                <a:lnTo>
                  <a:pt x="242" y="264"/>
                </a:lnTo>
                <a:lnTo>
                  <a:pt x="274" y="188"/>
                </a:lnTo>
                <a:lnTo>
                  <a:pt x="0" y="234"/>
                </a:lnTo>
                <a:lnTo>
                  <a:pt x="269" y="185"/>
                </a:lnTo>
                <a:lnTo>
                  <a:pt x="167" y="165"/>
                </a:lnTo>
                <a:lnTo>
                  <a:pt x="272" y="182"/>
                </a:lnTo>
                <a:lnTo>
                  <a:pt x="200" y="0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99046" name="Group 6"/>
          <p:cNvGrpSpPr>
            <a:grpSpLocks/>
          </p:cNvGrpSpPr>
          <p:nvPr/>
        </p:nvGrpSpPr>
        <p:grpSpPr bwMode="auto">
          <a:xfrm>
            <a:off x="1143000" y="3352800"/>
            <a:ext cx="6343650" cy="2019300"/>
            <a:chOff x="720" y="2112"/>
            <a:chExt cx="3996" cy="1272"/>
          </a:xfrm>
        </p:grpSpPr>
        <p:sp>
          <p:nvSpPr>
            <p:cNvPr id="599047" name="Line 7"/>
            <p:cNvSpPr>
              <a:spLocks noChangeShapeType="1"/>
            </p:cNvSpPr>
            <p:nvPr/>
          </p:nvSpPr>
          <p:spPr bwMode="auto">
            <a:xfrm flipV="1">
              <a:off x="2528" y="2608"/>
              <a:ext cx="0" cy="768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9048" name="Line 8"/>
            <p:cNvSpPr>
              <a:spLocks noChangeShapeType="1"/>
            </p:cNvSpPr>
            <p:nvPr/>
          </p:nvSpPr>
          <p:spPr bwMode="auto">
            <a:xfrm flipV="1">
              <a:off x="720" y="2360"/>
              <a:ext cx="0" cy="1016"/>
            </a:xfrm>
            <a:prstGeom prst="line">
              <a:avLst/>
            </a:prstGeom>
            <a:noFill/>
            <a:ln w="50800">
              <a:solidFill>
                <a:srgbClr val="FC0128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9049" name="Line 9"/>
            <p:cNvSpPr>
              <a:spLocks noChangeShapeType="1"/>
            </p:cNvSpPr>
            <p:nvPr/>
          </p:nvSpPr>
          <p:spPr bwMode="auto">
            <a:xfrm flipV="1">
              <a:off x="3084" y="2888"/>
              <a:ext cx="0" cy="496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9050" name="Line 10"/>
            <p:cNvSpPr>
              <a:spLocks noChangeShapeType="1"/>
            </p:cNvSpPr>
            <p:nvPr/>
          </p:nvSpPr>
          <p:spPr bwMode="auto">
            <a:xfrm flipV="1">
              <a:off x="1216" y="2768"/>
              <a:ext cx="0" cy="584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9051" name="Line 11"/>
            <p:cNvSpPr>
              <a:spLocks noChangeShapeType="1"/>
            </p:cNvSpPr>
            <p:nvPr/>
          </p:nvSpPr>
          <p:spPr bwMode="auto">
            <a:xfrm flipV="1">
              <a:off x="1632" y="2112"/>
              <a:ext cx="0" cy="1248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9052" name="Line 12"/>
            <p:cNvSpPr>
              <a:spLocks noChangeShapeType="1"/>
            </p:cNvSpPr>
            <p:nvPr/>
          </p:nvSpPr>
          <p:spPr bwMode="auto">
            <a:xfrm flipV="1">
              <a:off x="3620" y="2584"/>
              <a:ext cx="0" cy="768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9053" name="Line 13"/>
            <p:cNvSpPr>
              <a:spLocks noChangeShapeType="1"/>
            </p:cNvSpPr>
            <p:nvPr/>
          </p:nvSpPr>
          <p:spPr bwMode="auto">
            <a:xfrm flipV="1">
              <a:off x="4712" y="2916"/>
              <a:ext cx="4" cy="412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99054" name="Group 14"/>
          <p:cNvGrpSpPr>
            <a:grpSpLocks/>
          </p:cNvGrpSpPr>
          <p:nvPr/>
        </p:nvGrpSpPr>
        <p:grpSpPr bwMode="auto">
          <a:xfrm>
            <a:off x="1016000" y="4083050"/>
            <a:ext cx="1798638" cy="1790700"/>
            <a:chOff x="640" y="2572"/>
            <a:chExt cx="1133" cy="1128"/>
          </a:xfrm>
        </p:grpSpPr>
        <p:sp>
          <p:nvSpPr>
            <p:cNvPr id="599055" name="Line 15"/>
            <p:cNvSpPr>
              <a:spLocks noChangeShapeType="1"/>
            </p:cNvSpPr>
            <p:nvPr/>
          </p:nvSpPr>
          <p:spPr bwMode="auto">
            <a:xfrm>
              <a:off x="1141" y="3205"/>
              <a:ext cx="0" cy="333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9056" name="Freeform 16"/>
            <p:cNvSpPr>
              <a:spLocks/>
            </p:cNvSpPr>
            <p:nvPr/>
          </p:nvSpPr>
          <p:spPr bwMode="auto">
            <a:xfrm>
              <a:off x="733" y="2584"/>
              <a:ext cx="698" cy="919"/>
            </a:xfrm>
            <a:custGeom>
              <a:avLst/>
              <a:gdLst/>
              <a:ahLst/>
              <a:cxnLst>
                <a:cxn ang="0">
                  <a:pos x="0" y="854"/>
                </a:cxn>
                <a:cxn ang="0">
                  <a:pos x="249" y="242"/>
                </a:cxn>
                <a:cxn ang="0">
                  <a:pos x="697" y="0"/>
                </a:cxn>
                <a:cxn ang="0">
                  <a:pos x="653" y="105"/>
                </a:cxn>
                <a:cxn ang="0">
                  <a:pos x="321" y="287"/>
                </a:cxn>
                <a:cxn ang="0">
                  <a:pos x="146" y="918"/>
                </a:cxn>
              </a:cxnLst>
              <a:rect l="0" t="0" r="r" b="b"/>
              <a:pathLst>
                <a:path w="698" h="919">
                  <a:moveTo>
                    <a:pt x="0" y="854"/>
                  </a:moveTo>
                  <a:lnTo>
                    <a:pt x="249" y="242"/>
                  </a:lnTo>
                  <a:lnTo>
                    <a:pt x="697" y="0"/>
                  </a:lnTo>
                  <a:lnTo>
                    <a:pt x="653" y="105"/>
                  </a:lnTo>
                  <a:lnTo>
                    <a:pt x="321" y="287"/>
                  </a:lnTo>
                  <a:lnTo>
                    <a:pt x="146" y="918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9057" name="Freeform 17"/>
            <p:cNvSpPr>
              <a:spLocks/>
            </p:cNvSpPr>
            <p:nvPr/>
          </p:nvSpPr>
          <p:spPr bwMode="auto">
            <a:xfrm>
              <a:off x="1428" y="2654"/>
              <a:ext cx="219" cy="283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218" y="282"/>
                </a:cxn>
                <a:cxn ang="0">
                  <a:pos x="0" y="0"/>
                </a:cxn>
              </a:cxnLst>
              <a:rect l="0" t="0" r="r" b="b"/>
              <a:pathLst>
                <a:path w="219" h="283">
                  <a:moveTo>
                    <a:pt x="62" y="18"/>
                  </a:moveTo>
                  <a:lnTo>
                    <a:pt x="218" y="28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9058" name="Freeform 18"/>
            <p:cNvSpPr>
              <a:spLocks/>
            </p:cNvSpPr>
            <p:nvPr/>
          </p:nvSpPr>
          <p:spPr bwMode="auto">
            <a:xfrm>
              <a:off x="1654" y="2954"/>
              <a:ext cx="119" cy="6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2" y="0"/>
                </a:cxn>
                <a:cxn ang="0">
                  <a:pos x="68" y="26"/>
                </a:cxn>
                <a:cxn ang="0">
                  <a:pos x="118" y="59"/>
                </a:cxn>
                <a:cxn ang="0">
                  <a:pos x="0" y="50"/>
                </a:cxn>
              </a:cxnLst>
              <a:rect l="0" t="0" r="r" b="b"/>
              <a:pathLst>
                <a:path w="119" h="60">
                  <a:moveTo>
                    <a:pt x="0" y="50"/>
                  </a:moveTo>
                  <a:lnTo>
                    <a:pt x="12" y="0"/>
                  </a:lnTo>
                  <a:lnTo>
                    <a:pt x="68" y="26"/>
                  </a:lnTo>
                  <a:lnTo>
                    <a:pt x="118" y="59"/>
                  </a:lnTo>
                  <a:lnTo>
                    <a:pt x="0" y="5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9059" name="Rectangle 19"/>
            <p:cNvSpPr>
              <a:spLocks noChangeArrowheads="1"/>
            </p:cNvSpPr>
            <p:nvPr/>
          </p:nvSpPr>
          <p:spPr bwMode="auto">
            <a:xfrm>
              <a:off x="640" y="3439"/>
              <a:ext cx="673" cy="12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9060" name="Oval 20"/>
            <p:cNvSpPr>
              <a:spLocks noChangeArrowheads="1"/>
            </p:cNvSpPr>
            <p:nvPr/>
          </p:nvSpPr>
          <p:spPr bwMode="auto">
            <a:xfrm>
              <a:off x="672" y="3540"/>
              <a:ext cx="220" cy="16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9061" name="Oval 21"/>
            <p:cNvSpPr>
              <a:spLocks noChangeArrowheads="1"/>
            </p:cNvSpPr>
            <p:nvPr/>
          </p:nvSpPr>
          <p:spPr bwMode="auto">
            <a:xfrm>
              <a:off x="981" y="3540"/>
              <a:ext cx="219" cy="16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9062" name="Oval 22"/>
            <p:cNvSpPr>
              <a:spLocks noChangeArrowheads="1"/>
            </p:cNvSpPr>
            <p:nvPr/>
          </p:nvSpPr>
          <p:spPr bwMode="auto">
            <a:xfrm>
              <a:off x="961" y="2784"/>
              <a:ext cx="119" cy="12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9063" name="Oval 23"/>
            <p:cNvSpPr>
              <a:spLocks noChangeArrowheads="1"/>
            </p:cNvSpPr>
            <p:nvPr/>
          </p:nvSpPr>
          <p:spPr bwMode="auto">
            <a:xfrm>
              <a:off x="1366" y="2572"/>
              <a:ext cx="118" cy="12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99064" name="Group 24"/>
            <p:cNvGrpSpPr>
              <a:grpSpLocks/>
            </p:cNvGrpSpPr>
            <p:nvPr/>
          </p:nvGrpSpPr>
          <p:grpSpPr bwMode="auto">
            <a:xfrm>
              <a:off x="1117" y="3133"/>
              <a:ext cx="237" cy="113"/>
              <a:chOff x="1117" y="3133"/>
              <a:chExt cx="237" cy="113"/>
            </a:xfrm>
          </p:grpSpPr>
          <p:sp>
            <p:nvSpPr>
              <p:cNvPr id="599065" name="Rectangle 25"/>
              <p:cNvSpPr>
                <a:spLocks noChangeArrowheads="1"/>
              </p:cNvSpPr>
              <p:nvPr/>
            </p:nvSpPr>
            <p:spPr bwMode="auto">
              <a:xfrm>
                <a:off x="1313" y="3173"/>
                <a:ext cx="41" cy="47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99066" name="Rectangle 26"/>
              <p:cNvSpPr>
                <a:spLocks noChangeArrowheads="1"/>
              </p:cNvSpPr>
              <p:nvPr/>
            </p:nvSpPr>
            <p:spPr bwMode="auto">
              <a:xfrm>
                <a:off x="1117" y="3133"/>
                <a:ext cx="200" cy="113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0066" name="Group 2"/>
          <p:cNvGrpSpPr>
            <a:grpSpLocks/>
          </p:cNvGrpSpPr>
          <p:nvPr/>
        </p:nvGrpSpPr>
        <p:grpSpPr bwMode="auto">
          <a:xfrm>
            <a:off x="95250" y="3352800"/>
            <a:ext cx="6343650" cy="2019300"/>
            <a:chOff x="60" y="2112"/>
            <a:chExt cx="3996" cy="1272"/>
          </a:xfrm>
        </p:grpSpPr>
        <p:sp>
          <p:nvSpPr>
            <p:cNvPr id="600067" name="Line 3"/>
            <p:cNvSpPr>
              <a:spLocks noChangeShapeType="1"/>
            </p:cNvSpPr>
            <p:nvPr/>
          </p:nvSpPr>
          <p:spPr bwMode="auto">
            <a:xfrm flipV="1">
              <a:off x="1868" y="2608"/>
              <a:ext cx="0" cy="768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0068" name="Line 4"/>
            <p:cNvSpPr>
              <a:spLocks noChangeShapeType="1"/>
            </p:cNvSpPr>
            <p:nvPr/>
          </p:nvSpPr>
          <p:spPr bwMode="auto">
            <a:xfrm flipV="1">
              <a:off x="60" y="2360"/>
              <a:ext cx="0" cy="1016"/>
            </a:xfrm>
            <a:prstGeom prst="line">
              <a:avLst/>
            </a:prstGeom>
            <a:noFill/>
            <a:ln w="50800">
              <a:solidFill>
                <a:srgbClr val="FC0128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0069" name="Line 5"/>
            <p:cNvSpPr>
              <a:spLocks noChangeShapeType="1"/>
            </p:cNvSpPr>
            <p:nvPr/>
          </p:nvSpPr>
          <p:spPr bwMode="auto">
            <a:xfrm flipV="1">
              <a:off x="2424" y="2888"/>
              <a:ext cx="0" cy="496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0070" name="Line 6"/>
            <p:cNvSpPr>
              <a:spLocks noChangeShapeType="1"/>
            </p:cNvSpPr>
            <p:nvPr/>
          </p:nvSpPr>
          <p:spPr bwMode="auto">
            <a:xfrm flipV="1">
              <a:off x="556" y="2768"/>
              <a:ext cx="0" cy="584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0071" name="Line 7"/>
            <p:cNvSpPr>
              <a:spLocks noChangeShapeType="1"/>
            </p:cNvSpPr>
            <p:nvPr/>
          </p:nvSpPr>
          <p:spPr bwMode="auto">
            <a:xfrm flipV="1">
              <a:off x="972" y="2112"/>
              <a:ext cx="0" cy="1248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0072" name="Line 8"/>
            <p:cNvSpPr>
              <a:spLocks noChangeShapeType="1"/>
            </p:cNvSpPr>
            <p:nvPr/>
          </p:nvSpPr>
          <p:spPr bwMode="auto">
            <a:xfrm flipV="1">
              <a:off x="2960" y="2584"/>
              <a:ext cx="0" cy="768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0073" name="Line 9"/>
            <p:cNvSpPr>
              <a:spLocks noChangeShapeType="1"/>
            </p:cNvSpPr>
            <p:nvPr/>
          </p:nvSpPr>
          <p:spPr bwMode="auto">
            <a:xfrm flipV="1">
              <a:off x="4052" y="2916"/>
              <a:ext cx="4" cy="412"/>
            </a:xfrm>
            <a:prstGeom prst="line">
              <a:avLst/>
            </a:prstGeom>
            <a:noFill/>
            <a:ln w="508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00075" name="Line 11"/>
          <p:cNvSpPr>
            <a:spLocks noChangeShapeType="1"/>
          </p:cNvSpPr>
          <p:nvPr/>
        </p:nvSpPr>
        <p:spPr bwMode="auto">
          <a:xfrm>
            <a:off x="0" y="5334000"/>
            <a:ext cx="8356600" cy="635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0076" name="Rectangle 12"/>
          <p:cNvSpPr>
            <a:spLocks noChangeArrowheads="1"/>
          </p:cNvSpPr>
          <p:nvPr/>
        </p:nvSpPr>
        <p:spPr bwMode="auto">
          <a:xfrm>
            <a:off x="6537325" y="544195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600077" name="Freeform 13"/>
          <p:cNvSpPr>
            <a:spLocks/>
          </p:cNvSpPr>
          <p:nvPr/>
        </p:nvSpPr>
        <p:spPr bwMode="auto">
          <a:xfrm>
            <a:off x="1941513" y="3043238"/>
            <a:ext cx="882650" cy="590550"/>
          </a:xfrm>
          <a:custGeom>
            <a:avLst/>
            <a:gdLst/>
            <a:ahLst/>
            <a:cxnLst>
              <a:cxn ang="0">
                <a:pos x="200" y="0"/>
              </a:cxn>
              <a:cxn ang="0">
                <a:pos x="281" y="179"/>
              </a:cxn>
              <a:cxn ang="0">
                <a:pos x="313" y="110"/>
              </a:cxn>
              <a:cxn ang="0">
                <a:pos x="285" y="181"/>
              </a:cxn>
              <a:cxn ang="0">
                <a:pos x="555" y="137"/>
              </a:cxn>
              <a:cxn ang="0">
                <a:pos x="287" y="184"/>
              </a:cxn>
              <a:cxn ang="0">
                <a:pos x="399" y="209"/>
              </a:cxn>
              <a:cxn ang="0">
                <a:pos x="284" y="188"/>
              </a:cxn>
              <a:cxn ang="0">
                <a:pos x="355" y="371"/>
              </a:cxn>
              <a:cxn ang="0">
                <a:pos x="277" y="189"/>
              </a:cxn>
              <a:cxn ang="0">
                <a:pos x="242" y="264"/>
              </a:cxn>
              <a:cxn ang="0">
                <a:pos x="274" y="188"/>
              </a:cxn>
              <a:cxn ang="0">
                <a:pos x="0" y="234"/>
              </a:cxn>
              <a:cxn ang="0">
                <a:pos x="269" y="185"/>
              </a:cxn>
              <a:cxn ang="0">
                <a:pos x="167" y="165"/>
              </a:cxn>
              <a:cxn ang="0">
                <a:pos x="272" y="182"/>
              </a:cxn>
              <a:cxn ang="0">
                <a:pos x="200" y="0"/>
              </a:cxn>
            </a:cxnLst>
            <a:rect l="0" t="0" r="r" b="b"/>
            <a:pathLst>
              <a:path w="556" h="372">
                <a:moveTo>
                  <a:pt x="200" y="0"/>
                </a:moveTo>
                <a:lnTo>
                  <a:pt x="281" y="179"/>
                </a:lnTo>
                <a:lnTo>
                  <a:pt x="313" y="110"/>
                </a:lnTo>
                <a:lnTo>
                  <a:pt x="285" y="181"/>
                </a:lnTo>
                <a:lnTo>
                  <a:pt x="555" y="137"/>
                </a:lnTo>
                <a:lnTo>
                  <a:pt x="287" y="184"/>
                </a:lnTo>
                <a:lnTo>
                  <a:pt x="399" y="209"/>
                </a:lnTo>
                <a:lnTo>
                  <a:pt x="284" y="188"/>
                </a:lnTo>
                <a:lnTo>
                  <a:pt x="355" y="371"/>
                </a:lnTo>
                <a:lnTo>
                  <a:pt x="277" y="189"/>
                </a:lnTo>
                <a:lnTo>
                  <a:pt x="242" y="264"/>
                </a:lnTo>
                <a:lnTo>
                  <a:pt x="274" y="188"/>
                </a:lnTo>
                <a:lnTo>
                  <a:pt x="0" y="234"/>
                </a:lnTo>
                <a:lnTo>
                  <a:pt x="269" y="185"/>
                </a:lnTo>
                <a:lnTo>
                  <a:pt x="167" y="165"/>
                </a:lnTo>
                <a:lnTo>
                  <a:pt x="272" y="182"/>
                </a:lnTo>
                <a:lnTo>
                  <a:pt x="200" y="0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600078" name="Group 14"/>
          <p:cNvGrpSpPr>
            <a:grpSpLocks/>
          </p:cNvGrpSpPr>
          <p:nvPr/>
        </p:nvGrpSpPr>
        <p:grpSpPr bwMode="auto">
          <a:xfrm>
            <a:off x="1016000" y="4083050"/>
            <a:ext cx="1798638" cy="1790700"/>
            <a:chOff x="640" y="2572"/>
            <a:chExt cx="1133" cy="1128"/>
          </a:xfrm>
        </p:grpSpPr>
        <p:sp>
          <p:nvSpPr>
            <p:cNvPr id="600079" name="Line 15"/>
            <p:cNvSpPr>
              <a:spLocks noChangeShapeType="1"/>
            </p:cNvSpPr>
            <p:nvPr/>
          </p:nvSpPr>
          <p:spPr bwMode="auto">
            <a:xfrm>
              <a:off x="1141" y="3205"/>
              <a:ext cx="0" cy="333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0080" name="Freeform 16"/>
            <p:cNvSpPr>
              <a:spLocks/>
            </p:cNvSpPr>
            <p:nvPr/>
          </p:nvSpPr>
          <p:spPr bwMode="auto">
            <a:xfrm>
              <a:off x="733" y="2584"/>
              <a:ext cx="698" cy="919"/>
            </a:xfrm>
            <a:custGeom>
              <a:avLst/>
              <a:gdLst/>
              <a:ahLst/>
              <a:cxnLst>
                <a:cxn ang="0">
                  <a:pos x="0" y="854"/>
                </a:cxn>
                <a:cxn ang="0">
                  <a:pos x="249" y="242"/>
                </a:cxn>
                <a:cxn ang="0">
                  <a:pos x="697" y="0"/>
                </a:cxn>
                <a:cxn ang="0">
                  <a:pos x="653" y="105"/>
                </a:cxn>
                <a:cxn ang="0">
                  <a:pos x="321" y="287"/>
                </a:cxn>
                <a:cxn ang="0">
                  <a:pos x="146" y="918"/>
                </a:cxn>
              </a:cxnLst>
              <a:rect l="0" t="0" r="r" b="b"/>
              <a:pathLst>
                <a:path w="698" h="919">
                  <a:moveTo>
                    <a:pt x="0" y="854"/>
                  </a:moveTo>
                  <a:lnTo>
                    <a:pt x="249" y="242"/>
                  </a:lnTo>
                  <a:lnTo>
                    <a:pt x="697" y="0"/>
                  </a:lnTo>
                  <a:lnTo>
                    <a:pt x="653" y="105"/>
                  </a:lnTo>
                  <a:lnTo>
                    <a:pt x="321" y="287"/>
                  </a:lnTo>
                  <a:lnTo>
                    <a:pt x="146" y="918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0081" name="Freeform 17"/>
            <p:cNvSpPr>
              <a:spLocks/>
            </p:cNvSpPr>
            <p:nvPr/>
          </p:nvSpPr>
          <p:spPr bwMode="auto">
            <a:xfrm>
              <a:off x="1428" y="2654"/>
              <a:ext cx="219" cy="283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218" y="282"/>
                </a:cxn>
                <a:cxn ang="0">
                  <a:pos x="0" y="0"/>
                </a:cxn>
              </a:cxnLst>
              <a:rect l="0" t="0" r="r" b="b"/>
              <a:pathLst>
                <a:path w="219" h="283">
                  <a:moveTo>
                    <a:pt x="62" y="18"/>
                  </a:moveTo>
                  <a:lnTo>
                    <a:pt x="218" y="28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0082" name="Freeform 18"/>
            <p:cNvSpPr>
              <a:spLocks/>
            </p:cNvSpPr>
            <p:nvPr/>
          </p:nvSpPr>
          <p:spPr bwMode="auto">
            <a:xfrm>
              <a:off x="1654" y="2954"/>
              <a:ext cx="119" cy="6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2" y="0"/>
                </a:cxn>
                <a:cxn ang="0">
                  <a:pos x="68" y="26"/>
                </a:cxn>
                <a:cxn ang="0">
                  <a:pos x="118" y="59"/>
                </a:cxn>
                <a:cxn ang="0">
                  <a:pos x="0" y="50"/>
                </a:cxn>
              </a:cxnLst>
              <a:rect l="0" t="0" r="r" b="b"/>
              <a:pathLst>
                <a:path w="119" h="60">
                  <a:moveTo>
                    <a:pt x="0" y="50"/>
                  </a:moveTo>
                  <a:lnTo>
                    <a:pt x="12" y="0"/>
                  </a:lnTo>
                  <a:lnTo>
                    <a:pt x="68" y="26"/>
                  </a:lnTo>
                  <a:lnTo>
                    <a:pt x="118" y="59"/>
                  </a:lnTo>
                  <a:lnTo>
                    <a:pt x="0" y="5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0083" name="Rectangle 19"/>
            <p:cNvSpPr>
              <a:spLocks noChangeArrowheads="1"/>
            </p:cNvSpPr>
            <p:nvPr/>
          </p:nvSpPr>
          <p:spPr bwMode="auto">
            <a:xfrm>
              <a:off x="640" y="3439"/>
              <a:ext cx="673" cy="12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0084" name="Oval 20"/>
            <p:cNvSpPr>
              <a:spLocks noChangeArrowheads="1"/>
            </p:cNvSpPr>
            <p:nvPr/>
          </p:nvSpPr>
          <p:spPr bwMode="auto">
            <a:xfrm>
              <a:off x="672" y="3540"/>
              <a:ext cx="220" cy="16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0085" name="Oval 21"/>
            <p:cNvSpPr>
              <a:spLocks noChangeArrowheads="1"/>
            </p:cNvSpPr>
            <p:nvPr/>
          </p:nvSpPr>
          <p:spPr bwMode="auto">
            <a:xfrm>
              <a:off x="981" y="3540"/>
              <a:ext cx="219" cy="16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0086" name="Oval 22"/>
            <p:cNvSpPr>
              <a:spLocks noChangeArrowheads="1"/>
            </p:cNvSpPr>
            <p:nvPr/>
          </p:nvSpPr>
          <p:spPr bwMode="auto">
            <a:xfrm>
              <a:off x="961" y="2784"/>
              <a:ext cx="119" cy="12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0087" name="Oval 23"/>
            <p:cNvSpPr>
              <a:spLocks noChangeArrowheads="1"/>
            </p:cNvSpPr>
            <p:nvPr/>
          </p:nvSpPr>
          <p:spPr bwMode="auto">
            <a:xfrm>
              <a:off x="1366" y="2572"/>
              <a:ext cx="118" cy="12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00088" name="Group 24"/>
            <p:cNvGrpSpPr>
              <a:grpSpLocks/>
            </p:cNvGrpSpPr>
            <p:nvPr/>
          </p:nvGrpSpPr>
          <p:grpSpPr bwMode="auto">
            <a:xfrm>
              <a:off x="1117" y="3133"/>
              <a:ext cx="237" cy="113"/>
              <a:chOff x="1117" y="3133"/>
              <a:chExt cx="237" cy="113"/>
            </a:xfrm>
          </p:grpSpPr>
          <p:sp>
            <p:nvSpPr>
              <p:cNvPr id="600089" name="Rectangle 25"/>
              <p:cNvSpPr>
                <a:spLocks noChangeArrowheads="1"/>
              </p:cNvSpPr>
              <p:nvPr/>
            </p:nvSpPr>
            <p:spPr bwMode="auto">
              <a:xfrm>
                <a:off x="1313" y="3173"/>
                <a:ext cx="41" cy="47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00090" name="Rectangle 26"/>
              <p:cNvSpPr>
                <a:spLocks noChangeArrowheads="1"/>
              </p:cNvSpPr>
              <p:nvPr/>
            </p:nvSpPr>
            <p:spPr bwMode="auto">
              <a:xfrm>
                <a:off x="1117" y="3133"/>
                <a:ext cx="200" cy="113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995" name="Line 3"/>
          <p:cNvSpPr>
            <a:spLocks noChangeShapeType="1"/>
          </p:cNvSpPr>
          <p:nvPr/>
        </p:nvSpPr>
        <p:spPr bwMode="auto">
          <a:xfrm>
            <a:off x="0" y="5334000"/>
            <a:ext cx="8356600" cy="635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6996" name="Rectangle 4"/>
          <p:cNvSpPr>
            <a:spLocks noChangeArrowheads="1"/>
          </p:cNvSpPr>
          <p:nvPr/>
        </p:nvSpPr>
        <p:spPr bwMode="auto">
          <a:xfrm>
            <a:off x="6537325" y="544195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96997" name="Freeform 5"/>
          <p:cNvSpPr>
            <a:spLocks/>
          </p:cNvSpPr>
          <p:nvPr/>
        </p:nvSpPr>
        <p:spPr bwMode="auto">
          <a:xfrm>
            <a:off x="1751013" y="3081338"/>
            <a:ext cx="882650" cy="590550"/>
          </a:xfrm>
          <a:custGeom>
            <a:avLst/>
            <a:gdLst/>
            <a:ahLst/>
            <a:cxnLst>
              <a:cxn ang="0">
                <a:pos x="200" y="0"/>
              </a:cxn>
              <a:cxn ang="0">
                <a:pos x="281" y="179"/>
              </a:cxn>
              <a:cxn ang="0">
                <a:pos x="313" y="110"/>
              </a:cxn>
              <a:cxn ang="0">
                <a:pos x="285" y="181"/>
              </a:cxn>
              <a:cxn ang="0">
                <a:pos x="555" y="137"/>
              </a:cxn>
              <a:cxn ang="0">
                <a:pos x="287" y="184"/>
              </a:cxn>
              <a:cxn ang="0">
                <a:pos x="399" y="209"/>
              </a:cxn>
              <a:cxn ang="0">
                <a:pos x="284" y="188"/>
              </a:cxn>
              <a:cxn ang="0">
                <a:pos x="355" y="371"/>
              </a:cxn>
              <a:cxn ang="0">
                <a:pos x="277" y="189"/>
              </a:cxn>
              <a:cxn ang="0">
                <a:pos x="242" y="264"/>
              </a:cxn>
              <a:cxn ang="0">
                <a:pos x="274" y="188"/>
              </a:cxn>
              <a:cxn ang="0">
                <a:pos x="0" y="234"/>
              </a:cxn>
              <a:cxn ang="0">
                <a:pos x="269" y="185"/>
              </a:cxn>
              <a:cxn ang="0">
                <a:pos x="167" y="165"/>
              </a:cxn>
              <a:cxn ang="0">
                <a:pos x="272" y="182"/>
              </a:cxn>
              <a:cxn ang="0">
                <a:pos x="200" y="0"/>
              </a:cxn>
            </a:cxnLst>
            <a:rect l="0" t="0" r="r" b="b"/>
            <a:pathLst>
              <a:path w="556" h="372">
                <a:moveTo>
                  <a:pt x="200" y="0"/>
                </a:moveTo>
                <a:lnTo>
                  <a:pt x="281" y="179"/>
                </a:lnTo>
                <a:lnTo>
                  <a:pt x="313" y="110"/>
                </a:lnTo>
                <a:lnTo>
                  <a:pt x="285" y="181"/>
                </a:lnTo>
                <a:lnTo>
                  <a:pt x="555" y="137"/>
                </a:lnTo>
                <a:lnTo>
                  <a:pt x="287" y="184"/>
                </a:lnTo>
                <a:lnTo>
                  <a:pt x="399" y="209"/>
                </a:lnTo>
                <a:lnTo>
                  <a:pt x="284" y="188"/>
                </a:lnTo>
                <a:lnTo>
                  <a:pt x="355" y="371"/>
                </a:lnTo>
                <a:lnTo>
                  <a:pt x="277" y="189"/>
                </a:lnTo>
                <a:lnTo>
                  <a:pt x="242" y="264"/>
                </a:lnTo>
                <a:lnTo>
                  <a:pt x="274" y="188"/>
                </a:lnTo>
                <a:lnTo>
                  <a:pt x="0" y="234"/>
                </a:lnTo>
                <a:lnTo>
                  <a:pt x="269" y="185"/>
                </a:lnTo>
                <a:lnTo>
                  <a:pt x="167" y="165"/>
                </a:lnTo>
                <a:lnTo>
                  <a:pt x="272" y="182"/>
                </a:lnTo>
                <a:lnTo>
                  <a:pt x="200" y="0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6998" name="Line 6"/>
          <p:cNvSpPr>
            <a:spLocks noChangeShapeType="1"/>
          </p:cNvSpPr>
          <p:nvPr/>
        </p:nvSpPr>
        <p:spPr bwMode="auto">
          <a:xfrm flipV="1">
            <a:off x="6261100" y="4121150"/>
            <a:ext cx="0" cy="121920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6999" name="Line 7"/>
          <p:cNvSpPr>
            <a:spLocks noChangeShapeType="1"/>
          </p:cNvSpPr>
          <p:nvPr/>
        </p:nvSpPr>
        <p:spPr bwMode="auto">
          <a:xfrm flipV="1">
            <a:off x="3390900" y="3727450"/>
            <a:ext cx="0" cy="161290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7000" name="Line 8"/>
          <p:cNvSpPr>
            <a:spLocks noChangeShapeType="1"/>
          </p:cNvSpPr>
          <p:nvPr/>
        </p:nvSpPr>
        <p:spPr bwMode="auto">
          <a:xfrm flipV="1">
            <a:off x="7143750" y="4565650"/>
            <a:ext cx="0" cy="78740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7001" name="Line 9"/>
          <p:cNvSpPr>
            <a:spLocks noChangeShapeType="1"/>
          </p:cNvSpPr>
          <p:nvPr/>
        </p:nvSpPr>
        <p:spPr bwMode="auto">
          <a:xfrm flipH="1">
            <a:off x="2120900" y="3803650"/>
            <a:ext cx="1104900" cy="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7002" name="Line 10"/>
          <p:cNvSpPr>
            <a:spLocks noChangeShapeType="1"/>
          </p:cNvSpPr>
          <p:nvPr/>
        </p:nvSpPr>
        <p:spPr bwMode="auto">
          <a:xfrm flipV="1">
            <a:off x="4178300" y="4413250"/>
            <a:ext cx="0" cy="92710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7003" name="Line 11"/>
          <p:cNvSpPr>
            <a:spLocks noChangeShapeType="1"/>
          </p:cNvSpPr>
          <p:nvPr/>
        </p:nvSpPr>
        <p:spPr bwMode="auto">
          <a:xfrm flipV="1">
            <a:off x="4838700" y="3352800"/>
            <a:ext cx="0" cy="198120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97004" name="Group 12"/>
          <p:cNvGrpSpPr>
            <a:grpSpLocks/>
          </p:cNvGrpSpPr>
          <p:nvPr/>
        </p:nvGrpSpPr>
        <p:grpSpPr bwMode="auto">
          <a:xfrm>
            <a:off x="1016000" y="4083050"/>
            <a:ext cx="1798638" cy="1790700"/>
            <a:chOff x="640" y="2572"/>
            <a:chExt cx="1133" cy="1128"/>
          </a:xfrm>
        </p:grpSpPr>
        <p:sp>
          <p:nvSpPr>
            <p:cNvPr id="597005" name="Line 13"/>
            <p:cNvSpPr>
              <a:spLocks noChangeShapeType="1"/>
            </p:cNvSpPr>
            <p:nvPr/>
          </p:nvSpPr>
          <p:spPr bwMode="auto">
            <a:xfrm>
              <a:off x="1141" y="3205"/>
              <a:ext cx="0" cy="333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7006" name="Freeform 14"/>
            <p:cNvSpPr>
              <a:spLocks/>
            </p:cNvSpPr>
            <p:nvPr/>
          </p:nvSpPr>
          <p:spPr bwMode="auto">
            <a:xfrm>
              <a:off x="733" y="2584"/>
              <a:ext cx="698" cy="919"/>
            </a:xfrm>
            <a:custGeom>
              <a:avLst/>
              <a:gdLst/>
              <a:ahLst/>
              <a:cxnLst>
                <a:cxn ang="0">
                  <a:pos x="0" y="854"/>
                </a:cxn>
                <a:cxn ang="0">
                  <a:pos x="249" y="242"/>
                </a:cxn>
                <a:cxn ang="0">
                  <a:pos x="697" y="0"/>
                </a:cxn>
                <a:cxn ang="0">
                  <a:pos x="653" y="105"/>
                </a:cxn>
                <a:cxn ang="0">
                  <a:pos x="321" y="287"/>
                </a:cxn>
                <a:cxn ang="0">
                  <a:pos x="146" y="918"/>
                </a:cxn>
              </a:cxnLst>
              <a:rect l="0" t="0" r="r" b="b"/>
              <a:pathLst>
                <a:path w="698" h="919">
                  <a:moveTo>
                    <a:pt x="0" y="854"/>
                  </a:moveTo>
                  <a:lnTo>
                    <a:pt x="249" y="242"/>
                  </a:lnTo>
                  <a:lnTo>
                    <a:pt x="697" y="0"/>
                  </a:lnTo>
                  <a:lnTo>
                    <a:pt x="653" y="105"/>
                  </a:lnTo>
                  <a:lnTo>
                    <a:pt x="321" y="287"/>
                  </a:lnTo>
                  <a:lnTo>
                    <a:pt x="146" y="918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7007" name="Freeform 15"/>
            <p:cNvSpPr>
              <a:spLocks/>
            </p:cNvSpPr>
            <p:nvPr/>
          </p:nvSpPr>
          <p:spPr bwMode="auto">
            <a:xfrm>
              <a:off x="1428" y="2654"/>
              <a:ext cx="219" cy="283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218" y="282"/>
                </a:cxn>
                <a:cxn ang="0">
                  <a:pos x="0" y="0"/>
                </a:cxn>
              </a:cxnLst>
              <a:rect l="0" t="0" r="r" b="b"/>
              <a:pathLst>
                <a:path w="219" h="283">
                  <a:moveTo>
                    <a:pt x="62" y="18"/>
                  </a:moveTo>
                  <a:lnTo>
                    <a:pt x="218" y="28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7008" name="Freeform 16"/>
            <p:cNvSpPr>
              <a:spLocks/>
            </p:cNvSpPr>
            <p:nvPr/>
          </p:nvSpPr>
          <p:spPr bwMode="auto">
            <a:xfrm>
              <a:off x="1654" y="2954"/>
              <a:ext cx="119" cy="6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2" y="0"/>
                </a:cxn>
                <a:cxn ang="0">
                  <a:pos x="68" y="26"/>
                </a:cxn>
                <a:cxn ang="0">
                  <a:pos x="118" y="59"/>
                </a:cxn>
                <a:cxn ang="0">
                  <a:pos x="0" y="50"/>
                </a:cxn>
              </a:cxnLst>
              <a:rect l="0" t="0" r="r" b="b"/>
              <a:pathLst>
                <a:path w="119" h="60">
                  <a:moveTo>
                    <a:pt x="0" y="50"/>
                  </a:moveTo>
                  <a:lnTo>
                    <a:pt x="12" y="0"/>
                  </a:lnTo>
                  <a:lnTo>
                    <a:pt x="68" y="26"/>
                  </a:lnTo>
                  <a:lnTo>
                    <a:pt x="118" y="59"/>
                  </a:lnTo>
                  <a:lnTo>
                    <a:pt x="0" y="5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7009" name="Rectangle 17"/>
            <p:cNvSpPr>
              <a:spLocks noChangeArrowheads="1"/>
            </p:cNvSpPr>
            <p:nvPr/>
          </p:nvSpPr>
          <p:spPr bwMode="auto">
            <a:xfrm>
              <a:off x="640" y="3439"/>
              <a:ext cx="673" cy="12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7010" name="Oval 18"/>
            <p:cNvSpPr>
              <a:spLocks noChangeArrowheads="1"/>
            </p:cNvSpPr>
            <p:nvPr/>
          </p:nvSpPr>
          <p:spPr bwMode="auto">
            <a:xfrm>
              <a:off x="672" y="3540"/>
              <a:ext cx="220" cy="16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7011" name="Oval 19"/>
            <p:cNvSpPr>
              <a:spLocks noChangeArrowheads="1"/>
            </p:cNvSpPr>
            <p:nvPr/>
          </p:nvSpPr>
          <p:spPr bwMode="auto">
            <a:xfrm>
              <a:off x="981" y="3540"/>
              <a:ext cx="219" cy="16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7012" name="Oval 20"/>
            <p:cNvSpPr>
              <a:spLocks noChangeArrowheads="1"/>
            </p:cNvSpPr>
            <p:nvPr/>
          </p:nvSpPr>
          <p:spPr bwMode="auto">
            <a:xfrm>
              <a:off x="961" y="2784"/>
              <a:ext cx="119" cy="12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7013" name="Oval 21"/>
            <p:cNvSpPr>
              <a:spLocks noChangeArrowheads="1"/>
            </p:cNvSpPr>
            <p:nvPr/>
          </p:nvSpPr>
          <p:spPr bwMode="auto">
            <a:xfrm>
              <a:off x="1366" y="2572"/>
              <a:ext cx="118" cy="12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97014" name="Group 22"/>
            <p:cNvGrpSpPr>
              <a:grpSpLocks/>
            </p:cNvGrpSpPr>
            <p:nvPr/>
          </p:nvGrpSpPr>
          <p:grpSpPr bwMode="auto">
            <a:xfrm>
              <a:off x="1117" y="3133"/>
              <a:ext cx="237" cy="113"/>
              <a:chOff x="1117" y="3133"/>
              <a:chExt cx="237" cy="113"/>
            </a:xfrm>
          </p:grpSpPr>
          <p:sp>
            <p:nvSpPr>
              <p:cNvPr id="597015" name="Rectangle 23"/>
              <p:cNvSpPr>
                <a:spLocks noChangeArrowheads="1"/>
              </p:cNvSpPr>
              <p:nvPr/>
            </p:nvSpPr>
            <p:spPr bwMode="auto">
              <a:xfrm>
                <a:off x="1313" y="3173"/>
                <a:ext cx="41" cy="47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97016" name="Rectangle 24"/>
              <p:cNvSpPr>
                <a:spLocks noChangeArrowheads="1"/>
              </p:cNvSpPr>
              <p:nvPr/>
            </p:nvSpPr>
            <p:spPr bwMode="auto">
              <a:xfrm>
                <a:off x="1117" y="3133"/>
                <a:ext cx="200" cy="113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597017" name="Line 25"/>
          <p:cNvSpPr>
            <a:spLocks noChangeShapeType="1"/>
          </p:cNvSpPr>
          <p:nvPr/>
        </p:nvSpPr>
        <p:spPr bwMode="auto">
          <a:xfrm flipH="1" flipV="1">
            <a:off x="1028700" y="4743450"/>
            <a:ext cx="6350" cy="596900"/>
          </a:xfrm>
          <a:prstGeom prst="line">
            <a:avLst/>
          </a:prstGeom>
          <a:noFill/>
          <a:ln w="50800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1" name="Rectangle 3"/>
          <p:cNvSpPr>
            <a:spLocks noChangeArrowheads="1"/>
          </p:cNvSpPr>
          <p:nvPr/>
        </p:nvSpPr>
        <p:spPr bwMode="auto">
          <a:xfrm>
            <a:off x="7297738" y="2817813"/>
            <a:ext cx="339725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01092" name="Line 4"/>
          <p:cNvSpPr>
            <a:spLocks noChangeShapeType="1"/>
          </p:cNvSpPr>
          <p:nvPr/>
        </p:nvSpPr>
        <p:spPr bwMode="auto">
          <a:xfrm>
            <a:off x="2076450" y="3752850"/>
            <a:ext cx="0" cy="552450"/>
          </a:xfrm>
          <a:prstGeom prst="line">
            <a:avLst/>
          </a:prstGeom>
          <a:noFill/>
          <a:ln w="12700">
            <a:solidFill>
              <a:srgbClr val="FC0128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1093" name="Line 5"/>
          <p:cNvSpPr>
            <a:spLocks noChangeShapeType="1"/>
          </p:cNvSpPr>
          <p:nvPr/>
        </p:nvSpPr>
        <p:spPr bwMode="auto">
          <a:xfrm>
            <a:off x="2228850" y="3905250"/>
            <a:ext cx="0" cy="552450"/>
          </a:xfrm>
          <a:prstGeom prst="line">
            <a:avLst/>
          </a:prstGeom>
          <a:noFill/>
          <a:ln w="12700">
            <a:solidFill>
              <a:srgbClr val="FC0128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1094" name="Line 6"/>
          <p:cNvSpPr>
            <a:spLocks noChangeShapeType="1"/>
          </p:cNvSpPr>
          <p:nvPr/>
        </p:nvSpPr>
        <p:spPr bwMode="auto">
          <a:xfrm>
            <a:off x="2381250" y="4057650"/>
            <a:ext cx="0" cy="552450"/>
          </a:xfrm>
          <a:prstGeom prst="line">
            <a:avLst/>
          </a:prstGeom>
          <a:noFill/>
          <a:ln w="12700">
            <a:solidFill>
              <a:srgbClr val="FC0128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1095" name="Freeform 7"/>
          <p:cNvSpPr>
            <a:spLocks/>
          </p:cNvSpPr>
          <p:nvPr/>
        </p:nvSpPr>
        <p:spPr bwMode="auto">
          <a:xfrm>
            <a:off x="3086100" y="3505200"/>
            <a:ext cx="325438" cy="3106738"/>
          </a:xfrm>
          <a:custGeom>
            <a:avLst/>
            <a:gdLst/>
            <a:ahLst/>
            <a:cxnLst>
              <a:cxn ang="0">
                <a:pos x="204" y="0"/>
              </a:cxn>
              <a:cxn ang="0">
                <a:pos x="77" y="948"/>
              </a:cxn>
              <a:cxn ang="0">
                <a:pos x="153" y="852"/>
              </a:cxn>
              <a:cxn ang="0">
                <a:pos x="0" y="1956"/>
              </a:cxn>
            </a:cxnLst>
            <a:rect l="0" t="0" r="r" b="b"/>
            <a:pathLst>
              <a:path w="205" h="1957">
                <a:moveTo>
                  <a:pt x="204" y="0"/>
                </a:moveTo>
                <a:lnTo>
                  <a:pt x="77" y="948"/>
                </a:lnTo>
                <a:lnTo>
                  <a:pt x="153" y="852"/>
                </a:lnTo>
                <a:lnTo>
                  <a:pt x="0" y="1956"/>
                </a:lnTo>
              </a:path>
            </a:pathLst>
          </a:custGeom>
          <a:noFill/>
          <a:ln w="25400" cap="rnd" cmpd="sng">
            <a:solidFill>
              <a:srgbClr val="D1D1D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1096" name="Freeform 8"/>
          <p:cNvSpPr>
            <a:spLocks/>
          </p:cNvSpPr>
          <p:nvPr/>
        </p:nvSpPr>
        <p:spPr bwMode="auto">
          <a:xfrm>
            <a:off x="5619750" y="3486150"/>
            <a:ext cx="325438" cy="3106738"/>
          </a:xfrm>
          <a:custGeom>
            <a:avLst/>
            <a:gdLst/>
            <a:ahLst/>
            <a:cxnLst>
              <a:cxn ang="0">
                <a:pos x="204" y="0"/>
              </a:cxn>
              <a:cxn ang="0">
                <a:pos x="77" y="948"/>
              </a:cxn>
              <a:cxn ang="0">
                <a:pos x="153" y="852"/>
              </a:cxn>
              <a:cxn ang="0">
                <a:pos x="0" y="1956"/>
              </a:cxn>
            </a:cxnLst>
            <a:rect l="0" t="0" r="r" b="b"/>
            <a:pathLst>
              <a:path w="205" h="1957">
                <a:moveTo>
                  <a:pt x="204" y="0"/>
                </a:moveTo>
                <a:lnTo>
                  <a:pt x="77" y="948"/>
                </a:lnTo>
                <a:lnTo>
                  <a:pt x="153" y="852"/>
                </a:lnTo>
                <a:lnTo>
                  <a:pt x="0" y="1956"/>
                </a:lnTo>
              </a:path>
            </a:pathLst>
          </a:custGeom>
          <a:noFill/>
          <a:ln w="25400" cap="rnd" cmpd="sng">
            <a:solidFill>
              <a:srgbClr val="D1D1D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1097" name="Line 9"/>
          <p:cNvSpPr>
            <a:spLocks noChangeShapeType="1"/>
          </p:cNvSpPr>
          <p:nvPr/>
        </p:nvSpPr>
        <p:spPr bwMode="auto">
          <a:xfrm flipH="1">
            <a:off x="1733550" y="5810250"/>
            <a:ext cx="323850" cy="32385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1098" name="Rectangle 10"/>
          <p:cNvSpPr>
            <a:spLocks noChangeArrowheads="1"/>
          </p:cNvSpPr>
          <p:nvPr/>
        </p:nvSpPr>
        <p:spPr bwMode="auto">
          <a:xfrm>
            <a:off x="635000" y="6167438"/>
            <a:ext cx="20113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A,E--&gt;MEU</a:t>
            </a:r>
          </a:p>
        </p:txBody>
      </p:sp>
      <p:grpSp>
        <p:nvGrpSpPr>
          <p:cNvPr id="601099" name="Group 11"/>
          <p:cNvGrpSpPr>
            <a:grpSpLocks/>
          </p:cNvGrpSpPr>
          <p:nvPr/>
        </p:nvGrpSpPr>
        <p:grpSpPr bwMode="auto">
          <a:xfrm>
            <a:off x="901700" y="4311650"/>
            <a:ext cx="1443038" cy="1473200"/>
            <a:chOff x="568" y="2716"/>
            <a:chExt cx="909" cy="928"/>
          </a:xfrm>
        </p:grpSpPr>
        <p:sp>
          <p:nvSpPr>
            <p:cNvPr id="601100" name="Line 12"/>
            <p:cNvSpPr>
              <a:spLocks noChangeShapeType="1"/>
            </p:cNvSpPr>
            <p:nvPr/>
          </p:nvSpPr>
          <p:spPr bwMode="auto">
            <a:xfrm>
              <a:off x="971" y="3236"/>
              <a:ext cx="0" cy="274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1101" name="Freeform 13"/>
            <p:cNvSpPr>
              <a:spLocks/>
            </p:cNvSpPr>
            <p:nvPr/>
          </p:nvSpPr>
          <p:spPr bwMode="auto">
            <a:xfrm>
              <a:off x="643" y="2725"/>
              <a:ext cx="559" cy="758"/>
            </a:xfrm>
            <a:custGeom>
              <a:avLst/>
              <a:gdLst/>
              <a:ahLst/>
              <a:cxnLst>
                <a:cxn ang="0">
                  <a:pos x="0" y="705"/>
                </a:cxn>
                <a:cxn ang="0">
                  <a:pos x="199" y="199"/>
                </a:cxn>
                <a:cxn ang="0">
                  <a:pos x="558" y="0"/>
                </a:cxn>
                <a:cxn ang="0">
                  <a:pos x="523" y="87"/>
                </a:cxn>
                <a:cxn ang="0">
                  <a:pos x="257" y="237"/>
                </a:cxn>
                <a:cxn ang="0">
                  <a:pos x="117" y="757"/>
                </a:cxn>
              </a:cxnLst>
              <a:rect l="0" t="0" r="r" b="b"/>
              <a:pathLst>
                <a:path w="559" h="758">
                  <a:moveTo>
                    <a:pt x="0" y="705"/>
                  </a:moveTo>
                  <a:lnTo>
                    <a:pt x="199" y="199"/>
                  </a:lnTo>
                  <a:lnTo>
                    <a:pt x="558" y="0"/>
                  </a:lnTo>
                  <a:lnTo>
                    <a:pt x="523" y="87"/>
                  </a:lnTo>
                  <a:lnTo>
                    <a:pt x="257" y="237"/>
                  </a:lnTo>
                  <a:lnTo>
                    <a:pt x="117" y="757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1102" name="Freeform 14"/>
            <p:cNvSpPr>
              <a:spLocks/>
            </p:cNvSpPr>
            <p:nvPr/>
          </p:nvSpPr>
          <p:spPr bwMode="auto">
            <a:xfrm>
              <a:off x="1200" y="2783"/>
              <a:ext cx="176" cy="233"/>
            </a:xfrm>
            <a:custGeom>
              <a:avLst/>
              <a:gdLst/>
              <a:ahLst/>
              <a:cxnLst>
                <a:cxn ang="0">
                  <a:pos x="50" y="15"/>
                </a:cxn>
                <a:cxn ang="0">
                  <a:pos x="175" y="232"/>
                </a:cxn>
                <a:cxn ang="0">
                  <a:pos x="0" y="0"/>
                </a:cxn>
              </a:cxnLst>
              <a:rect l="0" t="0" r="r" b="b"/>
              <a:pathLst>
                <a:path w="176" h="233">
                  <a:moveTo>
                    <a:pt x="50" y="15"/>
                  </a:moveTo>
                  <a:lnTo>
                    <a:pt x="175" y="23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1103" name="Freeform 15"/>
            <p:cNvSpPr>
              <a:spLocks/>
            </p:cNvSpPr>
            <p:nvPr/>
          </p:nvSpPr>
          <p:spPr bwMode="auto">
            <a:xfrm>
              <a:off x="1381" y="3030"/>
              <a:ext cx="96" cy="50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9" y="0"/>
                </a:cxn>
                <a:cxn ang="0">
                  <a:pos x="55" y="21"/>
                </a:cxn>
                <a:cxn ang="0">
                  <a:pos x="95" y="49"/>
                </a:cxn>
                <a:cxn ang="0">
                  <a:pos x="0" y="41"/>
                </a:cxn>
              </a:cxnLst>
              <a:rect l="0" t="0" r="r" b="b"/>
              <a:pathLst>
                <a:path w="96" h="50">
                  <a:moveTo>
                    <a:pt x="0" y="41"/>
                  </a:moveTo>
                  <a:lnTo>
                    <a:pt x="9" y="0"/>
                  </a:lnTo>
                  <a:lnTo>
                    <a:pt x="55" y="21"/>
                  </a:lnTo>
                  <a:lnTo>
                    <a:pt x="95" y="49"/>
                  </a:lnTo>
                  <a:lnTo>
                    <a:pt x="0" y="41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1104" name="Rectangle 16"/>
            <p:cNvSpPr>
              <a:spLocks noChangeArrowheads="1"/>
            </p:cNvSpPr>
            <p:nvPr/>
          </p:nvSpPr>
          <p:spPr bwMode="auto">
            <a:xfrm>
              <a:off x="568" y="3430"/>
              <a:ext cx="539" cy="103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1105" name="Oval 17"/>
            <p:cNvSpPr>
              <a:spLocks noChangeArrowheads="1"/>
            </p:cNvSpPr>
            <p:nvPr/>
          </p:nvSpPr>
          <p:spPr bwMode="auto">
            <a:xfrm>
              <a:off x="595" y="3514"/>
              <a:ext cx="174" cy="13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1106" name="Oval 18"/>
            <p:cNvSpPr>
              <a:spLocks noChangeArrowheads="1"/>
            </p:cNvSpPr>
            <p:nvPr/>
          </p:nvSpPr>
          <p:spPr bwMode="auto">
            <a:xfrm>
              <a:off x="842" y="3514"/>
              <a:ext cx="174" cy="13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1107" name="Oval 19"/>
            <p:cNvSpPr>
              <a:spLocks noChangeArrowheads="1"/>
            </p:cNvSpPr>
            <p:nvPr/>
          </p:nvSpPr>
          <p:spPr bwMode="auto">
            <a:xfrm>
              <a:off x="826" y="2890"/>
              <a:ext cx="94" cy="106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1108" name="Oval 20"/>
            <p:cNvSpPr>
              <a:spLocks noChangeArrowheads="1"/>
            </p:cNvSpPr>
            <p:nvPr/>
          </p:nvSpPr>
          <p:spPr bwMode="auto">
            <a:xfrm>
              <a:off x="1151" y="2716"/>
              <a:ext cx="93" cy="10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01109" name="Group 21"/>
            <p:cNvGrpSpPr>
              <a:grpSpLocks/>
            </p:cNvGrpSpPr>
            <p:nvPr/>
          </p:nvGrpSpPr>
          <p:grpSpPr bwMode="auto">
            <a:xfrm>
              <a:off x="951" y="3178"/>
              <a:ext cx="189" cy="92"/>
              <a:chOff x="951" y="3178"/>
              <a:chExt cx="189" cy="92"/>
            </a:xfrm>
          </p:grpSpPr>
          <p:sp>
            <p:nvSpPr>
              <p:cNvPr id="601110" name="Rectangle 22"/>
              <p:cNvSpPr>
                <a:spLocks noChangeArrowheads="1"/>
              </p:cNvSpPr>
              <p:nvPr/>
            </p:nvSpPr>
            <p:spPr bwMode="auto">
              <a:xfrm>
                <a:off x="1108" y="3212"/>
                <a:ext cx="32" cy="36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01111" name="Rectangle 23"/>
              <p:cNvSpPr>
                <a:spLocks noChangeArrowheads="1"/>
              </p:cNvSpPr>
              <p:nvPr/>
            </p:nvSpPr>
            <p:spPr bwMode="auto">
              <a:xfrm>
                <a:off x="951" y="3178"/>
                <a:ext cx="159" cy="92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601112" name="Rectangle 24"/>
          <p:cNvSpPr>
            <a:spLocks noChangeArrowheads="1"/>
          </p:cNvSpPr>
          <p:nvPr/>
        </p:nvSpPr>
        <p:spPr bwMode="auto">
          <a:xfrm>
            <a:off x="5927725" y="3013075"/>
            <a:ext cx="25177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rgbClr val="BABAB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Situation C</a:t>
            </a:r>
          </a:p>
        </p:txBody>
      </p:sp>
      <p:sp>
        <p:nvSpPr>
          <p:cNvPr id="601113" name="Rectangle 25"/>
          <p:cNvSpPr>
            <a:spLocks noChangeArrowheads="1"/>
          </p:cNvSpPr>
          <p:nvPr/>
        </p:nvSpPr>
        <p:spPr bwMode="auto">
          <a:xfrm>
            <a:off x="3184525" y="3051175"/>
            <a:ext cx="25177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rgbClr val="BABAB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Situation B</a:t>
            </a:r>
          </a:p>
        </p:txBody>
      </p:sp>
      <p:sp>
        <p:nvSpPr>
          <p:cNvPr id="601114" name="Rectangle 26"/>
          <p:cNvSpPr>
            <a:spLocks noChangeArrowheads="1"/>
          </p:cNvSpPr>
          <p:nvPr/>
        </p:nvSpPr>
        <p:spPr bwMode="auto">
          <a:xfrm>
            <a:off x="269875" y="3051175"/>
            <a:ext cx="25177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Situation A</a:t>
            </a:r>
          </a:p>
        </p:txBody>
      </p:sp>
      <p:sp>
        <p:nvSpPr>
          <p:cNvPr id="28" name="Rectangle 21"/>
          <p:cNvSpPr txBox="1">
            <a:spLocks noChangeArrowheads="1"/>
          </p:cNvSpPr>
          <p:nvPr/>
        </p:nvSpPr>
        <p:spPr bwMode="auto">
          <a:xfrm>
            <a:off x="304800" y="222250"/>
            <a:ext cx="8284396" cy="109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  <a:spAutoFit/>
          </a:bodyPr>
          <a:lstStyle/>
          <a:p>
            <a:pPr marL="552450" marR="0" lvl="0" indent="-552450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Flexible adaptation to varying tasks, situations, environments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138" name="Rectangle 2"/>
          <p:cNvSpPr>
            <a:spLocks noChangeArrowheads="1"/>
          </p:cNvSpPr>
          <p:nvPr/>
        </p:nvSpPr>
        <p:spPr bwMode="auto">
          <a:xfrm>
            <a:off x="7297738" y="2817813"/>
            <a:ext cx="339725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03139" name="Line 3"/>
          <p:cNvSpPr>
            <a:spLocks noChangeShapeType="1"/>
          </p:cNvSpPr>
          <p:nvPr/>
        </p:nvSpPr>
        <p:spPr bwMode="auto">
          <a:xfrm>
            <a:off x="4419600" y="3790950"/>
            <a:ext cx="0" cy="552450"/>
          </a:xfrm>
          <a:prstGeom prst="line">
            <a:avLst/>
          </a:prstGeom>
          <a:noFill/>
          <a:ln w="12700">
            <a:solidFill>
              <a:srgbClr val="FC0128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3140" name="Line 4"/>
          <p:cNvSpPr>
            <a:spLocks noChangeShapeType="1"/>
          </p:cNvSpPr>
          <p:nvPr/>
        </p:nvSpPr>
        <p:spPr bwMode="auto">
          <a:xfrm>
            <a:off x="4572000" y="3943350"/>
            <a:ext cx="0" cy="552450"/>
          </a:xfrm>
          <a:prstGeom prst="line">
            <a:avLst/>
          </a:prstGeom>
          <a:noFill/>
          <a:ln w="12700">
            <a:solidFill>
              <a:srgbClr val="FC0128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3141" name="Line 5"/>
          <p:cNvSpPr>
            <a:spLocks noChangeShapeType="1"/>
          </p:cNvSpPr>
          <p:nvPr/>
        </p:nvSpPr>
        <p:spPr bwMode="auto">
          <a:xfrm>
            <a:off x="4724400" y="3752850"/>
            <a:ext cx="0" cy="552450"/>
          </a:xfrm>
          <a:prstGeom prst="line">
            <a:avLst/>
          </a:prstGeom>
          <a:noFill/>
          <a:ln w="12700">
            <a:solidFill>
              <a:srgbClr val="00FF0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3142" name="Line 6"/>
          <p:cNvSpPr>
            <a:spLocks noChangeShapeType="1"/>
          </p:cNvSpPr>
          <p:nvPr/>
        </p:nvSpPr>
        <p:spPr bwMode="auto">
          <a:xfrm>
            <a:off x="2819400" y="5543550"/>
            <a:ext cx="914400" cy="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3143" name="Rectangle 7"/>
          <p:cNvSpPr>
            <a:spLocks noChangeArrowheads="1"/>
          </p:cNvSpPr>
          <p:nvPr/>
        </p:nvSpPr>
        <p:spPr bwMode="auto">
          <a:xfrm>
            <a:off x="3308350" y="6227763"/>
            <a:ext cx="2209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A’,E’--&gt;MEU</a:t>
            </a:r>
          </a:p>
        </p:txBody>
      </p:sp>
      <p:grpSp>
        <p:nvGrpSpPr>
          <p:cNvPr id="603144" name="Group 8"/>
          <p:cNvGrpSpPr>
            <a:grpSpLocks/>
          </p:cNvGrpSpPr>
          <p:nvPr/>
        </p:nvGrpSpPr>
        <p:grpSpPr bwMode="auto">
          <a:xfrm>
            <a:off x="3892550" y="4483100"/>
            <a:ext cx="1443038" cy="1473200"/>
            <a:chOff x="2452" y="2824"/>
            <a:chExt cx="909" cy="928"/>
          </a:xfrm>
        </p:grpSpPr>
        <p:sp>
          <p:nvSpPr>
            <p:cNvPr id="603145" name="Line 9"/>
            <p:cNvSpPr>
              <a:spLocks noChangeShapeType="1"/>
            </p:cNvSpPr>
            <p:nvPr/>
          </p:nvSpPr>
          <p:spPr bwMode="auto">
            <a:xfrm>
              <a:off x="2855" y="3344"/>
              <a:ext cx="0" cy="274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3146" name="Freeform 10"/>
            <p:cNvSpPr>
              <a:spLocks/>
            </p:cNvSpPr>
            <p:nvPr/>
          </p:nvSpPr>
          <p:spPr bwMode="auto">
            <a:xfrm>
              <a:off x="2527" y="2833"/>
              <a:ext cx="559" cy="758"/>
            </a:xfrm>
            <a:custGeom>
              <a:avLst/>
              <a:gdLst/>
              <a:ahLst/>
              <a:cxnLst>
                <a:cxn ang="0">
                  <a:pos x="0" y="705"/>
                </a:cxn>
                <a:cxn ang="0">
                  <a:pos x="199" y="199"/>
                </a:cxn>
                <a:cxn ang="0">
                  <a:pos x="558" y="0"/>
                </a:cxn>
                <a:cxn ang="0">
                  <a:pos x="523" y="87"/>
                </a:cxn>
                <a:cxn ang="0">
                  <a:pos x="257" y="237"/>
                </a:cxn>
                <a:cxn ang="0">
                  <a:pos x="117" y="757"/>
                </a:cxn>
              </a:cxnLst>
              <a:rect l="0" t="0" r="r" b="b"/>
              <a:pathLst>
                <a:path w="559" h="758">
                  <a:moveTo>
                    <a:pt x="0" y="705"/>
                  </a:moveTo>
                  <a:lnTo>
                    <a:pt x="199" y="199"/>
                  </a:lnTo>
                  <a:lnTo>
                    <a:pt x="558" y="0"/>
                  </a:lnTo>
                  <a:lnTo>
                    <a:pt x="523" y="87"/>
                  </a:lnTo>
                  <a:lnTo>
                    <a:pt x="257" y="237"/>
                  </a:lnTo>
                  <a:lnTo>
                    <a:pt x="117" y="757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3147" name="Freeform 11"/>
            <p:cNvSpPr>
              <a:spLocks/>
            </p:cNvSpPr>
            <p:nvPr/>
          </p:nvSpPr>
          <p:spPr bwMode="auto">
            <a:xfrm>
              <a:off x="3084" y="2891"/>
              <a:ext cx="176" cy="233"/>
            </a:xfrm>
            <a:custGeom>
              <a:avLst/>
              <a:gdLst/>
              <a:ahLst/>
              <a:cxnLst>
                <a:cxn ang="0">
                  <a:pos x="50" y="15"/>
                </a:cxn>
                <a:cxn ang="0">
                  <a:pos x="175" y="232"/>
                </a:cxn>
                <a:cxn ang="0">
                  <a:pos x="0" y="0"/>
                </a:cxn>
              </a:cxnLst>
              <a:rect l="0" t="0" r="r" b="b"/>
              <a:pathLst>
                <a:path w="176" h="233">
                  <a:moveTo>
                    <a:pt x="50" y="15"/>
                  </a:moveTo>
                  <a:lnTo>
                    <a:pt x="175" y="23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3148" name="Freeform 12"/>
            <p:cNvSpPr>
              <a:spLocks/>
            </p:cNvSpPr>
            <p:nvPr/>
          </p:nvSpPr>
          <p:spPr bwMode="auto">
            <a:xfrm>
              <a:off x="3265" y="3138"/>
              <a:ext cx="96" cy="50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9" y="0"/>
                </a:cxn>
                <a:cxn ang="0">
                  <a:pos x="55" y="21"/>
                </a:cxn>
                <a:cxn ang="0">
                  <a:pos x="95" y="49"/>
                </a:cxn>
                <a:cxn ang="0">
                  <a:pos x="0" y="41"/>
                </a:cxn>
              </a:cxnLst>
              <a:rect l="0" t="0" r="r" b="b"/>
              <a:pathLst>
                <a:path w="96" h="50">
                  <a:moveTo>
                    <a:pt x="0" y="41"/>
                  </a:moveTo>
                  <a:lnTo>
                    <a:pt x="9" y="0"/>
                  </a:lnTo>
                  <a:lnTo>
                    <a:pt x="55" y="21"/>
                  </a:lnTo>
                  <a:lnTo>
                    <a:pt x="95" y="49"/>
                  </a:lnTo>
                  <a:lnTo>
                    <a:pt x="0" y="41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3149" name="Rectangle 13"/>
            <p:cNvSpPr>
              <a:spLocks noChangeArrowheads="1"/>
            </p:cNvSpPr>
            <p:nvPr/>
          </p:nvSpPr>
          <p:spPr bwMode="auto">
            <a:xfrm>
              <a:off x="2452" y="3538"/>
              <a:ext cx="539" cy="103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3150" name="Oval 14"/>
            <p:cNvSpPr>
              <a:spLocks noChangeArrowheads="1"/>
            </p:cNvSpPr>
            <p:nvPr/>
          </p:nvSpPr>
          <p:spPr bwMode="auto">
            <a:xfrm>
              <a:off x="2479" y="3622"/>
              <a:ext cx="174" cy="13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3151" name="Oval 15"/>
            <p:cNvSpPr>
              <a:spLocks noChangeArrowheads="1"/>
            </p:cNvSpPr>
            <p:nvPr/>
          </p:nvSpPr>
          <p:spPr bwMode="auto">
            <a:xfrm>
              <a:off x="2726" y="3622"/>
              <a:ext cx="174" cy="13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3152" name="Oval 16"/>
            <p:cNvSpPr>
              <a:spLocks noChangeArrowheads="1"/>
            </p:cNvSpPr>
            <p:nvPr/>
          </p:nvSpPr>
          <p:spPr bwMode="auto">
            <a:xfrm>
              <a:off x="2710" y="2998"/>
              <a:ext cx="94" cy="106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3153" name="Oval 17"/>
            <p:cNvSpPr>
              <a:spLocks noChangeArrowheads="1"/>
            </p:cNvSpPr>
            <p:nvPr/>
          </p:nvSpPr>
          <p:spPr bwMode="auto">
            <a:xfrm>
              <a:off x="3035" y="2824"/>
              <a:ext cx="93" cy="10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03154" name="Group 18"/>
            <p:cNvGrpSpPr>
              <a:grpSpLocks/>
            </p:cNvGrpSpPr>
            <p:nvPr/>
          </p:nvGrpSpPr>
          <p:grpSpPr bwMode="auto">
            <a:xfrm>
              <a:off x="2835" y="3286"/>
              <a:ext cx="189" cy="92"/>
              <a:chOff x="2835" y="3286"/>
              <a:chExt cx="189" cy="92"/>
            </a:xfrm>
          </p:grpSpPr>
          <p:sp>
            <p:nvSpPr>
              <p:cNvPr id="603155" name="Rectangle 19"/>
              <p:cNvSpPr>
                <a:spLocks noChangeArrowheads="1"/>
              </p:cNvSpPr>
              <p:nvPr/>
            </p:nvSpPr>
            <p:spPr bwMode="auto">
              <a:xfrm>
                <a:off x="2992" y="3320"/>
                <a:ext cx="32" cy="36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03156" name="Rectangle 20"/>
              <p:cNvSpPr>
                <a:spLocks noChangeArrowheads="1"/>
              </p:cNvSpPr>
              <p:nvPr/>
            </p:nvSpPr>
            <p:spPr bwMode="auto">
              <a:xfrm>
                <a:off x="2835" y="3286"/>
                <a:ext cx="159" cy="92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603158" name="Freeform 22"/>
          <p:cNvSpPr>
            <a:spLocks/>
          </p:cNvSpPr>
          <p:nvPr/>
        </p:nvSpPr>
        <p:spPr bwMode="auto">
          <a:xfrm>
            <a:off x="3086100" y="3505200"/>
            <a:ext cx="325438" cy="3106738"/>
          </a:xfrm>
          <a:custGeom>
            <a:avLst/>
            <a:gdLst/>
            <a:ahLst/>
            <a:cxnLst>
              <a:cxn ang="0">
                <a:pos x="204" y="0"/>
              </a:cxn>
              <a:cxn ang="0">
                <a:pos x="77" y="948"/>
              </a:cxn>
              <a:cxn ang="0">
                <a:pos x="153" y="852"/>
              </a:cxn>
              <a:cxn ang="0">
                <a:pos x="0" y="1956"/>
              </a:cxn>
            </a:cxnLst>
            <a:rect l="0" t="0" r="r" b="b"/>
            <a:pathLst>
              <a:path w="205" h="1957">
                <a:moveTo>
                  <a:pt x="204" y="0"/>
                </a:moveTo>
                <a:lnTo>
                  <a:pt x="77" y="948"/>
                </a:lnTo>
                <a:lnTo>
                  <a:pt x="153" y="852"/>
                </a:lnTo>
                <a:lnTo>
                  <a:pt x="0" y="1956"/>
                </a:lnTo>
              </a:path>
            </a:pathLst>
          </a:custGeom>
          <a:noFill/>
          <a:ln w="25400" cap="rnd" cmpd="sng">
            <a:solidFill>
              <a:srgbClr val="D1D1D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3159" name="Freeform 23"/>
          <p:cNvSpPr>
            <a:spLocks/>
          </p:cNvSpPr>
          <p:nvPr/>
        </p:nvSpPr>
        <p:spPr bwMode="auto">
          <a:xfrm>
            <a:off x="5619750" y="3486150"/>
            <a:ext cx="325438" cy="3106738"/>
          </a:xfrm>
          <a:custGeom>
            <a:avLst/>
            <a:gdLst/>
            <a:ahLst/>
            <a:cxnLst>
              <a:cxn ang="0">
                <a:pos x="204" y="0"/>
              </a:cxn>
              <a:cxn ang="0">
                <a:pos x="77" y="948"/>
              </a:cxn>
              <a:cxn ang="0">
                <a:pos x="153" y="852"/>
              </a:cxn>
              <a:cxn ang="0">
                <a:pos x="0" y="1956"/>
              </a:cxn>
            </a:cxnLst>
            <a:rect l="0" t="0" r="r" b="b"/>
            <a:pathLst>
              <a:path w="205" h="1957">
                <a:moveTo>
                  <a:pt x="204" y="0"/>
                </a:moveTo>
                <a:lnTo>
                  <a:pt x="77" y="948"/>
                </a:lnTo>
                <a:lnTo>
                  <a:pt x="153" y="852"/>
                </a:lnTo>
                <a:lnTo>
                  <a:pt x="0" y="1956"/>
                </a:lnTo>
              </a:path>
            </a:pathLst>
          </a:custGeom>
          <a:noFill/>
          <a:ln w="25400" cap="rnd" cmpd="sng">
            <a:solidFill>
              <a:srgbClr val="D1D1D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3160" name="Rectangle 24"/>
          <p:cNvSpPr>
            <a:spLocks noChangeArrowheads="1"/>
          </p:cNvSpPr>
          <p:nvPr/>
        </p:nvSpPr>
        <p:spPr bwMode="auto">
          <a:xfrm>
            <a:off x="5927725" y="3013075"/>
            <a:ext cx="25177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rgbClr val="BABAB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Situation C</a:t>
            </a:r>
          </a:p>
        </p:txBody>
      </p:sp>
      <p:sp>
        <p:nvSpPr>
          <p:cNvPr id="603161" name="Rectangle 25"/>
          <p:cNvSpPr>
            <a:spLocks noChangeArrowheads="1"/>
          </p:cNvSpPr>
          <p:nvPr/>
        </p:nvSpPr>
        <p:spPr bwMode="auto">
          <a:xfrm>
            <a:off x="3184525" y="3051175"/>
            <a:ext cx="25177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Situation B</a:t>
            </a:r>
          </a:p>
        </p:txBody>
      </p:sp>
      <p:sp>
        <p:nvSpPr>
          <p:cNvPr id="603162" name="Rectangle 26"/>
          <p:cNvSpPr>
            <a:spLocks noChangeArrowheads="1"/>
          </p:cNvSpPr>
          <p:nvPr/>
        </p:nvSpPr>
        <p:spPr bwMode="auto">
          <a:xfrm>
            <a:off x="269875" y="3051175"/>
            <a:ext cx="25177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rgbClr val="BABAB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Situation A</a:t>
            </a:r>
          </a:p>
        </p:txBody>
      </p:sp>
      <p:sp>
        <p:nvSpPr>
          <p:cNvPr id="28" name="Rectangle 21"/>
          <p:cNvSpPr txBox="1">
            <a:spLocks noChangeArrowheads="1"/>
          </p:cNvSpPr>
          <p:nvPr/>
        </p:nvSpPr>
        <p:spPr bwMode="auto">
          <a:xfrm>
            <a:off x="304800" y="222250"/>
            <a:ext cx="8284396" cy="109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  <a:spAutoFit/>
          </a:bodyPr>
          <a:lstStyle/>
          <a:p>
            <a:pPr marL="552450" marR="0" lvl="0" indent="-552450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Flexible adaptation to varying tasks, situations, environments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186" name="Rectangle 2"/>
          <p:cNvSpPr>
            <a:spLocks noChangeArrowheads="1"/>
          </p:cNvSpPr>
          <p:nvPr/>
        </p:nvSpPr>
        <p:spPr bwMode="auto">
          <a:xfrm>
            <a:off x="7297738" y="2817813"/>
            <a:ext cx="339725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05187" name="Line 3"/>
          <p:cNvSpPr>
            <a:spLocks noChangeShapeType="1"/>
          </p:cNvSpPr>
          <p:nvPr/>
        </p:nvSpPr>
        <p:spPr bwMode="auto">
          <a:xfrm>
            <a:off x="6762750" y="4000500"/>
            <a:ext cx="0" cy="552450"/>
          </a:xfrm>
          <a:prstGeom prst="line">
            <a:avLst/>
          </a:prstGeom>
          <a:noFill/>
          <a:ln w="12700">
            <a:solidFill>
              <a:srgbClr val="00FF0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5188" name="Line 4"/>
          <p:cNvSpPr>
            <a:spLocks noChangeShapeType="1"/>
          </p:cNvSpPr>
          <p:nvPr/>
        </p:nvSpPr>
        <p:spPr bwMode="auto">
          <a:xfrm>
            <a:off x="6915150" y="3981450"/>
            <a:ext cx="0" cy="552450"/>
          </a:xfrm>
          <a:prstGeom prst="line">
            <a:avLst/>
          </a:prstGeom>
          <a:noFill/>
          <a:ln w="12700">
            <a:solidFill>
              <a:srgbClr val="FC0128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5189" name="Line 5"/>
          <p:cNvSpPr>
            <a:spLocks noChangeShapeType="1"/>
          </p:cNvSpPr>
          <p:nvPr/>
        </p:nvSpPr>
        <p:spPr bwMode="auto">
          <a:xfrm>
            <a:off x="7086600" y="3905250"/>
            <a:ext cx="0" cy="552450"/>
          </a:xfrm>
          <a:prstGeom prst="line">
            <a:avLst/>
          </a:prstGeom>
          <a:noFill/>
          <a:ln w="12700">
            <a:solidFill>
              <a:srgbClr val="00FF00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5190" name="Rectangle 6"/>
          <p:cNvSpPr>
            <a:spLocks noChangeArrowheads="1"/>
          </p:cNvSpPr>
          <p:nvPr/>
        </p:nvSpPr>
        <p:spPr bwMode="auto">
          <a:xfrm>
            <a:off x="6213475" y="6084888"/>
            <a:ext cx="24066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A’’,E’’--&gt;MEU</a:t>
            </a:r>
          </a:p>
        </p:txBody>
      </p:sp>
      <p:sp>
        <p:nvSpPr>
          <p:cNvPr id="605191" name="Rectangle 7"/>
          <p:cNvSpPr>
            <a:spLocks noChangeArrowheads="1"/>
          </p:cNvSpPr>
          <p:nvPr/>
        </p:nvSpPr>
        <p:spPr bwMode="auto">
          <a:xfrm>
            <a:off x="5927725" y="3013075"/>
            <a:ext cx="25177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Situation C</a:t>
            </a:r>
          </a:p>
        </p:txBody>
      </p:sp>
      <p:sp>
        <p:nvSpPr>
          <p:cNvPr id="605192" name="Rectangle 8"/>
          <p:cNvSpPr>
            <a:spLocks noChangeArrowheads="1"/>
          </p:cNvSpPr>
          <p:nvPr/>
        </p:nvSpPr>
        <p:spPr bwMode="auto">
          <a:xfrm>
            <a:off x="3184525" y="3051175"/>
            <a:ext cx="25177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rgbClr val="BABAB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Situation B</a:t>
            </a:r>
          </a:p>
        </p:txBody>
      </p:sp>
      <p:sp>
        <p:nvSpPr>
          <p:cNvPr id="605193" name="Rectangle 9"/>
          <p:cNvSpPr>
            <a:spLocks noChangeArrowheads="1"/>
          </p:cNvSpPr>
          <p:nvPr/>
        </p:nvSpPr>
        <p:spPr bwMode="auto">
          <a:xfrm>
            <a:off x="269875" y="3051175"/>
            <a:ext cx="25177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30000"/>
              </a:spcBef>
            </a:pPr>
            <a:r>
              <a:rPr lang="en-US" sz="2800" b="1">
                <a:solidFill>
                  <a:srgbClr val="BABAB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Situation A</a:t>
            </a:r>
          </a:p>
        </p:txBody>
      </p:sp>
      <p:sp>
        <p:nvSpPr>
          <p:cNvPr id="605194" name="Line 10"/>
          <p:cNvSpPr>
            <a:spLocks noChangeShapeType="1"/>
          </p:cNvSpPr>
          <p:nvPr/>
        </p:nvSpPr>
        <p:spPr bwMode="auto">
          <a:xfrm>
            <a:off x="5429250" y="5505450"/>
            <a:ext cx="914400" cy="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605195" name="Group 11"/>
          <p:cNvGrpSpPr>
            <a:grpSpLocks/>
          </p:cNvGrpSpPr>
          <p:nvPr/>
        </p:nvGrpSpPr>
        <p:grpSpPr bwMode="auto">
          <a:xfrm>
            <a:off x="6502400" y="4445000"/>
            <a:ext cx="1443038" cy="1473200"/>
            <a:chOff x="4096" y="2800"/>
            <a:chExt cx="909" cy="928"/>
          </a:xfrm>
        </p:grpSpPr>
        <p:sp>
          <p:nvSpPr>
            <p:cNvPr id="605196" name="Line 12"/>
            <p:cNvSpPr>
              <a:spLocks noChangeShapeType="1"/>
            </p:cNvSpPr>
            <p:nvPr/>
          </p:nvSpPr>
          <p:spPr bwMode="auto">
            <a:xfrm>
              <a:off x="4499" y="3320"/>
              <a:ext cx="0" cy="274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5197" name="Freeform 13"/>
            <p:cNvSpPr>
              <a:spLocks/>
            </p:cNvSpPr>
            <p:nvPr/>
          </p:nvSpPr>
          <p:spPr bwMode="auto">
            <a:xfrm>
              <a:off x="4171" y="2809"/>
              <a:ext cx="559" cy="758"/>
            </a:xfrm>
            <a:custGeom>
              <a:avLst/>
              <a:gdLst/>
              <a:ahLst/>
              <a:cxnLst>
                <a:cxn ang="0">
                  <a:pos x="0" y="705"/>
                </a:cxn>
                <a:cxn ang="0">
                  <a:pos x="199" y="199"/>
                </a:cxn>
                <a:cxn ang="0">
                  <a:pos x="558" y="0"/>
                </a:cxn>
                <a:cxn ang="0">
                  <a:pos x="523" y="87"/>
                </a:cxn>
                <a:cxn ang="0">
                  <a:pos x="257" y="237"/>
                </a:cxn>
                <a:cxn ang="0">
                  <a:pos x="117" y="757"/>
                </a:cxn>
              </a:cxnLst>
              <a:rect l="0" t="0" r="r" b="b"/>
              <a:pathLst>
                <a:path w="559" h="758">
                  <a:moveTo>
                    <a:pt x="0" y="705"/>
                  </a:moveTo>
                  <a:lnTo>
                    <a:pt x="199" y="199"/>
                  </a:lnTo>
                  <a:lnTo>
                    <a:pt x="558" y="0"/>
                  </a:lnTo>
                  <a:lnTo>
                    <a:pt x="523" y="87"/>
                  </a:lnTo>
                  <a:lnTo>
                    <a:pt x="257" y="237"/>
                  </a:lnTo>
                  <a:lnTo>
                    <a:pt x="117" y="757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5198" name="Freeform 14"/>
            <p:cNvSpPr>
              <a:spLocks/>
            </p:cNvSpPr>
            <p:nvPr/>
          </p:nvSpPr>
          <p:spPr bwMode="auto">
            <a:xfrm>
              <a:off x="4728" y="2867"/>
              <a:ext cx="176" cy="233"/>
            </a:xfrm>
            <a:custGeom>
              <a:avLst/>
              <a:gdLst/>
              <a:ahLst/>
              <a:cxnLst>
                <a:cxn ang="0">
                  <a:pos x="50" y="15"/>
                </a:cxn>
                <a:cxn ang="0">
                  <a:pos x="175" y="232"/>
                </a:cxn>
                <a:cxn ang="0">
                  <a:pos x="0" y="0"/>
                </a:cxn>
              </a:cxnLst>
              <a:rect l="0" t="0" r="r" b="b"/>
              <a:pathLst>
                <a:path w="176" h="233">
                  <a:moveTo>
                    <a:pt x="50" y="15"/>
                  </a:moveTo>
                  <a:lnTo>
                    <a:pt x="175" y="23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5199" name="Freeform 15"/>
            <p:cNvSpPr>
              <a:spLocks/>
            </p:cNvSpPr>
            <p:nvPr/>
          </p:nvSpPr>
          <p:spPr bwMode="auto">
            <a:xfrm>
              <a:off x="4909" y="3114"/>
              <a:ext cx="96" cy="50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9" y="0"/>
                </a:cxn>
                <a:cxn ang="0">
                  <a:pos x="55" y="21"/>
                </a:cxn>
                <a:cxn ang="0">
                  <a:pos x="95" y="49"/>
                </a:cxn>
                <a:cxn ang="0">
                  <a:pos x="0" y="41"/>
                </a:cxn>
              </a:cxnLst>
              <a:rect l="0" t="0" r="r" b="b"/>
              <a:pathLst>
                <a:path w="96" h="50">
                  <a:moveTo>
                    <a:pt x="0" y="41"/>
                  </a:moveTo>
                  <a:lnTo>
                    <a:pt x="9" y="0"/>
                  </a:lnTo>
                  <a:lnTo>
                    <a:pt x="55" y="21"/>
                  </a:lnTo>
                  <a:lnTo>
                    <a:pt x="95" y="49"/>
                  </a:lnTo>
                  <a:lnTo>
                    <a:pt x="0" y="41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5200" name="Rectangle 16"/>
            <p:cNvSpPr>
              <a:spLocks noChangeArrowheads="1"/>
            </p:cNvSpPr>
            <p:nvPr/>
          </p:nvSpPr>
          <p:spPr bwMode="auto">
            <a:xfrm>
              <a:off x="4096" y="3514"/>
              <a:ext cx="539" cy="103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5201" name="Oval 17"/>
            <p:cNvSpPr>
              <a:spLocks noChangeArrowheads="1"/>
            </p:cNvSpPr>
            <p:nvPr/>
          </p:nvSpPr>
          <p:spPr bwMode="auto">
            <a:xfrm>
              <a:off x="4123" y="3598"/>
              <a:ext cx="174" cy="13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5202" name="Oval 18"/>
            <p:cNvSpPr>
              <a:spLocks noChangeArrowheads="1"/>
            </p:cNvSpPr>
            <p:nvPr/>
          </p:nvSpPr>
          <p:spPr bwMode="auto">
            <a:xfrm>
              <a:off x="4370" y="3598"/>
              <a:ext cx="174" cy="13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5203" name="Oval 19"/>
            <p:cNvSpPr>
              <a:spLocks noChangeArrowheads="1"/>
            </p:cNvSpPr>
            <p:nvPr/>
          </p:nvSpPr>
          <p:spPr bwMode="auto">
            <a:xfrm>
              <a:off x="4354" y="2974"/>
              <a:ext cx="94" cy="106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5204" name="Oval 20"/>
            <p:cNvSpPr>
              <a:spLocks noChangeArrowheads="1"/>
            </p:cNvSpPr>
            <p:nvPr/>
          </p:nvSpPr>
          <p:spPr bwMode="auto">
            <a:xfrm>
              <a:off x="4679" y="2800"/>
              <a:ext cx="93" cy="10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05205" name="Group 21"/>
            <p:cNvGrpSpPr>
              <a:grpSpLocks/>
            </p:cNvGrpSpPr>
            <p:nvPr/>
          </p:nvGrpSpPr>
          <p:grpSpPr bwMode="auto">
            <a:xfrm>
              <a:off x="4479" y="3262"/>
              <a:ext cx="189" cy="92"/>
              <a:chOff x="4479" y="3262"/>
              <a:chExt cx="189" cy="92"/>
            </a:xfrm>
          </p:grpSpPr>
          <p:sp>
            <p:nvSpPr>
              <p:cNvPr id="605206" name="Rectangle 22"/>
              <p:cNvSpPr>
                <a:spLocks noChangeArrowheads="1"/>
              </p:cNvSpPr>
              <p:nvPr/>
            </p:nvSpPr>
            <p:spPr bwMode="auto">
              <a:xfrm>
                <a:off x="4636" y="3296"/>
                <a:ext cx="32" cy="36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05207" name="Rectangle 23"/>
              <p:cNvSpPr>
                <a:spLocks noChangeArrowheads="1"/>
              </p:cNvSpPr>
              <p:nvPr/>
            </p:nvSpPr>
            <p:spPr bwMode="auto">
              <a:xfrm>
                <a:off x="4479" y="3262"/>
                <a:ext cx="159" cy="92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605209" name="Freeform 25"/>
          <p:cNvSpPr>
            <a:spLocks/>
          </p:cNvSpPr>
          <p:nvPr/>
        </p:nvSpPr>
        <p:spPr bwMode="auto">
          <a:xfrm>
            <a:off x="3086100" y="3505200"/>
            <a:ext cx="325438" cy="3106738"/>
          </a:xfrm>
          <a:custGeom>
            <a:avLst/>
            <a:gdLst/>
            <a:ahLst/>
            <a:cxnLst>
              <a:cxn ang="0">
                <a:pos x="204" y="0"/>
              </a:cxn>
              <a:cxn ang="0">
                <a:pos x="77" y="948"/>
              </a:cxn>
              <a:cxn ang="0">
                <a:pos x="153" y="852"/>
              </a:cxn>
              <a:cxn ang="0">
                <a:pos x="0" y="1956"/>
              </a:cxn>
            </a:cxnLst>
            <a:rect l="0" t="0" r="r" b="b"/>
            <a:pathLst>
              <a:path w="205" h="1957">
                <a:moveTo>
                  <a:pt x="204" y="0"/>
                </a:moveTo>
                <a:lnTo>
                  <a:pt x="77" y="948"/>
                </a:lnTo>
                <a:lnTo>
                  <a:pt x="153" y="852"/>
                </a:lnTo>
                <a:lnTo>
                  <a:pt x="0" y="1956"/>
                </a:lnTo>
              </a:path>
            </a:pathLst>
          </a:custGeom>
          <a:noFill/>
          <a:ln w="25400" cap="rnd" cmpd="sng">
            <a:solidFill>
              <a:srgbClr val="D1D1D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5210" name="Freeform 26"/>
          <p:cNvSpPr>
            <a:spLocks/>
          </p:cNvSpPr>
          <p:nvPr/>
        </p:nvSpPr>
        <p:spPr bwMode="auto">
          <a:xfrm>
            <a:off x="5619750" y="3486150"/>
            <a:ext cx="325438" cy="3106738"/>
          </a:xfrm>
          <a:custGeom>
            <a:avLst/>
            <a:gdLst/>
            <a:ahLst/>
            <a:cxnLst>
              <a:cxn ang="0">
                <a:pos x="204" y="0"/>
              </a:cxn>
              <a:cxn ang="0">
                <a:pos x="77" y="948"/>
              </a:cxn>
              <a:cxn ang="0">
                <a:pos x="153" y="852"/>
              </a:cxn>
              <a:cxn ang="0">
                <a:pos x="0" y="1956"/>
              </a:cxn>
            </a:cxnLst>
            <a:rect l="0" t="0" r="r" b="b"/>
            <a:pathLst>
              <a:path w="205" h="1957">
                <a:moveTo>
                  <a:pt x="204" y="0"/>
                </a:moveTo>
                <a:lnTo>
                  <a:pt x="77" y="948"/>
                </a:lnTo>
                <a:lnTo>
                  <a:pt x="153" y="852"/>
                </a:lnTo>
                <a:lnTo>
                  <a:pt x="0" y="1956"/>
                </a:lnTo>
              </a:path>
            </a:pathLst>
          </a:custGeom>
          <a:noFill/>
          <a:ln w="25400" cap="rnd" cmpd="sng">
            <a:solidFill>
              <a:srgbClr val="D1D1D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8" name="Rectangle 21"/>
          <p:cNvSpPr txBox="1">
            <a:spLocks noChangeArrowheads="1"/>
          </p:cNvSpPr>
          <p:nvPr/>
        </p:nvSpPr>
        <p:spPr bwMode="auto">
          <a:xfrm>
            <a:off x="304800" y="222250"/>
            <a:ext cx="8284396" cy="109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  <a:spAutoFit/>
          </a:bodyPr>
          <a:lstStyle/>
          <a:p>
            <a:pPr marL="552450" marR="0" lvl="0" indent="-552450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Flexible adaptation to varying tasks, situations, environments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171950" y="2687858"/>
            <a:ext cx="1906588" cy="1898650"/>
            <a:chOff x="4096" y="2800"/>
            <a:chExt cx="909" cy="928"/>
          </a:xfrm>
        </p:grpSpPr>
        <p:sp>
          <p:nvSpPr>
            <p:cNvPr id="605196" name="Line 12"/>
            <p:cNvSpPr>
              <a:spLocks noChangeShapeType="1"/>
            </p:cNvSpPr>
            <p:nvPr/>
          </p:nvSpPr>
          <p:spPr bwMode="auto">
            <a:xfrm>
              <a:off x="4499" y="3320"/>
              <a:ext cx="0" cy="274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5197" name="Freeform 13"/>
            <p:cNvSpPr>
              <a:spLocks/>
            </p:cNvSpPr>
            <p:nvPr/>
          </p:nvSpPr>
          <p:spPr bwMode="auto">
            <a:xfrm>
              <a:off x="4171" y="2809"/>
              <a:ext cx="559" cy="758"/>
            </a:xfrm>
            <a:custGeom>
              <a:avLst/>
              <a:gdLst/>
              <a:ahLst/>
              <a:cxnLst>
                <a:cxn ang="0">
                  <a:pos x="0" y="705"/>
                </a:cxn>
                <a:cxn ang="0">
                  <a:pos x="199" y="199"/>
                </a:cxn>
                <a:cxn ang="0">
                  <a:pos x="558" y="0"/>
                </a:cxn>
                <a:cxn ang="0">
                  <a:pos x="523" y="87"/>
                </a:cxn>
                <a:cxn ang="0">
                  <a:pos x="257" y="237"/>
                </a:cxn>
                <a:cxn ang="0">
                  <a:pos x="117" y="757"/>
                </a:cxn>
              </a:cxnLst>
              <a:rect l="0" t="0" r="r" b="b"/>
              <a:pathLst>
                <a:path w="559" h="758">
                  <a:moveTo>
                    <a:pt x="0" y="705"/>
                  </a:moveTo>
                  <a:lnTo>
                    <a:pt x="199" y="199"/>
                  </a:lnTo>
                  <a:lnTo>
                    <a:pt x="558" y="0"/>
                  </a:lnTo>
                  <a:lnTo>
                    <a:pt x="523" y="87"/>
                  </a:lnTo>
                  <a:lnTo>
                    <a:pt x="257" y="237"/>
                  </a:lnTo>
                  <a:lnTo>
                    <a:pt x="117" y="757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5198" name="Freeform 14"/>
            <p:cNvSpPr>
              <a:spLocks/>
            </p:cNvSpPr>
            <p:nvPr/>
          </p:nvSpPr>
          <p:spPr bwMode="auto">
            <a:xfrm>
              <a:off x="4728" y="2867"/>
              <a:ext cx="176" cy="233"/>
            </a:xfrm>
            <a:custGeom>
              <a:avLst/>
              <a:gdLst/>
              <a:ahLst/>
              <a:cxnLst>
                <a:cxn ang="0">
                  <a:pos x="50" y="15"/>
                </a:cxn>
                <a:cxn ang="0">
                  <a:pos x="175" y="232"/>
                </a:cxn>
                <a:cxn ang="0">
                  <a:pos x="0" y="0"/>
                </a:cxn>
              </a:cxnLst>
              <a:rect l="0" t="0" r="r" b="b"/>
              <a:pathLst>
                <a:path w="176" h="233">
                  <a:moveTo>
                    <a:pt x="50" y="15"/>
                  </a:moveTo>
                  <a:lnTo>
                    <a:pt x="175" y="232"/>
                  </a:lnTo>
                  <a:lnTo>
                    <a:pt x="0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5199" name="Freeform 15"/>
            <p:cNvSpPr>
              <a:spLocks/>
            </p:cNvSpPr>
            <p:nvPr/>
          </p:nvSpPr>
          <p:spPr bwMode="auto">
            <a:xfrm>
              <a:off x="4909" y="3114"/>
              <a:ext cx="96" cy="50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9" y="0"/>
                </a:cxn>
                <a:cxn ang="0">
                  <a:pos x="55" y="21"/>
                </a:cxn>
                <a:cxn ang="0">
                  <a:pos x="95" y="49"/>
                </a:cxn>
                <a:cxn ang="0">
                  <a:pos x="0" y="41"/>
                </a:cxn>
              </a:cxnLst>
              <a:rect l="0" t="0" r="r" b="b"/>
              <a:pathLst>
                <a:path w="96" h="50">
                  <a:moveTo>
                    <a:pt x="0" y="41"/>
                  </a:moveTo>
                  <a:lnTo>
                    <a:pt x="9" y="0"/>
                  </a:lnTo>
                  <a:lnTo>
                    <a:pt x="55" y="21"/>
                  </a:lnTo>
                  <a:lnTo>
                    <a:pt x="95" y="49"/>
                  </a:lnTo>
                  <a:lnTo>
                    <a:pt x="0" y="41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FFFF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5200" name="Rectangle 16"/>
            <p:cNvSpPr>
              <a:spLocks noChangeArrowheads="1"/>
            </p:cNvSpPr>
            <p:nvPr/>
          </p:nvSpPr>
          <p:spPr bwMode="auto">
            <a:xfrm>
              <a:off x="4096" y="3514"/>
              <a:ext cx="539" cy="103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5201" name="Oval 17"/>
            <p:cNvSpPr>
              <a:spLocks noChangeArrowheads="1"/>
            </p:cNvSpPr>
            <p:nvPr/>
          </p:nvSpPr>
          <p:spPr bwMode="auto">
            <a:xfrm>
              <a:off x="4123" y="3598"/>
              <a:ext cx="174" cy="13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5202" name="Oval 18"/>
            <p:cNvSpPr>
              <a:spLocks noChangeArrowheads="1"/>
            </p:cNvSpPr>
            <p:nvPr/>
          </p:nvSpPr>
          <p:spPr bwMode="auto">
            <a:xfrm>
              <a:off x="4370" y="3598"/>
              <a:ext cx="174" cy="13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5203" name="Oval 19"/>
            <p:cNvSpPr>
              <a:spLocks noChangeArrowheads="1"/>
            </p:cNvSpPr>
            <p:nvPr/>
          </p:nvSpPr>
          <p:spPr bwMode="auto">
            <a:xfrm>
              <a:off x="4354" y="2974"/>
              <a:ext cx="94" cy="106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5204" name="Oval 20"/>
            <p:cNvSpPr>
              <a:spLocks noChangeArrowheads="1"/>
            </p:cNvSpPr>
            <p:nvPr/>
          </p:nvSpPr>
          <p:spPr bwMode="auto">
            <a:xfrm>
              <a:off x="4679" y="2800"/>
              <a:ext cx="93" cy="10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21"/>
            <p:cNvGrpSpPr>
              <a:grpSpLocks/>
            </p:cNvGrpSpPr>
            <p:nvPr/>
          </p:nvGrpSpPr>
          <p:grpSpPr bwMode="auto">
            <a:xfrm>
              <a:off x="4479" y="3262"/>
              <a:ext cx="189" cy="92"/>
              <a:chOff x="4479" y="3262"/>
              <a:chExt cx="189" cy="92"/>
            </a:xfrm>
          </p:grpSpPr>
          <p:sp>
            <p:nvSpPr>
              <p:cNvPr id="605206" name="Rectangle 22"/>
              <p:cNvSpPr>
                <a:spLocks noChangeArrowheads="1"/>
              </p:cNvSpPr>
              <p:nvPr/>
            </p:nvSpPr>
            <p:spPr bwMode="auto">
              <a:xfrm>
                <a:off x="4636" y="3296"/>
                <a:ext cx="32" cy="36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05207" name="Rectangle 23"/>
              <p:cNvSpPr>
                <a:spLocks noChangeArrowheads="1"/>
              </p:cNvSpPr>
              <p:nvPr/>
            </p:nvSpPr>
            <p:spPr bwMode="auto">
              <a:xfrm>
                <a:off x="4479" y="3262"/>
                <a:ext cx="159" cy="92"/>
              </a:xfrm>
              <a:prstGeom prst="rect">
                <a:avLst/>
              </a:prstGeom>
              <a:solidFill>
                <a:srgbClr val="0000FF"/>
              </a:solidFill>
              <a:ln w="12700">
                <a:solidFill>
                  <a:srgbClr val="00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605208" name="Rectangle 24"/>
          <p:cNvSpPr>
            <a:spLocks noGrp="1" noChangeArrowheads="1"/>
          </p:cNvSpPr>
          <p:nvPr>
            <p:ph type="body" idx="1"/>
          </p:nvPr>
        </p:nvSpPr>
        <p:spPr>
          <a:xfrm>
            <a:off x="479563" y="1579632"/>
            <a:ext cx="6428133" cy="480774"/>
          </a:xfrm>
          <a:noFill/>
          <a:ln/>
        </p:spPr>
        <p:txBody>
          <a:bodyPr anchorCtr="0"/>
          <a:lstStyle/>
          <a:p>
            <a:pPr>
              <a:buNone/>
            </a:pPr>
            <a:r>
              <a:rPr lang="en-US" sz="2800" dirty="0" smtClean="0"/>
              <a:t>Standing challenge…</a:t>
            </a:r>
            <a:endParaRPr lang="en-US" sz="2800" dirty="0"/>
          </a:p>
        </p:txBody>
      </p:sp>
      <p:cxnSp>
        <p:nvCxnSpPr>
          <p:cNvPr id="28" name="Straight Arrow Connector 27"/>
          <p:cNvCxnSpPr/>
          <p:nvPr/>
        </p:nvCxnSpPr>
        <p:spPr bwMode="auto">
          <a:xfrm flipV="1">
            <a:off x="5380383" y="4878883"/>
            <a:ext cx="1924050" cy="1905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5418483" y="4916155"/>
            <a:ext cx="942560" cy="391341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</p:spPr>
      </p:cxnSp>
      <p:sp>
        <p:nvSpPr>
          <p:cNvPr id="36" name="Freeform 35"/>
          <p:cNvSpPr/>
          <p:nvPr/>
        </p:nvSpPr>
        <p:spPr bwMode="auto">
          <a:xfrm>
            <a:off x="3238499" y="2605308"/>
            <a:ext cx="1177925" cy="800100"/>
          </a:xfrm>
          <a:custGeom>
            <a:avLst/>
            <a:gdLst>
              <a:gd name="connsiteX0" fmla="*/ 828675 w 1549400"/>
              <a:gd name="connsiteY0" fmla="*/ 1241425 h 1241425"/>
              <a:gd name="connsiteX1" fmla="*/ 504825 w 1549400"/>
              <a:gd name="connsiteY1" fmla="*/ 1050925 h 1241425"/>
              <a:gd name="connsiteX2" fmla="*/ 142875 w 1549400"/>
              <a:gd name="connsiteY2" fmla="*/ 346075 h 1241425"/>
              <a:gd name="connsiteX3" fmla="*/ 1362075 w 1549400"/>
              <a:gd name="connsiteY3" fmla="*/ 136525 h 1241425"/>
              <a:gd name="connsiteX4" fmla="*/ 1266825 w 1549400"/>
              <a:gd name="connsiteY4" fmla="*/ 1165225 h 1241425"/>
              <a:gd name="connsiteX5" fmla="*/ 504825 w 1549400"/>
              <a:gd name="connsiteY5" fmla="*/ 574675 h 1241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49400" h="1241425">
                <a:moveTo>
                  <a:pt x="828675" y="1241425"/>
                </a:moveTo>
                <a:cubicBezTo>
                  <a:pt x="723900" y="1220787"/>
                  <a:pt x="619125" y="1200150"/>
                  <a:pt x="504825" y="1050925"/>
                </a:cubicBezTo>
                <a:cubicBezTo>
                  <a:pt x="390525" y="901700"/>
                  <a:pt x="0" y="498475"/>
                  <a:pt x="142875" y="346075"/>
                </a:cubicBezTo>
                <a:cubicBezTo>
                  <a:pt x="285750" y="193675"/>
                  <a:pt x="1174750" y="0"/>
                  <a:pt x="1362075" y="136525"/>
                </a:cubicBezTo>
                <a:cubicBezTo>
                  <a:pt x="1549400" y="273050"/>
                  <a:pt x="1409700" y="1092200"/>
                  <a:pt x="1266825" y="1165225"/>
                </a:cubicBezTo>
                <a:cubicBezTo>
                  <a:pt x="1123950" y="1238250"/>
                  <a:pt x="814387" y="906462"/>
                  <a:pt x="504825" y="574675"/>
                </a:cubicBezTo>
              </a:path>
            </a:pathLst>
          </a:cu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43" name="Group 21"/>
          <p:cNvGrpSpPr>
            <a:grpSpLocks/>
          </p:cNvGrpSpPr>
          <p:nvPr/>
        </p:nvGrpSpPr>
        <p:grpSpPr bwMode="auto">
          <a:xfrm>
            <a:off x="3448050" y="3500657"/>
            <a:ext cx="858838" cy="512763"/>
            <a:chOff x="1193" y="1646"/>
            <a:chExt cx="838" cy="576"/>
          </a:xfrm>
        </p:grpSpPr>
        <p:sp>
          <p:nvSpPr>
            <p:cNvPr id="45" name="Oval 22"/>
            <p:cNvSpPr>
              <a:spLocks noChangeArrowheads="1"/>
            </p:cNvSpPr>
            <p:nvPr/>
          </p:nvSpPr>
          <p:spPr bwMode="auto">
            <a:xfrm>
              <a:off x="1194" y="1953"/>
              <a:ext cx="836" cy="269"/>
            </a:xfrm>
            <a:prstGeom prst="ellipse">
              <a:avLst/>
            </a:prstGeom>
            <a:solidFill>
              <a:srgbClr val="87E9F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Rectangle 23"/>
            <p:cNvSpPr>
              <a:spLocks noChangeArrowheads="1"/>
            </p:cNvSpPr>
            <p:nvPr/>
          </p:nvSpPr>
          <p:spPr bwMode="auto">
            <a:xfrm>
              <a:off x="1200" y="1747"/>
              <a:ext cx="827" cy="326"/>
            </a:xfrm>
            <a:prstGeom prst="rect">
              <a:avLst/>
            </a:prstGeom>
            <a:solidFill>
              <a:srgbClr val="87E9F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Oval 24"/>
            <p:cNvSpPr>
              <a:spLocks noChangeArrowheads="1"/>
            </p:cNvSpPr>
            <p:nvPr/>
          </p:nvSpPr>
          <p:spPr bwMode="auto">
            <a:xfrm>
              <a:off x="1193" y="1646"/>
              <a:ext cx="838" cy="222"/>
            </a:xfrm>
            <a:prstGeom prst="ellipse">
              <a:avLst/>
            </a:prstGeom>
            <a:solidFill>
              <a:srgbClr val="B7F1FB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Oval 25"/>
            <p:cNvSpPr>
              <a:spLocks noChangeArrowheads="1"/>
            </p:cNvSpPr>
            <p:nvPr/>
          </p:nvSpPr>
          <p:spPr bwMode="auto">
            <a:xfrm>
              <a:off x="1533" y="1720"/>
              <a:ext cx="159" cy="61"/>
            </a:xfrm>
            <a:prstGeom prst="ellipse">
              <a:avLst/>
            </a:prstGeom>
            <a:solidFill>
              <a:srgbClr val="47CFFF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Line 26"/>
            <p:cNvSpPr>
              <a:spLocks noChangeShapeType="1"/>
            </p:cNvSpPr>
            <p:nvPr/>
          </p:nvSpPr>
          <p:spPr bwMode="auto">
            <a:xfrm>
              <a:off x="2031" y="1764"/>
              <a:ext cx="0" cy="32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27"/>
            <p:cNvSpPr>
              <a:spLocks noChangeShapeType="1"/>
            </p:cNvSpPr>
            <p:nvPr/>
          </p:nvSpPr>
          <p:spPr bwMode="auto">
            <a:xfrm>
              <a:off x="1196" y="1782"/>
              <a:ext cx="0" cy="32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Rectangle 28"/>
            <p:cNvSpPr>
              <a:spLocks noChangeArrowheads="1"/>
            </p:cNvSpPr>
            <p:nvPr/>
          </p:nvSpPr>
          <p:spPr bwMode="auto">
            <a:xfrm>
              <a:off x="1203" y="1906"/>
              <a:ext cx="820" cy="192"/>
            </a:xfrm>
            <a:prstGeom prst="rect">
              <a:avLst/>
            </a:prstGeom>
            <a:solidFill>
              <a:srgbClr val="87E9F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52" name="Straight Arrow Connector 51"/>
          <p:cNvCxnSpPr/>
          <p:nvPr/>
        </p:nvCxnSpPr>
        <p:spPr bwMode="auto">
          <a:xfrm flipV="1">
            <a:off x="5429250" y="3443508"/>
            <a:ext cx="1047750" cy="28575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0" name="Straight Arrow Connector 59"/>
          <p:cNvCxnSpPr/>
          <p:nvPr/>
        </p:nvCxnSpPr>
        <p:spPr bwMode="auto">
          <a:xfrm rot="16200000" flipH="1">
            <a:off x="4894608" y="5420980"/>
            <a:ext cx="1162050" cy="15240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</p:spPr>
      </p:cxnSp>
      <p:sp>
        <p:nvSpPr>
          <p:cNvPr id="63" name="TextBox 62"/>
          <p:cNvSpPr txBox="1"/>
          <p:nvPr/>
        </p:nvSpPr>
        <p:spPr>
          <a:xfrm>
            <a:off x="6088740" y="5275622"/>
            <a:ext cx="305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+mj-lt"/>
              </a:rPr>
              <a:t>Value of computation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004063" y="4371987"/>
            <a:ext cx="2901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+mj-lt"/>
              </a:rPr>
              <a:t>Value of information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66" name="Straight Arrow Connector 65"/>
          <p:cNvCxnSpPr/>
          <p:nvPr/>
        </p:nvCxnSpPr>
        <p:spPr bwMode="auto">
          <a:xfrm>
            <a:off x="5486400" y="3748308"/>
            <a:ext cx="838200" cy="26670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9" name="TextBox 68"/>
          <p:cNvSpPr txBox="1"/>
          <p:nvPr/>
        </p:nvSpPr>
        <p:spPr>
          <a:xfrm>
            <a:off x="5401090" y="6002833"/>
            <a:ext cx="24749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+mj-lt"/>
              </a:rPr>
              <a:t>Value of learning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06375"/>
            <a:ext cx="9144000" cy="1090171"/>
          </a:xfrm>
        </p:spPr>
        <p:txBody>
          <a:bodyPr/>
          <a:lstStyle/>
          <a:p>
            <a:r>
              <a:rPr lang="en-US" dirty="0" err="1" smtClean="0">
                <a:solidFill>
                  <a:schemeClr val="tx2"/>
                </a:solidFill>
              </a:rPr>
              <a:t>Attentional</a:t>
            </a:r>
            <a:r>
              <a:rPr lang="en-US" dirty="0" smtClean="0">
                <a:solidFill>
                  <a:schemeClr val="tx2"/>
                </a:solidFill>
              </a:rPr>
              <a:t> Challenge: Coordinate Sensing, Reflection, Action, Learning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4" name="Freeform 11"/>
          <p:cNvSpPr>
            <a:spLocks/>
          </p:cNvSpPr>
          <p:nvPr/>
        </p:nvSpPr>
        <p:spPr bwMode="auto">
          <a:xfrm>
            <a:off x="1282699" y="2673571"/>
            <a:ext cx="3089275" cy="3179762"/>
          </a:xfrm>
          <a:custGeom>
            <a:avLst/>
            <a:gdLst/>
            <a:ahLst/>
            <a:cxnLst>
              <a:cxn ang="0">
                <a:pos x="0" y="231"/>
              </a:cxn>
              <a:cxn ang="0">
                <a:pos x="248" y="2"/>
              </a:cxn>
              <a:cxn ang="0">
                <a:pos x="755" y="221"/>
              </a:cxn>
              <a:cxn ang="0">
                <a:pos x="507" y="677"/>
              </a:cxn>
              <a:cxn ang="0">
                <a:pos x="70" y="757"/>
              </a:cxn>
              <a:cxn ang="0">
                <a:pos x="129" y="429"/>
              </a:cxn>
              <a:cxn ang="0">
                <a:pos x="685" y="747"/>
              </a:cxn>
              <a:cxn ang="0">
                <a:pos x="814" y="1323"/>
              </a:cxn>
              <a:cxn ang="0">
                <a:pos x="358" y="1482"/>
              </a:cxn>
              <a:cxn ang="0">
                <a:pos x="209" y="1025"/>
              </a:cxn>
              <a:cxn ang="0">
                <a:pos x="586" y="866"/>
              </a:cxn>
              <a:cxn ang="0">
                <a:pos x="1202" y="1263"/>
              </a:cxn>
              <a:cxn ang="0">
                <a:pos x="1639" y="1412"/>
              </a:cxn>
              <a:cxn ang="0">
                <a:pos x="1897" y="1402"/>
              </a:cxn>
            </a:cxnLst>
            <a:rect l="0" t="0" r="r" b="b"/>
            <a:pathLst>
              <a:path w="1897" h="1532">
                <a:moveTo>
                  <a:pt x="0" y="231"/>
                </a:moveTo>
                <a:cubicBezTo>
                  <a:pt x="61" y="117"/>
                  <a:pt x="122" y="4"/>
                  <a:pt x="248" y="2"/>
                </a:cubicBezTo>
                <a:cubicBezTo>
                  <a:pt x="374" y="0"/>
                  <a:pt x="712" y="109"/>
                  <a:pt x="755" y="221"/>
                </a:cubicBezTo>
                <a:cubicBezTo>
                  <a:pt x="798" y="333"/>
                  <a:pt x="621" y="588"/>
                  <a:pt x="507" y="677"/>
                </a:cubicBezTo>
                <a:cubicBezTo>
                  <a:pt x="393" y="766"/>
                  <a:pt x="133" y="798"/>
                  <a:pt x="70" y="757"/>
                </a:cubicBezTo>
                <a:cubicBezTo>
                  <a:pt x="7" y="716"/>
                  <a:pt x="27" y="431"/>
                  <a:pt x="129" y="429"/>
                </a:cubicBezTo>
                <a:cubicBezTo>
                  <a:pt x="231" y="427"/>
                  <a:pt x="571" y="598"/>
                  <a:pt x="685" y="747"/>
                </a:cubicBezTo>
                <a:cubicBezTo>
                  <a:pt x="799" y="896"/>
                  <a:pt x="868" y="1201"/>
                  <a:pt x="814" y="1323"/>
                </a:cubicBezTo>
                <a:cubicBezTo>
                  <a:pt x="760" y="1445"/>
                  <a:pt x="459" y="1532"/>
                  <a:pt x="358" y="1482"/>
                </a:cubicBezTo>
                <a:cubicBezTo>
                  <a:pt x="257" y="1432"/>
                  <a:pt x="171" y="1128"/>
                  <a:pt x="209" y="1025"/>
                </a:cubicBezTo>
                <a:cubicBezTo>
                  <a:pt x="247" y="922"/>
                  <a:pt x="421" y="826"/>
                  <a:pt x="586" y="866"/>
                </a:cubicBezTo>
                <a:cubicBezTo>
                  <a:pt x="751" y="906"/>
                  <a:pt x="1027" y="1172"/>
                  <a:pt x="1202" y="1263"/>
                </a:cubicBezTo>
                <a:cubicBezTo>
                  <a:pt x="1377" y="1354"/>
                  <a:pt x="1523" y="1389"/>
                  <a:pt x="1639" y="1412"/>
                </a:cubicBezTo>
                <a:cubicBezTo>
                  <a:pt x="1755" y="1435"/>
                  <a:pt x="1826" y="1418"/>
                  <a:pt x="1897" y="1402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pPr algn="l" rtl="0"/>
            <a:endParaRPr lang="en-US" kern="120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14" y="457200"/>
            <a:ext cx="8172450" cy="591573"/>
          </a:xfrm>
        </p:spPr>
        <p:txBody>
          <a:bodyPr/>
          <a:lstStyle/>
          <a:p>
            <a:r>
              <a:rPr lang="en-US" dirty="0" smtClean="0"/>
              <a:t>Challenge: Lifelong Learning</a:t>
            </a:r>
            <a:endParaRPr lang="en-US" dirty="0"/>
          </a:p>
        </p:txBody>
      </p:sp>
      <p:sp>
        <p:nvSpPr>
          <p:cNvPr id="81" name="Rectangle 3"/>
          <p:cNvSpPr txBox="1">
            <a:spLocks noChangeArrowheads="1"/>
          </p:cNvSpPr>
          <p:nvPr/>
        </p:nvSpPr>
        <p:spPr>
          <a:xfrm>
            <a:off x="277191" y="1370575"/>
            <a:ext cx="8737600" cy="1698625"/>
          </a:xfrm>
          <a:prstGeom prst="rect">
            <a:avLst/>
          </a:prstGeom>
        </p:spPr>
        <p:txBody>
          <a:bodyPr/>
          <a:lstStyle/>
          <a:p>
            <a:pPr marL="552450" marR="0" lvl="0" indent="-552450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u"/>
              <a:tabLst/>
              <a:defRPr/>
            </a:pPr>
            <a:r>
              <a:rPr lang="en-US" sz="3200" b="1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Tradeoff  local costs of exploration, labeling for long-term gains</a:t>
            </a: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82" name="Group 99"/>
          <p:cNvGrpSpPr>
            <a:grpSpLocks/>
          </p:cNvGrpSpPr>
          <p:nvPr/>
        </p:nvGrpSpPr>
        <p:grpSpPr bwMode="auto">
          <a:xfrm>
            <a:off x="1206482" y="3624491"/>
            <a:ext cx="6756400" cy="1400175"/>
            <a:chOff x="688" y="2305"/>
            <a:chExt cx="4256" cy="882"/>
          </a:xfrm>
        </p:grpSpPr>
        <p:grpSp>
          <p:nvGrpSpPr>
            <p:cNvPr id="83" name="Group 4"/>
            <p:cNvGrpSpPr>
              <a:grpSpLocks/>
            </p:cNvGrpSpPr>
            <p:nvPr/>
          </p:nvGrpSpPr>
          <p:grpSpPr bwMode="auto">
            <a:xfrm>
              <a:off x="3878" y="2514"/>
              <a:ext cx="136" cy="434"/>
              <a:chOff x="594" y="1528"/>
              <a:chExt cx="129" cy="705"/>
            </a:xfrm>
          </p:grpSpPr>
          <p:sp>
            <p:nvSpPr>
              <p:cNvPr id="86" name="Oval 5"/>
              <p:cNvSpPr>
                <a:spLocks noChangeArrowheads="1"/>
              </p:cNvSpPr>
              <p:nvPr/>
            </p:nvSpPr>
            <p:spPr bwMode="auto">
              <a:xfrm>
                <a:off x="594" y="1528"/>
                <a:ext cx="129" cy="694"/>
              </a:xfrm>
              <a:prstGeom prst="ellipse">
                <a:avLst/>
              </a:prstGeom>
              <a:solidFill>
                <a:srgbClr val="F9F9F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7" name="Freeform 6"/>
              <p:cNvSpPr>
                <a:spLocks/>
              </p:cNvSpPr>
              <p:nvPr/>
            </p:nvSpPr>
            <p:spPr bwMode="auto">
              <a:xfrm>
                <a:off x="619" y="1534"/>
                <a:ext cx="39" cy="699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4" y="235"/>
                  </a:cxn>
                  <a:cxn ang="0">
                    <a:pos x="10" y="535"/>
                  </a:cxn>
                  <a:cxn ang="0">
                    <a:pos x="39" y="699"/>
                  </a:cxn>
                </a:cxnLst>
                <a:rect l="0" t="0" r="r" b="b"/>
                <a:pathLst>
                  <a:path w="39" h="699">
                    <a:moveTo>
                      <a:pt x="33" y="0"/>
                    </a:moveTo>
                    <a:cubicBezTo>
                      <a:pt x="20" y="73"/>
                      <a:pt x="8" y="146"/>
                      <a:pt x="4" y="235"/>
                    </a:cubicBezTo>
                    <a:cubicBezTo>
                      <a:pt x="0" y="324"/>
                      <a:pt x="4" y="458"/>
                      <a:pt x="10" y="535"/>
                    </a:cubicBezTo>
                    <a:cubicBezTo>
                      <a:pt x="16" y="612"/>
                      <a:pt x="27" y="655"/>
                      <a:pt x="39" y="699"/>
                    </a:cubicBezTo>
                  </a:path>
                </a:pathLst>
              </a:custGeom>
              <a:solidFill>
                <a:srgbClr val="F9F9F9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84" name="Line 7"/>
            <p:cNvSpPr>
              <a:spLocks noChangeShapeType="1"/>
            </p:cNvSpPr>
            <p:nvPr/>
          </p:nvSpPr>
          <p:spPr bwMode="auto">
            <a:xfrm>
              <a:off x="4117" y="2305"/>
              <a:ext cx="0" cy="8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Line 8"/>
            <p:cNvSpPr>
              <a:spLocks noChangeShapeType="1"/>
            </p:cNvSpPr>
            <p:nvPr/>
          </p:nvSpPr>
          <p:spPr bwMode="auto">
            <a:xfrm flipV="1">
              <a:off x="688" y="2897"/>
              <a:ext cx="4256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8" name="Group 10"/>
          <p:cNvGrpSpPr>
            <a:grpSpLocks/>
          </p:cNvGrpSpPr>
          <p:nvPr/>
        </p:nvGrpSpPr>
        <p:grpSpPr bwMode="auto">
          <a:xfrm>
            <a:off x="1724007" y="4108678"/>
            <a:ext cx="5878513" cy="381000"/>
            <a:chOff x="1014" y="2610"/>
            <a:chExt cx="3703" cy="240"/>
          </a:xfrm>
        </p:grpSpPr>
        <p:sp>
          <p:nvSpPr>
            <p:cNvPr id="89" name="Line 11"/>
            <p:cNvSpPr>
              <a:spLocks noChangeShapeType="1"/>
            </p:cNvSpPr>
            <p:nvPr/>
          </p:nvSpPr>
          <p:spPr bwMode="auto">
            <a:xfrm>
              <a:off x="4717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Line 12"/>
            <p:cNvSpPr>
              <a:spLocks noChangeShapeType="1"/>
            </p:cNvSpPr>
            <p:nvPr/>
          </p:nvSpPr>
          <p:spPr bwMode="auto">
            <a:xfrm>
              <a:off x="4550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Line 13"/>
            <p:cNvSpPr>
              <a:spLocks noChangeShapeType="1"/>
            </p:cNvSpPr>
            <p:nvPr/>
          </p:nvSpPr>
          <p:spPr bwMode="auto">
            <a:xfrm>
              <a:off x="4382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Line 14"/>
            <p:cNvSpPr>
              <a:spLocks noChangeShapeType="1"/>
            </p:cNvSpPr>
            <p:nvPr/>
          </p:nvSpPr>
          <p:spPr bwMode="auto">
            <a:xfrm>
              <a:off x="4215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Line 15"/>
            <p:cNvSpPr>
              <a:spLocks noChangeShapeType="1"/>
            </p:cNvSpPr>
            <p:nvPr/>
          </p:nvSpPr>
          <p:spPr bwMode="auto">
            <a:xfrm>
              <a:off x="3535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Line 16"/>
            <p:cNvSpPr>
              <a:spLocks noChangeShapeType="1"/>
            </p:cNvSpPr>
            <p:nvPr/>
          </p:nvSpPr>
          <p:spPr bwMode="auto">
            <a:xfrm>
              <a:off x="3368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Line 17"/>
            <p:cNvSpPr>
              <a:spLocks noChangeShapeType="1"/>
            </p:cNvSpPr>
            <p:nvPr/>
          </p:nvSpPr>
          <p:spPr bwMode="auto">
            <a:xfrm>
              <a:off x="3200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Line 18"/>
            <p:cNvSpPr>
              <a:spLocks noChangeShapeType="1"/>
            </p:cNvSpPr>
            <p:nvPr/>
          </p:nvSpPr>
          <p:spPr bwMode="auto">
            <a:xfrm>
              <a:off x="3033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Line 19"/>
            <p:cNvSpPr>
              <a:spLocks noChangeShapeType="1"/>
            </p:cNvSpPr>
            <p:nvPr/>
          </p:nvSpPr>
          <p:spPr bwMode="auto">
            <a:xfrm>
              <a:off x="2688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Line 20"/>
            <p:cNvSpPr>
              <a:spLocks noChangeShapeType="1"/>
            </p:cNvSpPr>
            <p:nvPr/>
          </p:nvSpPr>
          <p:spPr bwMode="auto">
            <a:xfrm>
              <a:off x="2520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Line 21"/>
            <p:cNvSpPr>
              <a:spLocks noChangeShapeType="1"/>
            </p:cNvSpPr>
            <p:nvPr/>
          </p:nvSpPr>
          <p:spPr bwMode="auto">
            <a:xfrm>
              <a:off x="2353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Line 22"/>
            <p:cNvSpPr>
              <a:spLocks noChangeShapeType="1"/>
            </p:cNvSpPr>
            <p:nvPr/>
          </p:nvSpPr>
          <p:spPr bwMode="auto">
            <a:xfrm>
              <a:off x="2186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1" name="Line 23"/>
            <p:cNvSpPr>
              <a:spLocks noChangeShapeType="1"/>
            </p:cNvSpPr>
            <p:nvPr/>
          </p:nvSpPr>
          <p:spPr bwMode="auto">
            <a:xfrm>
              <a:off x="2018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Line 24"/>
            <p:cNvSpPr>
              <a:spLocks noChangeShapeType="1"/>
            </p:cNvSpPr>
            <p:nvPr/>
          </p:nvSpPr>
          <p:spPr bwMode="auto">
            <a:xfrm>
              <a:off x="1516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3" name="Line 25"/>
            <p:cNvSpPr>
              <a:spLocks noChangeShapeType="1"/>
            </p:cNvSpPr>
            <p:nvPr/>
          </p:nvSpPr>
          <p:spPr bwMode="auto">
            <a:xfrm>
              <a:off x="1349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Line 26"/>
            <p:cNvSpPr>
              <a:spLocks noChangeShapeType="1"/>
            </p:cNvSpPr>
            <p:nvPr/>
          </p:nvSpPr>
          <p:spPr bwMode="auto">
            <a:xfrm>
              <a:off x="1181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5" name="Line 27"/>
            <p:cNvSpPr>
              <a:spLocks noChangeShapeType="1"/>
            </p:cNvSpPr>
            <p:nvPr/>
          </p:nvSpPr>
          <p:spPr bwMode="auto">
            <a:xfrm>
              <a:off x="1014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6" name="Text Box 55"/>
          <p:cNvSpPr txBox="1">
            <a:spLocks noChangeArrowheads="1"/>
          </p:cNvSpPr>
          <p:nvPr/>
        </p:nvSpPr>
        <p:spPr bwMode="auto">
          <a:xfrm>
            <a:off x="6399195" y="3235553"/>
            <a:ext cx="577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sz="1800" i="1">
                <a:solidFill>
                  <a:schemeClr val="tx1"/>
                </a:solidFill>
                <a:effectLst/>
              </a:rPr>
              <a:t>t</a:t>
            </a:r>
            <a:r>
              <a:rPr lang="en-US" sz="1800" i="1" baseline="-25000">
                <a:solidFill>
                  <a:schemeClr val="tx1"/>
                </a:solidFill>
                <a:effectLst/>
              </a:rPr>
              <a:t>o</a:t>
            </a:r>
          </a:p>
        </p:txBody>
      </p:sp>
      <p:grpSp>
        <p:nvGrpSpPr>
          <p:cNvPr id="107" name="Group 121"/>
          <p:cNvGrpSpPr>
            <a:grpSpLocks/>
          </p:cNvGrpSpPr>
          <p:nvPr/>
        </p:nvGrpSpPr>
        <p:grpSpPr bwMode="auto">
          <a:xfrm>
            <a:off x="2085957" y="4586514"/>
            <a:ext cx="4432301" cy="1146174"/>
            <a:chOff x="1242" y="2911"/>
            <a:chExt cx="2792" cy="722"/>
          </a:xfrm>
        </p:grpSpPr>
        <p:sp>
          <p:nvSpPr>
            <p:cNvPr id="108" name="Line 57"/>
            <p:cNvSpPr>
              <a:spLocks noChangeShapeType="1"/>
            </p:cNvSpPr>
            <p:nvPr/>
          </p:nvSpPr>
          <p:spPr bwMode="auto">
            <a:xfrm>
              <a:off x="3945" y="2950"/>
              <a:ext cx="0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9" name="Rectangle 58"/>
            <p:cNvSpPr>
              <a:spLocks noChangeArrowheads="1"/>
            </p:cNvSpPr>
            <p:nvPr/>
          </p:nvSpPr>
          <p:spPr bwMode="auto">
            <a:xfrm>
              <a:off x="3174" y="3238"/>
              <a:ext cx="860" cy="3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0" name="Group 59"/>
            <p:cNvGrpSpPr>
              <a:grpSpLocks/>
            </p:cNvGrpSpPr>
            <p:nvPr/>
          </p:nvGrpSpPr>
          <p:grpSpPr bwMode="auto">
            <a:xfrm>
              <a:off x="2425" y="3296"/>
              <a:ext cx="681" cy="259"/>
              <a:chOff x="2425" y="3278"/>
              <a:chExt cx="681" cy="170"/>
            </a:xfrm>
          </p:grpSpPr>
          <p:sp>
            <p:nvSpPr>
              <p:cNvPr id="118" name="Oval 60"/>
              <p:cNvSpPr>
                <a:spLocks noChangeArrowheads="1"/>
              </p:cNvSpPr>
              <p:nvPr/>
            </p:nvSpPr>
            <p:spPr bwMode="auto">
              <a:xfrm>
                <a:off x="2425" y="3369"/>
                <a:ext cx="681" cy="79"/>
              </a:xfrm>
              <a:prstGeom prst="ellipse">
                <a:avLst/>
              </a:prstGeom>
              <a:solidFill>
                <a:srgbClr val="F9F9F9"/>
              </a:solidFill>
              <a:ln w="12700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" name="Rectangle 61"/>
              <p:cNvSpPr>
                <a:spLocks noChangeArrowheads="1"/>
              </p:cNvSpPr>
              <p:nvPr/>
            </p:nvSpPr>
            <p:spPr bwMode="auto">
              <a:xfrm>
                <a:off x="2429" y="3308"/>
                <a:ext cx="675" cy="96"/>
              </a:xfrm>
              <a:prstGeom prst="rect">
                <a:avLst/>
              </a:prstGeom>
              <a:solidFill>
                <a:srgbClr val="F9F9F9"/>
              </a:solidFill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0" name="Oval 62"/>
              <p:cNvSpPr>
                <a:spLocks noChangeArrowheads="1"/>
              </p:cNvSpPr>
              <p:nvPr/>
            </p:nvSpPr>
            <p:spPr bwMode="auto">
              <a:xfrm>
                <a:off x="2425" y="3278"/>
                <a:ext cx="681" cy="66"/>
              </a:xfrm>
              <a:prstGeom prst="ellipse">
                <a:avLst/>
              </a:prstGeom>
              <a:solidFill>
                <a:srgbClr val="F9F9F9"/>
              </a:soli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1" name="Oval 63"/>
              <p:cNvSpPr>
                <a:spLocks noChangeArrowheads="1"/>
              </p:cNvSpPr>
              <p:nvPr/>
            </p:nvSpPr>
            <p:spPr bwMode="auto">
              <a:xfrm>
                <a:off x="2703" y="3299"/>
                <a:ext cx="129" cy="16"/>
              </a:xfrm>
              <a:prstGeom prst="ellipse">
                <a:avLst/>
              </a:prstGeom>
              <a:solidFill>
                <a:srgbClr val="F9F9F9"/>
              </a:soli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2" name="Line 64"/>
              <p:cNvSpPr>
                <a:spLocks noChangeShapeType="1"/>
              </p:cNvSpPr>
              <p:nvPr/>
            </p:nvSpPr>
            <p:spPr bwMode="auto">
              <a:xfrm>
                <a:off x="3106" y="3313"/>
                <a:ext cx="0" cy="94"/>
              </a:xfrm>
              <a:prstGeom prst="line">
                <a:avLst/>
              </a:prstGeom>
              <a:noFill/>
              <a:ln w="12700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" name="Line 65"/>
              <p:cNvSpPr>
                <a:spLocks noChangeShapeType="1"/>
              </p:cNvSpPr>
              <p:nvPr/>
            </p:nvSpPr>
            <p:spPr bwMode="auto">
              <a:xfrm>
                <a:off x="2427" y="3314"/>
                <a:ext cx="0" cy="99"/>
              </a:xfrm>
              <a:prstGeom prst="line">
                <a:avLst/>
              </a:prstGeom>
              <a:noFill/>
              <a:ln w="12700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" name="Rectangle 66"/>
              <p:cNvSpPr>
                <a:spLocks noChangeArrowheads="1"/>
              </p:cNvSpPr>
              <p:nvPr/>
            </p:nvSpPr>
            <p:spPr bwMode="auto">
              <a:xfrm>
                <a:off x="2451" y="3356"/>
                <a:ext cx="646" cy="56"/>
              </a:xfrm>
              <a:prstGeom prst="rect">
                <a:avLst/>
              </a:prstGeom>
              <a:solidFill>
                <a:srgbClr val="F9F9F9"/>
              </a:solidFill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1" name="Line 77"/>
            <p:cNvSpPr>
              <a:spLocks noChangeShapeType="1"/>
            </p:cNvSpPr>
            <p:nvPr/>
          </p:nvSpPr>
          <p:spPr bwMode="auto">
            <a:xfrm flipH="1">
              <a:off x="2960" y="2950"/>
              <a:ext cx="870" cy="3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" name="Line 78"/>
            <p:cNvSpPr>
              <a:spLocks noChangeShapeType="1"/>
            </p:cNvSpPr>
            <p:nvPr/>
          </p:nvSpPr>
          <p:spPr bwMode="auto">
            <a:xfrm>
              <a:off x="1242" y="2928"/>
              <a:ext cx="1277" cy="33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3" name="Line 79"/>
            <p:cNvSpPr>
              <a:spLocks noChangeShapeType="1"/>
            </p:cNvSpPr>
            <p:nvPr/>
          </p:nvSpPr>
          <p:spPr bwMode="auto">
            <a:xfrm>
              <a:off x="1439" y="2911"/>
              <a:ext cx="1153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4" name="Line 80"/>
            <p:cNvSpPr>
              <a:spLocks noChangeShapeType="1"/>
            </p:cNvSpPr>
            <p:nvPr/>
          </p:nvSpPr>
          <p:spPr bwMode="auto">
            <a:xfrm>
              <a:off x="2540" y="2935"/>
              <a:ext cx="104" cy="3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5" name="Line 81"/>
            <p:cNvSpPr>
              <a:spLocks noChangeShapeType="1"/>
            </p:cNvSpPr>
            <p:nvPr/>
          </p:nvSpPr>
          <p:spPr bwMode="auto">
            <a:xfrm flipH="1">
              <a:off x="2749" y="2917"/>
              <a:ext cx="439" cy="3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6" name="Line 82"/>
            <p:cNvSpPr>
              <a:spLocks noChangeShapeType="1"/>
            </p:cNvSpPr>
            <p:nvPr/>
          </p:nvSpPr>
          <p:spPr bwMode="auto">
            <a:xfrm flipH="1">
              <a:off x="2832" y="2911"/>
              <a:ext cx="691" cy="3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Text Box 83"/>
            <p:cNvSpPr txBox="1">
              <a:spLocks noChangeArrowheads="1"/>
            </p:cNvSpPr>
            <p:nvPr/>
          </p:nvSpPr>
          <p:spPr bwMode="auto">
            <a:xfrm>
              <a:off x="3179" y="3265"/>
              <a:ext cx="850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600" b="1" dirty="0">
                  <a:solidFill>
                    <a:schemeClr val="bg2"/>
                  </a:solidFill>
                  <a:effectLst/>
                  <a:latin typeface="+mj-lt"/>
                </a:rPr>
                <a:t>Information value</a:t>
              </a:r>
            </a:p>
          </p:txBody>
        </p:sp>
      </p:grpSp>
      <p:grpSp>
        <p:nvGrpSpPr>
          <p:cNvPr id="125" name="Group 85"/>
          <p:cNvGrpSpPr>
            <a:grpSpLocks/>
          </p:cNvGrpSpPr>
          <p:nvPr/>
        </p:nvGrpSpPr>
        <p:grpSpPr bwMode="auto">
          <a:xfrm>
            <a:off x="6659558" y="3156186"/>
            <a:ext cx="2484442" cy="852490"/>
            <a:chOff x="4123" y="2010"/>
            <a:chExt cx="1565" cy="537"/>
          </a:xfrm>
        </p:grpSpPr>
        <p:sp>
          <p:nvSpPr>
            <p:cNvPr id="126" name="Freeform 86"/>
            <p:cNvSpPr>
              <a:spLocks/>
            </p:cNvSpPr>
            <p:nvPr/>
          </p:nvSpPr>
          <p:spPr bwMode="auto">
            <a:xfrm>
              <a:off x="4123" y="2475"/>
              <a:ext cx="687" cy="72"/>
            </a:xfrm>
            <a:custGeom>
              <a:avLst/>
              <a:gdLst/>
              <a:ahLst/>
              <a:cxnLst>
                <a:cxn ang="0">
                  <a:pos x="394" y="19"/>
                </a:cxn>
                <a:cxn ang="0">
                  <a:pos x="305" y="54"/>
                </a:cxn>
                <a:cxn ang="0">
                  <a:pos x="258" y="2"/>
                </a:cxn>
                <a:cxn ang="0">
                  <a:pos x="182" y="66"/>
                </a:cxn>
                <a:cxn ang="0">
                  <a:pos x="123" y="37"/>
                </a:cxn>
                <a:cxn ang="0">
                  <a:pos x="0" y="31"/>
                </a:cxn>
              </a:cxnLst>
              <a:rect l="0" t="0" r="r" b="b"/>
              <a:pathLst>
                <a:path w="394" h="72">
                  <a:moveTo>
                    <a:pt x="394" y="19"/>
                  </a:moveTo>
                  <a:cubicBezTo>
                    <a:pt x="379" y="24"/>
                    <a:pt x="328" y="57"/>
                    <a:pt x="305" y="54"/>
                  </a:cubicBezTo>
                  <a:cubicBezTo>
                    <a:pt x="282" y="51"/>
                    <a:pt x="278" y="0"/>
                    <a:pt x="258" y="2"/>
                  </a:cubicBezTo>
                  <a:cubicBezTo>
                    <a:pt x="238" y="4"/>
                    <a:pt x="204" y="60"/>
                    <a:pt x="182" y="66"/>
                  </a:cubicBezTo>
                  <a:cubicBezTo>
                    <a:pt x="160" y="72"/>
                    <a:pt x="153" y="43"/>
                    <a:pt x="123" y="37"/>
                  </a:cubicBezTo>
                  <a:cubicBezTo>
                    <a:pt x="93" y="31"/>
                    <a:pt x="26" y="32"/>
                    <a:pt x="0" y="3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n-US" sz="320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27" name="Text Box 87"/>
            <p:cNvSpPr txBox="1">
              <a:spLocks noChangeArrowheads="1"/>
            </p:cNvSpPr>
            <p:nvPr/>
          </p:nvSpPr>
          <p:spPr bwMode="auto">
            <a:xfrm>
              <a:off x="4646" y="2010"/>
              <a:ext cx="1042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2000" b="1" i="1" dirty="0" smtClean="0">
                  <a:solidFill>
                    <a:schemeClr val="tx1"/>
                  </a:solidFill>
                  <a:effectLst/>
                  <a:latin typeface="+mj-lt"/>
                </a:rPr>
                <a:t>Recognized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2000" b="1" i="1" dirty="0" smtClean="0">
                  <a:solidFill>
                    <a:schemeClr val="tx1"/>
                  </a:solidFill>
                  <a:latin typeface="+mj-lt"/>
                </a:rPr>
                <a:t>e</a:t>
              </a:r>
              <a:r>
                <a:rPr lang="en-US" sz="2000" b="1" i="1" dirty="0" smtClean="0">
                  <a:solidFill>
                    <a:schemeClr val="tx1"/>
                  </a:solidFill>
                  <a:effectLst/>
                  <a:latin typeface="+mj-lt"/>
                </a:rPr>
                <a:t>vents</a:t>
              </a:r>
              <a:endParaRPr lang="en-US" sz="2000" b="1" i="1" dirty="0">
                <a:solidFill>
                  <a:schemeClr val="tx1"/>
                </a:solidFill>
                <a:effectLst/>
                <a:latin typeface="+mj-lt"/>
              </a:endParaRPr>
            </a:p>
          </p:txBody>
        </p:sp>
      </p:grpSp>
      <p:grpSp>
        <p:nvGrpSpPr>
          <p:cNvPr id="128" name="Group 100"/>
          <p:cNvGrpSpPr>
            <a:grpSpLocks/>
          </p:cNvGrpSpPr>
          <p:nvPr/>
        </p:nvGrpSpPr>
        <p:grpSpPr bwMode="auto">
          <a:xfrm>
            <a:off x="5610211" y="3376841"/>
            <a:ext cx="757238" cy="617537"/>
            <a:chOff x="3462" y="2149"/>
            <a:chExt cx="477" cy="389"/>
          </a:xfrm>
        </p:grpSpPr>
        <p:sp>
          <p:nvSpPr>
            <p:cNvPr id="129" name="Text Box 28"/>
            <p:cNvSpPr txBox="1">
              <a:spLocks noChangeArrowheads="1"/>
            </p:cNvSpPr>
            <p:nvPr/>
          </p:nvSpPr>
          <p:spPr bwMode="auto">
            <a:xfrm>
              <a:off x="3758" y="2305"/>
              <a:ext cx="18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tx1"/>
                  </a:solidFill>
                  <a:effectLst/>
                </a:rPr>
                <a:t>?</a:t>
              </a:r>
            </a:p>
          </p:txBody>
        </p:sp>
        <p:sp>
          <p:nvSpPr>
            <p:cNvPr id="130" name="Line 88"/>
            <p:cNvSpPr>
              <a:spLocks noChangeShapeType="1"/>
            </p:cNvSpPr>
            <p:nvPr/>
          </p:nvSpPr>
          <p:spPr bwMode="auto">
            <a:xfrm flipH="1" flipV="1">
              <a:off x="3462" y="2232"/>
              <a:ext cx="338" cy="1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1" name="Line 89"/>
            <p:cNvSpPr>
              <a:spLocks noChangeShapeType="1"/>
            </p:cNvSpPr>
            <p:nvPr/>
          </p:nvSpPr>
          <p:spPr bwMode="auto">
            <a:xfrm flipH="1" flipV="1">
              <a:off x="3798" y="2149"/>
              <a:ext cx="53" cy="2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2" name="Line 90"/>
            <p:cNvSpPr>
              <a:spLocks noChangeShapeType="1"/>
            </p:cNvSpPr>
            <p:nvPr/>
          </p:nvSpPr>
          <p:spPr bwMode="auto">
            <a:xfrm flipV="1">
              <a:off x="3910" y="2179"/>
              <a:ext cx="9" cy="1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33" name="Group 91"/>
          <p:cNvGrpSpPr>
            <a:grpSpLocks/>
          </p:cNvGrpSpPr>
          <p:nvPr/>
        </p:nvGrpSpPr>
        <p:grpSpPr bwMode="auto">
          <a:xfrm>
            <a:off x="339707" y="3111734"/>
            <a:ext cx="5856289" cy="985839"/>
            <a:chOff x="142" y="1982"/>
            <a:chExt cx="3689" cy="621"/>
          </a:xfrm>
        </p:grpSpPr>
        <p:grpSp>
          <p:nvGrpSpPr>
            <p:cNvPr id="134" name="Group 92"/>
            <p:cNvGrpSpPr>
              <a:grpSpLocks/>
            </p:cNvGrpSpPr>
            <p:nvPr/>
          </p:nvGrpSpPr>
          <p:grpSpPr bwMode="auto">
            <a:xfrm>
              <a:off x="1178" y="2463"/>
              <a:ext cx="2448" cy="140"/>
              <a:chOff x="1178" y="2463"/>
              <a:chExt cx="2448" cy="140"/>
            </a:xfrm>
          </p:grpSpPr>
          <p:sp>
            <p:nvSpPr>
              <p:cNvPr id="136" name="Freeform 93"/>
              <p:cNvSpPr>
                <a:spLocks/>
              </p:cNvSpPr>
              <p:nvPr/>
            </p:nvSpPr>
            <p:spPr bwMode="auto">
              <a:xfrm rot="1275434">
                <a:off x="3197" y="2463"/>
                <a:ext cx="84" cy="132"/>
              </a:xfrm>
              <a:custGeom>
                <a:avLst/>
                <a:gdLst/>
                <a:ahLst/>
                <a:cxnLst>
                  <a:cxn ang="0">
                    <a:pos x="0" y="153"/>
                  </a:cxn>
                  <a:cxn ang="0">
                    <a:pos x="53" y="177"/>
                  </a:cxn>
                  <a:cxn ang="0">
                    <a:pos x="82" y="212"/>
                  </a:cxn>
                  <a:cxn ang="0">
                    <a:pos x="76" y="141"/>
                  </a:cxn>
                  <a:cxn ang="0">
                    <a:pos x="106" y="53"/>
                  </a:cxn>
                  <a:cxn ang="0">
                    <a:pos x="164" y="0"/>
                  </a:cxn>
                </a:cxnLst>
                <a:rect l="0" t="0" r="r" b="b"/>
                <a:pathLst>
                  <a:path w="164" h="218">
                    <a:moveTo>
                      <a:pt x="0" y="153"/>
                    </a:moveTo>
                    <a:cubicBezTo>
                      <a:pt x="10" y="156"/>
                      <a:pt x="39" y="167"/>
                      <a:pt x="53" y="177"/>
                    </a:cubicBezTo>
                    <a:cubicBezTo>
                      <a:pt x="67" y="187"/>
                      <a:pt x="78" y="218"/>
                      <a:pt x="82" y="212"/>
                    </a:cubicBezTo>
                    <a:cubicBezTo>
                      <a:pt x="86" y="206"/>
                      <a:pt x="72" y="168"/>
                      <a:pt x="76" y="141"/>
                    </a:cubicBezTo>
                    <a:cubicBezTo>
                      <a:pt x="80" y="114"/>
                      <a:pt x="91" y="76"/>
                      <a:pt x="106" y="53"/>
                    </a:cubicBezTo>
                    <a:cubicBezTo>
                      <a:pt x="121" y="30"/>
                      <a:pt x="152" y="11"/>
                      <a:pt x="164" y="0"/>
                    </a:cubicBezTo>
                  </a:path>
                </a:pathLst>
              </a:custGeom>
              <a:noFill/>
              <a:ln w="381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sz="3200">
                  <a:solidFill>
                    <a:schemeClr val="tx1"/>
                  </a:solidFill>
                  <a:latin typeface="+mj-lt"/>
                </a:endParaRPr>
              </a:p>
            </p:txBody>
          </p:sp>
          <p:sp>
            <p:nvSpPr>
              <p:cNvPr id="137" name="Freeform 94"/>
              <p:cNvSpPr>
                <a:spLocks/>
              </p:cNvSpPr>
              <p:nvPr/>
            </p:nvSpPr>
            <p:spPr bwMode="auto">
              <a:xfrm rot="1275434">
                <a:off x="3542" y="2463"/>
                <a:ext cx="84" cy="132"/>
              </a:xfrm>
              <a:custGeom>
                <a:avLst/>
                <a:gdLst/>
                <a:ahLst/>
                <a:cxnLst>
                  <a:cxn ang="0">
                    <a:pos x="0" y="153"/>
                  </a:cxn>
                  <a:cxn ang="0">
                    <a:pos x="53" y="177"/>
                  </a:cxn>
                  <a:cxn ang="0">
                    <a:pos x="82" y="212"/>
                  </a:cxn>
                  <a:cxn ang="0">
                    <a:pos x="76" y="141"/>
                  </a:cxn>
                  <a:cxn ang="0">
                    <a:pos x="106" y="53"/>
                  </a:cxn>
                  <a:cxn ang="0">
                    <a:pos x="164" y="0"/>
                  </a:cxn>
                </a:cxnLst>
                <a:rect l="0" t="0" r="r" b="b"/>
                <a:pathLst>
                  <a:path w="164" h="218">
                    <a:moveTo>
                      <a:pt x="0" y="153"/>
                    </a:moveTo>
                    <a:cubicBezTo>
                      <a:pt x="10" y="156"/>
                      <a:pt x="39" y="167"/>
                      <a:pt x="53" y="177"/>
                    </a:cubicBezTo>
                    <a:cubicBezTo>
                      <a:pt x="67" y="187"/>
                      <a:pt x="78" y="218"/>
                      <a:pt x="82" y="212"/>
                    </a:cubicBezTo>
                    <a:cubicBezTo>
                      <a:pt x="86" y="206"/>
                      <a:pt x="72" y="168"/>
                      <a:pt x="76" y="141"/>
                    </a:cubicBezTo>
                    <a:cubicBezTo>
                      <a:pt x="80" y="114"/>
                      <a:pt x="91" y="76"/>
                      <a:pt x="106" y="53"/>
                    </a:cubicBezTo>
                    <a:cubicBezTo>
                      <a:pt x="121" y="30"/>
                      <a:pt x="152" y="11"/>
                      <a:pt x="164" y="0"/>
                    </a:cubicBezTo>
                  </a:path>
                </a:pathLst>
              </a:custGeom>
              <a:noFill/>
              <a:ln w="381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sz="3200">
                  <a:solidFill>
                    <a:schemeClr val="tx1"/>
                  </a:solidFill>
                  <a:latin typeface="+mj-lt"/>
                </a:endParaRPr>
              </a:p>
            </p:txBody>
          </p:sp>
          <p:sp>
            <p:nvSpPr>
              <p:cNvPr id="138" name="Freeform 95"/>
              <p:cNvSpPr>
                <a:spLocks/>
              </p:cNvSpPr>
              <p:nvPr/>
            </p:nvSpPr>
            <p:spPr bwMode="auto">
              <a:xfrm rot="1275434">
                <a:off x="2517" y="2463"/>
                <a:ext cx="84" cy="132"/>
              </a:xfrm>
              <a:custGeom>
                <a:avLst/>
                <a:gdLst/>
                <a:ahLst/>
                <a:cxnLst>
                  <a:cxn ang="0">
                    <a:pos x="0" y="153"/>
                  </a:cxn>
                  <a:cxn ang="0">
                    <a:pos x="53" y="177"/>
                  </a:cxn>
                  <a:cxn ang="0">
                    <a:pos x="82" y="212"/>
                  </a:cxn>
                  <a:cxn ang="0">
                    <a:pos x="76" y="141"/>
                  </a:cxn>
                  <a:cxn ang="0">
                    <a:pos x="106" y="53"/>
                  </a:cxn>
                  <a:cxn ang="0">
                    <a:pos x="164" y="0"/>
                  </a:cxn>
                </a:cxnLst>
                <a:rect l="0" t="0" r="r" b="b"/>
                <a:pathLst>
                  <a:path w="164" h="218">
                    <a:moveTo>
                      <a:pt x="0" y="153"/>
                    </a:moveTo>
                    <a:cubicBezTo>
                      <a:pt x="10" y="156"/>
                      <a:pt x="39" y="167"/>
                      <a:pt x="53" y="177"/>
                    </a:cubicBezTo>
                    <a:cubicBezTo>
                      <a:pt x="67" y="187"/>
                      <a:pt x="78" y="218"/>
                      <a:pt x="82" y="212"/>
                    </a:cubicBezTo>
                    <a:cubicBezTo>
                      <a:pt x="86" y="206"/>
                      <a:pt x="72" y="168"/>
                      <a:pt x="76" y="141"/>
                    </a:cubicBezTo>
                    <a:cubicBezTo>
                      <a:pt x="80" y="114"/>
                      <a:pt x="91" y="76"/>
                      <a:pt x="106" y="53"/>
                    </a:cubicBezTo>
                    <a:cubicBezTo>
                      <a:pt x="121" y="30"/>
                      <a:pt x="152" y="11"/>
                      <a:pt x="164" y="0"/>
                    </a:cubicBezTo>
                  </a:path>
                </a:pathLst>
              </a:custGeom>
              <a:noFill/>
              <a:ln w="381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sz="3200">
                  <a:solidFill>
                    <a:schemeClr val="tx1"/>
                  </a:solidFill>
                  <a:latin typeface="+mj-lt"/>
                </a:endParaRPr>
              </a:p>
            </p:txBody>
          </p:sp>
          <p:sp>
            <p:nvSpPr>
              <p:cNvPr id="139" name="Freeform 96"/>
              <p:cNvSpPr>
                <a:spLocks/>
              </p:cNvSpPr>
              <p:nvPr/>
            </p:nvSpPr>
            <p:spPr bwMode="auto">
              <a:xfrm rot="1275434">
                <a:off x="1352" y="2463"/>
                <a:ext cx="84" cy="132"/>
              </a:xfrm>
              <a:custGeom>
                <a:avLst/>
                <a:gdLst/>
                <a:ahLst/>
                <a:cxnLst>
                  <a:cxn ang="0">
                    <a:pos x="0" y="153"/>
                  </a:cxn>
                  <a:cxn ang="0">
                    <a:pos x="53" y="177"/>
                  </a:cxn>
                  <a:cxn ang="0">
                    <a:pos x="82" y="212"/>
                  </a:cxn>
                  <a:cxn ang="0">
                    <a:pos x="76" y="141"/>
                  </a:cxn>
                  <a:cxn ang="0">
                    <a:pos x="106" y="53"/>
                  </a:cxn>
                  <a:cxn ang="0">
                    <a:pos x="164" y="0"/>
                  </a:cxn>
                </a:cxnLst>
                <a:rect l="0" t="0" r="r" b="b"/>
                <a:pathLst>
                  <a:path w="164" h="218">
                    <a:moveTo>
                      <a:pt x="0" y="153"/>
                    </a:moveTo>
                    <a:cubicBezTo>
                      <a:pt x="10" y="156"/>
                      <a:pt x="39" y="167"/>
                      <a:pt x="53" y="177"/>
                    </a:cubicBezTo>
                    <a:cubicBezTo>
                      <a:pt x="67" y="187"/>
                      <a:pt x="78" y="218"/>
                      <a:pt x="82" y="212"/>
                    </a:cubicBezTo>
                    <a:cubicBezTo>
                      <a:pt x="86" y="206"/>
                      <a:pt x="72" y="168"/>
                      <a:pt x="76" y="141"/>
                    </a:cubicBezTo>
                    <a:cubicBezTo>
                      <a:pt x="80" y="114"/>
                      <a:pt x="91" y="76"/>
                      <a:pt x="106" y="53"/>
                    </a:cubicBezTo>
                    <a:cubicBezTo>
                      <a:pt x="121" y="30"/>
                      <a:pt x="152" y="11"/>
                      <a:pt x="164" y="0"/>
                    </a:cubicBezTo>
                  </a:path>
                </a:pathLst>
              </a:custGeom>
              <a:noFill/>
              <a:ln w="381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sz="3200">
                  <a:solidFill>
                    <a:schemeClr val="tx1"/>
                  </a:solidFill>
                  <a:latin typeface="+mj-lt"/>
                </a:endParaRPr>
              </a:p>
            </p:txBody>
          </p:sp>
          <p:sp>
            <p:nvSpPr>
              <p:cNvPr id="140" name="Freeform 97"/>
              <p:cNvSpPr>
                <a:spLocks/>
              </p:cNvSpPr>
              <p:nvPr/>
            </p:nvSpPr>
            <p:spPr bwMode="auto">
              <a:xfrm rot="1275434">
                <a:off x="1178" y="2471"/>
                <a:ext cx="84" cy="132"/>
              </a:xfrm>
              <a:custGeom>
                <a:avLst/>
                <a:gdLst/>
                <a:ahLst/>
                <a:cxnLst>
                  <a:cxn ang="0">
                    <a:pos x="0" y="153"/>
                  </a:cxn>
                  <a:cxn ang="0">
                    <a:pos x="53" y="177"/>
                  </a:cxn>
                  <a:cxn ang="0">
                    <a:pos x="82" y="212"/>
                  </a:cxn>
                  <a:cxn ang="0">
                    <a:pos x="76" y="141"/>
                  </a:cxn>
                  <a:cxn ang="0">
                    <a:pos x="106" y="53"/>
                  </a:cxn>
                  <a:cxn ang="0">
                    <a:pos x="164" y="0"/>
                  </a:cxn>
                </a:cxnLst>
                <a:rect l="0" t="0" r="r" b="b"/>
                <a:pathLst>
                  <a:path w="164" h="218">
                    <a:moveTo>
                      <a:pt x="0" y="153"/>
                    </a:moveTo>
                    <a:cubicBezTo>
                      <a:pt x="10" y="156"/>
                      <a:pt x="39" y="167"/>
                      <a:pt x="53" y="177"/>
                    </a:cubicBezTo>
                    <a:cubicBezTo>
                      <a:pt x="67" y="187"/>
                      <a:pt x="78" y="218"/>
                      <a:pt x="82" y="212"/>
                    </a:cubicBezTo>
                    <a:cubicBezTo>
                      <a:pt x="86" y="206"/>
                      <a:pt x="72" y="168"/>
                      <a:pt x="76" y="141"/>
                    </a:cubicBezTo>
                    <a:cubicBezTo>
                      <a:pt x="80" y="114"/>
                      <a:pt x="91" y="76"/>
                      <a:pt x="106" y="53"/>
                    </a:cubicBezTo>
                    <a:cubicBezTo>
                      <a:pt x="121" y="30"/>
                      <a:pt x="152" y="11"/>
                      <a:pt x="164" y="0"/>
                    </a:cubicBezTo>
                  </a:path>
                </a:pathLst>
              </a:custGeom>
              <a:noFill/>
              <a:ln w="381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sz="3200">
                  <a:solidFill>
                    <a:schemeClr val="tx1"/>
                  </a:solidFill>
                  <a:latin typeface="+mj-lt"/>
                </a:endParaRPr>
              </a:p>
            </p:txBody>
          </p:sp>
        </p:grpSp>
        <p:sp>
          <p:nvSpPr>
            <p:cNvPr id="135" name="Text Box 98"/>
            <p:cNvSpPr txBox="1">
              <a:spLocks noChangeArrowheads="1"/>
            </p:cNvSpPr>
            <p:nvPr/>
          </p:nvSpPr>
          <p:spPr bwMode="auto">
            <a:xfrm>
              <a:off x="142" y="1982"/>
              <a:ext cx="368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b="1" dirty="0">
                  <a:solidFill>
                    <a:schemeClr val="tx1"/>
                  </a:solidFill>
                  <a:effectLst/>
                  <a:latin typeface="+mj-lt"/>
                </a:rPr>
                <a:t>Decisions about </a:t>
              </a:r>
              <a:r>
                <a:rPr lang="en-US" b="1" dirty="0" smtClean="0">
                  <a:solidFill>
                    <a:schemeClr val="tx1"/>
                  </a:solidFill>
                  <a:effectLst/>
                  <a:latin typeface="+mj-lt"/>
                </a:rPr>
                <a:t>information collection</a:t>
              </a:r>
              <a:endParaRPr lang="en-US" b="1" dirty="0">
                <a:solidFill>
                  <a:schemeClr val="tx1"/>
                </a:solidFill>
                <a:effectLst/>
                <a:latin typeface="+mj-lt"/>
              </a:endParaRPr>
            </a:p>
          </p:txBody>
        </p:sp>
      </p:grpSp>
      <p:grpSp>
        <p:nvGrpSpPr>
          <p:cNvPr id="141" name="Group 101"/>
          <p:cNvGrpSpPr>
            <a:grpSpLocks/>
          </p:cNvGrpSpPr>
          <p:nvPr/>
        </p:nvGrpSpPr>
        <p:grpSpPr bwMode="auto">
          <a:xfrm>
            <a:off x="1724007" y="4108678"/>
            <a:ext cx="5878513" cy="381000"/>
            <a:chOff x="1014" y="2610"/>
            <a:chExt cx="3703" cy="240"/>
          </a:xfrm>
        </p:grpSpPr>
        <p:sp>
          <p:nvSpPr>
            <p:cNvPr id="142" name="Line 102"/>
            <p:cNvSpPr>
              <a:spLocks noChangeShapeType="1"/>
            </p:cNvSpPr>
            <p:nvPr/>
          </p:nvSpPr>
          <p:spPr bwMode="auto">
            <a:xfrm>
              <a:off x="4717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3" name="Line 103"/>
            <p:cNvSpPr>
              <a:spLocks noChangeShapeType="1"/>
            </p:cNvSpPr>
            <p:nvPr/>
          </p:nvSpPr>
          <p:spPr bwMode="auto">
            <a:xfrm>
              <a:off x="4550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4" name="Line 104"/>
            <p:cNvSpPr>
              <a:spLocks noChangeShapeType="1"/>
            </p:cNvSpPr>
            <p:nvPr/>
          </p:nvSpPr>
          <p:spPr bwMode="auto">
            <a:xfrm>
              <a:off x="4382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5" name="Line 105"/>
            <p:cNvSpPr>
              <a:spLocks noChangeShapeType="1"/>
            </p:cNvSpPr>
            <p:nvPr/>
          </p:nvSpPr>
          <p:spPr bwMode="auto">
            <a:xfrm>
              <a:off x="4215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6" name="Line 106"/>
            <p:cNvSpPr>
              <a:spLocks noChangeShapeType="1"/>
            </p:cNvSpPr>
            <p:nvPr/>
          </p:nvSpPr>
          <p:spPr bwMode="auto">
            <a:xfrm>
              <a:off x="3535" y="2610"/>
              <a:ext cx="0" cy="24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7" name="Line 107"/>
            <p:cNvSpPr>
              <a:spLocks noChangeShapeType="1"/>
            </p:cNvSpPr>
            <p:nvPr/>
          </p:nvSpPr>
          <p:spPr bwMode="auto">
            <a:xfrm>
              <a:off x="3368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8" name="Line 108"/>
            <p:cNvSpPr>
              <a:spLocks noChangeShapeType="1"/>
            </p:cNvSpPr>
            <p:nvPr/>
          </p:nvSpPr>
          <p:spPr bwMode="auto">
            <a:xfrm>
              <a:off x="3200" y="2610"/>
              <a:ext cx="0" cy="240"/>
            </a:xfrm>
            <a:prstGeom prst="line">
              <a:avLst/>
            </a:prstGeom>
            <a:noFill/>
            <a:ln w="38100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9" name="Line 109"/>
            <p:cNvSpPr>
              <a:spLocks noChangeShapeType="1"/>
            </p:cNvSpPr>
            <p:nvPr/>
          </p:nvSpPr>
          <p:spPr bwMode="auto">
            <a:xfrm>
              <a:off x="3033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Line 110"/>
            <p:cNvSpPr>
              <a:spLocks noChangeShapeType="1"/>
            </p:cNvSpPr>
            <p:nvPr/>
          </p:nvSpPr>
          <p:spPr bwMode="auto">
            <a:xfrm>
              <a:off x="2688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1" name="Line 111"/>
            <p:cNvSpPr>
              <a:spLocks noChangeShapeType="1"/>
            </p:cNvSpPr>
            <p:nvPr/>
          </p:nvSpPr>
          <p:spPr bwMode="auto">
            <a:xfrm>
              <a:off x="2520" y="2610"/>
              <a:ext cx="0" cy="240"/>
            </a:xfrm>
            <a:prstGeom prst="line">
              <a:avLst/>
            </a:prstGeom>
            <a:noFill/>
            <a:ln w="38100">
              <a:solidFill>
                <a:srgbClr val="00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Line 112"/>
            <p:cNvSpPr>
              <a:spLocks noChangeShapeType="1"/>
            </p:cNvSpPr>
            <p:nvPr/>
          </p:nvSpPr>
          <p:spPr bwMode="auto">
            <a:xfrm>
              <a:off x="2353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" name="Line 113"/>
            <p:cNvSpPr>
              <a:spLocks noChangeShapeType="1"/>
            </p:cNvSpPr>
            <p:nvPr/>
          </p:nvSpPr>
          <p:spPr bwMode="auto">
            <a:xfrm>
              <a:off x="2186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4" name="Line 114"/>
            <p:cNvSpPr>
              <a:spLocks noChangeShapeType="1"/>
            </p:cNvSpPr>
            <p:nvPr/>
          </p:nvSpPr>
          <p:spPr bwMode="auto">
            <a:xfrm>
              <a:off x="2018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5" name="Line 115"/>
            <p:cNvSpPr>
              <a:spLocks noChangeShapeType="1"/>
            </p:cNvSpPr>
            <p:nvPr/>
          </p:nvSpPr>
          <p:spPr bwMode="auto">
            <a:xfrm>
              <a:off x="1516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6" name="Line 116"/>
            <p:cNvSpPr>
              <a:spLocks noChangeShapeType="1"/>
            </p:cNvSpPr>
            <p:nvPr/>
          </p:nvSpPr>
          <p:spPr bwMode="auto">
            <a:xfrm>
              <a:off x="1349" y="2610"/>
              <a:ext cx="0" cy="24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7" name="Line 117"/>
            <p:cNvSpPr>
              <a:spLocks noChangeShapeType="1"/>
            </p:cNvSpPr>
            <p:nvPr/>
          </p:nvSpPr>
          <p:spPr bwMode="auto">
            <a:xfrm>
              <a:off x="1181" y="2610"/>
              <a:ext cx="0" cy="24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8" name="Line 118"/>
            <p:cNvSpPr>
              <a:spLocks noChangeShapeType="1"/>
            </p:cNvSpPr>
            <p:nvPr/>
          </p:nvSpPr>
          <p:spPr bwMode="auto">
            <a:xfrm>
              <a:off x="1014" y="2610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7592768" y="4029292"/>
            <a:ext cx="1349375" cy="1652597"/>
            <a:chOff x="7592786" y="4426857"/>
            <a:chExt cx="1349375" cy="1652597"/>
          </a:xfrm>
        </p:grpSpPr>
        <p:sp>
          <p:nvSpPr>
            <p:cNvPr id="160" name="Text Box 83"/>
            <p:cNvSpPr txBox="1">
              <a:spLocks noChangeArrowheads="1"/>
            </p:cNvSpPr>
            <p:nvPr/>
          </p:nvSpPr>
          <p:spPr bwMode="auto">
            <a:xfrm>
              <a:off x="7592786" y="5495254"/>
              <a:ext cx="1349375" cy="5842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600" b="1" dirty="0" smtClean="0">
                  <a:latin typeface="+mj-lt"/>
                </a:rPr>
                <a:t>Perceptual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600" b="1" dirty="0" smtClean="0">
                  <a:solidFill>
                    <a:schemeClr val="bg2"/>
                  </a:solidFill>
                  <a:effectLst/>
                  <a:latin typeface="+mj-lt"/>
                </a:rPr>
                <a:t>Exploration</a:t>
              </a:r>
              <a:endParaRPr lang="en-US" sz="1600" b="1" dirty="0">
                <a:solidFill>
                  <a:schemeClr val="bg2"/>
                </a:solidFill>
                <a:effectLst/>
                <a:latin typeface="+mj-lt"/>
              </a:endParaRPr>
            </a:p>
          </p:txBody>
        </p:sp>
        <p:sp>
          <p:nvSpPr>
            <p:cNvPr id="161" name="Freeform 160"/>
            <p:cNvSpPr/>
            <p:nvPr/>
          </p:nvSpPr>
          <p:spPr bwMode="auto">
            <a:xfrm>
              <a:off x="7714343" y="4426857"/>
              <a:ext cx="1061961" cy="943429"/>
            </a:xfrm>
            <a:custGeom>
              <a:avLst/>
              <a:gdLst>
                <a:gd name="connsiteX0" fmla="*/ 442686 w 1061961"/>
                <a:gd name="connsiteY0" fmla="*/ 943429 h 943429"/>
                <a:gd name="connsiteX1" fmla="*/ 384628 w 1061961"/>
                <a:gd name="connsiteY1" fmla="*/ 914400 h 943429"/>
                <a:gd name="connsiteX2" fmla="*/ 7257 w 1061961"/>
                <a:gd name="connsiteY2" fmla="*/ 725714 h 943429"/>
                <a:gd name="connsiteX3" fmla="*/ 341086 w 1061961"/>
                <a:gd name="connsiteY3" fmla="*/ 87086 h 943429"/>
                <a:gd name="connsiteX4" fmla="*/ 834571 w 1061961"/>
                <a:gd name="connsiteY4" fmla="*/ 203200 h 943429"/>
                <a:gd name="connsiteX5" fmla="*/ 994228 w 1061961"/>
                <a:gd name="connsiteY5" fmla="*/ 696686 h 943429"/>
                <a:gd name="connsiteX6" fmla="*/ 428171 w 1061961"/>
                <a:gd name="connsiteY6" fmla="*/ 769257 h 94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1961" h="943429">
                  <a:moveTo>
                    <a:pt x="442686" y="943429"/>
                  </a:moveTo>
                  <a:lnTo>
                    <a:pt x="384628" y="914400"/>
                  </a:lnTo>
                  <a:cubicBezTo>
                    <a:pt x="312057" y="878114"/>
                    <a:pt x="14514" y="863600"/>
                    <a:pt x="7257" y="725714"/>
                  </a:cubicBezTo>
                  <a:cubicBezTo>
                    <a:pt x="0" y="587828"/>
                    <a:pt x="203200" y="174172"/>
                    <a:pt x="341086" y="87086"/>
                  </a:cubicBezTo>
                  <a:cubicBezTo>
                    <a:pt x="478972" y="0"/>
                    <a:pt x="725714" y="101600"/>
                    <a:pt x="834571" y="203200"/>
                  </a:cubicBezTo>
                  <a:cubicBezTo>
                    <a:pt x="943428" y="304800"/>
                    <a:pt x="1061961" y="602343"/>
                    <a:pt x="994228" y="696686"/>
                  </a:cubicBezTo>
                  <a:cubicBezTo>
                    <a:pt x="926495" y="791029"/>
                    <a:pt x="677333" y="780143"/>
                    <a:pt x="428171" y="769257"/>
                  </a:cubicBezTo>
                </a:path>
              </a:pathLst>
            </a:cu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4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8235"/>
            <a:ext cx="9144000" cy="1117871"/>
          </a:xfrm>
          <a:noFill/>
          <a:ln/>
        </p:spPr>
        <p:txBody>
          <a:bodyPr anchor="ctr" anchorCtr="0"/>
          <a:lstStyle/>
          <a:p>
            <a:r>
              <a:rPr lang="en-US" sz="3700" dirty="0" smtClean="0">
                <a:solidFill>
                  <a:srgbClr val="FFAC31"/>
                </a:solidFill>
              </a:rPr>
              <a:t>Challenge: Handle Streams of Problems </a:t>
            </a:r>
            <a:br>
              <a:rPr lang="en-US" sz="3700" dirty="0" smtClean="0">
                <a:solidFill>
                  <a:srgbClr val="FFAC31"/>
                </a:solidFill>
              </a:rPr>
            </a:br>
            <a:endParaRPr lang="en-US" sz="3700" dirty="0">
              <a:solidFill>
                <a:srgbClr val="FFAC31"/>
              </a:solidFill>
            </a:endParaRPr>
          </a:p>
        </p:txBody>
      </p:sp>
      <p:sp>
        <p:nvSpPr>
          <p:cNvPr id="574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2100" y="1265595"/>
            <a:ext cx="8851900" cy="2424383"/>
          </a:xfrm>
          <a:noFill/>
          <a:ln/>
        </p:spPr>
        <p:txBody>
          <a:bodyPr anchorCtr="0"/>
          <a:lstStyle/>
          <a:p>
            <a:pPr>
              <a:spcBef>
                <a:spcPct val="15000"/>
              </a:spcBef>
            </a:pPr>
            <a:r>
              <a:rPr lang="en-US" dirty="0">
                <a:solidFill>
                  <a:srgbClr val="FFFFFF"/>
                </a:solidFill>
              </a:rPr>
              <a:t>Policies for </a:t>
            </a:r>
            <a:r>
              <a:rPr lang="en-US" dirty="0" smtClean="0">
                <a:solidFill>
                  <a:srgbClr val="FFFFFF"/>
                </a:solidFill>
              </a:rPr>
              <a:t>using </a:t>
            </a:r>
            <a:r>
              <a:rPr lang="en-US" dirty="0">
                <a:solidFill>
                  <a:srgbClr val="FFFFFF"/>
                </a:solidFill>
              </a:rPr>
              <a:t>all </a:t>
            </a:r>
            <a:r>
              <a:rPr lang="en-US" dirty="0" smtClean="0">
                <a:solidFill>
                  <a:srgbClr val="FFFFFF"/>
                </a:solidFill>
              </a:rPr>
              <a:t>time…incl. </a:t>
            </a:r>
            <a:r>
              <a:rPr lang="en-US" i="1" dirty="0" smtClean="0">
                <a:solidFill>
                  <a:srgbClr val="FFFFFF"/>
                </a:solidFill>
              </a:rPr>
              <a:t>idle</a:t>
            </a:r>
            <a:r>
              <a:rPr lang="en-US" dirty="0" smtClean="0">
                <a:solidFill>
                  <a:srgbClr val="FFFFFF"/>
                </a:solidFill>
              </a:rPr>
              <a:t> time</a:t>
            </a:r>
          </a:p>
          <a:p>
            <a:pPr>
              <a:spcBef>
                <a:spcPct val="15000"/>
              </a:spcBef>
              <a:buNone/>
            </a:pPr>
            <a:r>
              <a:rPr lang="en-US" sz="1400" dirty="0" smtClean="0">
                <a:solidFill>
                  <a:srgbClr val="FFFFFF"/>
                </a:solidFill>
              </a:rPr>
              <a:t>   </a:t>
            </a:r>
          </a:p>
          <a:p>
            <a:pPr>
              <a:spcBef>
                <a:spcPct val="15000"/>
              </a:spcBef>
              <a:buNone/>
            </a:pPr>
            <a:r>
              <a:rPr lang="en-US" dirty="0" smtClean="0">
                <a:solidFill>
                  <a:srgbClr val="FFFFFF"/>
                </a:solidFill>
              </a:rPr>
              <a:t>     </a:t>
            </a:r>
            <a:endParaRPr lang="en-US" i="1" dirty="0">
              <a:solidFill>
                <a:srgbClr val="FFFFFF"/>
              </a:solidFill>
            </a:endParaRPr>
          </a:p>
          <a:p>
            <a:pPr>
              <a:buFont typeface="Wingdings" pitchFamily="2" charset="2"/>
              <a:buNone/>
            </a:pPr>
            <a:endParaRPr lang="en-US" sz="1400" i="1" u="sng" dirty="0">
              <a:solidFill>
                <a:srgbClr val="06FFEE"/>
              </a:solidFill>
            </a:endParaRPr>
          </a:p>
          <a:p>
            <a:pPr>
              <a:buFont typeface="Wingdings" pitchFamily="2" charset="2"/>
              <a:buNone/>
            </a:pPr>
            <a:endParaRPr lang="en-US" sz="2000" dirty="0">
              <a:solidFill>
                <a:schemeClr val="accent1"/>
              </a:solidFill>
            </a:endParaRPr>
          </a:p>
          <a:p>
            <a:pPr>
              <a:buFont typeface="Wingdings" pitchFamily="2" charset="2"/>
              <a:buNone/>
            </a:pPr>
            <a:endParaRPr lang="en-US" sz="2800" dirty="0">
              <a:solidFill>
                <a:srgbClr val="FFFFFF"/>
              </a:solidFill>
            </a:endParaRPr>
          </a:p>
        </p:txBody>
      </p:sp>
      <p:grpSp>
        <p:nvGrpSpPr>
          <p:cNvPr id="574473" name="Group 9"/>
          <p:cNvGrpSpPr>
            <a:grpSpLocks/>
          </p:cNvGrpSpPr>
          <p:nvPr/>
        </p:nvGrpSpPr>
        <p:grpSpPr bwMode="auto">
          <a:xfrm>
            <a:off x="-87" y="2103779"/>
            <a:ext cx="8821738" cy="2630488"/>
            <a:chOff x="-36" y="2840"/>
            <a:chExt cx="5557" cy="1657"/>
          </a:xfrm>
        </p:grpSpPr>
        <p:sp>
          <p:nvSpPr>
            <p:cNvPr id="574468" name="Line 4"/>
            <p:cNvSpPr>
              <a:spLocks noChangeShapeType="1"/>
            </p:cNvSpPr>
            <p:nvPr/>
          </p:nvSpPr>
          <p:spPr bwMode="auto">
            <a:xfrm>
              <a:off x="2195" y="2840"/>
              <a:ext cx="126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4470" name="Rectangle 6"/>
            <p:cNvSpPr>
              <a:spLocks noChangeArrowheads="1"/>
            </p:cNvSpPr>
            <p:nvPr/>
          </p:nvSpPr>
          <p:spPr bwMode="auto">
            <a:xfrm>
              <a:off x="-36" y="3092"/>
              <a:ext cx="5557" cy="140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lvl="1" eaLnBrk="1" hangingPunct="1">
                <a:lnSpc>
                  <a:spcPct val="90000"/>
                </a:lnSpc>
                <a:spcBef>
                  <a:spcPct val="15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Ø"/>
              </a:pPr>
              <a:r>
                <a:rPr lang="en-US" sz="32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How </a:t>
              </a:r>
              <a:r>
                <a:rPr lang="en-US" sz="32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to best use available time to solve future problems?  </a:t>
              </a:r>
            </a:p>
            <a:p>
              <a:pPr lvl="1" eaLnBrk="1" hangingPunct="1">
                <a:lnSpc>
                  <a:spcPct val="90000"/>
                </a:lnSpc>
                <a:spcBef>
                  <a:spcPct val="15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Ø"/>
              </a:pPr>
              <a:endPara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endParaRPr>
            </a:p>
            <a:p>
              <a:pPr lvl="1" eaLnBrk="1" hangingPunct="1">
                <a:lnSpc>
                  <a:spcPct val="90000"/>
                </a:lnSpc>
                <a:spcBef>
                  <a:spcPct val="15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Ø"/>
              </a:pPr>
              <a:r>
                <a:rPr lang="en-US" sz="32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 How </a:t>
              </a:r>
              <a:r>
                <a:rPr lang="en-US" sz="32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to trade current problem solving for solving future problems?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4467" grpId="0" build="allAtOnce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1300"/>
            <a:ext cx="8890000" cy="1143000"/>
          </a:xfrm>
          <a:noFill/>
          <a:ln/>
        </p:spPr>
        <p:txBody>
          <a:bodyPr anchor="ctr" anchorCtr="0"/>
          <a:lstStyle/>
          <a:p>
            <a:r>
              <a:rPr lang="en-US"/>
              <a:t>Stream of Problem Instances</a:t>
            </a:r>
          </a:p>
        </p:txBody>
      </p:sp>
      <p:sp>
        <p:nvSpPr>
          <p:cNvPr id="545795" name="Line 3"/>
          <p:cNvSpPr>
            <a:spLocks noChangeShapeType="1"/>
          </p:cNvSpPr>
          <p:nvPr/>
        </p:nvSpPr>
        <p:spPr bwMode="auto">
          <a:xfrm>
            <a:off x="1143000" y="4495800"/>
            <a:ext cx="746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5796" name="Rectangle 4"/>
          <p:cNvSpPr>
            <a:spLocks noChangeArrowheads="1"/>
          </p:cNvSpPr>
          <p:nvPr/>
        </p:nvSpPr>
        <p:spPr bwMode="auto">
          <a:xfrm>
            <a:off x="4568825" y="45593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5797" name="Line 5"/>
          <p:cNvSpPr>
            <a:spLocks noChangeShapeType="1"/>
          </p:cNvSpPr>
          <p:nvPr/>
        </p:nvSpPr>
        <p:spPr bwMode="auto">
          <a:xfrm flipV="1">
            <a:off x="7258050" y="2870200"/>
            <a:ext cx="0" cy="161290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5798" name="Rectangle 6"/>
          <p:cNvSpPr>
            <a:spLocks noChangeArrowheads="1"/>
          </p:cNvSpPr>
          <p:nvPr/>
        </p:nvSpPr>
        <p:spPr bwMode="auto">
          <a:xfrm>
            <a:off x="4645025" y="3476625"/>
            <a:ext cx="2260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5799" name="Rectangle 7"/>
          <p:cNvSpPr>
            <a:spLocks noChangeArrowheads="1"/>
          </p:cNvSpPr>
          <p:nvPr/>
        </p:nvSpPr>
        <p:spPr bwMode="auto">
          <a:xfrm>
            <a:off x="6804025" y="46101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45800" name="Line 8"/>
          <p:cNvSpPr>
            <a:spLocks noChangeShapeType="1"/>
          </p:cNvSpPr>
          <p:nvPr/>
        </p:nvSpPr>
        <p:spPr bwMode="auto">
          <a:xfrm flipV="1">
            <a:off x="5314950" y="3670300"/>
            <a:ext cx="0" cy="787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5801" name="Line 9"/>
          <p:cNvSpPr>
            <a:spLocks noChangeShapeType="1"/>
          </p:cNvSpPr>
          <p:nvPr/>
        </p:nvSpPr>
        <p:spPr bwMode="auto">
          <a:xfrm flipV="1">
            <a:off x="4438650" y="361950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45802" name="Object 10"/>
          <p:cNvGraphicFramePr>
            <a:graphicFrameLocks/>
          </p:cNvGraphicFramePr>
          <p:nvPr/>
        </p:nvGraphicFramePr>
        <p:xfrm>
          <a:off x="2859088" y="2349500"/>
          <a:ext cx="890587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805" name="Clip" r:id="rId3" imgW="6094080" imgH="4063680" progId="">
                  <p:embed/>
                </p:oleObj>
              </mc:Choice>
              <mc:Fallback>
                <p:oleObj name="Clip" r:id="rId3" imgW="6094080" imgH="4063680" progId="">
                  <p:embed/>
                  <p:pic>
                    <p:nvPicPr>
                      <p:cNvPr id="0" name="Picture 10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9088" y="2349500"/>
                        <a:ext cx="890587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45803" name="Group 11"/>
          <p:cNvGrpSpPr>
            <a:grpSpLocks/>
          </p:cNvGrpSpPr>
          <p:nvPr/>
        </p:nvGrpSpPr>
        <p:grpSpPr bwMode="auto">
          <a:xfrm>
            <a:off x="1244600" y="3314700"/>
            <a:ext cx="762000" cy="1231900"/>
            <a:chOff x="784" y="2088"/>
            <a:chExt cx="480" cy="776"/>
          </a:xfrm>
        </p:grpSpPr>
        <p:grpSp>
          <p:nvGrpSpPr>
            <p:cNvPr id="545804" name="Group 12"/>
            <p:cNvGrpSpPr>
              <a:grpSpLocks/>
            </p:cNvGrpSpPr>
            <p:nvPr/>
          </p:nvGrpSpPr>
          <p:grpSpPr bwMode="auto">
            <a:xfrm>
              <a:off x="784" y="2144"/>
              <a:ext cx="480" cy="544"/>
              <a:chOff x="640" y="1952"/>
              <a:chExt cx="504" cy="664"/>
            </a:xfrm>
          </p:grpSpPr>
          <p:sp>
            <p:nvSpPr>
              <p:cNvPr id="545805" name="Oval 13"/>
              <p:cNvSpPr>
                <a:spLocks noChangeArrowheads="1"/>
              </p:cNvSpPr>
              <p:nvPr/>
            </p:nvSpPr>
            <p:spPr bwMode="auto">
              <a:xfrm>
                <a:off x="640" y="2496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5806" name="Rectangle 14"/>
              <p:cNvSpPr>
                <a:spLocks noChangeArrowheads="1"/>
              </p:cNvSpPr>
              <p:nvPr/>
            </p:nvSpPr>
            <p:spPr bwMode="auto">
              <a:xfrm>
                <a:off x="640" y="2000"/>
                <a:ext cx="504" cy="576"/>
              </a:xfrm>
              <a:prstGeom prst="rect">
                <a:avLst/>
              </a:prstGeom>
              <a:solidFill>
                <a:srgbClr val="0000CC"/>
              </a:solidFill>
              <a:ln w="12700">
                <a:noFill/>
                <a:miter lim="800000"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5807" name="Oval 15"/>
              <p:cNvSpPr>
                <a:spLocks noChangeArrowheads="1"/>
              </p:cNvSpPr>
              <p:nvPr/>
            </p:nvSpPr>
            <p:spPr bwMode="auto">
              <a:xfrm>
                <a:off x="640" y="1952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45808" name="Rectangle 16"/>
            <p:cNvSpPr>
              <a:spLocks noChangeArrowheads="1"/>
            </p:cNvSpPr>
            <p:nvPr/>
          </p:nvSpPr>
          <p:spPr bwMode="auto">
            <a:xfrm>
              <a:off x="784" y="2720"/>
              <a:ext cx="480" cy="72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5809" name="Oval 17"/>
            <p:cNvSpPr>
              <a:spLocks noChangeArrowheads="1"/>
            </p:cNvSpPr>
            <p:nvPr/>
          </p:nvSpPr>
          <p:spPr bwMode="auto">
            <a:xfrm>
              <a:off x="832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5810" name="Oval 18"/>
            <p:cNvSpPr>
              <a:spLocks noChangeArrowheads="1"/>
            </p:cNvSpPr>
            <p:nvPr/>
          </p:nvSpPr>
          <p:spPr bwMode="auto">
            <a:xfrm>
              <a:off x="1144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5811" name="Rectangle 19"/>
            <p:cNvSpPr>
              <a:spLocks noChangeArrowheads="1"/>
            </p:cNvSpPr>
            <p:nvPr/>
          </p:nvSpPr>
          <p:spPr bwMode="auto">
            <a:xfrm>
              <a:off x="1024" y="2088"/>
              <a:ext cx="144" cy="96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5812" name="Oval 20"/>
            <p:cNvSpPr>
              <a:spLocks noChangeArrowheads="1"/>
            </p:cNvSpPr>
            <p:nvPr/>
          </p:nvSpPr>
          <p:spPr bwMode="auto">
            <a:xfrm>
              <a:off x="1120" y="2096"/>
              <a:ext cx="72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5813" name="Rectangle 21"/>
            <p:cNvSpPr>
              <a:spLocks noChangeArrowheads="1"/>
            </p:cNvSpPr>
            <p:nvPr/>
          </p:nvSpPr>
          <p:spPr bwMode="auto">
            <a:xfrm>
              <a:off x="952" y="2144"/>
              <a:ext cx="144" cy="48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45816" name="Line 24"/>
          <p:cNvSpPr>
            <a:spLocks noChangeShapeType="1"/>
          </p:cNvSpPr>
          <p:nvPr/>
        </p:nvSpPr>
        <p:spPr bwMode="auto">
          <a:xfrm flipH="1">
            <a:off x="1244600" y="3479800"/>
            <a:ext cx="0" cy="723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45817" name="Line 25"/>
          <p:cNvSpPr>
            <a:spLocks noChangeShapeType="1"/>
          </p:cNvSpPr>
          <p:nvPr/>
        </p:nvSpPr>
        <p:spPr bwMode="auto">
          <a:xfrm flipH="1">
            <a:off x="1993900" y="3492500"/>
            <a:ext cx="12700" cy="736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1300"/>
            <a:ext cx="8890000" cy="1143000"/>
          </a:xfrm>
          <a:noFill/>
          <a:ln/>
        </p:spPr>
        <p:txBody>
          <a:bodyPr anchor="ctr" anchorCtr="0"/>
          <a:lstStyle/>
          <a:p>
            <a:r>
              <a:rPr lang="en-US"/>
              <a:t>Stream of Problem Instances</a:t>
            </a:r>
          </a:p>
        </p:txBody>
      </p:sp>
      <p:sp>
        <p:nvSpPr>
          <p:cNvPr id="546819" name="Line 3"/>
          <p:cNvSpPr>
            <a:spLocks noChangeShapeType="1"/>
          </p:cNvSpPr>
          <p:nvPr/>
        </p:nvSpPr>
        <p:spPr bwMode="auto">
          <a:xfrm>
            <a:off x="1143000" y="4495800"/>
            <a:ext cx="746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6820" name="Rectangle 4"/>
          <p:cNvSpPr>
            <a:spLocks noChangeArrowheads="1"/>
          </p:cNvSpPr>
          <p:nvPr/>
        </p:nvSpPr>
        <p:spPr bwMode="auto">
          <a:xfrm>
            <a:off x="3527425" y="45974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6821" name="Line 5"/>
          <p:cNvSpPr>
            <a:spLocks noChangeShapeType="1"/>
          </p:cNvSpPr>
          <p:nvPr/>
        </p:nvSpPr>
        <p:spPr bwMode="auto">
          <a:xfrm flipV="1">
            <a:off x="4883150" y="2908300"/>
            <a:ext cx="0" cy="161290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6822" name="Rectangle 6"/>
          <p:cNvSpPr>
            <a:spLocks noChangeArrowheads="1"/>
          </p:cNvSpPr>
          <p:nvPr/>
        </p:nvSpPr>
        <p:spPr bwMode="auto">
          <a:xfrm>
            <a:off x="4645025" y="3476625"/>
            <a:ext cx="2260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6823" name="Rectangle 7"/>
          <p:cNvSpPr>
            <a:spLocks noChangeArrowheads="1"/>
          </p:cNvSpPr>
          <p:nvPr/>
        </p:nvSpPr>
        <p:spPr bwMode="auto">
          <a:xfrm>
            <a:off x="6804025" y="46101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46824" name="Line 8"/>
          <p:cNvSpPr>
            <a:spLocks noChangeShapeType="1"/>
          </p:cNvSpPr>
          <p:nvPr/>
        </p:nvSpPr>
        <p:spPr bwMode="auto">
          <a:xfrm flipV="1">
            <a:off x="2940050" y="3708400"/>
            <a:ext cx="0" cy="787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6825" name="Line 9"/>
          <p:cNvSpPr>
            <a:spLocks noChangeShapeType="1"/>
          </p:cNvSpPr>
          <p:nvPr/>
        </p:nvSpPr>
        <p:spPr bwMode="auto">
          <a:xfrm flipV="1">
            <a:off x="2063750" y="365760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6826" name="Line 10"/>
          <p:cNvSpPr>
            <a:spLocks noChangeShapeType="1"/>
          </p:cNvSpPr>
          <p:nvPr/>
        </p:nvSpPr>
        <p:spPr bwMode="auto">
          <a:xfrm flipH="1">
            <a:off x="3613150" y="2946400"/>
            <a:ext cx="11049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6827" name="Line 11"/>
          <p:cNvSpPr>
            <a:spLocks noChangeShapeType="1"/>
          </p:cNvSpPr>
          <p:nvPr/>
        </p:nvSpPr>
        <p:spPr bwMode="auto">
          <a:xfrm flipV="1">
            <a:off x="5670550" y="3556000"/>
            <a:ext cx="0" cy="9271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46828" name="Object 12"/>
          <p:cNvGraphicFramePr>
            <a:graphicFrameLocks/>
          </p:cNvGraphicFramePr>
          <p:nvPr/>
        </p:nvGraphicFramePr>
        <p:xfrm>
          <a:off x="2859088" y="2349500"/>
          <a:ext cx="890587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6831" name="Clip" r:id="rId3" imgW="6094080" imgH="4063680" progId="">
                  <p:embed/>
                </p:oleObj>
              </mc:Choice>
              <mc:Fallback>
                <p:oleObj name="Clip" r:id="rId3" imgW="6094080" imgH="4063680" progId="">
                  <p:embed/>
                  <p:pic>
                    <p:nvPicPr>
                      <p:cNvPr id="0" name="Picture 1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9088" y="2349500"/>
                        <a:ext cx="890587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46829" name="Group 13"/>
          <p:cNvGrpSpPr>
            <a:grpSpLocks/>
          </p:cNvGrpSpPr>
          <p:nvPr/>
        </p:nvGrpSpPr>
        <p:grpSpPr bwMode="auto">
          <a:xfrm>
            <a:off x="1244600" y="3314700"/>
            <a:ext cx="762000" cy="1231900"/>
            <a:chOff x="784" y="2088"/>
            <a:chExt cx="480" cy="776"/>
          </a:xfrm>
        </p:grpSpPr>
        <p:grpSp>
          <p:nvGrpSpPr>
            <p:cNvPr id="546830" name="Group 14"/>
            <p:cNvGrpSpPr>
              <a:grpSpLocks/>
            </p:cNvGrpSpPr>
            <p:nvPr/>
          </p:nvGrpSpPr>
          <p:grpSpPr bwMode="auto">
            <a:xfrm>
              <a:off x="784" y="2144"/>
              <a:ext cx="480" cy="544"/>
              <a:chOff x="640" y="1952"/>
              <a:chExt cx="504" cy="664"/>
            </a:xfrm>
          </p:grpSpPr>
          <p:sp>
            <p:nvSpPr>
              <p:cNvPr id="546831" name="Oval 15"/>
              <p:cNvSpPr>
                <a:spLocks noChangeArrowheads="1"/>
              </p:cNvSpPr>
              <p:nvPr/>
            </p:nvSpPr>
            <p:spPr bwMode="auto">
              <a:xfrm>
                <a:off x="640" y="2496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6832" name="Rectangle 16"/>
              <p:cNvSpPr>
                <a:spLocks noChangeArrowheads="1"/>
              </p:cNvSpPr>
              <p:nvPr/>
            </p:nvSpPr>
            <p:spPr bwMode="auto">
              <a:xfrm>
                <a:off x="640" y="2000"/>
                <a:ext cx="504" cy="576"/>
              </a:xfrm>
              <a:prstGeom prst="rect">
                <a:avLst/>
              </a:prstGeom>
              <a:solidFill>
                <a:srgbClr val="0000CC"/>
              </a:solidFill>
              <a:ln w="12700">
                <a:noFill/>
                <a:miter lim="800000"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6833" name="Oval 17"/>
              <p:cNvSpPr>
                <a:spLocks noChangeArrowheads="1"/>
              </p:cNvSpPr>
              <p:nvPr/>
            </p:nvSpPr>
            <p:spPr bwMode="auto">
              <a:xfrm>
                <a:off x="640" y="1952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46834" name="Rectangle 18"/>
            <p:cNvSpPr>
              <a:spLocks noChangeArrowheads="1"/>
            </p:cNvSpPr>
            <p:nvPr/>
          </p:nvSpPr>
          <p:spPr bwMode="auto">
            <a:xfrm>
              <a:off x="784" y="2720"/>
              <a:ext cx="480" cy="72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6835" name="Oval 19"/>
            <p:cNvSpPr>
              <a:spLocks noChangeArrowheads="1"/>
            </p:cNvSpPr>
            <p:nvPr/>
          </p:nvSpPr>
          <p:spPr bwMode="auto">
            <a:xfrm>
              <a:off x="832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6836" name="Oval 20"/>
            <p:cNvSpPr>
              <a:spLocks noChangeArrowheads="1"/>
            </p:cNvSpPr>
            <p:nvPr/>
          </p:nvSpPr>
          <p:spPr bwMode="auto">
            <a:xfrm>
              <a:off x="1144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6837" name="Rectangle 21"/>
            <p:cNvSpPr>
              <a:spLocks noChangeArrowheads="1"/>
            </p:cNvSpPr>
            <p:nvPr/>
          </p:nvSpPr>
          <p:spPr bwMode="auto">
            <a:xfrm>
              <a:off x="1024" y="2088"/>
              <a:ext cx="144" cy="96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6838" name="Oval 22"/>
            <p:cNvSpPr>
              <a:spLocks noChangeArrowheads="1"/>
            </p:cNvSpPr>
            <p:nvPr/>
          </p:nvSpPr>
          <p:spPr bwMode="auto">
            <a:xfrm>
              <a:off x="1120" y="2096"/>
              <a:ext cx="72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6839" name="Rectangle 23"/>
            <p:cNvSpPr>
              <a:spLocks noChangeArrowheads="1"/>
            </p:cNvSpPr>
            <p:nvPr/>
          </p:nvSpPr>
          <p:spPr bwMode="auto">
            <a:xfrm>
              <a:off x="952" y="2144"/>
              <a:ext cx="144" cy="48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46842" name="Line 26"/>
          <p:cNvSpPr>
            <a:spLocks noChangeShapeType="1"/>
          </p:cNvSpPr>
          <p:nvPr/>
        </p:nvSpPr>
        <p:spPr bwMode="auto">
          <a:xfrm flipH="1">
            <a:off x="1244600" y="3479800"/>
            <a:ext cx="0" cy="723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46843" name="Line 27"/>
          <p:cNvSpPr>
            <a:spLocks noChangeShapeType="1"/>
          </p:cNvSpPr>
          <p:nvPr/>
        </p:nvSpPr>
        <p:spPr bwMode="auto">
          <a:xfrm flipH="1">
            <a:off x="1993900" y="3492500"/>
            <a:ext cx="12700" cy="736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1300"/>
            <a:ext cx="8890000" cy="1143000"/>
          </a:xfrm>
          <a:noFill/>
          <a:ln/>
        </p:spPr>
        <p:txBody>
          <a:bodyPr anchor="ctr" anchorCtr="0"/>
          <a:lstStyle/>
          <a:p>
            <a:r>
              <a:rPr lang="en-US"/>
              <a:t>Stream of Problem Instances</a:t>
            </a:r>
          </a:p>
        </p:txBody>
      </p:sp>
      <p:sp>
        <p:nvSpPr>
          <p:cNvPr id="547843" name="Line 3"/>
          <p:cNvSpPr>
            <a:spLocks noChangeShapeType="1"/>
          </p:cNvSpPr>
          <p:nvPr/>
        </p:nvSpPr>
        <p:spPr bwMode="auto">
          <a:xfrm>
            <a:off x="1143000" y="4495800"/>
            <a:ext cx="746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7844" name="Rectangle 4"/>
          <p:cNvSpPr>
            <a:spLocks noChangeArrowheads="1"/>
          </p:cNvSpPr>
          <p:nvPr/>
        </p:nvSpPr>
        <p:spPr bwMode="auto">
          <a:xfrm>
            <a:off x="3527425" y="45974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7845" name="Rectangle 5"/>
          <p:cNvSpPr>
            <a:spLocks noChangeArrowheads="1"/>
          </p:cNvSpPr>
          <p:nvPr/>
        </p:nvSpPr>
        <p:spPr bwMode="auto">
          <a:xfrm>
            <a:off x="4645025" y="3476625"/>
            <a:ext cx="2260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7846" name="Rectangle 6"/>
          <p:cNvSpPr>
            <a:spLocks noChangeArrowheads="1"/>
          </p:cNvSpPr>
          <p:nvPr/>
        </p:nvSpPr>
        <p:spPr bwMode="auto">
          <a:xfrm>
            <a:off x="6804025" y="46101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graphicFrame>
        <p:nvGraphicFramePr>
          <p:cNvPr id="547847" name="Object 7"/>
          <p:cNvGraphicFramePr>
            <a:graphicFrameLocks/>
          </p:cNvGraphicFramePr>
          <p:nvPr/>
        </p:nvGraphicFramePr>
        <p:xfrm>
          <a:off x="2859088" y="2349500"/>
          <a:ext cx="890587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7850" name="Clip" r:id="rId3" imgW="6094080" imgH="4063680" progId="">
                  <p:embed/>
                </p:oleObj>
              </mc:Choice>
              <mc:Fallback>
                <p:oleObj name="Clip" r:id="rId3" imgW="6094080" imgH="4063680" progId="">
                  <p:embed/>
                  <p:pic>
                    <p:nvPicPr>
                      <p:cNvPr id="0" name="Picture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9088" y="2349500"/>
                        <a:ext cx="890587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7848" name="Line 8"/>
          <p:cNvSpPr>
            <a:spLocks noChangeShapeType="1"/>
          </p:cNvSpPr>
          <p:nvPr/>
        </p:nvSpPr>
        <p:spPr bwMode="auto">
          <a:xfrm flipV="1">
            <a:off x="5276850" y="3276600"/>
            <a:ext cx="0" cy="12192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7849" name="Line 9"/>
          <p:cNvSpPr>
            <a:spLocks noChangeShapeType="1"/>
          </p:cNvSpPr>
          <p:nvPr/>
        </p:nvSpPr>
        <p:spPr bwMode="auto">
          <a:xfrm flipV="1">
            <a:off x="2406650" y="2882900"/>
            <a:ext cx="0" cy="161290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7850" name="Line 10"/>
          <p:cNvSpPr>
            <a:spLocks noChangeShapeType="1"/>
          </p:cNvSpPr>
          <p:nvPr/>
        </p:nvSpPr>
        <p:spPr bwMode="auto">
          <a:xfrm flipH="1">
            <a:off x="1136650" y="2921000"/>
            <a:ext cx="11049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7851" name="Line 11"/>
          <p:cNvSpPr>
            <a:spLocks noChangeShapeType="1"/>
          </p:cNvSpPr>
          <p:nvPr/>
        </p:nvSpPr>
        <p:spPr bwMode="auto">
          <a:xfrm flipV="1">
            <a:off x="3194050" y="3530600"/>
            <a:ext cx="0" cy="9271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7852" name="Line 12"/>
          <p:cNvSpPr>
            <a:spLocks noChangeShapeType="1"/>
          </p:cNvSpPr>
          <p:nvPr/>
        </p:nvSpPr>
        <p:spPr bwMode="auto">
          <a:xfrm flipV="1">
            <a:off x="3854450" y="2489200"/>
            <a:ext cx="0" cy="19812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47853" name="Group 13"/>
          <p:cNvGrpSpPr>
            <a:grpSpLocks/>
          </p:cNvGrpSpPr>
          <p:nvPr/>
        </p:nvGrpSpPr>
        <p:grpSpPr bwMode="auto">
          <a:xfrm>
            <a:off x="1244600" y="3314700"/>
            <a:ext cx="762000" cy="1231900"/>
            <a:chOff x="784" y="2088"/>
            <a:chExt cx="480" cy="776"/>
          </a:xfrm>
        </p:grpSpPr>
        <p:grpSp>
          <p:nvGrpSpPr>
            <p:cNvPr id="547854" name="Group 14"/>
            <p:cNvGrpSpPr>
              <a:grpSpLocks/>
            </p:cNvGrpSpPr>
            <p:nvPr/>
          </p:nvGrpSpPr>
          <p:grpSpPr bwMode="auto">
            <a:xfrm>
              <a:off x="784" y="2144"/>
              <a:ext cx="480" cy="544"/>
              <a:chOff x="640" y="1952"/>
              <a:chExt cx="504" cy="664"/>
            </a:xfrm>
          </p:grpSpPr>
          <p:sp>
            <p:nvSpPr>
              <p:cNvPr id="547855" name="Oval 15"/>
              <p:cNvSpPr>
                <a:spLocks noChangeArrowheads="1"/>
              </p:cNvSpPr>
              <p:nvPr/>
            </p:nvSpPr>
            <p:spPr bwMode="auto">
              <a:xfrm>
                <a:off x="640" y="2496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7856" name="Rectangle 16"/>
              <p:cNvSpPr>
                <a:spLocks noChangeArrowheads="1"/>
              </p:cNvSpPr>
              <p:nvPr/>
            </p:nvSpPr>
            <p:spPr bwMode="auto">
              <a:xfrm>
                <a:off x="640" y="2000"/>
                <a:ext cx="504" cy="576"/>
              </a:xfrm>
              <a:prstGeom prst="rect">
                <a:avLst/>
              </a:prstGeom>
              <a:solidFill>
                <a:srgbClr val="0000CC"/>
              </a:solidFill>
              <a:ln w="12700">
                <a:noFill/>
                <a:miter lim="800000"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7857" name="Oval 17"/>
              <p:cNvSpPr>
                <a:spLocks noChangeArrowheads="1"/>
              </p:cNvSpPr>
              <p:nvPr/>
            </p:nvSpPr>
            <p:spPr bwMode="auto">
              <a:xfrm>
                <a:off x="640" y="1952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47858" name="Rectangle 18"/>
            <p:cNvSpPr>
              <a:spLocks noChangeArrowheads="1"/>
            </p:cNvSpPr>
            <p:nvPr/>
          </p:nvSpPr>
          <p:spPr bwMode="auto">
            <a:xfrm>
              <a:off x="784" y="2720"/>
              <a:ext cx="480" cy="72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7859" name="Oval 19"/>
            <p:cNvSpPr>
              <a:spLocks noChangeArrowheads="1"/>
            </p:cNvSpPr>
            <p:nvPr/>
          </p:nvSpPr>
          <p:spPr bwMode="auto">
            <a:xfrm>
              <a:off x="832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7860" name="Oval 20"/>
            <p:cNvSpPr>
              <a:spLocks noChangeArrowheads="1"/>
            </p:cNvSpPr>
            <p:nvPr/>
          </p:nvSpPr>
          <p:spPr bwMode="auto">
            <a:xfrm>
              <a:off x="1144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7861" name="Rectangle 21"/>
            <p:cNvSpPr>
              <a:spLocks noChangeArrowheads="1"/>
            </p:cNvSpPr>
            <p:nvPr/>
          </p:nvSpPr>
          <p:spPr bwMode="auto">
            <a:xfrm>
              <a:off x="1024" y="2088"/>
              <a:ext cx="144" cy="96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7862" name="Oval 22"/>
            <p:cNvSpPr>
              <a:spLocks noChangeArrowheads="1"/>
            </p:cNvSpPr>
            <p:nvPr/>
          </p:nvSpPr>
          <p:spPr bwMode="auto">
            <a:xfrm>
              <a:off x="1120" y="2096"/>
              <a:ext cx="72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7863" name="Rectangle 23"/>
            <p:cNvSpPr>
              <a:spLocks noChangeArrowheads="1"/>
            </p:cNvSpPr>
            <p:nvPr/>
          </p:nvSpPr>
          <p:spPr bwMode="auto">
            <a:xfrm>
              <a:off x="952" y="2144"/>
              <a:ext cx="144" cy="48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47866" name="Line 26"/>
          <p:cNvSpPr>
            <a:spLocks noChangeShapeType="1"/>
          </p:cNvSpPr>
          <p:nvPr/>
        </p:nvSpPr>
        <p:spPr bwMode="auto">
          <a:xfrm flipH="1">
            <a:off x="1244600" y="3479800"/>
            <a:ext cx="0" cy="723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47867" name="Line 27"/>
          <p:cNvSpPr>
            <a:spLocks noChangeShapeType="1"/>
          </p:cNvSpPr>
          <p:nvPr/>
        </p:nvSpPr>
        <p:spPr bwMode="auto">
          <a:xfrm flipH="1">
            <a:off x="1993900" y="3492500"/>
            <a:ext cx="12700" cy="736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1300"/>
            <a:ext cx="8890000" cy="1143000"/>
          </a:xfrm>
          <a:noFill/>
          <a:ln/>
        </p:spPr>
        <p:txBody>
          <a:bodyPr anchor="ctr" anchorCtr="0"/>
          <a:lstStyle/>
          <a:p>
            <a:r>
              <a:rPr lang="en-US"/>
              <a:t>Stream of Problem Instances</a:t>
            </a:r>
          </a:p>
        </p:txBody>
      </p:sp>
      <p:sp>
        <p:nvSpPr>
          <p:cNvPr id="548867" name="Line 3"/>
          <p:cNvSpPr>
            <a:spLocks noChangeShapeType="1"/>
          </p:cNvSpPr>
          <p:nvPr/>
        </p:nvSpPr>
        <p:spPr bwMode="auto">
          <a:xfrm>
            <a:off x="1143000" y="4495800"/>
            <a:ext cx="746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8868" name="Rectangle 4"/>
          <p:cNvSpPr>
            <a:spLocks noChangeArrowheads="1"/>
          </p:cNvSpPr>
          <p:nvPr/>
        </p:nvSpPr>
        <p:spPr bwMode="auto">
          <a:xfrm>
            <a:off x="3527425" y="45974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8869" name="Rectangle 5"/>
          <p:cNvSpPr>
            <a:spLocks noChangeArrowheads="1"/>
          </p:cNvSpPr>
          <p:nvPr/>
        </p:nvSpPr>
        <p:spPr bwMode="auto">
          <a:xfrm>
            <a:off x="4645025" y="3476625"/>
            <a:ext cx="2260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8870" name="Rectangle 6"/>
          <p:cNvSpPr>
            <a:spLocks noChangeArrowheads="1"/>
          </p:cNvSpPr>
          <p:nvPr/>
        </p:nvSpPr>
        <p:spPr bwMode="auto">
          <a:xfrm>
            <a:off x="6804025" y="46101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graphicFrame>
        <p:nvGraphicFramePr>
          <p:cNvPr id="548871" name="Object 7"/>
          <p:cNvGraphicFramePr>
            <a:graphicFrameLocks/>
          </p:cNvGraphicFramePr>
          <p:nvPr/>
        </p:nvGraphicFramePr>
        <p:xfrm>
          <a:off x="2859088" y="2349500"/>
          <a:ext cx="890587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74" name="Clip" r:id="rId3" imgW="6094080" imgH="4063680" progId="">
                  <p:embed/>
                </p:oleObj>
              </mc:Choice>
              <mc:Fallback>
                <p:oleObj name="Clip" r:id="rId3" imgW="6094080" imgH="4063680" progId="">
                  <p:embed/>
                  <p:pic>
                    <p:nvPicPr>
                      <p:cNvPr id="0" name="Picture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9088" y="2349500"/>
                        <a:ext cx="890587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8872" name="Line 8"/>
          <p:cNvSpPr>
            <a:spLocks noChangeShapeType="1"/>
          </p:cNvSpPr>
          <p:nvPr/>
        </p:nvSpPr>
        <p:spPr bwMode="auto">
          <a:xfrm flipV="1">
            <a:off x="4324350" y="3276600"/>
            <a:ext cx="0" cy="12192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8873" name="Line 9"/>
          <p:cNvSpPr>
            <a:spLocks noChangeShapeType="1"/>
          </p:cNvSpPr>
          <p:nvPr/>
        </p:nvSpPr>
        <p:spPr bwMode="auto">
          <a:xfrm flipV="1">
            <a:off x="1454150" y="2882900"/>
            <a:ext cx="0" cy="161290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8874" name="Line 10"/>
          <p:cNvSpPr>
            <a:spLocks noChangeShapeType="1"/>
          </p:cNvSpPr>
          <p:nvPr/>
        </p:nvSpPr>
        <p:spPr bwMode="auto">
          <a:xfrm flipH="1">
            <a:off x="184150" y="2921000"/>
            <a:ext cx="11049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8875" name="Line 11"/>
          <p:cNvSpPr>
            <a:spLocks noChangeShapeType="1"/>
          </p:cNvSpPr>
          <p:nvPr/>
        </p:nvSpPr>
        <p:spPr bwMode="auto">
          <a:xfrm flipV="1">
            <a:off x="2241550" y="3530600"/>
            <a:ext cx="0" cy="9271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8876" name="Line 12"/>
          <p:cNvSpPr>
            <a:spLocks noChangeShapeType="1"/>
          </p:cNvSpPr>
          <p:nvPr/>
        </p:nvSpPr>
        <p:spPr bwMode="auto">
          <a:xfrm flipV="1">
            <a:off x="2901950" y="2489200"/>
            <a:ext cx="0" cy="19812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48877" name="Group 13"/>
          <p:cNvGrpSpPr>
            <a:grpSpLocks/>
          </p:cNvGrpSpPr>
          <p:nvPr/>
        </p:nvGrpSpPr>
        <p:grpSpPr bwMode="auto">
          <a:xfrm>
            <a:off x="1244600" y="3314700"/>
            <a:ext cx="762000" cy="1231900"/>
            <a:chOff x="784" y="2088"/>
            <a:chExt cx="480" cy="776"/>
          </a:xfrm>
        </p:grpSpPr>
        <p:grpSp>
          <p:nvGrpSpPr>
            <p:cNvPr id="548878" name="Group 14"/>
            <p:cNvGrpSpPr>
              <a:grpSpLocks/>
            </p:cNvGrpSpPr>
            <p:nvPr/>
          </p:nvGrpSpPr>
          <p:grpSpPr bwMode="auto">
            <a:xfrm>
              <a:off x="784" y="2144"/>
              <a:ext cx="480" cy="544"/>
              <a:chOff x="640" y="1952"/>
              <a:chExt cx="504" cy="664"/>
            </a:xfrm>
          </p:grpSpPr>
          <p:sp>
            <p:nvSpPr>
              <p:cNvPr id="548879" name="Oval 15"/>
              <p:cNvSpPr>
                <a:spLocks noChangeArrowheads="1"/>
              </p:cNvSpPr>
              <p:nvPr/>
            </p:nvSpPr>
            <p:spPr bwMode="auto">
              <a:xfrm>
                <a:off x="640" y="2496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8880" name="Rectangle 16"/>
              <p:cNvSpPr>
                <a:spLocks noChangeArrowheads="1"/>
              </p:cNvSpPr>
              <p:nvPr/>
            </p:nvSpPr>
            <p:spPr bwMode="auto">
              <a:xfrm>
                <a:off x="640" y="2000"/>
                <a:ext cx="504" cy="576"/>
              </a:xfrm>
              <a:prstGeom prst="rect">
                <a:avLst/>
              </a:prstGeom>
              <a:solidFill>
                <a:srgbClr val="0000CC"/>
              </a:solidFill>
              <a:ln w="12700">
                <a:noFill/>
                <a:miter lim="800000"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8881" name="Oval 17"/>
              <p:cNvSpPr>
                <a:spLocks noChangeArrowheads="1"/>
              </p:cNvSpPr>
              <p:nvPr/>
            </p:nvSpPr>
            <p:spPr bwMode="auto">
              <a:xfrm>
                <a:off x="640" y="1952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48882" name="Rectangle 18"/>
            <p:cNvSpPr>
              <a:spLocks noChangeArrowheads="1"/>
            </p:cNvSpPr>
            <p:nvPr/>
          </p:nvSpPr>
          <p:spPr bwMode="auto">
            <a:xfrm>
              <a:off x="784" y="2720"/>
              <a:ext cx="480" cy="72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8883" name="Oval 19"/>
            <p:cNvSpPr>
              <a:spLocks noChangeArrowheads="1"/>
            </p:cNvSpPr>
            <p:nvPr/>
          </p:nvSpPr>
          <p:spPr bwMode="auto">
            <a:xfrm>
              <a:off x="832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8884" name="Oval 20"/>
            <p:cNvSpPr>
              <a:spLocks noChangeArrowheads="1"/>
            </p:cNvSpPr>
            <p:nvPr/>
          </p:nvSpPr>
          <p:spPr bwMode="auto">
            <a:xfrm>
              <a:off x="1144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8885" name="Rectangle 21"/>
            <p:cNvSpPr>
              <a:spLocks noChangeArrowheads="1"/>
            </p:cNvSpPr>
            <p:nvPr/>
          </p:nvSpPr>
          <p:spPr bwMode="auto">
            <a:xfrm>
              <a:off x="1024" y="2088"/>
              <a:ext cx="144" cy="96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8886" name="Oval 22"/>
            <p:cNvSpPr>
              <a:spLocks noChangeArrowheads="1"/>
            </p:cNvSpPr>
            <p:nvPr/>
          </p:nvSpPr>
          <p:spPr bwMode="auto">
            <a:xfrm>
              <a:off x="1120" y="2096"/>
              <a:ext cx="72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8887" name="Rectangle 23"/>
            <p:cNvSpPr>
              <a:spLocks noChangeArrowheads="1"/>
            </p:cNvSpPr>
            <p:nvPr/>
          </p:nvSpPr>
          <p:spPr bwMode="auto">
            <a:xfrm>
              <a:off x="952" y="2144"/>
              <a:ext cx="144" cy="48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48890" name="Line 26"/>
          <p:cNvSpPr>
            <a:spLocks noChangeShapeType="1"/>
          </p:cNvSpPr>
          <p:nvPr/>
        </p:nvSpPr>
        <p:spPr bwMode="auto">
          <a:xfrm flipH="1">
            <a:off x="1244600" y="3479800"/>
            <a:ext cx="0" cy="723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48891" name="Line 27"/>
          <p:cNvSpPr>
            <a:spLocks noChangeShapeType="1"/>
          </p:cNvSpPr>
          <p:nvPr/>
        </p:nvSpPr>
        <p:spPr bwMode="auto">
          <a:xfrm flipH="1">
            <a:off x="1993900" y="3492500"/>
            <a:ext cx="12700" cy="736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1300"/>
            <a:ext cx="8890000" cy="1143000"/>
          </a:xfrm>
          <a:noFill/>
          <a:ln/>
        </p:spPr>
        <p:txBody>
          <a:bodyPr anchor="ctr" anchorCtr="0"/>
          <a:lstStyle/>
          <a:p>
            <a:r>
              <a:rPr lang="en-US" sz="3700"/>
              <a:t>Trading Off Present for Future</a:t>
            </a:r>
            <a:endParaRPr lang="en-US" sz="4400" b="0"/>
          </a:p>
        </p:txBody>
      </p:sp>
      <p:sp>
        <p:nvSpPr>
          <p:cNvPr id="549891" name="Line 3"/>
          <p:cNvSpPr>
            <a:spLocks noChangeShapeType="1"/>
          </p:cNvSpPr>
          <p:nvPr/>
        </p:nvSpPr>
        <p:spPr bwMode="auto">
          <a:xfrm>
            <a:off x="1143000" y="4495800"/>
            <a:ext cx="746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9892" name="Rectangle 4"/>
          <p:cNvSpPr>
            <a:spLocks noChangeArrowheads="1"/>
          </p:cNvSpPr>
          <p:nvPr/>
        </p:nvSpPr>
        <p:spPr bwMode="auto">
          <a:xfrm>
            <a:off x="4568825" y="45593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9893" name="Line 5"/>
          <p:cNvSpPr>
            <a:spLocks noChangeShapeType="1"/>
          </p:cNvSpPr>
          <p:nvPr/>
        </p:nvSpPr>
        <p:spPr bwMode="auto">
          <a:xfrm flipV="1">
            <a:off x="7620000" y="2870200"/>
            <a:ext cx="0" cy="161290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9894" name="Rectangle 6"/>
          <p:cNvSpPr>
            <a:spLocks noChangeArrowheads="1"/>
          </p:cNvSpPr>
          <p:nvPr/>
        </p:nvSpPr>
        <p:spPr bwMode="auto">
          <a:xfrm>
            <a:off x="4645025" y="3476625"/>
            <a:ext cx="2260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9895" name="Rectangle 7"/>
          <p:cNvSpPr>
            <a:spLocks noChangeArrowheads="1"/>
          </p:cNvSpPr>
          <p:nvPr/>
        </p:nvSpPr>
        <p:spPr bwMode="auto">
          <a:xfrm>
            <a:off x="6804025" y="46101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49896" name="Line 8"/>
          <p:cNvSpPr>
            <a:spLocks noChangeShapeType="1"/>
          </p:cNvSpPr>
          <p:nvPr/>
        </p:nvSpPr>
        <p:spPr bwMode="auto">
          <a:xfrm flipV="1">
            <a:off x="5676900" y="3670300"/>
            <a:ext cx="0" cy="787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9897" name="Line 9"/>
          <p:cNvSpPr>
            <a:spLocks noChangeShapeType="1"/>
          </p:cNvSpPr>
          <p:nvPr/>
        </p:nvSpPr>
        <p:spPr bwMode="auto">
          <a:xfrm flipV="1">
            <a:off x="350520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9898" name="Line 10"/>
          <p:cNvSpPr>
            <a:spLocks noChangeShapeType="1"/>
          </p:cNvSpPr>
          <p:nvPr/>
        </p:nvSpPr>
        <p:spPr bwMode="auto">
          <a:xfrm flipV="1">
            <a:off x="379095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49899" name="Group 11"/>
          <p:cNvGrpSpPr>
            <a:grpSpLocks/>
          </p:cNvGrpSpPr>
          <p:nvPr/>
        </p:nvGrpSpPr>
        <p:grpSpPr bwMode="auto">
          <a:xfrm>
            <a:off x="1941513" y="3316288"/>
            <a:ext cx="762000" cy="1231900"/>
            <a:chOff x="784" y="2088"/>
            <a:chExt cx="480" cy="776"/>
          </a:xfrm>
        </p:grpSpPr>
        <p:grpSp>
          <p:nvGrpSpPr>
            <p:cNvPr id="549900" name="Group 12"/>
            <p:cNvGrpSpPr>
              <a:grpSpLocks/>
            </p:cNvGrpSpPr>
            <p:nvPr/>
          </p:nvGrpSpPr>
          <p:grpSpPr bwMode="auto">
            <a:xfrm>
              <a:off x="784" y="2144"/>
              <a:ext cx="480" cy="544"/>
              <a:chOff x="640" y="1952"/>
              <a:chExt cx="504" cy="664"/>
            </a:xfrm>
          </p:grpSpPr>
          <p:sp>
            <p:nvSpPr>
              <p:cNvPr id="549901" name="Oval 13"/>
              <p:cNvSpPr>
                <a:spLocks noChangeArrowheads="1"/>
              </p:cNvSpPr>
              <p:nvPr/>
            </p:nvSpPr>
            <p:spPr bwMode="auto">
              <a:xfrm>
                <a:off x="640" y="2496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9902" name="Rectangle 14"/>
              <p:cNvSpPr>
                <a:spLocks noChangeArrowheads="1"/>
              </p:cNvSpPr>
              <p:nvPr/>
            </p:nvSpPr>
            <p:spPr bwMode="auto">
              <a:xfrm>
                <a:off x="640" y="2000"/>
                <a:ext cx="504" cy="576"/>
              </a:xfrm>
              <a:prstGeom prst="rect">
                <a:avLst/>
              </a:prstGeom>
              <a:solidFill>
                <a:srgbClr val="0000CC"/>
              </a:solidFill>
              <a:ln w="12700">
                <a:noFill/>
                <a:miter lim="800000"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9903" name="Oval 15"/>
              <p:cNvSpPr>
                <a:spLocks noChangeArrowheads="1"/>
              </p:cNvSpPr>
              <p:nvPr/>
            </p:nvSpPr>
            <p:spPr bwMode="auto">
              <a:xfrm>
                <a:off x="640" y="1952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49904" name="Rectangle 16"/>
            <p:cNvSpPr>
              <a:spLocks noChangeArrowheads="1"/>
            </p:cNvSpPr>
            <p:nvPr/>
          </p:nvSpPr>
          <p:spPr bwMode="auto">
            <a:xfrm>
              <a:off x="784" y="2720"/>
              <a:ext cx="480" cy="72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9905" name="Oval 17"/>
            <p:cNvSpPr>
              <a:spLocks noChangeArrowheads="1"/>
            </p:cNvSpPr>
            <p:nvPr/>
          </p:nvSpPr>
          <p:spPr bwMode="auto">
            <a:xfrm>
              <a:off x="832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9906" name="Oval 18"/>
            <p:cNvSpPr>
              <a:spLocks noChangeArrowheads="1"/>
            </p:cNvSpPr>
            <p:nvPr/>
          </p:nvSpPr>
          <p:spPr bwMode="auto">
            <a:xfrm>
              <a:off x="1144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9907" name="Rectangle 19"/>
            <p:cNvSpPr>
              <a:spLocks noChangeArrowheads="1"/>
            </p:cNvSpPr>
            <p:nvPr/>
          </p:nvSpPr>
          <p:spPr bwMode="auto">
            <a:xfrm>
              <a:off x="1024" y="2088"/>
              <a:ext cx="144" cy="96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9908" name="Oval 20"/>
            <p:cNvSpPr>
              <a:spLocks noChangeArrowheads="1"/>
            </p:cNvSpPr>
            <p:nvPr/>
          </p:nvSpPr>
          <p:spPr bwMode="auto">
            <a:xfrm>
              <a:off x="1120" y="2096"/>
              <a:ext cx="72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9909" name="Rectangle 21"/>
            <p:cNvSpPr>
              <a:spLocks noChangeArrowheads="1"/>
            </p:cNvSpPr>
            <p:nvPr/>
          </p:nvSpPr>
          <p:spPr bwMode="auto">
            <a:xfrm>
              <a:off x="952" y="2144"/>
              <a:ext cx="144" cy="48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49912" name="Line 24"/>
          <p:cNvSpPr>
            <a:spLocks noChangeShapeType="1"/>
          </p:cNvSpPr>
          <p:nvPr/>
        </p:nvSpPr>
        <p:spPr bwMode="auto">
          <a:xfrm flipH="1">
            <a:off x="1943100" y="3479800"/>
            <a:ext cx="0" cy="723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49913" name="Line 25"/>
          <p:cNvSpPr>
            <a:spLocks noChangeShapeType="1"/>
          </p:cNvSpPr>
          <p:nvPr/>
        </p:nvSpPr>
        <p:spPr bwMode="auto">
          <a:xfrm flipH="1">
            <a:off x="2692400" y="3492500"/>
            <a:ext cx="12700" cy="736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1300"/>
            <a:ext cx="8890000" cy="1143000"/>
          </a:xfrm>
          <a:noFill/>
          <a:ln/>
        </p:spPr>
        <p:txBody>
          <a:bodyPr anchor="ctr" anchorCtr="0"/>
          <a:lstStyle/>
          <a:p>
            <a:r>
              <a:rPr lang="en-US" sz="3700"/>
              <a:t>Trading Off Present for Future</a:t>
            </a:r>
          </a:p>
        </p:txBody>
      </p:sp>
      <p:sp>
        <p:nvSpPr>
          <p:cNvPr id="550915" name="Line 3"/>
          <p:cNvSpPr>
            <a:spLocks noChangeShapeType="1"/>
          </p:cNvSpPr>
          <p:nvPr/>
        </p:nvSpPr>
        <p:spPr bwMode="auto">
          <a:xfrm>
            <a:off x="1143000" y="4495800"/>
            <a:ext cx="746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0916" name="Rectangle 4"/>
          <p:cNvSpPr>
            <a:spLocks noChangeArrowheads="1"/>
          </p:cNvSpPr>
          <p:nvPr/>
        </p:nvSpPr>
        <p:spPr bwMode="auto">
          <a:xfrm>
            <a:off x="4568825" y="45593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0917" name="Line 5"/>
          <p:cNvSpPr>
            <a:spLocks noChangeShapeType="1"/>
          </p:cNvSpPr>
          <p:nvPr/>
        </p:nvSpPr>
        <p:spPr bwMode="auto">
          <a:xfrm flipV="1">
            <a:off x="7086600" y="2870200"/>
            <a:ext cx="0" cy="161290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0918" name="Rectangle 6"/>
          <p:cNvSpPr>
            <a:spLocks noChangeArrowheads="1"/>
          </p:cNvSpPr>
          <p:nvPr/>
        </p:nvSpPr>
        <p:spPr bwMode="auto">
          <a:xfrm>
            <a:off x="4645025" y="3476625"/>
            <a:ext cx="2260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0919" name="Rectangle 7"/>
          <p:cNvSpPr>
            <a:spLocks noChangeArrowheads="1"/>
          </p:cNvSpPr>
          <p:nvPr/>
        </p:nvSpPr>
        <p:spPr bwMode="auto">
          <a:xfrm>
            <a:off x="6804025" y="46101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50920" name="Line 8"/>
          <p:cNvSpPr>
            <a:spLocks noChangeShapeType="1"/>
          </p:cNvSpPr>
          <p:nvPr/>
        </p:nvSpPr>
        <p:spPr bwMode="auto">
          <a:xfrm flipV="1">
            <a:off x="5143500" y="3670300"/>
            <a:ext cx="0" cy="787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0921" name="Line 9"/>
          <p:cNvSpPr>
            <a:spLocks noChangeShapeType="1"/>
          </p:cNvSpPr>
          <p:nvPr/>
        </p:nvSpPr>
        <p:spPr bwMode="auto">
          <a:xfrm flipV="1">
            <a:off x="270510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0922" name="Line 10"/>
          <p:cNvSpPr>
            <a:spLocks noChangeShapeType="1"/>
          </p:cNvSpPr>
          <p:nvPr/>
        </p:nvSpPr>
        <p:spPr bwMode="auto">
          <a:xfrm flipV="1">
            <a:off x="299085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0923" name="Group 11"/>
          <p:cNvGrpSpPr>
            <a:grpSpLocks/>
          </p:cNvGrpSpPr>
          <p:nvPr/>
        </p:nvGrpSpPr>
        <p:grpSpPr bwMode="auto">
          <a:xfrm>
            <a:off x="425450" y="1905000"/>
            <a:ext cx="2705100" cy="736600"/>
            <a:chOff x="3484" y="3168"/>
            <a:chExt cx="1704" cy="464"/>
          </a:xfrm>
        </p:grpSpPr>
        <p:sp>
          <p:nvSpPr>
            <p:cNvPr id="550924" name="Oval 12"/>
            <p:cNvSpPr>
              <a:spLocks noChangeArrowheads="1"/>
            </p:cNvSpPr>
            <p:nvPr/>
          </p:nvSpPr>
          <p:spPr bwMode="invGray">
            <a:xfrm>
              <a:off x="3484" y="3242"/>
              <a:ext cx="1704" cy="390"/>
            </a:xfrm>
            <a:prstGeom prst="ellipse">
              <a:avLst/>
            </a:prstGeom>
            <a:solidFill>
              <a:srgbClr val="96969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0925" name="Oval 13"/>
            <p:cNvSpPr>
              <a:spLocks noChangeArrowheads="1"/>
            </p:cNvSpPr>
            <p:nvPr/>
          </p:nvSpPr>
          <p:spPr bwMode="invGray">
            <a:xfrm>
              <a:off x="3488" y="3168"/>
              <a:ext cx="1696" cy="382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0926" name="Freeform 14"/>
          <p:cNvSpPr>
            <a:spLocks/>
          </p:cNvSpPr>
          <p:nvPr/>
        </p:nvSpPr>
        <p:spPr bwMode="auto">
          <a:xfrm>
            <a:off x="2552700" y="1568450"/>
            <a:ext cx="1133475" cy="2355850"/>
          </a:xfrm>
          <a:custGeom>
            <a:avLst/>
            <a:gdLst/>
            <a:ahLst/>
            <a:cxnLst>
              <a:cxn ang="0">
                <a:pos x="0" y="296"/>
              </a:cxn>
              <a:cxn ang="0">
                <a:pos x="384" y="8"/>
              </a:cxn>
              <a:cxn ang="0">
                <a:pos x="708" y="248"/>
              </a:cxn>
              <a:cxn ang="0">
                <a:pos x="348" y="1484"/>
              </a:cxn>
            </a:cxnLst>
            <a:rect l="0" t="0" r="r" b="b"/>
            <a:pathLst>
              <a:path w="714" h="1484">
                <a:moveTo>
                  <a:pt x="0" y="296"/>
                </a:moveTo>
                <a:cubicBezTo>
                  <a:pt x="133" y="156"/>
                  <a:pt x="266" y="16"/>
                  <a:pt x="384" y="8"/>
                </a:cubicBezTo>
                <a:cubicBezTo>
                  <a:pt x="502" y="0"/>
                  <a:pt x="714" y="2"/>
                  <a:pt x="708" y="248"/>
                </a:cubicBezTo>
                <a:cubicBezTo>
                  <a:pt x="702" y="494"/>
                  <a:pt x="408" y="1278"/>
                  <a:pt x="348" y="1484"/>
                </a:cubicBezTo>
              </a:path>
            </a:pathLst>
          </a:custGeom>
          <a:noFill/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0927" name="Group 15"/>
          <p:cNvGrpSpPr>
            <a:grpSpLocks/>
          </p:cNvGrpSpPr>
          <p:nvPr/>
        </p:nvGrpSpPr>
        <p:grpSpPr bwMode="auto">
          <a:xfrm>
            <a:off x="1941513" y="3316288"/>
            <a:ext cx="762000" cy="1231900"/>
            <a:chOff x="784" y="2088"/>
            <a:chExt cx="480" cy="776"/>
          </a:xfrm>
        </p:grpSpPr>
        <p:grpSp>
          <p:nvGrpSpPr>
            <p:cNvPr id="550928" name="Group 16"/>
            <p:cNvGrpSpPr>
              <a:grpSpLocks/>
            </p:cNvGrpSpPr>
            <p:nvPr/>
          </p:nvGrpSpPr>
          <p:grpSpPr bwMode="auto">
            <a:xfrm>
              <a:off x="784" y="2144"/>
              <a:ext cx="480" cy="544"/>
              <a:chOff x="640" y="1952"/>
              <a:chExt cx="504" cy="664"/>
            </a:xfrm>
          </p:grpSpPr>
          <p:sp>
            <p:nvSpPr>
              <p:cNvPr id="550929" name="Oval 17"/>
              <p:cNvSpPr>
                <a:spLocks noChangeArrowheads="1"/>
              </p:cNvSpPr>
              <p:nvPr/>
            </p:nvSpPr>
            <p:spPr bwMode="auto">
              <a:xfrm>
                <a:off x="640" y="2496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0930" name="Rectangle 18"/>
              <p:cNvSpPr>
                <a:spLocks noChangeArrowheads="1"/>
              </p:cNvSpPr>
              <p:nvPr/>
            </p:nvSpPr>
            <p:spPr bwMode="auto">
              <a:xfrm>
                <a:off x="640" y="2000"/>
                <a:ext cx="504" cy="576"/>
              </a:xfrm>
              <a:prstGeom prst="rect">
                <a:avLst/>
              </a:prstGeom>
              <a:solidFill>
                <a:srgbClr val="0000CC"/>
              </a:solidFill>
              <a:ln w="12700">
                <a:noFill/>
                <a:miter lim="800000"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0931" name="Oval 19"/>
              <p:cNvSpPr>
                <a:spLocks noChangeArrowheads="1"/>
              </p:cNvSpPr>
              <p:nvPr/>
            </p:nvSpPr>
            <p:spPr bwMode="auto">
              <a:xfrm>
                <a:off x="640" y="1952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50932" name="Rectangle 20"/>
            <p:cNvSpPr>
              <a:spLocks noChangeArrowheads="1"/>
            </p:cNvSpPr>
            <p:nvPr/>
          </p:nvSpPr>
          <p:spPr bwMode="auto">
            <a:xfrm>
              <a:off x="784" y="2720"/>
              <a:ext cx="480" cy="72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0933" name="Oval 21"/>
            <p:cNvSpPr>
              <a:spLocks noChangeArrowheads="1"/>
            </p:cNvSpPr>
            <p:nvPr/>
          </p:nvSpPr>
          <p:spPr bwMode="auto">
            <a:xfrm>
              <a:off x="832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0934" name="Oval 22"/>
            <p:cNvSpPr>
              <a:spLocks noChangeArrowheads="1"/>
            </p:cNvSpPr>
            <p:nvPr/>
          </p:nvSpPr>
          <p:spPr bwMode="auto">
            <a:xfrm>
              <a:off x="1144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0935" name="Rectangle 23"/>
            <p:cNvSpPr>
              <a:spLocks noChangeArrowheads="1"/>
            </p:cNvSpPr>
            <p:nvPr/>
          </p:nvSpPr>
          <p:spPr bwMode="auto">
            <a:xfrm>
              <a:off x="1024" y="2088"/>
              <a:ext cx="144" cy="96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0936" name="Oval 24"/>
            <p:cNvSpPr>
              <a:spLocks noChangeArrowheads="1"/>
            </p:cNvSpPr>
            <p:nvPr/>
          </p:nvSpPr>
          <p:spPr bwMode="auto">
            <a:xfrm>
              <a:off x="1120" y="2096"/>
              <a:ext cx="72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0937" name="Rectangle 25"/>
            <p:cNvSpPr>
              <a:spLocks noChangeArrowheads="1"/>
            </p:cNvSpPr>
            <p:nvPr/>
          </p:nvSpPr>
          <p:spPr bwMode="auto">
            <a:xfrm>
              <a:off x="952" y="2144"/>
              <a:ext cx="144" cy="48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0940" name="Line 28"/>
          <p:cNvSpPr>
            <a:spLocks noChangeShapeType="1"/>
          </p:cNvSpPr>
          <p:nvPr/>
        </p:nvSpPr>
        <p:spPr bwMode="auto">
          <a:xfrm flipH="1">
            <a:off x="1943100" y="3479800"/>
            <a:ext cx="0" cy="723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0941" name="Line 29"/>
          <p:cNvSpPr>
            <a:spLocks noChangeShapeType="1"/>
          </p:cNvSpPr>
          <p:nvPr/>
        </p:nvSpPr>
        <p:spPr bwMode="auto">
          <a:xfrm flipH="1">
            <a:off x="2692400" y="3492500"/>
            <a:ext cx="12700" cy="736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0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50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092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9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1300"/>
            <a:ext cx="8890000" cy="1143000"/>
          </a:xfrm>
          <a:noFill/>
          <a:ln/>
        </p:spPr>
        <p:txBody>
          <a:bodyPr anchor="ctr" anchorCtr="0"/>
          <a:lstStyle/>
          <a:p>
            <a:r>
              <a:rPr lang="en-US" sz="3700"/>
              <a:t>Trading Off Present for Future</a:t>
            </a:r>
          </a:p>
        </p:txBody>
      </p:sp>
      <p:sp>
        <p:nvSpPr>
          <p:cNvPr id="551939" name="Line 3"/>
          <p:cNvSpPr>
            <a:spLocks noChangeShapeType="1"/>
          </p:cNvSpPr>
          <p:nvPr/>
        </p:nvSpPr>
        <p:spPr bwMode="auto">
          <a:xfrm>
            <a:off x="1143000" y="4495800"/>
            <a:ext cx="746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1940" name="Rectangle 4"/>
          <p:cNvSpPr>
            <a:spLocks noChangeArrowheads="1"/>
          </p:cNvSpPr>
          <p:nvPr/>
        </p:nvSpPr>
        <p:spPr bwMode="auto">
          <a:xfrm>
            <a:off x="4568825" y="45593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1941" name="Line 5"/>
          <p:cNvSpPr>
            <a:spLocks noChangeShapeType="1"/>
          </p:cNvSpPr>
          <p:nvPr/>
        </p:nvSpPr>
        <p:spPr bwMode="auto">
          <a:xfrm flipV="1">
            <a:off x="6534150" y="2870200"/>
            <a:ext cx="0" cy="161290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1942" name="Rectangle 6"/>
          <p:cNvSpPr>
            <a:spLocks noChangeArrowheads="1"/>
          </p:cNvSpPr>
          <p:nvPr/>
        </p:nvSpPr>
        <p:spPr bwMode="auto">
          <a:xfrm>
            <a:off x="4645025" y="3476625"/>
            <a:ext cx="2260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1943" name="Rectangle 7"/>
          <p:cNvSpPr>
            <a:spLocks noChangeArrowheads="1"/>
          </p:cNvSpPr>
          <p:nvPr/>
        </p:nvSpPr>
        <p:spPr bwMode="auto">
          <a:xfrm>
            <a:off x="6804025" y="46101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51944" name="Line 8"/>
          <p:cNvSpPr>
            <a:spLocks noChangeShapeType="1"/>
          </p:cNvSpPr>
          <p:nvPr/>
        </p:nvSpPr>
        <p:spPr bwMode="auto">
          <a:xfrm flipV="1">
            <a:off x="4591050" y="3670300"/>
            <a:ext cx="0" cy="787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1945" name="Line 9"/>
          <p:cNvSpPr>
            <a:spLocks noChangeShapeType="1"/>
          </p:cNvSpPr>
          <p:nvPr/>
        </p:nvSpPr>
        <p:spPr bwMode="auto">
          <a:xfrm flipV="1">
            <a:off x="270510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1946" name="Line 10"/>
          <p:cNvSpPr>
            <a:spLocks noChangeShapeType="1"/>
          </p:cNvSpPr>
          <p:nvPr/>
        </p:nvSpPr>
        <p:spPr bwMode="auto">
          <a:xfrm flipV="1">
            <a:off x="299085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1947" name="Group 11"/>
          <p:cNvGrpSpPr>
            <a:grpSpLocks/>
          </p:cNvGrpSpPr>
          <p:nvPr/>
        </p:nvGrpSpPr>
        <p:grpSpPr bwMode="auto">
          <a:xfrm>
            <a:off x="482600" y="1905000"/>
            <a:ext cx="2705100" cy="736600"/>
            <a:chOff x="3484" y="3168"/>
            <a:chExt cx="1704" cy="464"/>
          </a:xfrm>
        </p:grpSpPr>
        <p:grpSp>
          <p:nvGrpSpPr>
            <p:cNvPr id="551948" name="Group 12"/>
            <p:cNvGrpSpPr>
              <a:grpSpLocks/>
            </p:cNvGrpSpPr>
            <p:nvPr/>
          </p:nvGrpSpPr>
          <p:grpSpPr bwMode="auto">
            <a:xfrm>
              <a:off x="3484" y="3168"/>
              <a:ext cx="1704" cy="464"/>
              <a:chOff x="3484" y="3168"/>
              <a:chExt cx="1704" cy="464"/>
            </a:xfrm>
          </p:grpSpPr>
          <p:sp>
            <p:nvSpPr>
              <p:cNvPr id="551949" name="Oval 13"/>
              <p:cNvSpPr>
                <a:spLocks noChangeArrowheads="1"/>
              </p:cNvSpPr>
              <p:nvPr/>
            </p:nvSpPr>
            <p:spPr bwMode="invGray">
              <a:xfrm>
                <a:off x="3484" y="3242"/>
                <a:ext cx="1704" cy="390"/>
              </a:xfrm>
              <a:prstGeom prst="ellipse">
                <a:avLst/>
              </a:prstGeom>
              <a:solidFill>
                <a:srgbClr val="96969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1950" name="Oval 14"/>
              <p:cNvSpPr>
                <a:spLocks noChangeArrowheads="1"/>
              </p:cNvSpPr>
              <p:nvPr/>
            </p:nvSpPr>
            <p:spPr bwMode="invGray">
              <a:xfrm>
                <a:off x="3488" y="3168"/>
                <a:ext cx="1696" cy="382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51951" name="Line 15"/>
            <p:cNvSpPr>
              <a:spLocks noChangeShapeType="1"/>
            </p:cNvSpPr>
            <p:nvPr/>
          </p:nvSpPr>
          <p:spPr bwMode="invGray">
            <a:xfrm flipV="1">
              <a:off x="4372" y="3320"/>
              <a:ext cx="780" cy="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1952" name="Line 16"/>
            <p:cNvSpPr>
              <a:spLocks noChangeShapeType="1"/>
            </p:cNvSpPr>
            <p:nvPr/>
          </p:nvSpPr>
          <p:spPr bwMode="invGray">
            <a:xfrm flipH="1">
              <a:off x="3772" y="3332"/>
              <a:ext cx="612" cy="16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1953" name="Arc 17"/>
            <p:cNvSpPr>
              <a:spLocks/>
            </p:cNvSpPr>
            <p:nvPr/>
          </p:nvSpPr>
          <p:spPr bwMode="invGray">
            <a:xfrm>
              <a:off x="4129" y="3230"/>
              <a:ext cx="519" cy="234"/>
            </a:xfrm>
            <a:custGeom>
              <a:avLst/>
              <a:gdLst>
                <a:gd name="G0" fmla="+- 15769 0 0"/>
                <a:gd name="G1" fmla="+- 20593 0 0"/>
                <a:gd name="G2" fmla="+- 21600 0 0"/>
                <a:gd name="T0" fmla="*/ 22287 w 37369"/>
                <a:gd name="T1" fmla="*/ 0 h 42193"/>
                <a:gd name="T2" fmla="*/ 0 w 37369"/>
                <a:gd name="T3" fmla="*/ 35354 h 42193"/>
                <a:gd name="T4" fmla="*/ 15769 w 37369"/>
                <a:gd name="T5" fmla="*/ 20593 h 42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369" h="42193" fill="none" extrusionOk="0">
                  <a:moveTo>
                    <a:pt x="22287" y="-1"/>
                  </a:moveTo>
                  <a:cubicBezTo>
                    <a:pt x="31266" y="2842"/>
                    <a:pt x="37369" y="11174"/>
                    <a:pt x="37369" y="20593"/>
                  </a:cubicBezTo>
                  <a:cubicBezTo>
                    <a:pt x="37369" y="32522"/>
                    <a:pt x="27698" y="42193"/>
                    <a:pt x="15769" y="42193"/>
                  </a:cubicBezTo>
                  <a:cubicBezTo>
                    <a:pt x="9792" y="42193"/>
                    <a:pt x="4083" y="39717"/>
                    <a:pt x="-1" y="35354"/>
                  </a:cubicBezTo>
                </a:path>
                <a:path w="37369" h="42193" stroke="0" extrusionOk="0">
                  <a:moveTo>
                    <a:pt x="22287" y="-1"/>
                  </a:moveTo>
                  <a:cubicBezTo>
                    <a:pt x="31266" y="2842"/>
                    <a:pt x="37369" y="11174"/>
                    <a:pt x="37369" y="20593"/>
                  </a:cubicBezTo>
                  <a:cubicBezTo>
                    <a:pt x="37369" y="32522"/>
                    <a:pt x="27698" y="42193"/>
                    <a:pt x="15769" y="42193"/>
                  </a:cubicBezTo>
                  <a:cubicBezTo>
                    <a:pt x="9792" y="42193"/>
                    <a:pt x="4083" y="39717"/>
                    <a:pt x="-1" y="35354"/>
                  </a:cubicBezTo>
                  <a:lnTo>
                    <a:pt x="15769" y="20593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 type="stealth" w="med" len="lg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1954" name="Freeform 18"/>
          <p:cNvSpPr>
            <a:spLocks/>
          </p:cNvSpPr>
          <p:nvPr/>
        </p:nvSpPr>
        <p:spPr bwMode="auto">
          <a:xfrm>
            <a:off x="2552700" y="1568450"/>
            <a:ext cx="1962150" cy="1651000"/>
          </a:xfrm>
          <a:custGeom>
            <a:avLst/>
            <a:gdLst/>
            <a:ahLst/>
            <a:cxnLst>
              <a:cxn ang="0">
                <a:pos x="0" y="296"/>
              </a:cxn>
              <a:cxn ang="0">
                <a:pos x="384" y="8"/>
              </a:cxn>
              <a:cxn ang="0">
                <a:pos x="708" y="248"/>
              </a:cxn>
              <a:cxn ang="0">
                <a:pos x="1236" y="1040"/>
              </a:cxn>
            </a:cxnLst>
            <a:rect l="0" t="0" r="r" b="b"/>
            <a:pathLst>
              <a:path w="1236" h="1040">
                <a:moveTo>
                  <a:pt x="0" y="296"/>
                </a:moveTo>
                <a:cubicBezTo>
                  <a:pt x="133" y="156"/>
                  <a:pt x="266" y="16"/>
                  <a:pt x="384" y="8"/>
                </a:cubicBezTo>
                <a:cubicBezTo>
                  <a:pt x="502" y="0"/>
                  <a:pt x="566" y="76"/>
                  <a:pt x="708" y="248"/>
                </a:cubicBezTo>
                <a:cubicBezTo>
                  <a:pt x="850" y="420"/>
                  <a:pt x="1126" y="875"/>
                  <a:pt x="1236" y="1040"/>
                </a:cubicBezTo>
              </a:path>
            </a:pathLst>
          </a:custGeom>
          <a:noFill/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1955" name="Group 19"/>
          <p:cNvGrpSpPr>
            <a:grpSpLocks/>
          </p:cNvGrpSpPr>
          <p:nvPr/>
        </p:nvGrpSpPr>
        <p:grpSpPr bwMode="auto">
          <a:xfrm>
            <a:off x="1941513" y="3316288"/>
            <a:ext cx="762000" cy="1231900"/>
            <a:chOff x="784" y="2088"/>
            <a:chExt cx="480" cy="776"/>
          </a:xfrm>
        </p:grpSpPr>
        <p:grpSp>
          <p:nvGrpSpPr>
            <p:cNvPr id="551956" name="Group 20"/>
            <p:cNvGrpSpPr>
              <a:grpSpLocks/>
            </p:cNvGrpSpPr>
            <p:nvPr/>
          </p:nvGrpSpPr>
          <p:grpSpPr bwMode="auto">
            <a:xfrm>
              <a:off x="784" y="2144"/>
              <a:ext cx="480" cy="544"/>
              <a:chOff x="640" y="1952"/>
              <a:chExt cx="504" cy="664"/>
            </a:xfrm>
          </p:grpSpPr>
          <p:sp>
            <p:nvSpPr>
              <p:cNvPr id="551957" name="Oval 21"/>
              <p:cNvSpPr>
                <a:spLocks noChangeArrowheads="1"/>
              </p:cNvSpPr>
              <p:nvPr/>
            </p:nvSpPr>
            <p:spPr bwMode="auto">
              <a:xfrm>
                <a:off x="640" y="2496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1958" name="Rectangle 22"/>
              <p:cNvSpPr>
                <a:spLocks noChangeArrowheads="1"/>
              </p:cNvSpPr>
              <p:nvPr/>
            </p:nvSpPr>
            <p:spPr bwMode="auto">
              <a:xfrm>
                <a:off x="640" y="2000"/>
                <a:ext cx="504" cy="576"/>
              </a:xfrm>
              <a:prstGeom prst="rect">
                <a:avLst/>
              </a:prstGeom>
              <a:solidFill>
                <a:srgbClr val="0000CC"/>
              </a:solidFill>
              <a:ln w="12700">
                <a:noFill/>
                <a:miter lim="800000"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1959" name="Oval 23"/>
              <p:cNvSpPr>
                <a:spLocks noChangeArrowheads="1"/>
              </p:cNvSpPr>
              <p:nvPr/>
            </p:nvSpPr>
            <p:spPr bwMode="auto">
              <a:xfrm>
                <a:off x="640" y="1952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51960" name="Rectangle 24"/>
            <p:cNvSpPr>
              <a:spLocks noChangeArrowheads="1"/>
            </p:cNvSpPr>
            <p:nvPr/>
          </p:nvSpPr>
          <p:spPr bwMode="auto">
            <a:xfrm>
              <a:off x="784" y="2720"/>
              <a:ext cx="480" cy="72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1961" name="Oval 25"/>
            <p:cNvSpPr>
              <a:spLocks noChangeArrowheads="1"/>
            </p:cNvSpPr>
            <p:nvPr/>
          </p:nvSpPr>
          <p:spPr bwMode="auto">
            <a:xfrm>
              <a:off x="832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1962" name="Oval 26"/>
            <p:cNvSpPr>
              <a:spLocks noChangeArrowheads="1"/>
            </p:cNvSpPr>
            <p:nvPr/>
          </p:nvSpPr>
          <p:spPr bwMode="auto">
            <a:xfrm>
              <a:off x="1144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1963" name="Rectangle 27"/>
            <p:cNvSpPr>
              <a:spLocks noChangeArrowheads="1"/>
            </p:cNvSpPr>
            <p:nvPr/>
          </p:nvSpPr>
          <p:spPr bwMode="auto">
            <a:xfrm>
              <a:off x="1024" y="2088"/>
              <a:ext cx="144" cy="96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1964" name="Oval 28"/>
            <p:cNvSpPr>
              <a:spLocks noChangeArrowheads="1"/>
            </p:cNvSpPr>
            <p:nvPr/>
          </p:nvSpPr>
          <p:spPr bwMode="auto">
            <a:xfrm>
              <a:off x="1120" y="2096"/>
              <a:ext cx="72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1965" name="Rectangle 29"/>
            <p:cNvSpPr>
              <a:spLocks noChangeArrowheads="1"/>
            </p:cNvSpPr>
            <p:nvPr/>
          </p:nvSpPr>
          <p:spPr bwMode="auto">
            <a:xfrm>
              <a:off x="952" y="2144"/>
              <a:ext cx="144" cy="48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1968" name="Line 32"/>
          <p:cNvSpPr>
            <a:spLocks noChangeShapeType="1"/>
          </p:cNvSpPr>
          <p:nvPr/>
        </p:nvSpPr>
        <p:spPr bwMode="auto">
          <a:xfrm flipH="1">
            <a:off x="1943100" y="3479800"/>
            <a:ext cx="0" cy="723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1969" name="Line 33"/>
          <p:cNvSpPr>
            <a:spLocks noChangeShapeType="1"/>
          </p:cNvSpPr>
          <p:nvPr/>
        </p:nvSpPr>
        <p:spPr bwMode="auto">
          <a:xfrm flipH="1">
            <a:off x="2692400" y="3492500"/>
            <a:ext cx="12700" cy="736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1300"/>
            <a:ext cx="8890000" cy="1143000"/>
          </a:xfrm>
          <a:noFill/>
          <a:ln/>
        </p:spPr>
        <p:txBody>
          <a:bodyPr anchor="ctr" anchorCtr="0"/>
          <a:lstStyle/>
          <a:p>
            <a:r>
              <a:rPr lang="en-US" sz="3700"/>
              <a:t>Trading Off Present for Future</a:t>
            </a:r>
          </a:p>
        </p:txBody>
      </p:sp>
      <p:sp>
        <p:nvSpPr>
          <p:cNvPr id="552963" name="Line 3"/>
          <p:cNvSpPr>
            <a:spLocks noChangeShapeType="1"/>
          </p:cNvSpPr>
          <p:nvPr/>
        </p:nvSpPr>
        <p:spPr bwMode="auto">
          <a:xfrm>
            <a:off x="1143000" y="4495800"/>
            <a:ext cx="746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2964" name="Rectangle 4"/>
          <p:cNvSpPr>
            <a:spLocks noChangeArrowheads="1"/>
          </p:cNvSpPr>
          <p:nvPr/>
        </p:nvSpPr>
        <p:spPr bwMode="auto">
          <a:xfrm>
            <a:off x="4568825" y="45593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2965" name="Line 5"/>
          <p:cNvSpPr>
            <a:spLocks noChangeShapeType="1"/>
          </p:cNvSpPr>
          <p:nvPr/>
        </p:nvSpPr>
        <p:spPr bwMode="auto">
          <a:xfrm flipV="1">
            <a:off x="5791200" y="2927350"/>
            <a:ext cx="0" cy="161290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2966" name="Rectangle 6"/>
          <p:cNvSpPr>
            <a:spLocks noChangeArrowheads="1"/>
          </p:cNvSpPr>
          <p:nvPr/>
        </p:nvSpPr>
        <p:spPr bwMode="auto">
          <a:xfrm>
            <a:off x="4645025" y="3476625"/>
            <a:ext cx="2260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2967" name="Rectangle 7"/>
          <p:cNvSpPr>
            <a:spLocks noChangeArrowheads="1"/>
          </p:cNvSpPr>
          <p:nvPr/>
        </p:nvSpPr>
        <p:spPr bwMode="auto">
          <a:xfrm>
            <a:off x="6804025" y="46101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52968" name="Line 8"/>
          <p:cNvSpPr>
            <a:spLocks noChangeShapeType="1"/>
          </p:cNvSpPr>
          <p:nvPr/>
        </p:nvSpPr>
        <p:spPr bwMode="auto">
          <a:xfrm flipV="1">
            <a:off x="3848100" y="3727450"/>
            <a:ext cx="0" cy="787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2969" name="Line 9"/>
          <p:cNvSpPr>
            <a:spLocks noChangeShapeType="1"/>
          </p:cNvSpPr>
          <p:nvPr/>
        </p:nvSpPr>
        <p:spPr bwMode="auto">
          <a:xfrm flipV="1">
            <a:off x="270510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2970" name="Line 10"/>
          <p:cNvSpPr>
            <a:spLocks noChangeShapeType="1"/>
          </p:cNvSpPr>
          <p:nvPr/>
        </p:nvSpPr>
        <p:spPr bwMode="auto">
          <a:xfrm flipV="1">
            <a:off x="299085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2971" name="Group 11"/>
          <p:cNvGrpSpPr>
            <a:grpSpLocks/>
          </p:cNvGrpSpPr>
          <p:nvPr/>
        </p:nvGrpSpPr>
        <p:grpSpPr bwMode="auto">
          <a:xfrm>
            <a:off x="482600" y="1905000"/>
            <a:ext cx="2705100" cy="736600"/>
            <a:chOff x="3484" y="3168"/>
            <a:chExt cx="1704" cy="464"/>
          </a:xfrm>
        </p:grpSpPr>
        <p:sp>
          <p:nvSpPr>
            <p:cNvPr id="552972" name="Oval 12"/>
            <p:cNvSpPr>
              <a:spLocks noChangeArrowheads="1"/>
            </p:cNvSpPr>
            <p:nvPr/>
          </p:nvSpPr>
          <p:spPr bwMode="invGray">
            <a:xfrm>
              <a:off x="3484" y="3242"/>
              <a:ext cx="1704" cy="390"/>
            </a:xfrm>
            <a:prstGeom prst="ellipse">
              <a:avLst/>
            </a:prstGeom>
            <a:solidFill>
              <a:srgbClr val="96969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2973" name="Oval 13"/>
            <p:cNvSpPr>
              <a:spLocks noChangeArrowheads="1"/>
            </p:cNvSpPr>
            <p:nvPr/>
          </p:nvSpPr>
          <p:spPr bwMode="invGray">
            <a:xfrm>
              <a:off x="3488" y="3168"/>
              <a:ext cx="1696" cy="382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2974" name="Line 14"/>
          <p:cNvSpPr>
            <a:spLocks noChangeShapeType="1"/>
          </p:cNvSpPr>
          <p:nvPr/>
        </p:nvSpPr>
        <p:spPr bwMode="auto">
          <a:xfrm flipH="1" flipV="1">
            <a:off x="1397000" y="1936750"/>
            <a:ext cx="49530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2975" name="Line 15"/>
          <p:cNvSpPr>
            <a:spLocks noChangeShapeType="1"/>
          </p:cNvSpPr>
          <p:nvPr/>
        </p:nvSpPr>
        <p:spPr bwMode="auto">
          <a:xfrm flipH="1">
            <a:off x="939800" y="2165350"/>
            <a:ext cx="971550" cy="2667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2976" name="Arc 16"/>
          <p:cNvSpPr>
            <a:spLocks/>
          </p:cNvSpPr>
          <p:nvPr/>
        </p:nvSpPr>
        <p:spPr bwMode="auto">
          <a:xfrm>
            <a:off x="1506538" y="1997075"/>
            <a:ext cx="823912" cy="381000"/>
          </a:xfrm>
          <a:custGeom>
            <a:avLst/>
            <a:gdLst>
              <a:gd name="G0" fmla="+- 15769 0 0"/>
              <a:gd name="G1" fmla="+- 21600 0 0"/>
              <a:gd name="G2" fmla="+- 21600 0 0"/>
              <a:gd name="T0" fmla="*/ 5955 w 37369"/>
              <a:gd name="T1" fmla="*/ 2358 h 43200"/>
              <a:gd name="T2" fmla="*/ 0 w 37369"/>
              <a:gd name="T3" fmla="*/ 36361 h 43200"/>
              <a:gd name="T4" fmla="*/ 15769 w 37369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7369" h="43200" fill="none" extrusionOk="0">
                <a:moveTo>
                  <a:pt x="5955" y="2358"/>
                </a:moveTo>
                <a:cubicBezTo>
                  <a:pt x="8994" y="808"/>
                  <a:pt x="12357" y="-1"/>
                  <a:pt x="15769" y="0"/>
                </a:cubicBezTo>
                <a:cubicBezTo>
                  <a:pt x="27698" y="0"/>
                  <a:pt x="37369" y="9670"/>
                  <a:pt x="37369" y="21600"/>
                </a:cubicBezTo>
                <a:cubicBezTo>
                  <a:pt x="37369" y="33529"/>
                  <a:pt x="27698" y="43200"/>
                  <a:pt x="15769" y="43200"/>
                </a:cubicBezTo>
                <a:cubicBezTo>
                  <a:pt x="9792" y="43200"/>
                  <a:pt x="4083" y="40724"/>
                  <a:pt x="-1" y="36361"/>
                </a:cubicBezTo>
              </a:path>
              <a:path w="37369" h="43200" stroke="0" extrusionOk="0">
                <a:moveTo>
                  <a:pt x="5955" y="2358"/>
                </a:moveTo>
                <a:cubicBezTo>
                  <a:pt x="8994" y="808"/>
                  <a:pt x="12357" y="-1"/>
                  <a:pt x="15769" y="0"/>
                </a:cubicBezTo>
                <a:cubicBezTo>
                  <a:pt x="27698" y="0"/>
                  <a:pt x="37369" y="9670"/>
                  <a:pt x="37369" y="21600"/>
                </a:cubicBezTo>
                <a:cubicBezTo>
                  <a:pt x="37369" y="33529"/>
                  <a:pt x="27698" y="43200"/>
                  <a:pt x="15769" y="43200"/>
                </a:cubicBezTo>
                <a:cubicBezTo>
                  <a:pt x="9792" y="43200"/>
                  <a:pt x="4083" y="40724"/>
                  <a:pt x="-1" y="36361"/>
                </a:cubicBezTo>
                <a:lnTo>
                  <a:pt x="15769" y="2160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stealth" w="med" len="lg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2977" name="Freeform 17"/>
          <p:cNvSpPr>
            <a:spLocks/>
          </p:cNvSpPr>
          <p:nvPr/>
        </p:nvSpPr>
        <p:spPr bwMode="auto">
          <a:xfrm>
            <a:off x="2552700" y="1495425"/>
            <a:ext cx="3219450" cy="1400175"/>
          </a:xfrm>
          <a:custGeom>
            <a:avLst/>
            <a:gdLst/>
            <a:ahLst/>
            <a:cxnLst>
              <a:cxn ang="0">
                <a:pos x="0" y="342"/>
              </a:cxn>
              <a:cxn ang="0">
                <a:pos x="623" y="54"/>
              </a:cxn>
              <a:cxn ang="0">
                <a:pos x="1260" y="138"/>
              </a:cxn>
              <a:cxn ang="0">
                <a:pos x="2028" y="882"/>
              </a:cxn>
            </a:cxnLst>
            <a:rect l="0" t="0" r="r" b="b"/>
            <a:pathLst>
              <a:path w="2028" h="882">
                <a:moveTo>
                  <a:pt x="0" y="342"/>
                </a:moveTo>
                <a:cubicBezTo>
                  <a:pt x="216" y="202"/>
                  <a:pt x="413" y="88"/>
                  <a:pt x="623" y="54"/>
                </a:cubicBezTo>
                <a:cubicBezTo>
                  <a:pt x="833" y="20"/>
                  <a:pt x="1026" y="0"/>
                  <a:pt x="1260" y="138"/>
                </a:cubicBezTo>
                <a:cubicBezTo>
                  <a:pt x="1494" y="276"/>
                  <a:pt x="1868" y="727"/>
                  <a:pt x="2028" y="882"/>
                </a:cubicBezTo>
              </a:path>
            </a:pathLst>
          </a:custGeom>
          <a:noFill/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2978" name="Group 18"/>
          <p:cNvGrpSpPr>
            <a:grpSpLocks/>
          </p:cNvGrpSpPr>
          <p:nvPr/>
        </p:nvGrpSpPr>
        <p:grpSpPr bwMode="auto">
          <a:xfrm>
            <a:off x="1941513" y="3316288"/>
            <a:ext cx="762000" cy="1231900"/>
            <a:chOff x="784" y="2088"/>
            <a:chExt cx="480" cy="776"/>
          </a:xfrm>
        </p:grpSpPr>
        <p:grpSp>
          <p:nvGrpSpPr>
            <p:cNvPr id="552979" name="Group 19"/>
            <p:cNvGrpSpPr>
              <a:grpSpLocks/>
            </p:cNvGrpSpPr>
            <p:nvPr/>
          </p:nvGrpSpPr>
          <p:grpSpPr bwMode="auto">
            <a:xfrm>
              <a:off x="784" y="2144"/>
              <a:ext cx="480" cy="544"/>
              <a:chOff x="640" y="1952"/>
              <a:chExt cx="504" cy="664"/>
            </a:xfrm>
          </p:grpSpPr>
          <p:sp>
            <p:nvSpPr>
              <p:cNvPr id="552980" name="Oval 20"/>
              <p:cNvSpPr>
                <a:spLocks noChangeArrowheads="1"/>
              </p:cNvSpPr>
              <p:nvPr/>
            </p:nvSpPr>
            <p:spPr bwMode="auto">
              <a:xfrm>
                <a:off x="640" y="2496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2981" name="Rectangle 21"/>
              <p:cNvSpPr>
                <a:spLocks noChangeArrowheads="1"/>
              </p:cNvSpPr>
              <p:nvPr/>
            </p:nvSpPr>
            <p:spPr bwMode="auto">
              <a:xfrm>
                <a:off x="640" y="2000"/>
                <a:ext cx="504" cy="576"/>
              </a:xfrm>
              <a:prstGeom prst="rect">
                <a:avLst/>
              </a:prstGeom>
              <a:solidFill>
                <a:srgbClr val="0000CC"/>
              </a:solidFill>
              <a:ln w="12700">
                <a:noFill/>
                <a:miter lim="800000"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2982" name="Oval 22"/>
              <p:cNvSpPr>
                <a:spLocks noChangeArrowheads="1"/>
              </p:cNvSpPr>
              <p:nvPr/>
            </p:nvSpPr>
            <p:spPr bwMode="auto">
              <a:xfrm>
                <a:off x="640" y="1952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52983" name="Rectangle 23"/>
            <p:cNvSpPr>
              <a:spLocks noChangeArrowheads="1"/>
            </p:cNvSpPr>
            <p:nvPr/>
          </p:nvSpPr>
          <p:spPr bwMode="auto">
            <a:xfrm>
              <a:off x="784" y="2720"/>
              <a:ext cx="480" cy="72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2984" name="Oval 24"/>
            <p:cNvSpPr>
              <a:spLocks noChangeArrowheads="1"/>
            </p:cNvSpPr>
            <p:nvPr/>
          </p:nvSpPr>
          <p:spPr bwMode="auto">
            <a:xfrm>
              <a:off x="832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2985" name="Oval 25"/>
            <p:cNvSpPr>
              <a:spLocks noChangeArrowheads="1"/>
            </p:cNvSpPr>
            <p:nvPr/>
          </p:nvSpPr>
          <p:spPr bwMode="auto">
            <a:xfrm>
              <a:off x="1144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2986" name="Rectangle 26"/>
            <p:cNvSpPr>
              <a:spLocks noChangeArrowheads="1"/>
            </p:cNvSpPr>
            <p:nvPr/>
          </p:nvSpPr>
          <p:spPr bwMode="auto">
            <a:xfrm>
              <a:off x="1024" y="2088"/>
              <a:ext cx="144" cy="96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2987" name="Oval 27"/>
            <p:cNvSpPr>
              <a:spLocks noChangeArrowheads="1"/>
            </p:cNvSpPr>
            <p:nvPr/>
          </p:nvSpPr>
          <p:spPr bwMode="auto">
            <a:xfrm>
              <a:off x="1120" y="2096"/>
              <a:ext cx="72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2988" name="Rectangle 28"/>
            <p:cNvSpPr>
              <a:spLocks noChangeArrowheads="1"/>
            </p:cNvSpPr>
            <p:nvPr/>
          </p:nvSpPr>
          <p:spPr bwMode="auto">
            <a:xfrm>
              <a:off x="952" y="2144"/>
              <a:ext cx="144" cy="48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2991" name="Line 31"/>
          <p:cNvSpPr>
            <a:spLocks noChangeShapeType="1"/>
          </p:cNvSpPr>
          <p:nvPr/>
        </p:nvSpPr>
        <p:spPr bwMode="auto">
          <a:xfrm flipH="1">
            <a:off x="1943100" y="3479800"/>
            <a:ext cx="0" cy="723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2992" name="Line 32"/>
          <p:cNvSpPr>
            <a:spLocks noChangeShapeType="1"/>
          </p:cNvSpPr>
          <p:nvPr/>
        </p:nvSpPr>
        <p:spPr bwMode="auto">
          <a:xfrm flipH="1">
            <a:off x="2692400" y="3492500"/>
            <a:ext cx="12700" cy="736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1300"/>
            <a:ext cx="8890000" cy="1143000"/>
          </a:xfrm>
          <a:noFill/>
          <a:ln/>
        </p:spPr>
        <p:txBody>
          <a:bodyPr anchor="ctr" anchorCtr="0"/>
          <a:lstStyle/>
          <a:p>
            <a:r>
              <a:rPr lang="en-US" sz="3700"/>
              <a:t>Trading Off Present for Future</a:t>
            </a:r>
          </a:p>
        </p:txBody>
      </p:sp>
      <p:sp>
        <p:nvSpPr>
          <p:cNvPr id="553987" name="Line 3"/>
          <p:cNvSpPr>
            <a:spLocks noChangeShapeType="1"/>
          </p:cNvSpPr>
          <p:nvPr/>
        </p:nvSpPr>
        <p:spPr bwMode="auto">
          <a:xfrm>
            <a:off x="1143000" y="4495800"/>
            <a:ext cx="746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3988" name="Rectangle 4"/>
          <p:cNvSpPr>
            <a:spLocks noChangeArrowheads="1"/>
          </p:cNvSpPr>
          <p:nvPr/>
        </p:nvSpPr>
        <p:spPr bwMode="auto">
          <a:xfrm>
            <a:off x="4568825" y="45593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3989" name="Line 5"/>
          <p:cNvSpPr>
            <a:spLocks noChangeShapeType="1"/>
          </p:cNvSpPr>
          <p:nvPr/>
        </p:nvSpPr>
        <p:spPr bwMode="auto">
          <a:xfrm flipV="1">
            <a:off x="5295900" y="3213100"/>
            <a:ext cx="0" cy="132715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3990" name="Rectangle 6"/>
          <p:cNvSpPr>
            <a:spLocks noChangeArrowheads="1"/>
          </p:cNvSpPr>
          <p:nvPr/>
        </p:nvSpPr>
        <p:spPr bwMode="auto">
          <a:xfrm>
            <a:off x="4645025" y="3476625"/>
            <a:ext cx="2260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3991" name="Rectangle 7"/>
          <p:cNvSpPr>
            <a:spLocks noChangeArrowheads="1"/>
          </p:cNvSpPr>
          <p:nvPr/>
        </p:nvSpPr>
        <p:spPr bwMode="auto">
          <a:xfrm>
            <a:off x="6804025" y="46101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53992" name="Line 8"/>
          <p:cNvSpPr>
            <a:spLocks noChangeShapeType="1"/>
          </p:cNvSpPr>
          <p:nvPr/>
        </p:nvSpPr>
        <p:spPr bwMode="auto">
          <a:xfrm flipV="1">
            <a:off x="3352800" y="3727450"/>
            <a:ext cx="0" cy="787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3993" name="Line 9"/>
          <p:cNvSpPr>
            <a:spLocks noChangeShapeType="1"/>
          </p:cNvSpPr>
          <p:nvPr/>
        </p:nvSpPr>
        <p:spPr bwMode="auto">
          <a:xfrm flipV="1">
            <a:off x="270510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3994" name="Line 10"/>
          <p:cNvSpPr>
            <a:spLocks noChangeShapeType="1"/>
          </p:cNvSpPr>
          <p:nvPr/>
        </p:nvSpPr>
        <p:spPr bwMode="auto">
          <a:xfrm flipV="1">
            <a:off x="299085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3995" name="Group 11"/>
          <p:cNvGrpSpPr>
            <a:grpSpLocks/>
          </p:cNvGrpSpPr>
          <p:nvPr/>
        </p:nvGrpSpPr>
        <p:grpSpPr bwMode="auto">
          <a:xfrm>
            <a:off x="482600" y="1905000"/>
            <a:ext cx="2705100" cy="736600"/>
            <a:chOff x="3484" y="3168"/>
            <a:chExt cx="1704" cy="464"/>
          </a:xfrm>
        </p:grpSpPr>
        <p:sp>
          <p:nvSpPr>
            <p:cNvPr id="553996" name="Oval 12"/>
            <p:cNvSpPr>
              <a:spLocks noChangeArrowheads="1"/>
            </p:cNvSpPr>
            <p:nvPr/>
          </p:nvSpPr>
          <p:spPr bwMode="invGray">
            <a:xfrm>
              <a:off x="3484" y="3242"/>
              <a:ext cx="1704" cy="390"/>
            </a:xfrm>
            <a:prstGeom prst="ellipse">
              <a:avLst/>
            </a:prstGeom>
            <a:solidFill>
              <a:srgbClr val="96969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997" name="Oval 13"/>
            <p:cNvSpPr>
              <a:spLocks noChangeArrowheads="1"/>
            </p:cNvSpPr>
            <p:nvPr/>
          </p:nvSpPr>
          <p:spPr bwMode="invGray">
            <a:xfrm>
              <a:off x="3488" y="3168"/>
              <a:ext cx="1696" cy="382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3998" name="Freeform 14"/>
          <p:cNvSpPr>
            <a:spLocks/>
          </p:cNvSpPr>
          <p:nvPr/>
        </p:nvSpPr>
        <p:spPr bwMode="auto">
          <a:xfrm>
            <a:off x="2552700" y="1568450"/>
            <a:ext cx="2667000" cy="1593850"/>
          </a:xfrm>
          <a:custGeom>
            <a:avLst/>
            <a:gdLst/>
            <a:ahLst/>
            <a:cxnLst>
              <a:cxn ang="0">
                <a:pos x="0" y="296"/>
              </a:cxn>
              <a:cxn ang="0">
                <a:pos x="623" y="8"/>
              </a:cxn>
              <a:cxn ang="0">
                <a:pos x="1148" y="248"/>
              </a:cxn>
              <a:cxn ang="0">
                <a:pos x="1680" y="1004"/>
              </a:cxn>
            </a:cxnLst>
            <a:rect l="0" t="0" r="r" b="b"/>
            <a:pathLst>
              <a:path w="1680" h="1004">
                <a:moveTo>
                  <a:pt x="0" y="296"/>
                </a:moveTo>
                <a:cubicBezTo>
                  <a:pt x="216" y="156"/>
                  <a:pt x="431" y="16"/>
                  <a:pt x="623" y="8"/>
                </a:cubicBezTo>
                <a:cubicBezTo>
                  <a:pt x="814" y="0"/>
                  <a:pt x="972" y="82"/>
                  <a:pt x="1148" y="248"/>
                </a:cubicBezTo>
                <a:cubicBezTo>
                  <a:pt x="1324" y="414"/>
                  <a:pt x="1569" y="847"/>
                  <a:pt x="1680" y="1004"/>
                </a:cubicBezTo>
              </a:path>
            </a:pathLst>
          </a:custGeom>
          <a:noFill/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3999" name="Group 15"/>
          <p:cNvGrpSpPr>
            <a:grpSpLocks/>
          </p:cNvGrpSpPr>
          <p:nvPr/>
        </p:nvGrpSpPr>
        <p:grpSpPr bwMode="auto">
          <a:xfrm>
            <a:off x="1941513" y="3316288"/>
            <a:ext cx="762000" cy="1231900"/>
            <a:chOff x="784" y="2088"/>
            <a:chExt cx="480" cy="776"/>
          </a:xfrm>
        </p:grpSpPr>
        <p:grpSp>
          <p:nvGrpSpPr>
            <p:cNvPr id="554000" name="Group 16"/>
            <p:cNvGrpSpPr>
              <a:grpSpLocks/>
            </p:cNvGrpSpPr>
            <p:nvPr/>
          </p:nvGrpSpPr>
          <p:grpSpPr bwMode="auto">
            <a:xfrm>
              <a:off x="784" y="2144"/>
              <a:ext cx="480" cy="544"/>
              <a:chOff x="640" y="1952"/>
              <a:chExt cx="504" cy="664"/>
            </a:xfrm>
          </p:grpSpPr>
          <p:sp>
            <p:nvSpPr>
              <p:cNvPr id="554001" name="Oval 17"/>
              <p:cNvSpPr>
                <a:spLocks noChangeArrowheads="1"/>
              </p:cNvSpPr>
              <p:nvPr/>
            </p:nvSpPr>
            <p:spPr bwMode="auto">
              <a:xfrm>
                <a:off x="640" y="2496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4002" name="Rectangle 18"/>
              <p:cNvSpPr>
                <a:spLocks noChangeArrowheads="1"/>
              </p:cNvSpPr>
              <p:nvPr/>
            </p:nvSpPr>
            <p:spPr bwMode="auto">
              <a:xfrm>
                <a:off x="640" y="2000"/>
                <a:ext cx="504" cy="576"/>
              </a:xfrm>
              <a:prstGeom prst="rect">
                <a:avLst/>
              </a:prstGeom>
              <a:solidFill>
                <a:srgbClr val="0000CC"/>
              </a:solidFill>
              <a:ln w="12700">
                <a:noFill/>
                <a:miter lim="800000"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4003" name="Oval 19"/>
              <p:cNvSpPr>
                <a:spLocks noChangeArrowheads="1"/>
              </p:cNvSpPr>
              <p:nvPr/>
            </p:nvSpPr>
            <p:spPr bwMode="auto">
              <a:xfrm>
                <a:off x="640" y="1952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54004" name="Rectangle 20"/>
            <p:cNvSpPr>
              <a:spLocks noChangeArrowheads="1"/>
            </p:cNvSpPr>
            <p:nvPr/>
          </p:nvSpPr>
          <p:spPr bwMode="auto">
            <a:xfrm>
              <a:off x="784" y="2720"/>
              <a:ext cx="480" cy="72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4005" name="Oval 21"/>
            <p:cNvSpPr>
              <a:spLocks noChangeArrowheads="1"/>
            </p:cNvSpPr>
            <p:nvPr/>
          </p:nvSpPr>
          <p:spPr bwMode="auto">
            <a:xfrm>
              <a:off x="832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4006" name="Oval 22"/>
            <p:cNvSpPr>
              <a:spLocks noChangeArrowheads="1"/>
            </p:cNvSpPr>
            <p:nvPr/>
          </p:nvSpPr>
          <p:spPr bwMode="auto">
            <a:xfrm>
              <a:off x="1144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4007" name="Rectangle 23"/>
            <p:cNvSpPr>
              <a:spLocks noChangeArrowheads="1"/>
            </p:cNvSpPr>
            <p:nvPr/>
          </p:nvSpPr>
          <p:spPr bwMode="auto">
            <a:xfrm>
              <a:off x="1024" y="2088"/>
              <a:ext cx="144" cy="96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4008" name="Oval 24"/>
            <p:cNvSpPr>
              <a:spLocks noChangeArrowheads="1"/>
            </p:cNvSpPr>
            <p:nvPr/>
          </p:nvSpPr>
          <p:spPr bwMode="auto">
            <a:xfrm>
              <a:off x="1120" y="2096"/>
              <a:ext cx="72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4009" name="Rectangle 25"/>
            <p:cNvSpPr>
              <a:spLocks noChangeArrowheads="1"/>
            </p:cNvSpPr>
            <p:nvPr/>
          </p:nvSpPr>
          <p:spPr bwMode="auto">
            <a:xfrm>
              <a:off x="952" y="2144"/>
              <a:ext cx="144" cy="48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4012" name="Line 28"/>
          <p:cNvSpPr>
            <a:spLocks noChangeShapeType="1"/>
          </p:cNvSpPr>
          <p:nvPr/>
        </p:nvSpPr>
        <p:spPr bwMode="auto">
          <a:xfrm flipH="1">
            <a:off x="1943100" y="3479800"/>
            <a:ext cx="0" cy="723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4013" name="Line 29"/>
          <p:cNvSpPr>
            <a:spLocks noChangeShapeType="1"/>
          </p:cNvSpPr>
          <p:nvPr/>
        </p:nvSpPr>
        <p:spPr bwMode="auto">
          <a:xfrm flipH="1">
            <a:off x="2692400" y="3492500"/>
            <a:ext cx="12700" cy="736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0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1300"/>
            <a:ext cx="8890000" cy="1143000"/>
          </a:xfrm>
          <a:noFill/>
          <a:ln/>
        </p:spPr>
        <p:txBody>
          <a:bodyPr anchor="ctr" anchorCtr="0"/>
          <a:lstStyle/>
          <a:p>
            <a:r>
              <a:rPr lang="en-US" sz="3700"/>
              <a:t>Trading Off Present for Future</a:t>
            </a:r>
          </a:p>
        </p:txBody>
      </p:sp>
      <p:sp>
        <p:nvSpPr>
          <p:cNvPr id="555011" name="Line 3"/>
          <p:cNvSpPr>
            <a:spLocks noChangeShapeType="1"/>
          </p:cNvSpPr>
          <p:nvPr/>
        </p:nvSpPr>
        <p:spPr bwMode="auto">
          <a:xfrm>
            <a:off x="1143000" y="4495800"/>
            <a:ext cx="746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5012" name="Rectangle 4"/>
          <p:cNvSpPr>
            <a:spLocks noChangeArrowheads="1"/>
          </p:cNvSpPr>
          <p:nvPr/>
        </p:nvSpPr>
        <p:spPr bwMode="auto">
          <a:xfrm>
            <a:off x="4568825" y="45593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5013" name="Line 5"/>
          <p:cNvSpPr>
            <a:spLocks noChangeShapeType="1"/>
          </p:cNvSpPr>
          <p:nvPr/>
        </p:nvSpPr>
        <p:spPr bwMode="auto">
          <a:xfrm flipV="1">
            <a:off x="5105400" y="3632200"/>
            <a:ext cx="0" cy="90805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5014" name="Rectangle 6"/>
          <p:cNvSpPr>
            <a:spLocks noChangeArrowheads="1"/>
          </p:cNvSpPr>
          <p:nvPr/>
        </p:nvSpPr>
        <p:spPr bwMode="auto">
          <a:xfrm>
            <a:off x="4645025" y="3476625"/>
            <a:ext cx="2260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5015" name="Rectangle 7"/>
          <p:cNvSpPr>
            <a:spLocks noChangeArrowheads="1"/>
          </p:cNvSpPr>
          <p:nvPr/>
        </p:nvSpPr>
        <p:spPr bwMode="auto">
          <a:xfrm>
            <a:off x="6804025" y="46101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55016" name="Line 8"/>
          <p:cNvSpPr>
            <a:spLocks noChangeShapeType="1"/>
          </p:cNvSpPr>
          <p:nvPr/>
        </p:nvSpPr>
        <p:spPr bwMode="auto">
          <a:xfrm flipV="1">
            <a:off x="3162300" y="3727450"/>
            <a:ext cx="0" cy="787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5017" name="Line 9"/>
          <p:cNvSpPr>
            <a:spLocks noChangeShapeType="1"/>
          </p:cNvSpPr>
          <p:nvPr/>
        </p:nvSpPr>
        <p:spPr bwMode="auto">
          <a:xfrm flipV="1">
            <a:off x="270510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5018" name="Line 10"/>
          <p:cNvSpPr>
            <a:spLocks noChangeShapeType="1"/>
          </p:cNvSpPr>
          <p:nvPr/>
        </p:nvSpPr>
        <p:spPr bwMode="auto">
          <a:xfrm flipV="1">
            <a:off x="299085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5019" name="Group 11"/>
          <p:cNvGrpSpPr>
            <a:grpSpLocks/>
          </p:cNvGrpSpPr>
          <p:nvPr/>
        </p:nvGrpSpPr>
        <p:grpSpPr bwMode="auto">
          <a:xfrm>
            <a:off x="482600" y="1905000"/>
            <a:ext cx="2705100" cy="736600"/>
            <a:chOff x="3484" y="3168"/>
            <a:chExt cx="1704" cy="464"/>
          </a:xfrm>
        </p:grpSpPr>
        <p:sp>
          <p:nvSpPr>
            <p:cNvPr id="555020" name="Oval 12"/>
            <p:cNvSpPr>
              <a:spLocks noChangeArrowheads="1"/>
            </p:cNvSpPr>
            <p:nvPr/>
          </p:nvSpPr>
          <p:spPr bwMode="invGray">
            <a:xfrm>
              <a:off x="3484" y="3242"/>
              <a:ext cx="1704" cy="390"/>
            </a:xfrm>
            <a:prstGeom prst="ellipse">
              <a:avLst/>
            </a:prstGeom>
            <a:solidFill>
              <a:srgbClr val="96969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5021" name="Oval 13"/>
            <p:cNvSpPr>
              <a:spLocks noChangeArrowheads="1"/>
            </p:cNvSpPr>
            <p:nvPr/>
          </p:nvSpPr>
          <p:spPr bwMode="invGray">
            <a:xfrm>
              <a:off x="3488" y="3168"/>
              <a:ext cx="1696" cy="382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5022" name="Freeform 14"/>
          <p:cNvSpPr>
            <a:spLocks/>
          </p:cNvSpPr>
          <p:nvPr/>
        </p:nvSpPr>
        <p:spPr bwMode="auto">
          <a:xfrm>
            <a:off x="2552700" y="1714500"/>
            <a:ext cx="2552700" cy="1847850"/>
          </a:xfrm>
          <a:custGeom>
            <a:avLst/>
            <a:gdLst/>
            <a:ahLst/>
            <a:cxnLst>
              <a:cxn ang="0">
                <a:pos x="0" y="204"/>
              </a:cxn>
              <a:cxn ang="0">
                <a:pos x="672" y="12"/>
              </a:cxn>
              <a:cxn ang="0">
                <a:pos x="1212" y="276"/>
              </a:cxn>
              <a:cxn ang="0">
                <a:pos x="1608" y="1164"/>
              </a:cxn>
            </a:cxnLst>
            <a:rect l="0" t="0" r="r" b="b"/>
            <a:pathLst>
              <a:path w="1608" h="1164">
                <a:moveTo>
                  <a:pt x="0" y="204"/>
                </a:moveTo>
                <a:cubicBezTo>
                  <a:pt x="112" y="172"/>
                  <a:pt x="470" y="0"/>
                  <a:pt x="672" y="12"/>
                </a:cubicBezTo>
                <a:cubicBezTo>
                  <a:pt x="874" y="24"/>
                  <a:pt x="1056" y="84"/>
                  <a:pt x="1212" y="276"/>
                </a:cubicBezTo>
                <a:cubicBezTo>
                  <a:pt x="1368" y="468"/>
                  <a:pt x="1526" y="979"/>
                  <a:pt x="1608" y="1164"/>
                </a:cubicBezTo>
              </a:path>
            </a:pathLst>
          </a:custGeom>
          <a:noFill/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5023" name="Group 15"/>
          <p:cNvGrpSpPr>
            <a:grpSpLocks/>
          </p:cNvGrpSpPr>
          <p:nvPr/>
        </p:nvGrpSpPr>
        <p:grpSpPr bwMode="auto">
          <a:xfrm>
            <a:off x="1941513" y="3316288"/>
            <a:ext cx="762000" cy="1231900"/>
            <a:chOff x="784" y="2088"/>
            <a:chExt cx="480" cy="776"/>
          </a:xfrm>
        </p:grpSpPr>
        <p:grpSp>
          <p:nvGrpSpPr>
            <p:cNvPr id="555024" name="Group 16"/>
            <p:cNvGrpSpPr>
              <a:grpSpLocks/>
            </p:cNvGrpSpPr>
            <p:nvPr/>
          </p:nvGrpSpPr>
          <p:grpSpPr bwMode="auto">
            <a:xfrm>
              <a:off x="784" y="2144"/>
              <a:ext cx="480" cy="544"/>
              <a:chOff x="640" y="1952"/>
              <a:chExt cx="504" cy="664"/>
            </a:xfrm>
          </p:grpSpPr>
          <p:sp>
            <p:nvSpPr>
              <p:cNvPr id="555025" name="Oval 17"/>
              <p:cNvSpPr>
                <a:spLocks noChangeArrowheads="1"/>
              </p:cNvSpPr>
              <p:nvPr/>
            </p:nvSpPr>
            <p:spPr bwMode="auto">
              <a:xfrm>
                <a:off x="640" y="2496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5026" name="Rectangle 18"/>
              <p:cNvSpPr>
                <a:spLocks noChangeArrowheads="1"/>
              </p:cNvSpPr>
              <p:nvPr/>
            </p:nvSpPr>
            <p:spPr bwMode="auto">
              <a:xfrm>
                <a:off x="640" y="2000"/>
                <a:ext cx="504" cy="576"/>
              </a:xfrm>
              <a:prstGeom prst="rect">
                <a:avLst/>
              </a:prstGeom>
              <a:solidFill>
                <a:srgbClr val="0000CC"/>
              </a:solidFill>
              <a:ln w="12700">
                <a:noFill/>
                <a:miter lim="800000"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5027" name="Oval 19"/>
              <p:cNvSpPr>
                <a:spLocks noChangeArrowheads="1"/>
              </p:cNvSpPr>
              <p:nvPr/>
            </p:nvSpPr>
            <p:spPr bwMode="auto">
              <a:xfrm>
                <a:off x="640" y="1952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55028" name="Rectangle 20"/>
            <p:cNvSpPr>
              <a:spLocks noChangeArrowheads="1"/>
            </p:cNvSpPr>
            <p:nvPr/>
          </p:nvSpPr>
          <p:spPr bwMode="auto">
            <a:xfrm>
              <a:off x="784" y="2720"/>
              <a:ext cx="480" cy="72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5029" name="Oval 21"/>
            <p:cNvSpPr>
              <a:spLocks noChangeArrowheads="1"/>
            </p:cNvSpPr>
            <p:nvPr/>
          </p:nvSpPr>
          <p:spPr bwMode="auto">
            <a:xfrm>
              <a:off x="832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5030" name="Oval 22"/>
            <p:cNvSpPr>
              <a:spLocks noChangeArrowheads="1"/>
            </p:cNvSpPr>
            <p:nvPr/>
          </p:nvSpPr>
          <p:spPr bwMode="auto">
            <a:xfrm>
              <a:off x="1144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5031" name="Rectangle 23"/>
            <p:cNvSpPr>
              <a:spLocks noChangeArrowheads="1"/>
            </p:cNvSpPr>
            <p:nvPr/>
          </p:nvSpPr>
          <p:spPr bwMode="auto">
            <a:xfrm>
              <a:off x="1024" y="2088"/>
              <a:ext cx="144" cy="96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5032" name="Oval 24"/>
            <p:cNvSpPr>
              <a:spLocks noChangeArrowheads="1"/>
            </p:cNvSpPr>
            <p:nvPr/>
          </p:nvSpPr>
          <p:spPr bwMode="auto">
            <a:xfrm>
              <a:off x="1120" y="2096"/>
              <a:ext cx="72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5033" name="Rectangle 25"/>
            <p:cNvSpPr>
              <a:spLocks noChangeArrowheads="1"/>
            </p:cNvSpPr>
            <p:nvPr/>
          </p:nvSpPr>
          <p:spPr bwMode="auto">
            <a:xfrm>
              <a:off x="952" y="2144"/>
              <a:ext cx="144" cy="48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5036" name="Line 28"/>
          <p:cNvSpPr>
            <a:spLocks noChangeShapeType="1"/>
          </p:cNvSpPr>
          <p:nvPr/>
        </p:nvSpPr>
        <p:spPr bwMode="auto">
          <a:xfrm flipH="1">
            <a:off x="1943100" y="3479800"/>
            <a:ext cx="0" cy="723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5037" name="Line 29"/>
          <p:cNvSpPr>
            <a:spLocks noChangeShapeType="1"/>
          </p:cNvSpPr>
          <p:nvPr/>
        </p:nvSpPr>
        <p:spPr bwMode="auto">
          <a:xfrm flipH="1">
            <a:off x="2692400" y="3492500"/>
            <a:ext cx="12700" cy="736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1300"/>
            <a:ext cx="8890000" cy="1143000"/>
          </a:xfrm>
          <a:noFill/>
          <a:ln/>
        </p:spPr>
        <p:txBody>
          <a:bodyPr anchor="ctr" anchorCtr="0"/>
          <a:lstStyle/>
          <a:p>
            <a:r>
              <a:rPr lang="en-US" sz="3700"/>
              <a:t>Trading Off Present for Future</a:t>
            </a:r>
          </a:p>
        </p:txBody>
      </p:sp>
      <p:sp>
        <p:nvSpPr>
          <p:cNvPr id="556035" name="Line 3"/>
          <p:cNvSpPr>
            <a:spLocks noChangeShapeType="1"/>
          </p:cNvSpPr>
          <p:nvPr/>
        </p:nvSpPr>
        <p:spPr bwMode="auto">
          <a:xfrm>
            <a:off x="1143000" y="4495800"/>
            <a:ext cx="746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6036" name="Rectangle 4"/>
          <p:cNvSpPr>
            <a:spLocks noChangeArrowheads="1"/>
          </p:cNvSpPr>
          <p:nvPr/>
        </p:nvSpPr>
        <p:spPr bwMode="auto">
          <a:xfrm>
            <a:off x="4568825" y="45593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6037" name="Line 5"/>
          <p:cNvSpPr>
            <a:spLocks noChangeShapeType="1"/>
          </p:cNvSpPr>
          <p:nvPr/>
        </p:nvSpPr>
        <p:spPr bwMode="auto">
          <a:xfrm flipV="1">
            <a:off x="4095750" y="4165600"/>
            <a:ext cx="0" cy="37465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6038" name="Rectangle 6"/>
          <p:cNvSpPr>
            <a:spLocks noChangeArrowheads="1"/>
          </p:cNvSpPr>
          <p:nvPr/>
        </p:nvSpPr>
        <p:spPr bwMode="auto">
          <a:xfrm>
            <a:off x="4645025" y="3476625"/>
            <a:ext cx="2260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6039" name="Rectangle 7"/>
          <p:cNvSpPr>
            <a:spLocks noChangeArrowheads="1"/>
          </p:cNvSpPr>
          <p:nvPr/>
        </p:nvSpPr>
        <p:spPr bwMode="auto">
          <a:xfrm>
            <a:off x="6804025" y="4610100"/>
            <a:ext cx="8953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Time</a:t>
            </a:r>
          </a:p>
        </p:txBody>
      </p:sp>
      <p:sp>
        <p:nvSpPr>
          <p:cNvPr id="556040" name="Line 8"/>
          <p:cNvSpPr>
            <a:spLocks noChangeShapeType="1"/>
          </p:cNvSpPr>
          <p:nvPr/>
        </p:nvSpPr>
        <p:spPr bwMode="auto">
          <a:xfrm flipV="1">
            <a:off x="3162300" y="3727450"/>
            <a:ext cx="0" cy="787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56041" name="Line 9"/>
          <p:cNvSpPr>
            <a:spLocks noChangeShapeType="1"/>
          </p:cNvSpPr>
          <p:nvPr/>
        </p:nvSpPr>
        <p:spPr bwMode="auto">
          <a:xfrm flipV="1">
            <a:off x="2990850" y="3600450"/>
            <a:ext cx="0" cy="8763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6042" name="Group 10"/>
          <p:cNvGrpSpPr>
            <a:grpSpLocks/>
          </p:cNvGrpSpPr>
          <p:nvPr/>
        </p:nvGrpSpPr>
        <p:grpSpPr bwMode="auto">
          <a:xfrm>
            <a:off x="482600" y="1905000"/>
            <a:ext cx="2705100" cy="736600"/>
            <a:chOff x="3484" y="3168"/>
            <a:chExt cx="1704" cy="464"/>
          </a:xfrm>
        </p:grpSpPr>
        <p:sp>
          <p:nvSpPr>
            <p:cNvPr id="556043" name="Oval 11"/>
            <p:cNvSpPr>
              <a:spLocks noChangeArrowheads="1"/>
            </p:cNvSpPr>
            <p:nvPr/>
          </p:nvSpPr>
          <p:spPr bwMode="invGray">
            <a:xfrm>
              <a:off x="3484" y="3242"/>
              <a:ext cx="1704" cy="390"/>
            </a:xfrm>
            <a:prstGeom prst="ellipse">
              <a:avLst/>
            </a:prstGeom>
            <a:solidFill>
              <a:srgbClr val="96969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6044" name="Oval 12"/>
            <p:cNvSpPr>
              <a:spLocks noChangeArrowheads="1"/>
            </p:cNvSpPr>
            <p:nvPr/>
          </p:nvSpPr>
          <p:spPr bwMode="invGray">
            <a:xfrm>
              <a:off x="3488" y="3168"/>
              <a:ext cx="1696" cy="382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6045" name="Freeform 13"/>
          <p:cNvSpPr>
            <a:spLocks/>
          </p:cNvSpPr>
          <p:nvPr/>
        </p:nvSpPr>
        <p:spPr bwMode="auto">
          <a:xfrm>
            <a:off x="2552700" y="1746250"/>
            <a:ext cx="1543050" cy="2197100"/>
          </a:xfrm>
          <a:custGeom>
            <a:avLst/>
            <a:gdLst/>
            <a:ahLst/>
            <a:cxnLst>
              <a:cxn ang="0">
                <a:pos x="0" y="184"/>
              </a:cxn>
              <a:cxn ang="0">
                <a:pos x="504" y="28"/>
              </a:cxn>
              <a:cxn ang="0">
                <a:pos x="864" y="352"/>
              </a:cxn>
              <a:cxn ang="0">
                <a:pos x="972" y="1384"/>
              </a:cxn>
            </a:cxnLst>
            <a:rect l="0" t="0" r="r" b="b"/>
            <a:pathLst>
              <a:path w="972" h="1384">
                <a:moveTo>
                  <a:pt x="0" y="184"/>
                </a:moveTo>
                <a:cubicBezTo>
                  <a:pt x="84" y="158"/>
                  <a:pt x="360" y="0"/>
                  <a:pt x="504" y="28"/>
                </a:cubicBezTo>
                <a:cubicBezTo>
                  <a:pt x="648" y="56"/>
                  <a:pt x="786" y="126"/>
                  <a:pt x="864" y="352"/>
                </a:cubicBezTo>
                <a:cubicBezTo>
                  <a:pt x="942" y="578"/>
                  <a:pt x="950" y="1169"/>
                  <a:pt x="972" y="1384"/>
                </a:cubicBezTo>
              </a:path>
            </a:pathLst>
          </a:custGeom>
          <a:noFill/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6046" name="Group 14"/>
          <p:cNvGrpSpPr>
            <a:grpSpLocks/>
          </p:cNvGrpSpPr>
          <p:nvPr/>
        </p:nvGrpSpPr>
        <p:grpSpPr bwMode="auto">
          <a:xfrm>
            <a:off x="1941513" y="3316288"/>
            <a:ext cx="762000" cy="1231900"/>
            <a:chOff x="784" y="2088"/>
            <a:chExt cx="480" cy="776"/>
          </a:xfrm>
        </p:grpSpPr>
        <p:grpSp>
          <p:nvGrpSpPr>
            <p:cNvPr id="556047" name="Group 15"/>
            <p:cNvGrpSpPr>
              <a:grpSpLocks/>
            </p:cNvGrpSpPr>
            <p:nvPr/>
          </p:nvGrpSpPr>
          <p:grpSpPr bwMode="auto">
            <a:xfrm>
              <a:off x="784" y="2144"/>
              <a:ext cx="480" cy="544"/>
              <a:chOff x="640" y="1952"/>
              <a:chExt cx="504" cy="664"/>
            </a:xfrm>
          </p:grpSpPr>
          <p:sp>
            <p:nvSpPr>
              <p:cNvPr id="556048" name="Oval 16"/>
              <p:cNvSpPr>
                <a:spLocks noChangeArrowheads="1"/>
              </p:cNvSpPr>
              <p:nvPr/>
            </p:nvSpPr>
            <p:spPr bwMode="auto">
              <a:xfrm>
                <a:off x="640" y="2496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6049" name="Rectangle 17"/>
              <p:cNvSpPr>
                <a:spLocks noChangeArrowheads="1"/>
              </p:cNvSpPr>
              <p:nvPr/>
            </p:nvSpPr>
            <p:spPr bwMode="auto">
              <a:xfrm>
                <a:off x="640" y="2000"/>
                <a:ext cx="504" cy="576"/>
              </a:xfrm>
              <a:prstGeom prst="rect">
                <a:avLst/>
              </a:prstGeom>
              <a:solidFill>
                <a:srgbClr val="0000CC"/>
              </a:solidFill>
              <a:ln w="12700">
                <a:noFill/>
                <a:miter lim="800000"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6050" name="Oval 18"/>
              <p:cNvSpPr>
                <a:spLocks noChangeArrowheads="1"/>
              </p:cNvSpPr>
              <p:nvPr/>
            </p:nvSpPr>
            <p:spPr bwMode="auto">
              <a:xfrm>
                <a:off x="640" y="1952"/>
                <a:ext cx="504" cy="120"/>
              </a:xfrm>
              <a:prstGeom prst="ellipse">
                <a:avLst/>
              </a:prstGeom>
              <a:solidFill>
                <a:srgbClr val="0000CC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med" len="lg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56051" name="Rectangle 19"/>
            <p:cNvSpPr>
              <a:spLocks noChangeArrowheads="1"/>
            </p:cNvSpPr>
            <p:nvPr/>
          </p:nvSpPr>
          <p:spPr bwMode="auto">
            <a:xfrm>
              <a:off x="784" y="2720"/>
              <a:ext cx="480" cy="72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6052" name="Oval 20"/>
            <p:cNvSpPr>
              <a:spLocks noChangeArrowheads="1"/>
            </p:cNvSpPr>
            <p:nvPr/>
          </p:nvSpPr>
          <p:spPr bwMode="auto">
            <a:xfrm>
              <a:off x="832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6053" name="Oval 21"/>
            <p:cNvSpPr>
              <a:spLocks noChangeArrowheads="1"/>
            </p:cNvSpPr>
            <p:nvPr/>
          </p:nvSpPr>
          <p:spPr bwMode="auto">
            <a:xfrm>
              <a:off x="1144" y="2768"/>
              <a:ext cx="96" cy="96"/>
            </a:xfrm>
            <a:prstGeom prst="ellipse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6054" name="Rectangle 22"/>
            <p:cNvSpPr>
              <a:spLocks noChangeArrowheads="1"/>
            </p:cNvSpPr>
            <p:nvPr/>
          </p:nvSpPr>
          <p:spPr bwMode="auto">
            <a:xfrm>
              <a:off x="1024" y="2088"/>
              <a:ext cx="144" cy="96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6055" name="Oval 23"/>
            <p:cNvSpPr>
              <a:spLocks noChangeArrowheads="1"/>
            </p:cNvSpPr>
            <p:nvPr/>
          </p:nvSpPr>
          <p:spPr bwMode="auto">
            <a:xfrm>
              <a:off x="1120" y="2096"/>
              <a:ext cx="72" cy="9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6056" name="Rectangle 24"/>
            <p:cNvSpPr>
              <a:spLocks noChangeArrowheads="1"/>
            </p:cNvSpPr>
            <p:nvPr/>
          </p:nvSpPr>
          <p:spPr bwMode="auto">
            <a:xfrm>
              <a:off x="952" y="2144"/>
              <a:ext cx="144" cy="48"/>
            </a:xfrm>
            <a:prstGeom prst="rect">
              <a:avLst/>
            </a:prstGeom>
            <a:solidFill>
              <a:srgbClr val="0000CC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6059" name="Line 27"/>
          <p:cNvSpPr>
            <a:spLocks noChangeShapeType="1"/>
          </p:cNvSpPr>
          <p:nvPr/>
        </p:nvSpPr>
        <p:spPr bwMode="auto">
          <a:xfrm flipH="1">
            <a:off x="1943100" y="3479800"/>
            <a:ext cx="0" cy="723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6060" name="Line 28"/>
          <p:cNvSpPr>
            <a:spLocks noChangeShapeType="1"/>
          </p:cNvSpPr>
          <p:nvPr/>
        </p:nvSpPr>
        <p:spPr bwMode="auto">
          <a:xfrm flipH="1">
            <a:off x="2692400" y="3492500"/>
            <a:ext cx="12700" cy="736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4286"/>
            <a:ext cx="9144000" cy="1090171"/>
          </a:xfrm>
        </p:spPr>
        <p:txBody>
          <a:bodyPr/>
          <a:lstStyle/>
          <a:p>
            <a:r>
              <a:rPr lang="en-US" dirty="0" smtClean="0"/>
              <a:t>Challenge:</a:t>
            </a:r>
            <a:br>
              <a:rPr lang="en-US" dirty="0" smtClean="0"/>
            </a:br>
            <a:r>
              <a:rPr lang="en-US" dirty="0" smtClean="0"/>
              <a:t>Frame – and Framing Problem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2" y="2057400"/>
            <a:ext cx="8374742" cy="5780686"/>
          </a:xfrm>
        </p:spPr>
        <p:txBody>
          <a:bodyPr/>
          <a:lstStyle/>
          <a:p>
            <a:r>
              <a:rPr lang="en-US" dirty="0" smtClean="0"/>
              <a:t>What goals, preferences, …objects, predicates, relationships should be in a decision model?</a:t>
            </a:r>
          </a:p>
          <a:p>
            <a:endParaRPr lang="en-US" sz="1800" dirty="0" smtClean="0"/>
          </a:p>
          <a:p>
            <a:r>
              <a:rPr lang="en-US" dirty="0" smtClean="0"/>
              <a:t>How can tractable, relevant models be constructed automatically?</a:t>
            </a:r>
          </a:p>
          <a:p>
            <a:endParaRPr lang="en-US" sz="1400" dirty="0" smtClean="0"/>
          </a:p>
          <a:p>
            <a:r>
              <a:rPr lang="en-US" dirty="0" smtClean="0"/>
              <a:t>How can the system learn about the frame?</a:t>
            </a:r>
          </a:p>
          <a:p>
            <a:endParaRPr lang="en-US" dirty="0" smtClean="0"/>
          </a:p>
          <a:p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Line 3"/>
          <p:cNvSpPr>
            <a:spLocks noChangeShapeType="1"/>
          </p:cNvSpPr>
          <p:nvPr/>
        </p:nvSpPr>
        <p:spPr bwMode="auto">
          <a:xfrm flipH="1">
            <a:off x="5675313" y="3813175"/>
            <a:ext cx="190500" cy="593725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44" name="Line 4"/>
          <p:cNvSpPr>
            <a:spLocks noChangeShapeType="1"/>
          </p:cNvSpPr>
          <p:nvPr/>
        </p:nvSpPr>
        <p:spPr bwMode="auto">
          <a:xfrm flipH="1">
            <a:off x="4044950" y="4662488"/>
            <a:ext cx="60325" cy="52705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45" name="Line 5"/>
          <p:cNvSpPr>
            <a:spLocks noChangeShapeType="1"/>
          </p:cNvSpPr>
          <p:nvPr/>
        </p:nvSpPr>
        <p:spPr bwMode="auto">
          <a:xfrm flipH="1">
            <a:off x="4194175" y="4752975"/>
            <a:ext cx="668338" cy="604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46" name="Line 6"/>
          <p:cNvSpPr>
            <a:spLocks noChangeShapeType="1"/>
          </p:cNvSpPr>
          <p:nvPr/>
        </p:nvSpPr>
        <p:spPr bwMode="auto">
          <a:xfrm>
            <a:off x="4794250" y="3846513"/>
            <a:ext cx="119063" cy="644525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47" name="Line 7"/>
          <p:cNvSpPr>
            <a:spLocks noChangeShapeType="1"/>
          </p:cNvSpPr>
          <p:nvPr/>
        </p:nvSpPr>
        <p:spPr bwMode="auto">
          <a:xfrm>
            <a:off x="4049713" y="3892550"/>
            <a:ext cx="38100" cy="428625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48" name="Line 8"/>
          <p:cNvSpPr>
            <a:spLocks noChangeShapeType="1"/>
          </p:cNvSpPr>
          <p:nvPr/>
        </p:nvSpPr>
        <p:spPr bwMode="auto">
          <a:xfrm flipH="1">
            <a:off x="4194175" y="3856038"/>
            <a:ext cx="528638" cy="612775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49" name="Line 9"/>
          <p:cNvSpPr>
            <a:spLocks noChangeShapeType="1"/>
          </p:cNvSpPr>
          <p:nvPr/>
        </p:nvSpPr>
        <p:spPr bwMode="auto">
          <a:xfrm>
            <a:off x="3359150" y="4730750"/>
            <a:ext cx="9525" cy="1368425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50" name="Line 10"/>
          <p:cNvSpPr>
            <a:spLocks noChangeShapeType="1"/>
          </p:cNvSpPr>
          <p:nvPr/>
        </p:nvSpPr>
        <p:spPr bwMode="auto">
          <a:xfrm>
            <a:off x="2754313" y="4659313"/>
            <a:ext cx="482600" cy="1528762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51" name="Line 11"/>
          <p:cNvSpPr>
            <a:spLocks noChangeShapeType="1"/>
          </p:cNvSpPr>
          <p:nvPr/>
        </p:nvSpPr>
        <p:spPr bwMode="auto">
          <a:xfrm>
            <a:off x="1865313" y="4702175"/>
            <a:ext cx="1270000" cy="13970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52" name="Line 12"/>
          <p:cNvSpPr>
            <a:spLocks noChangeShapeType="1"/>
          </p:cNvSpPr>
          <p:nvPr/>
        </p:nvSpPr>
        <p:spPr bwMode="auto">
          <a:xfrm flipH="1">
            <a:off x="1908175" y="4765675"/>
            <a:ext cx="1374775" cy="12271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53" name="Line 13"/>
          <p:cNvSpPr>
            <a:spLocks noChangeShapeType="1"/>
          </p:cNvSpPr>
          <p:nvPr/>
        </p:nvSpPr>
        <p:spPr bwMode="auto">
          <a:xfrm>
            <a:off x="4151313" y="4722813"/>
            <a:ext cx="592137" cy="1376362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54" name="Line 14"/>
          <p:cNvSpPr>
            <a:spLocks noChangeShapeType="1"/>
          </p:cNvSpPr>
          <p:nvPr/>
        </p:nvSpPr>
        <p:spPr bwMode="auto">
          <a:xfrm flipH="1">
            <a:off x="4976813" y="4722813"/>
            <a:ext cx="655637" cy="1419225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55" name="Line 15"/>
          <p:cNvSpPr>
            <a:spLocks noChangeShapeType="1"/>
          </p:cNvSpPr>
          <p:nvPr/>
        </p:nvSpPr>
        <p:spPr bwMode="auto">
          <a:xfrm flipH="1">
            <a:off x="5103813" y="5464175"/>
            <a:ext cx="1185862" cy="6350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56" name="Line 16"/>
          <p:cNvSpPr>
            <a:spLocks noChangeShapeType="1"/>
          </p:cNvSpPr>
          <p:nvPr/>
        </p:nvSpPr>
        <p:spPr bwMode="auto">
          <a:xfrm>
            <a:off x="5695950" y="4702175"/>
            <a:ext cx="677863" cy="13541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57" name="Line 17"/>
          <p:cNvSpPr>
            <a:spLocks noChangeShapeType="1"/>
          </p:cNvSpPr>
          <p:nvPr/>
        </p:nvSpPr>
        <p:spPr bwMode="auto">
          <a:xfrm>
            <a:off x="5019675" y="4702175"/>
            <a:ext cx="1201738" cy="15065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58" name="Line 18"/>
          <p:cNvSpPr>
            <a:spLocks noChangeShapeType="1"/>
          </p:cNvSpPr>
          <p:nvPr/>
        </p:nvSpPr>
        <p:spPr bwMode="auto">
          <a:xfrm flipH="1">
            <a:off x="1187450" y="4791075"/>
            <a:ext cx="60325" cy="12652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59" name="Line 19"/>
          <p:cNvSpPr>
            <a:spLocks noChangeShapeType="1"/>
          </p:cNvSpPr>
          <p:nvPr/>
        </p:nvSpPr>
        <p:spPr bwMode="auto">
          <a:xfrm>
            <a:off x="6543675" y="4702175"/>
            <a:ext cx="1163638" cy="14605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60" name="Line 20"/>
          <p:cNvSpPr>
            <a:spLocks noChangeShapeType="1"/>
          </p:cNvSpPr>
          <p:nvPr/>
        </p:nvSpPr>
        <p:spPr bwMode="auto">
          <a:xfrm>
            <a:off x="6457950" y="5464175"/>
            <a:ext cx="635000" cy="550863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61" name="Line 21"/>
          <p:cNvSpPr>
            <a:spLocks noChangeShapeType="1"/>
          </p:cNvSpPr>
          <p:nvPr/>
        </p:nvSpPr>
        <p:spPr bwMode="auto">
          <a:xfrm flipH="1">
            <a:off x="7115175" y="5527675"/>
            <a:ext cx="41275" cy="4016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62" name="Line 22"/>
          <p:cNvSpPr>
            <a:spLocks noChangeShapeType="1"/>
          </p:cNvSpPr>
          <p:nvPr/>
        </p:nvSpPr>
        <p:spPr bwMode="auto">
          <a:xfrm flipH="1">
            <a:off x="3516313" y="4700588"/>
            <a:ext cx="528637" cy="1398587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63" name="Line 23"/>
          <p:cNvSpPr>
            <a:spLocks noChangeShapeType="1"/>
          </p:cNvSpPr>
          <p:nvPr/>
        </p:nvSpPr>
        <p:spPr bwMode="auto">
          <a:xfrm flipH="1">
            <a:off x="5248275" y="4811713"/>
            <a:ext cx="1057275" cy="614362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64" name="Line 24"/>
          <p:cNvSpPr>
            <a:spLocks noChangeShapeType="1"/>
          </p:cNvSpPr>
          <p:nvPr/>
        </p:nvSpPr>
        <p:spPr bwMode="auto">
          <a:xfrm flipH="1">
            <a:off x="4956175" y="3709988"/>
            <a:ext cx="777875" cy="39687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65" name="Line 25"/>
          <p:cNvSpPr>
            <a:spLocks noChangeShapeType="1"/>
          </p:cNvSpPr>
          <p:nvPr/>
        </p:nvSpPr>
        <p:spPr bwMode="auto">
          <a:xfrm flipH="1">
            <a:off x="5695950" y="3813175"/>
            <a:ext cx="254000" cy="2138363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66" name="Line 26"/>
          <p:cNvSpPr>
            <a:spLocks noChangeShapeType="1"/>
          </p:cNvSpPr>
          <p:nvPr/>
        </p:nvSpPr>
        <p:spPr bwMode="auto">
          <a:xfrm>
            <a:off x="6119813" y="3792538"/>
            <a:ext cx="969962" cy="468312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67" name="Line 27"/>
          <p:cNvSpPr>
            <a:spLocks noChangeShapeType="1"/>
          </p:cNvSpPr>
          <p:nvPr/>
        </p:nvSpPr>
        <p:spPr bwMode="auto">
          <a:xfrm>
            <a:off x="6140450" y="3729038"/>
            <a:ext cx="1643063" cy="642937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68" name="Line 28"/>
          <p:cNvSpPr>
            <a:spLocks noChangeShapeType="1"/>
          </p:cNvSpPr>
          <p:nvPr/>
        </p:nvSpPr>
        <p:spPr bwMode="auto">
          <a:xfrm>
            <a:off x="4214813" y="4575175"/>
            <a:ext cx="2082800" cy="7112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69" name="Line 29"/>
          <p:cNvSpPr>
            <a:spLocks noChangeShapeType="1"/>
          </p:cNvSpPr>
          <p:nvPr/>
        </p:nvSpPr>
        <p:spPr bwMode="auto">
          <a:xfrm>
            <a:off x="4230688" y="3775075"/>
            <a:ext cx="2082800" cy="7112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70" name="Line 30"/>
          <p:cNvSpPr>
            <a:spLocks noChangeShapeType="1"/>
          </p:cNvSpPr>
          <p:nvPr/>
        </p:nvSpPr>
        <p:spPr bwMode="auto">
          <a:xfrm>
            <a:off x="7219950" y="4659313"/>
            <a:ext cx="503238" cy="512762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71" name="Line 31"/>
          <p:cNvSpPr>
            <a:spLocks noChangeShapeType="1"/>
          </p:cNvSpPr>
          <p:nvPr/>
        </p:nvSpPr>
        <p:spPr bwMode="auto">
          <a:xfrm flipH="1">
            <a:off x="7856538" y="4705350"/>
            <a:ext cx="100012" cy="525463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72" name="Line 32"/>
          <p:cNvSpPr>
            <a:spLocks noChangeShapeType="1"/>
          </p:cNvSpPr>
          <p:nvPr/>
        </p:nvSpPr>
        <p:spPr bwMode="auto">
          <a:xfrm flipH="1">
            <a:off x="3559175" y="3770313"/>
            <a:ext cx="549275" cy="6985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73" name="Line 33"/>
          <p:cNvSpPr>
            <a:spLocks noChangeShapeType="1"/>
          </p:cNvSpPr>
          <p:nvPr/>
        </p:nvSpPr>
        <p:spPr bwMode="auto">
          <a:xfrm flipH="1">
            <a:off x="2076450" y="4595813"/>
            <a:ext cx="444500" cy="42862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74" name="Line 34"/>
          <p:cNvSpPr>
            <a:spLocks noChangeShapeType="1"/>
          </p:cNvSpPr>
          <p:nvPr/>
        </p:nvSpPr>
        <p:spPr bwMode="auto">
          <a:xfrm flipH="1">
            <a:off x="1336675" y="3736975"/>
            <a:ext cx="2508250" cy="690563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75" name="Line 35"/>
          <p:cNvSpPr>
            <a:spLocks noChangeShapeType="1"/>
          </p:cNvSpPr>
          <p:nvPr/>
        </p:nvSpPr>
        <p:spPr bwMode="auto">
          <a:xfrm>
            <a:off x="7824788" y="5576888"/>
            <a:ext cx="30162" cy="415925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76" name="Line 36"/>
          <p:cNvSpPr>
            <a:spLocks noChangeShapeType="1"/>
          </p:cNvSpPr>
          <p:nvPr/>
        </p:nvSpPr>
        <p:spPr bwMode="auto">
          <a:xfrm flipH="1">
            <a:off x="7072313" y="4692650"/>
            <a:ext cx="71437" cy="454025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77" name="Line 37"/>
          <p:cNvSpPr>
            <a:spLocks noChangeShapeType="1"/>
          </p:cNvSpPr>
          <p:nvPr/>
        </p:nvSpPr>
        <p:spPr bwMode="auto">
          <a:xfrm>
            <a:off x="4059238" y="5576888"/>
            <a:ext cx="71437" cy="522287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78" name="Oval 38"/>
          <p:cNvSpPr>
            <a:spLocks noChangeArrowheads="1"/>
          </p:cNvSpPr>
          <p:nvPr/>
        </p:nvSpPr>
        <p:spPr bwMode="auto">
          <a:xfrm>
            <a:off x="7672388" y="4327525"/>
            <a:ext cx="452437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79" name="Oval 39"/>
          <p:cNvSpPr>
            <a:spLocks noChangeArrowheads="1"/>
          </p:cNvSpPr>
          <p:nvPr/>
        </p:nvSpPr>
        <p:spPr bwMode="auto">
          <a:xfrm>
            <a:off x="4724400" y="4352925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80" name="Oval 40"/>
          <p:cNvSpPr>
            <a:spLocks noChangeArrowheads="1"/>
          </p:cNvSpPr>
          <p:nvPr/>
        </p:nvSpPr>
        <p:spPr bwMode="auto">
          <a:xfrm>
            <a:off x="5440363" y="4337050"/>
            <a:ext cx="452437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81" name="Oval 41"/>
          <p:cNvSpPr>
            <a:spLocks noChangeArrowheads="1"/>
          </p:cNvSpPr>
          <p:nvPr/>
        </p:nvSpPr>
        <p:spPr bwMode="auto">
          <a:xfrm>
            <a:off x="6219825" y="4319588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82" name="Oval 42"/>
          <p:cNvSpPr>
            <a:spLocks noChangeArrowheads="1"/>
          </p:cNvSpPr>
          <p:nvPr/>
        </p:nvSpPr>
        <p:spPr bwMode="auto">
          <a:xfrm>
            <a:off x="6956425" y="4322763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83" name="Oval 43"/>
          <p:cNvSpPr>
            <a:spLocks noChangeArrowheads="1"/>
          </p:cNvSpPr>
          <p:nvPr/>
        </p:nvSpPr>
        <p:spPr bwMode="auto">
          <a:xfrm>
            <a:off x="3900488" y="4332288"/>
            <a:ext cx="452437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84" name="Oval 44"/>
          <p:cNvSpPr>
            <a:spLocks noChangeArrowheads="1"/>
          </p:cNvSpPr>
          <p:nvPr/>
        </p:nvSpPr>
        <p:spPr bwMode="auto">
          <a:xfrm>
            <a:off x="952500" y="4357688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85" name="Oval 45"/>
          <p:cNvSpPr>
            <a:spLocks noChangeArrowheads="1"/>
          </p:cNvSpPr>
          <p:nvPr/>
        </p:nvSpPr>
        <p:spPr bwMode="auto">
          <a:xfrm>
            <a:off x="1668463" y="4341813"/>
            <a:ext cx="452437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86" name="Oval 46"/>
          <p:cNvSpPr>
            <a:spLocks noChangeArrowheads="1"/>
          </p:cNvSpPr>
          <p:nvPr/>
        </p:nvSpPr>
        <p:spPr bwMode="auto">
          <a:xfrm>
            <a:off x="2447925" y="4324350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87" name="Oval 47"/>
          <p:cNvSpPr>
            <a:spLocks noChangeArrowheads="1"/>
          </p:cNvSpPr>
          <p:nvPr/>
        </p:nvSpPr>
        <p:spPr bwMode="auto">
          <a:xfrm>
            <a:off x="3184525" y="4327525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88" name="Oval 48"/>
          <p:cNvSpPr>
            <a:spLocks noChangeArrowheads="1"/>
          </p:cNvSpPr>
          <p:nvPr/>
        </p:nvSpPr>
        <p:spPr bwMode="auto">
          <a:xfrm>
            <a:off x="7624763" y="5157788"/>
            <a:ext cx="452437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89" name="Oval 49"/>
          <p:cNvSpPr>
            <a:spLocks noChangeArrowheads="1"/>
          </p:cNvSpPr>
          <p:nvPr/>
        </p:nvSpPr>
        <p:spPr bwMode="auto">
          <a:xfrm>
            <a:off x="5054600" y="5103813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90" name="Oval 50"/>
          <p:cNvSpPr>
            <a:spLocks noChangeArrowheads="1"/>
          </p:cNvSpPr>
          <p:nvPr/>
        </p:nvSpPr>
        <p:spPr bwMode="auto">
          <a:xfrm>
            <a:off x="6172200" y="5149850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91" name="Oval 51"/>
          <p:cNvSpPr>
            <a:spLocks noChangeArrowheads="1"/>
          </p:cNvSpPr>
          <p:nvPr/>
        </p:nvSpPr>
        <p:spPr bwMode="auto">
          <a:xfrm>
            <a:off x="6908800" y="5153025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92" name="Oval 52"/>
          <p:cNvSpPr>
            <a:spLocks noChangeArrowheads="1"/>
          </p:cNvSpPr>
          <p:nvPr/>
        </p:nvSpPr>
        <p:spPr bwMode="auto">
          <a:xfrm>
            <a:off x="3852863" y="5162550"/>
            <a:ext cx="452437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93" name="Oval 53"/>
          <p:cNvSpPr>
            <a:spLocks noChangeArrowheads="1"/>
          </p:cNvSpPr>
          <p:nvPr/>
        </p:nvSpPr>
        <p:spPr bwMode="auto">
          <a:xfrm>
            <a:off x="3846513" y="3452813"/>
            <a:ext cx="452437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94" name="Oval 54"/>
          <p:cNvSpPr>
            <a:spLocks noChangeArrowheads="1"/>
          </p:cNvSpPr>
          <p:nvPr/>
        </p:nvSpPr>
        <p:spPr bwMode="auto">
          <a:xfrm>
            <a:off x="4562475" y="3436938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95" name="Oval 55"/>
          <p:cNvSpPr>
            <a:spLocks noChangeArrowheads="1"/>
          </p:cNvSpPr>
          <p:nvPr/>
        </p:nvSpPr>
        <p:spPr bwMode="auto">
          <a:xfrm>
            <a:off x="5702300" y="3419475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96" name="Oval 56"/>
          <p:cNvSpPr>
            <a:spLocks noChangeArrowheads="1"/>
          </p:cNvSpPr>
          <p:nvPr/>
        </p:nvSpPr>
        <p:spPr bwMode="auto">
          <a:xfrm>
            <a:off x="7662863" y="5988050"/>
            <a:ext cx="452437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97" name="Oval 57"/>
          <p:cNvSpPr>
            <a:spLocks noChangeArrowheads="1"/>
          </p:cNvSpPr>
          <p:nvPr/>
        </p:nvSpPr>
        <p:spPr bwMode="auto">
          <a:xfrm>
            <a:off x="4714875" y="6013450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98" name="Oval 58"/>
          <p:cNvSpPr>
            <a:spLocks noChangeArrowheads="1"/>
          </p:cNvSpPr>
          <p:nvPr/>
        </p:nvSpPr>
        <p:spPr bwMode="auto">
          <a:xfrm>
            <a:off x="5430838" y="5997575"/>
            <a:ext cx="452437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99" name="Oval 59"/>
          <p:cNvSpPr>
            <a:spLocks noChangeArrowheads="1"/>
          </p:cNvSpPr>
          <p:nvPr/>
        </p:nvSpPr>
        <p:spPr bwMode="auto">
          <a:xfrm>
            <a:off x="6210300" y="5980113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500" name="Oval 60"/>
          <p:cNvSpPr>
            <a:spLocks noChangeArrowheads="1"/>
          </p:cNvSpPr>
          <p:nvPr/>
        </p:nvSpPr>
        <p:spPr bwMode="auto">
          <a:xfrm>
            <a:off x="6946900" y="5983288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501" name="Oval 61"/>
          <p:cNvSpPr>
            <a:spLocks noChangeArrowheads="1"/>
          </p:cNvSpPr>
          <p:nvPr/>
        </p:nvSpPr>
        <p:spPr bwMode="auto">
          <a:xfrm>
            <a:off x="3913188" y="6119813"/>
            <a:ext cx="452437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502" name="Oval 62"/>
          <p:cNvSpPr>
            <a:spLocks noChangeArrowheads="1"/>
          </p:cNvSpPr>
          <p:nvPr/>
        </p:nvSpPr>
        <p:spPr bwMode="auto">
          <a:xfrm>
            <a:off x="942975" y="6018213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503" name="Oval 63"/>
          <p:cNvSpPr>
            <a:spLocks noChangeArrowheads="1"/>
          </p:cNvSpPr>
          <p:nvPr/>
        </p:nvSpPr>
        <p:spPr bwMode="auto">
          <a:xfrm>
            <a:off x="1658938" y="6002338"/>
            <a:ext cx="452437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504" name="Oval 64"/>
          <p:cNvSpPr>
            <a:spLocks noChangeArrowheads="1"/>
          </p:cNvSpPr>
          <p:nvPr/>
        </p:nvSpPr>
        <p:spPr bwMode="auto">
          <a:xfrm>
            <a:off x="2438400" y="5984875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505" name="Oval 65"/>
          <p:cNvSpPr>
            <a:spLocks noChangeArrowheads="1"/>
          </p:cNvSpPr>
          <p:nvPr/>
        </p:nvSpPr>
        <p:spPr bwMode="auto">
          <a:xfrm>
            <a:off x="3175000" y="6049963"/>
            <a:ext cx="452438" cy="431800"/>
          </a:xfrm>
          <a:prstGeom prst="ellipse">
            <a:avLst/>
          </a:prstGeom>
          <a:solidFill>
            <a:srgbClr val="00FFCC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1508" name="Group 68"/>
          <p:cNvGrpSpPr>
            <a:grpSpLocks/>
          </p:cNvGrpSpPr>
          <p:nvPr/>
        </p:nvGrpSpPr>
        <p:grpSpPr bwMode="auto">
          <a:xfrm>
            <a:off x="174625" y="4451350"/>
            <a:ext cx="452438" cy="136525"/>
            <a:chOff x="110" y="2804"/>
            <a:chExt cx="285" cy="86"/>
          </a:xfrm>
        </p:grpSpPr>
        <p:sp>
          <p:nvSpPr>
            <p:cNvPr id="61506" name="Oval 66"/>
            <p:cNvSpPr>
              <a:spLocks noChangeArrowheads="1"/>
            </p:cNvSpPr>
            <p:nvPr/>
          </p:nvSpPr>
          <p:spPr bwMode="auto">
            <a:xfrm>
              <a:off x="333" y="2804"/>
              <a:ext cx="62" cy="8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07" name="Oval 67"/>
            <p:cNvSpPr>
              <a:spLocks noChangeArrowheads="1"/>
            </p:cNvSpPr>
            <p:nvPr/>
          </p:nvSpPr>
          <p:spPr bwMode="auto">
            <a:xfrm>
              <a:off x="110" y="2807"/>
              <a:ext cx="62" cy="8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1511" name="Group 71"/>
          <p:cNvGrpSpPr>
            <a:grpSpLocks/>
          </p:cNvGrpSpPr>
          <p:nvPr/>
        </p:nvGrpSpPr>
        <p:grpSpPr bwMode="auto">
          <a:xfrm>
            <a:off x="306388" y="6127750"/>
            <a:ext cx="452437" cy="136525"/>
            <a:chOff x="193" y="3860"/>
            <a:chExt cx="285" cy="86"/>
          </a:xfrm>
        </p:grpSpPr>
        <p:sp>
          <p:nvSpPr>
            <p:cNvPr id="61509" name="Oval 69"/>
            <p:cNvSpPr>
              <a:spLocks noChangeArrowheads="1"/>
            </p:cNvSpPr>
            <p:nvPr/>
          </p:nvSpPr>
          <p:spPr bwMode="auto">
            <a:xfrm>
              <a:off x="416" y="3860"/>
              <a:ext cx="62" cy="8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10" name="Oval 70"/>
            <p:cNvSpPr>
              <a:spLocks noChangeArrowheads="1"/>
            </p:cNvSpPr>
            <p:nvPr/>
          </p:nvSpPr>
          <p:spPr bwMode="auto">
            <a:xfrm>
              <a:off x="193" y="3863"/>
              <a:ext cx="62" cy="8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1514" name="Group 74"/>
          <p:cNvGrpSpPr>
            <a:grpSpLocks/>
          </p:cNvGrpSpPr>
          <p:nvPr/>
        </p:nvGrpSpPr>
        <p:grpSpPr bwMode="auto">
          <a:xfrm>
            <a:off x="8375650" y="6110288"/>
            <a:ext cx="452438" cy="136525"/>
            <a:chOff x="5276" y="3849"/>
            <a:chExt cx="285" cy="86"/>
          </a:xfrm>
        </p:grpSpPr>
        <p:sp>
          <p:nvSpPr>
            <p:cNvPr id="61512" name="Oval 72"/>
            <p:cNvSpPr>
              <a:spLocks noChangeArrowheads="1"/>
            </p:cNvSpPr>
            <p:nvPr/>
          </p:nvSpPr>
          <p:spPr bwMode="auto">
            <a:xfrm>
              <a:off x="5499" y="3849"/>
              <a:ext cx="62" cy="83"/>
            </a:xfrm>
            <a:prstGeom prst="ellipse">
              <a:avLst/>
            </a:prstGeom>
            <a:solidFill>
              <a:srgbClr val="00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13" name="Oval 73"/>
            <p:cNvSpPr>
              <a:spLocks noChangeArrowheads="1"/>
            </p:cNvSpPr>
            <p:nvPr/>
          </p:nvSpPr>
          <p:spPr bwMode="auto">
            <a:xfrm>
              <a:off x="5276" y="3852"/>
              <a:ext cx="62" cy="83"/>
            </a:xfrm>
            <a:prstGeom prst="ellipse">
              <a:avLst/>
            </a:prstGeom>
            <a:solidFill>
              <a:srgbClr val="00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1517" name="Group 77"/>
          <p:cNvGrpSpPr>
            <a:grpSpLocks/>
          </p:cNvGrpSpPr>
          <p:nvPr/>
        </p:nvGrpSpPr>
        <p:grpSpPr bwMode="auto">
          <a:xfrm>
            <a:off x="8337550" y="4464050"/>
            <a:ext cx="452438" cy="136525"/>
            <a:chOff x="5252" y="2812"/>
            <a:chExt cx="285" cy="86"/>
          </a:xfrm>
        </p:grpSpPr>
        <p:sp>
          <p:nvSpPr>
            <p:cNvPr id="61515" name="Oval 75"/>
            <p:cNvSpPr>
              <a:spLocks noChangeArrowheads="1"/>
            </p:cNvSpPr>
            <p:nvPr/>
          </p:nvSpPr>
          <p:spPr bwMode="auto">
            <a:xfrm>
              <a:off x="5475" y="2812"/>
              <a:ext cx="62" cy="83"/>
            </a:xfrm>
            <a:prstGeom prst="ellipse">
              <a:avLst/>
            </a:prstGeom>
            <a:solidFill>
              <a:srgbClr val="00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16" name="Oval 76"/>
            <p:cNvSpPr>
              <a:spLocks noChangeArrowheads="1"/>
            </p:cNvSpPr>
            <p:nvPr/>
          </p:nvSpPr>
          <p:spPr bwMode="auto">
            <a:xfrm>
              <a:off x="5252" y="2815"/>
              <a:ext cx="62" cy="83"/>
            </a:xfrm>
            <a:prstGeom prst="ellipse">
              <a:avLst/>
            </a:prstGeom>
            <a:solidFill>
              <a:srgbClr val="00FFC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1525" name="Group 85"/>
          <p:cNvGrpSpPr>
            <a:grpSpLocks/>
          </p:cNvGrpSpPr>
          <p:nvPr/>
        </p:nvGrpSpPr>
        <p:grpSpPr bwMode="auto">
          <a:xfrm>
            <a:off x="7297738" y="1211263"/>
            <a:ext cx="1479550" cy="1490662"/>
            <a:chOff x="4597" y="763"/>
            <a:chExt cx="932" cy="939"/>
          </a:xfrm>
        </p:grpSpPr>
        <p:sp>
          <p:nvSpPr>
            <p:cNvPr id="61518" name="AutoShape 78"/>
            <p:cNvSpPr>
              <a:spLocks noChangeArrowheads="1"/>
            </p:cNvSpPr>
            <p:nvPr/>
          </p:nvSpPr>
          <p:spPr bwMode="auto">
            <a:xfrm>
              <a:off x="4977" y="818"/>
              <a:ext cx="552" cy="605"/>
            </a:xfrm>
            <a:prstGeom prst="diamond">
              <a:avLst/>
            </a:prstGeom>
            <a:solidFill>
              <a:srgbClr val="FF0033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19" name="Line 79"/>
            <p:cNvSpPr>
              <a:spLocks noChangeShapeType="1"/>
            </p:cNvSpPr>
            <p:nvPr/>
          </p:nvSpPr>
          <p:spPr bwMode="auto">
            <a:xfrm>
              <a:off x="4760" y="893"/>
              <a:ext cx="320" cy="107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520" name="Line 80"/>
            <p:cNvSpPr>
              <a:spLocks noChangeShapeType="1"/>
            </p:cNvSpPr>
            <p:nvPr/>
          </p:nvSpPr>
          <p:spPr bwMode="auto">
            <a:xfrm flipV="1">
              <a:off x="4747" y="1187"/>
              <a:ext cx="293" cy="53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521" name="Line 81"/>
            <p:cNvSpPr>
              <a:spLocks noChangeShapeType="1"/>
            </p:cNvSpPr>
            <p:nvPr/>
          </p:nvSpPr>
          <p:spPr bwMode="auto">
            <a:xfrm flipV="1">
              <a:off x="4840" y="1280"/>
              <a:ext cx="307" cy="24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522" name="Oval 82"/>
            <p:cNvSpPr>
              <a:spLocks noChangeArrowheads="1"/>
            </p:cNvSpPr>
            <p:nvPr/>
          </p:nvSpPr>
          <p:spPr bwMode="auto">
            <a:xfrm>
              <a:off x="4597" y="763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23" name="Oval 83"/>
            <p:cNvSpPr>
              <a:spLocks noChangeArrowheads="1"/>
            </p:cNvSpPr>
            <p:nvPr/>
          </p:nvSpPr>
          <p:spPr bwMode="auto">
            <a:xfrm>
              <a:off x="4597" y="1149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24" name="Oval 84"/>
            <p:cNvSpPr>
              <a:spLocks noChangeArrowheads="1"/>
            </p:cNvSpPr>
            <p:nvPr/>
          </p:nvSpPr>
          <p:spPr bwMode="auto">
            <a:xfrm>
              <a:off x="4664" y="1496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1534" name="Group 94"/>
          <p:cNvGrpSpPr>
            <a:grpSpLocks/>
          </p:cNvGrpSpPr>
          <p:nvPr/>
        </p:nvGrpSpPr>
        <p:grpSpPr bwMode="auto">
          <a:xfrm>
            <a:off x="344488" y="2878138"/>
            <a:ext cx="8666162" cy="417512"/>
            <a:chOff x="217" y="1813"/>
            <a:chExt cx="5459" cy="263"/>
          </a:xfrm>
        </p:grpSpPr>
        <p:sp>
          <p:nvSpPr>
            <p:cNvPr id="61526" name="Rectangle 86"/>
            <p:cNvSpPr>
              <a:spLocks noChangeArrowheads="1"/>
            </p:cNvSpPr>
            <p:nvPr/>
          </p:nvSpPr>
          <p:spPr bwMode="auto">
            <a:xfrm>
              <a:off x="217" y="2004"/>
              <a:ext cx="5459" cy="72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27" name="Freeform 87"/>
            <p:cNvSpPr>
              <a:spLocks/>
            </p:cNvSpPr>
            <p:nvPr/>
          </p:nvSpPr>
          <p:spPr bwMode="auto">
            <a:xfrm>
              <a:off x="227" y="1813"/>
              <a:ext cx="5427" cy="228"/>
            </a:xfrm>
            <a:custGeom>
              <a:avLst/>
              <a:gdLst/>
              <a:ahLst/>
              <a:cxnLst>
                <a:cxn ang="0">
                  <a:pos x="0" y="214"/>
                </a:cxn>
                <a:cxn ang="0">
                  <a:pos x="1066" y="0"/>
                </a:cxn>
                <a:cxn ang="0">
                  <a:pos x="5426" y="0"/>
                </a:cxn>
                <a:cxn ang="0">
                  <a:pos x="5426" y="227"/>
                </a:cxn>
              </a:cxnLst>
              <a:rect l="0" t="0" r="r" b="b"/>
              <a:pathLst>
                <a:path w="5427" h="228">
                  <a:moveTo>
                    <a:pt x="0" y="214"/>
                  </a:moveTo>
                  <a:lnTo>
                    <a:pt x="1066" y="0"/>
                  </a:lnTo>
                  <a:lnTo>
                    <a:pt x="5426" y="0"/>
                  </a:lnTo>
                  <a:lnTo>
                    <a:pt x="5426" y="227"/>
                  </a:lnTo>
                </a:path>
              </a:pathLst>
            </a:custGeom>
            <a:noFill/>
            <a:ln w="1270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528" name="Oval 88"/>
            <p:cNvSpPr>
              <a:spLocks noChangeArrowheads="1"/>
            </p:cNvSpPr>
            <p:nvPr/>
          </p:nvSpPr>
          <p:spPr bwMode="auto">
            <a:xfrm>
              <a:off x="1377" y="1871"/>
              <a:ext cx="512" cy="85"/>
            </a:xfrm>
            <a:prstGeom prst="ellipse">
              <a:avLst/>
            </a:prstGeom>
            <a:solidFill>
              <a:schemeClr val="fol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29" name="Oval 89"/>
            <p:cNvSpPr>
              <a:spLocks noChangeArrowheads="1"/>
            </p:cNvSpPr>
            <p:nvPr/>
          </p:nvSpPr>
          <p:spPr bwMode="auto">
            <a:xfrm>
              <a:off x="2033" y="1874"/>
              <a:ext cx="512" cy="85"/>
            </a:xfrm>
            <a:prstGeom prst="ellipse">
              <a:avLst/>
            </a:prstGeom>
            <a:solidFill>
              <a:schemeClr val="fol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30" name="Oval 90"/>
            <p:cNvSpPr>
              <a:spLocks noChangeArrowheads="1"/>
            </p:cNvSpPr>
            <p:nvPr/>
          </p:nvSpPr>
          <p:spPr bwMode="auto">
            <a:xfrm>
              <a:off x="2689" y="1877"/>
              <a:ext cx="512" cy="85"/>
            </a:xfrm>
            <a:prstGeom prst="ellipse">
              <a:avLst/>
            </a:prstGeom>
            <a:solidFill>
              <a:schemeClr val="fol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31" name="Oval 91"/>
            <p:cNvSpPr>
              <a:spLocks noChangeArrowheads="1"/>
            </p:cNvSpPr>
            <p:nvPr/>
          </p:nvSpPr>
          <p:spPr bwMode="auto">
            <a:xfrm>
              <a:off x="3345" y="1880"/>
              <a:ext cx="512" cy="85"/>
            </a:xfrm>
            <a:prstGeom prst="ellipse">
              <a:avLst/>
            </a:prstGeom>
            <a:solidFill>
              <a:schemeClr val="fol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32" name="Oval 92"/>
            <p:cNvSpPr>
              <a:spLocks noChangeArrowheads="1"/>
            </p:cNvSpPr>
            <p:nvPr/>
          </p:nvSpPr>
          <p:spPr bwMode="auto">
            <a:xfrm>
              <a:off x="4001" y="1883"/>
              <a:ext cx="512" cy="85"/>
            </a:xfrm>
            <a:prstGeom prst="ellipse">
              <a:avLst/>
            </a:prstGeom>
            <a:solidFill>
              <a:schemeClr val="fol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33" name="Oval 93"/>
            <p:cNvSpPr>
              <a:spLocks noChangeArrowheads="1"/>
            </p:cNvSpPr>
            <p:nvPr/>
          </p:nvSpPr>
          <p:spPr bwMode="auto">
            <a:xfrm>
              <a:off x="4657" y="1886"/>
              <a:ext cx="512" cy="85"/>
            </a:xfrm>
            <a:prstGeom prst="ellipse">
              <a:avLst/>
            </a:prstGeom>
            <a:solidFill>
              <a:schemeClr val="folHlink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1542" name="Group 102"/>
          <p:cNvGrpSpPr>
            <a:grpSpLocks/>
          </p:cNvGrpSpPr>
          <p:nvPr/>
        </p:nvGrpSpPr>
        <p:grpSpPr bwMode="auto">
          <a:xfrm>
            <a:off x="3195638" y="3421063"/>
            <a:ext cx="2970212" cy="3025775"/>
            <a:chOff x="2013" y="2155"/>
            <a:chExt cx="1871" cy="1906"/>
          </a:xfrm>
        </p:grpSpPr>
        <p:sp>
          <p:nvSpPr>
            <p:cNvPr id="61535" name="Oval 95"/>
            <p:cNvSpPr>
              <a:spLocks noChangeArrowheads="1"/>
            </p:cNvSpPr>
            <p:nvPr/>
          </p:nvSpPr>
          <p:spPr bwMode="auto">
            <a:xfrm>
              <a:off x="2983" y="2743"/>
              <a:ext cx="285" cy="272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36" name="Oval 96"/>
            <p:cNvSpPr>
              <a:spLocks noChangeArrowheads="1"/>
            </p:cNvSpPr>
            <p:nvPr/>
          </p:nvSpPr>
          <p:spPr bwMode="auto">
            <a:xfrm>
              <a:off x="3434" y="2733"/>
              <a:ext cx="285" cy="272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37" name="Oval 97"/>
            <p:cNvSpPr>
              <a:spLocks noChangeArrowheads="1"/>
            </p:cNvSpPr>
            <p:nvPr/>
          </p:nvSpPr>
          <p:spPr bwMode="auto">
            <a:xfrm>
              <a:off x="2013" y="2727"/>
              <a:ext cx="285" cy="272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38" name="Oval 98"/>
            <p:cNvSpPr>
              <a:spLocks noChangeArrowheads="1"/>
            </p:cNvSpPr>
            <p:nvPr/>
          </p:nvSpPr>
          <p:spPr bwMode="auto">
            <a:xfrm>
              <a:off x="2430" y="2176"/>
              <a:ext cx="285" cy="272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39" name="Oval 99"/>
            <p:cNvSpPr>
              <a:spLocks noChangeArrowheads="1"/>
            </p:cNvSpPr>
            <p:nvPr/>
          </p:nvSpPr>
          <p:spPr bwMode="auto">
            <a:xfrm>
              <a:off x="2881" y="2166"/>
              <a:ext cx="285" cy="272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40" name="Oval 100"/>
            <p:cNvSpPr>
              <a:spLocks noChangeArrowheads="1"/>
            </p:cNvSpPr>
            <p:nvPr/>
          </p:nvSpPr>
          <p:spPr bwMode="auto">
            <a:xfrm>
              <a:off x="3599" y="2155"/>
              <a:ext cx="285" cy="272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41" name="Oval 101"/>
            <p:cNvSpPr>
              <a:spLocks noChangeArrowheads="1"/>
            </p:cNvSpPr>
            <p:nvPr/>
          </p:nvSpPr>
          <p:spPr bwMode="auto">
            <a:xfrm>
              <a:off x="2977" y="3789"/>
              <a:ext cx="285" cy="272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1551" name="Group 111"/>
          <p:cNvGrpSpPr>
            <a:grpSpLocks/>
          </p:cNvGrpSpPr>
          <p:nvPr/>
        </p:nvGrpSpPr>
        <p:grpSpPr bwMode="auto">
          <a:xfrm>
            <a:off x="3054350" y="979488"/>
            <a:ext cx="3924300" cy="2316162"/>
            <a:chOff x="1924" y="617"/>
            <a:chExt cx="2472" cy="1459"/>
          </a:xfrm>
        </p:grpSpPr>
        <p:sp>
          <p:nvSpPr>
            <p:cNvPr id="61543" name="Oval 103"/>
            <p:cNvSpPr>
              <a:spLocks noChangeArrowheads="1"/>
            </p:cNvSpPr>
            <p:nvPr/>
          </p:nvSpPr>
          <p:spPr bwMode="auto">
            <a:xfrm>
              <a:off x="4171" y="1056"/>
              <a:ext cx="225" cy="206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44" name="Oval 104"/>
            <p:cNvSpPr>
              <a:spLocks noChangeArrowheads="1"/>
            </p:cNvSpPr>
            <p:nvPr/>
          </p:nvSpPr>
          <p:spPr bwMode="auto">
            <a:xfrm>
              <a:off x="2694" y="1067"/>
              <a:ext cx="225" cy="207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45" name="Oval 105"/>
            <p:cNvSpPr>
              <a:spLocks noChangeArrowheads="1"/>
            </p:cNvSpPr>
            <p:nvPr/>
          </p:nvSpPr>
          <p:spPr bwMode="auto">
            <a:xfrm>
              <a:off x="3054" y="1060"/>
              <a:ext cx="225" cy="207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46" name="Oval 106"/>
            <p:cNvSpPr>
              <a:spLocks noChangeArrowheads="1"/>
            </p:cNvSpPr>
            <p:nvPr/>
          </p:nvSpPr>
          <p:spPr bwMode="auto">
            <a:xfrm>
              <a:off x="1924" y="1056"/>
              <a:ext cx="225" cy="206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47" name="Oval 107"/>
            <p:cNvSpPr>
              <a:spLocks noChangeArrowheads="1"/>
            </p:cNvSpPr>
            <p:nvPr/>
          </p:nvSpPr>
          <p:spPr bwMode="auto">
            <a:xfrm>
              <a:off x="2256" y="633"/>
              <a:ext cx="224" cy="206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48" name="Oval 108"/>
            <p:cNvSpPr>
              <a:spLocks noChangeArrowheads="1"/>
            </p:cNvSpPr>
            <p:nvPr/>
          </p:nvSpPr>
          <p:spPr bwMode="auto">
            <a:xfrm>
              <a:off x="2613" y="625"/>
              <a:ext cx="226" cy="207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49" name="Oval 109"/>
            <p:cNvSpPr>
              <a:spLocks noChangeArrowheads="1"/>
            </p:cNvSpPr>
            <p:nvPr/>
          </p:nvSpPr>
          <p:spPr bwMode="auto">
            <a:xfrm>
              <a:off x="3185" y="617"/>
              <a:ext cx="224" cy="206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50" name="Oval 110"/>
            <p:cNvSpPr>
              <a:spLocks noChangeArrowheads="1"/>
            </p:cNvSpPr>
            <p:nvPr/>
          </p:nvSpPr>
          <p:spPr bwMode="auto">
            <a:xfrm>
              <a:off x="2690" y="1870"/>
              <a:ext cx="225" cy="206"/>
            </a:xfrm>
            <a:prstGeom prst="ellipse">
              <a:avLst/>
            </a:prstGeom>
            <a:solidFill>
              <a:srgbClr val="FF0066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4" name="Rectangle 20"/>
          <p:cNvSpPr>
            <a:spLocks noGrp="1" noChangeArrowheads="1"/>
          </p:cNvSpPr>
          <p:nvPr>
            <p:ph type="title"/>
          </p:nvPr>
        </p:nvSpPr>
        <p:spPr>
          <a:xfrm>
            <a:off x="600075" y="393700"/>
            <a:ext cx="7772400" cy="190500"/>
          </a:xfrm>
          <a:noFill/>
          <a:ln/>
        </p:spPr>
        <p:txBody>
          <a:bodyPr anchor="ctr" anchorCtr="0"/>
          <a:lstStyle/>
          <a:p>
            <a:r>
              <a:rPr lang="en-US" dirty="0"/>
              <a:t>Automated Framing &amp; Execution of Local Decision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615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Oval 3"/>
          <p:cNvSpPr>
            <a:spLocks noChangeArrowheads="1"/>
          </p:cNvSpPr>
          <p:nvPr/>
        </p:nvSpPr>
        <p:spPr bwMode="auto">
          <a:xfrm>
            <a:off x="6599238" y="1676400"/>
            <a:ext cx="357187" cy="327025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68" name="Oval 4"/>
          <p:cNvSpPr>
            <a:spLocks noChangeArrowheads="1"/>
          </p:cNvSpPr>
          <p:nvPr/>
        </p:nvSpPr>
        <p:spPr bwMode="auto">
          <a:xfrm>
            <a:off x="4254500" y="1693863"/>
            <a:ext cx="357188" cy="328612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69" name="Oval 5"/>
          <p:cNvSpPr>
            <a:spLocks noChangeArrowheads="1"/>
          </p:cNvSpPr>
          <p:nvPr/>
        </p:nvSpPr>
        <p:spPr bwMode="auto">
          <a:xfrm>
            <a:off x="4826000" y="1682750"/>
            <a:ext cx="357188" cy="328613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70" name="Oval 6"/>
          <p:cNvSpPr>
            <a:spLocks noChangeArrowheads="1"/>
          </p:cNvSpPr>
          <p:nvPr/>
        </p:nvSpPr>
        <p:spPr bwMode="auto">
          <a:xfrm>
            <a:off x="3032125" y="1676400"/>
            <a:ext cx="357188" cy="327025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71" name="Oval 7"/>
          <p:cNvSpPr>
            <a:spLocks noChangeArrowheads="1"/>
          </p:cNvSpPr>
          <p:nvPr/>
        </p:nvSpPr>
        <p:spPr bwMode="auto">
          <a:xfrm>
            <a:off x="3559175" y="1004888"/>
            <a:ext cx="355600" cy="327025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72" name="Oval 8"/>
          <p:cNvSpPr>
            <a:spLocks noChangeArrowheads="1"/>
          </p:cNvSpPr>
          <p:nvPr/>
        </p:nvSpPr>
        <p:spPr bwMode="auto">
          <a:xfrm>
            <a:off x="4125913" y="992188"/>
            <a:ext cx="358775" cy="328612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73" name="Oval 9"/>
          <p:cNvSpPr>
            <a:spLocks noChangeArrowheads="1"/>
          </p:cNvSpPr>
          <p:nvPr/>
        </p:nvSpPr>
        <p:spPr bwMode="auto">
          <a:xfrm>
            <a:off x="5033963" y="979488"/>
            <a:ext cx="355600" cy="327025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74" name="Oval 10"/>
          <p:cNvSpPr>
            <a:spLocks noChangeArrowheads="1"/>
          </p:cNvSpPr>
          <p:nvPr/>
        </p:nvSpPr>
        <p:spPr bwMode="auto">
          <a:xfrm>
            <a:off x="4248150" y="2968625"/>
            <a:ext cx="357188" cy="327025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2482" name="Group 18"/>
          <p:cNvGrpSpPr>
            <a:grpSpLocks/>
          </p:cNvGrpSpPr>
          <p:nvPr/>
        </p:nvGrpSpPr>
        <p:grpSpPr bwMode="auto">
          <a:xfrm>
            <a:off x="7150100" y="1655763"/>
            <a:ext cx="1479550" cy="1490662"/>
            <a:chOff x="4504" y="1043"/>
            <a:chExt cx="932" cy="939"/>
          </a:xfrm>
        </p:grpSpPr>
        <p:sp>
          <p:nvSpPr>
            <p:cNvPr id="62475" name="AutoShape 11"/>
            <p:cNvSpPr>
              <a:spLocks noChangeArrowheads="1"/>
            </p:cNvSpPr>
            <p:nvPr/>
          </p:nvSpPr>
          <p:spPr bwMode="auto">
            <a:xfrm>
              <a:off x="4884" y="1098"/>
              <a:ext cx="552" cy="605"/>
            </a:xfrm>
            <a:prstGeom prst="diamond">
              <a:avLst/>
            </a:prstGeom>
            <a:solidFill>
              <a:srgbClr val="FF0033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476" name="Line 12"/>
            <p:cNvSpPr>
              <a:spLocks noChangeShapeType="1"/>
            </p:cNvSpPr>
            <p:nvPr/>
          </p:nvSpPr>
          <p:spPr bwMode="auto">
            <a:xfrm>
              <a:off x="4667" y="1173"/>
              <a:ext cx="320" cy="10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477" name="Line 13"/>
            <p:cNvSpPr>
              <a:spLocks noChangeShapeType="1"/>
            </p:cNvSpPr>
            <p:nvPr/>
          </p:nvSpPr>
          <p:spPr bwMode="auto">
            <a:xfrm flipV="1">
              <a:off x="4654" y="1467"/>
              <a:ext cx="293" cy="5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478" name="Line 14"/>
            <p:cNvSpPr>
              <a:spLocks noChangeShapeType="1"/>
            </p:cNvSpPr>
            <p:nvPr/>
          </p:nvSpPr>
          <p:spPr bwMode="auto">
            <a:xfrm flipV="1">
              <a:off x="4747" y="1560"/>
              <a:ext cx="307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479" name="Oval 15"/>
            <p:cNvSpPr>
              <a:spLocks noChangeArrowheads="1"/>
            </p:cNvSpPr>
            <p:nvPr/>
          </p:nvSpPr>
          <p:spPr bwMode="auto">
            <a:xfrm>
              <a:off x="4504" y="1043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480" name="Oval 16"/>
            <p:cNvSpPr>
              <a:spLocks noChangeArrowheads="1"/>
            </p:cNvSpPr>
            <p:nvPr/>
          </p:nvSpPr>
          <p:spPr bwMode="auto">
            <a:xfrm>
              <a:off x="4504" y="1429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481" name="Oval 17"/>
            <p:cNvSpPr>
              <a:spLocks noChangeArrowheads="1"/>
            </p:cNvSpPr>
            <p:nvPr/>
          </p:nvSpPr>
          <p:spPr bwMode="auto">
            <a:xfrm>
              <a:off x="4571" y="1776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2" name="Rectangle 20"/>
          <p:cNvSpPr>
            <a:spLocks noGrp="1" noChangeArrowheads="1"/>
          </p:cNvSpPr>
          <p:nvPr>
            <p:ph type="title"/>
          </p:nvPr>
        </p:nvSpPr>
        <p:spPr>
          <a:xfrm>
            <a:off x="600075" y="393700"/>
            <a:ext cx="7772400" cy="190500"/>
          </a:xfrm>
          <a:noFill/>
          <a:ln/>
        </p:spPr>
        <p:txBody>
          <a:bodyPr anchor="ctr" anchorCtr="0"/>
          <a:lstStyle/>
          <a:p>
            <a:r>
              <a:rPr lang="en-US" dirty="0"/>
              <a:t>Automated Framing &amp; Execution of Local Decision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Oval 3"/>
          <p:cNvSpPr>
            <a:spLocks noChangeArrowheads="1"/>
          </p:cNvSpPr>
          <p:nvPr/>
        </p:nvSpPr>
        <p:spPr bwMode="auto">
          <a:xfrm rot="18360000">
            <a:off x="5330826" y="1427162"/>
            <a:ext cx="360362" cy="328613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492" name="Oval 4"/>
          <p:cNvSpPr>
            <a:spLocks noChangeArrowheads="1"/>
          </p:cNvSpPr>
          <p:nvPr/>
        </p:nvSpPr>
        <p:spPr bwMode="auto">
          <a:xfrm rot="18360000">
            <a:off x="3969544" y="3334544"/>
            <a:ext cx="357188" cy="330200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493" name="Oval 5"/>
          <p:cNvSpPr>
            <a:spLocks noChangeArrowheads="1"/>
          </p:cNvSpPr>
          <p:nvPr/>
        </p:nvSpPr>
        <p:spPr bwMode="auto">
          <a:xfrm rot="18360000">
            <a:off x="4293394" y="2867819"/>
            <a:ext cx="358775" cy="328613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494" name="Oval 6"/>
          <p:cNvSpPr>
            <a:spLocks noChangeArrowheads="1"/>
          </p:cNvSpPr>
          <p:nvPr/>
        </p:nvSpPr>
        <p:spPr bwMode="auto">
          <a:xfrm rot="18360000">
            <a:off x="3236119" y="4312444"/>
            <a:ext cx="357187" cy="327025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495" name="Oval 7"/>
          <p:cNvSpPr>
            <a:spLocks noChangeArrowheads="1"/>
          </p:cNvSpPr>
          <p:nvPr/>
        </p:nvSpPr>
        <p:spPr bwMode="auto">
          <a:xfrm rot="18360000">
            <a:off x="3001169" y="3493294"/>
            <a:ext cx="355600" cy="328612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496" name="Oval 8"/>
          <p:cNvSpPr>
            <a:spLocks noChangeArrowheads="1"/>
          </p:cNvSpPr>
          <p:nvPr/>
        </p:nvSpPr>
        <p:spPr bwMode="auto">
          <a:xfrm rot="18360000">
            <a:off x="3325018" y="3024982"/>
            <a:ext cx="360363" cy="330200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497" name="Oval 9"/>
          <p:cNvSpPr>
            <a:spLocks noChangeArrowheads="1"/>
          </p:cNvSpPr>
          <p:nvPr/>
        </p:nvSpPr>
        <p:spPr bwMode="auto">
          <a:xfrm rot="18360000">
            <a:off x="3846513" y="2284412"/>
            <a:ext cx="357188" cy="328613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498" name="Oval 10"/>
          <p:cNvSpPr>
            <a:spLocks noChangeArrowheads="1"/>
          </p:cNvSpPr>
          <p:nvPr/>
        </p:nvSpPr>
        <p:spPr bwMode="auto">
          <a:xfrm rot="18360000">
            <a:off x="4994275" y="4089400"/>
            <a:ext cx="358775" cy="327025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3506" name="Group 18"/>
          <p:cNvGrpSpPr>
            <a:grpSpLocks/>
          </p:cNvGrpSpPr>
          <p:nvPr/>
        </p:nvGrpSpPr>
        <p:grpSpPr bwMode="auto">
          <a:xfrm>
            <a:off x="6281738" y="2481263"/>
            <a:ext cx="1479550" cy="1490662"/>
            <a:chOff x="3957" y="1563"/>
            <a:chExt cx="932" cy="939"/>
          </a:xfrm>
        </p:grpSpPr>
        <p:sp>
          <p:nvSpPr>
            <p:cNvPr id="63499" name="AutoShape 11"/>
            <p:cNvSpPr>
              <a:spLocks noChangeArrowheads="1"/>
            </p:cNvSpPr>
            <p:nvPr/>
          </p:nvSpPr>
          <p:spPr bwMode="auto">
            <a:xfrm>
              <a:off x="4337" y="1618"/>
              <a:ext cx="552" cy="605"/>
            </a:xfrm>
            <a:prstGeom prst="diamond">
              <a:avLst/>
            </a:prstGeom>
            <a:solidFill>
              <a:srgbClr val="FF0033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00" name="Line 12"/>
            <p:cNvSpPr>
              <a:spLocks noChangeShapeType="1"/>
            </p:cNvSpPr>
            <p:nvPr/>
          </p:nvSpPr>
          <p:spPr bwMode="auto">
            <a:xfrm>
              <a:off x="4120" y="1693"/>
              <a:ext cx="320" cy="107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501" name="Line 13"/>
            <p:cNvSpPr>
              <a:spLocks noChangeShapeType="1"/>
            </p:cNvSpPr>
            <p:nvPr/>
          </p:nvSpPr>
          <p:spPr bwMode="auto">
            <a:xfrm flipV="1">
              <a:off x="4107" y="1987"/>
              <a:ext cx="293" cy="53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502" name="Line 14"/>
            <p:cNvSpPr>
              <a:spLocks noChangeShapeType="1"/>
            </p:cNvSpPr>
            <p:nvPr/>
          </p:nvSpPr>
          <p:spPr bwMode="auto">
            <a:xfrm flipV="1">
              <a:off x="4200" y="2080"/>
              <a:ext cx="307" cy="24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3503" name="Oval 15"/>
            <p:cNvSpPr>
              <a:spLocks noChangeArrowheads="1"/>
            </p:cNvSpPr>
            <p:nvPr/>
          </p:nvSpPr>
          <p:spPr bwMode="auto">
            <a:xfrm>
              <a:off x="3957" y="1563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04" name="Oval 16"/>
            <p:cNvSpPr>
              <a:spLocks noChangeArrowheads="1"/>
            </p:cNvSpPr>
            <p:nvPr/>
          </p:nvSpPr>
          <p:spPr bwMode="auto">
            <a:xfrm>
              <a:off x="3957" y="1949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05" name="Oval 17"/>
            <p:cNvSpPr>
              <a:spLocks noChangeArrowheads="1"/>
            </p:cNvSpPr>
            <p:nvPr/>
          </p:nvSpPr>
          <p:spPr bwMode="auto">
            <a:xfrm>
              <a:off x="4024" y="2296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3508" name="Rectangle 20"/>
          <p:cNvSpPr>
            <a:spLocks noGrp="1" noChangeArrowheads="1"/>
          </p:cNvSpPr>
          <p:nvPr>
            <p:ph type="title"/>
          </p:nvPr>
        </p:nvSpPr>
        <p:spPr>
          <a:xfrm>
            <a:off x="600075" y="393700"/>
            <a:ext cx="7772400" cy="190500"/>
          </a:xfrm>
          <a:noFill/>
          <a:ln/>
        </p:spPr>
        <p:txBody>
          <a:bodyPr anchor="ctr" anchorCtr="0"/>
          <a:lstStyle/>
          <a:p>
            <a:r>
              <a:rPr lang="en-US" dirty="0"/>
              <a:t>Automated Framing &amp; Execution of Local Decision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3" name="Line 11"/>
          <p:cNvSpPr>
            <a:spLocks noChangeShapeType="1"/>
          </p:cNvSpPr>
          <p:nvPr/>
        </p:nvSpPr>
        <p:spPr bwMode="auto">
          <a:xfrm flipV="1">
            <a:off x="3492500" y="2540000"/>
            <a:ext cx="423863" cy="5715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4" name="Line 12"/>
          <p:cNvSpPr>
            <a:spLocks noChangeShapeType="1"/>
          </p:cNvSpPr>
          <p:nvPr/>
        </p:nvSpPr>
        <p:spPr bwMode="auto">
          <a:xfrm flipV="1">
            <a:off x="4195763" y="3027363"/>
            <a:ext cx="566737" cy="3206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5" name="Line 13"/>
          <p:cNvSpPr>
            <a:spLocks noChangeShapeType="1"/>
          </p:cNvSpPr>
          <p:nvPr/>
        </p:nvSpPr>
        <p:spPr bwMode="auto">
          <a:xfrm flipV="1">
            <a:off x="4348163" y="3449638"/>
            <a:ext cx="1323975" cy="50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6" name="Line 14"/>
          <p:cNvSpPr>
            <a:spLocks noChangeShapeType="1"/>
          </p:cNvSpPr>
          <p:nvPr/>
        </p:nvSpPr>
        <p:spPr bwMode="auto">
          <a:xfrm>
            <a:off x="4191000" y="3535363"/>
            <a:ext cx="338138" cy="295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7" name="Line 15"/>
          <p:cNvSpPr>
            <a:spLocks noChangeShapeType="1"/>
          </p:cNvSpPr>
          <p:nvPr/>
        </p:nvSpPr>
        <p:spPr bwMode="auto">
          <a:xfrm flipH="1">
            <a:off x="4043363" y="3619500"/>
            <a:ext cx="84137" cy="6143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8" name="Line 16"/>
          <p:cNvSpPr>
            <a:spLocks noChangeShapeType="1"/>
          </p:cNvSpPr>
          <p:nvPr/>
        </p:nvSpPr>
        <p:spPr bwMode="auto">
          <a:xfrm flipV="1">
            <a:off x="4932363" y="2116138"/>
            <a:ext cx="147637" cy="7413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9" name="Line 17"/>
          <p:cNvSpPr>
            <a:spLocks noChangeShapeType="1"/>
          </p:cNvSpPr>
          <p:nvPr/>
        </p:nvSpPr>
        <p:spPr bwMode="auto">
          <a:xfrm flipV="1">
            <a:off x="4953000" y="2814638"/>
            <a:ext cx="698500" cy="1063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30" name="Line 18"/>
          <p:cNvSpPr>
            <a:spLocks noChangeShapeType="1"/>
          </p:cNvSpPr>
          <p:nvPr/>
        </p:nvSpPr>
        <p:spPr bwMode="auto">
          <a:xfrm>
            <a:off x="4868863" y="3090863"/>
            <a:ext cx="1016000" cy="803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31" name="Line 19"/>
          <p:cNvSpPr>
            <a:spLocks noChangeShapeType="1"/>
          </p:cNvSpPr>
          <p:nvPr/>
        </p:nvSpPr>
        <p:spPr bwMode="auto">
          <a:xfrm>
            <a:off x="3535363" y="3281363"/>
            <a:ext cx="485775" cy="803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32" name="Line 20"/>
          <p:cNvSpPr>
            <a:spLocks noChangeShapeType="1"/>
          </p:cNvSpPr>
          <p:nvPr/>
        </p:nvSpPr>
        <p:spPr bwMode="auto">
          <a:xfrm>
            <a:off x="3217863" y="3683000"/>
            <a:ext cx="719137" cy="4238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42" name="Rectangle 30"/>
          <p:cNvSpPr>
            <a:spLocks noGrp="1" noChangeArrowheads="1"/>
          </p:cNvSpPr>
          <p:nvPr>
            <p:ph type="title"/>
          </p:nvPr>
        </p:nvSpPr>
        <p:spPr>
          <a:xfrm>
            <a:off x="619125" y="374650"/>
            <a:ext cx="7772400" cy="1090171"/>
          </a:xfrm>
          <a:noFill/>
          <a:ln/>
        </p:spPr>
        <p:txBody>
          <a:bodyPr anchor="ctr" anchorCtr="0"/>
          <a:lstStyle/>
          <a:p>
            <a:r>
              <a:rPr lang="en-US" dirty="0"/>
              <a:t>Automated Framing &amp; Execution </a:t>
            </a:r>
            <a:r>
              <a:rPr lang="en-US" dirty="0" smtClean="0"/>
              <a:t>of Decision </a:t>
            </a:r>
            <a:r>
              <a:rPr lang="en-US" dirty="0"/>
              <a:t>Problems</a:t>
            </a:r>
          </a:p>
        </p:txBody>
      </p:sp>
      <p:sp>
        <p:nvSpPr>
          <p:cNvPr id="64652" name="AutoShape 140"/>
          <p:cNvSpPr>
            <a:spLocks noChangeArrowheads="1"/>
          </p:cNvSpPr>
          <p:nvPr/>
        </p:nvSpPr>
        <p:spPr bwMode="auto">
          <a:xfrm>
            <a:off x="7261225" y="3829050"/>
            <a:ext cx="1663700" cy="1701800"/>
          </a:xfrm>
          <a:prstGeom prst="diamond">
            <a:avLst/>
          </a:prstGeom>
          <a:solidFill>
            <a:schemeClr val="tx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4663" name="Group 151"/>
          <p:cNvGrpSpPr>
            <a:grpSpLocks/>
          </p:cNvGrpSpPr>
          <p:nvPr/>
        </p:nvGrpSpPr>
        <p:grpSpPr bwMode="auto">
          <a:xfrm>
            <a:off x="1246188" y="3705225"/>
            <a:ext cx="6462712" cy="3071813"/>
            <a:chOff x="785" y="2334"/>
            <a:chExt cx="4071" cy="1935"/>
          </a:xfrm>
        </p:grpSpPr>
        <p:sp>
          <p:nvSpPr>
            <p:cNvPr id="64659" name="Freeform 147"/>
            <p:cNvSpPr>
              <a:spLocks/>
            </p:cNvSpPr>
            <p:nvPr/>
          </p:nvSpPr>
          <p:spPr bwMode="auto">
            <a:xfrm>
              <a:off x="785" y="3287"/>
              <a:ext cx="4071" cy="982"/>
            </a:xfrm>
            <a:custGeom>
              <a:avLst/>
              <a:gdLst/>
              <a:ahLst/>
              <a:cxnLst>
                <a:cxn ang="0">
                  <a:pos x="0" y="457"/>
                </a:cxn>
                <a:cxn ang="0">
                  <a:pos x="834" y="934"/>
                </a:cxn>
                <a:cxn ang="0">
                  <a:pos x="3019" y="745"/>
                </a:cxn>
                <a:cxn ang="0">
                  <a:pos x="4071" y="0"/>
                </a:cxn>
              </a:cxnLst>
              <a:rect l="0" t="0" r="r" b="b"/>
              <a:pathLst>
                <a:path w="4071" h="982">
                  <a:moveTo>
                    <a:pt x="0" y="457"/>
                  </a:moveTo>
                  <a:cubicBezTo>
                    <a:pt x="139" y="537"/>
                    <a:pt x="331" y="886"/>
                    <a:pt x="834" y="934"/>
                  </a:cubicBezTo>
                  <a:cubicBezTo>
                    <a:pt x="1337" y="982"/>
                    <a:pt x="2480" y="901"/>
                    <a:pt x="3019" y="745"/>
                  </a:cubicBezTo>
                  <a:cubicBezTo>
                    <a:pt x="3558" y="589"/>
                    <a:pt x="3852" y="155"/>
                    <a:pt x="4071" y="0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sm" len="sm"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660" name="Freeform 148"/>
            <p:cNvSpPr>
              <a:spLocks/>
            </p:cNvSpPr>
            <p:nvPr/>
          </p:nvSpPr>
          <p:spPr bwMode="auto">
            <a:xfrm>
              <a:off x="2761" y="3208"/>
              <a:ext cx="1996" cy="565"/>
            </a:xfrm>
            <a:custGeom>
              <a:avLst/>
              <a:gdLst/>
              <a:ahLst/>
              <a:cxnLst>
                <a:cxn ang="0">
                  <a:pos x="0" y="417"/>
                </a:cxn>
                <a:cxn ang="0">
                  <a:pos x="1231" y="496"/>
                </a:cxn>
                <a:cxn ang="0">
                  <a:pos x="1996" y="0"/>
                </a:cxn>
              </a:cxnLst>
              <a:rect l="0" t="0" r="r" b="b"/>
              <a:pathLst>
                <a:path w="1996" h="565">
                  <a:moveTo>
                    <a:pt x="0" y="417"/>
                  </a:moveTo>
                  <a:cubicBezTo>
                    <a:pt x="205" y="432"/>
                    <a:pt x="898" y="565"/>
                    <a:pt x="1231" y="496"/>
                  </a:cubicBezTo>
                  <a:cubicBezTo>
                    <a:pt x="1564" y="427"/>
                    <a:pt x="1837" y="103"/>
                    <a:pt x="1996" y="0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sm" len="sm"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661" name="Freeform 149"/>
            <p:cNvSpPr>
              <a:spLocks/>
            </p:cNvSpPr>
            <p:nvPr/>
          </p:nvSpPr>
          <p:spPr bwMode="auto">
            <a:xfrm>
              <a:off x="4162" y="2334"/>
              <a:ext cx="476" cy="48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69" y="407"/>
                </a:cxn>
                <a:cxn ang="0">
                  <a:pos x="476" y="486"/>
                </a:cxn>
              </a:cxnLst>
              <a:rect l="0" t="0" r="r" b="b"/>
              <a:pathLst>
                <a:path w="476" h="488">
                  <a:moveTo>
                    <a:pt x="59" y="0"/>
                  </a:moveTo>
                  <a:cubicBezTo>
                    <a:pt x="61" y="66"/>
                    <a:pt x="0" y="326"/>
                    <a:pt x="69" y="407"/>
                  </a:cubicBezTo>
                  <a:cubicBezTo>
                    <a:pt x="138" y="488"/>
                    <a:pt x="391" y="470"/>
                    <a:pt x="476" y="486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sm" len="sm"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4662" name="Group 150"/>
          <p:cNvGrpSpPr>
            <a:grpSpLocks/>
          </p:cNvGrpSpPr>
          <p:nvPr/>
        </p:nvGrpSpPr>
        <p:grpSpPr bwMode="auto">
          <a:xfrm>
            <a:off x="-1238250" y="4856163"/>
            <a:ext cx="5835650" cy="1501775"/>
            <a:chOff x="-780" y="3059"/>
            <a:chExt cx="3676" cy="946"/>
          </a:xfrm>
        </p:grpSpPr>
        <p:grpSp>
          <p:nvGrpSpPr>
            <p:cNvPr id="64597" name="Group 85"/>
            <p:cNvGrpSpPr>
              <a:grpSpLocks/>
            </p:cNvGrpSpPr>
            <p:nvPr/>
          </p:nvGrpSpPr>
          <p:grpSpPr bwMode="auto">
            <a:xfrm>
              <a:off x="1216" y="3059"/>
              <a:ext cx="1680" cy="928"/>
              <a:chOff x="1995" y="1238"/>
              <a:chExt cx="2643" cy="1643"/>
            </a:xfrm>
          </p:grpSpPr>
          <p:sp>
            <p:nvSpPr>
              <p:cNvPr id="64598" name="Oval 86"/>
              <p:cNvSpPr>
                <a:spLocks noChangeArrowheads="1"/>
              </p:cNvSpPr>
              <p:nvPr/>
            </p:nvSpPr>
            <p:spPr bwMode="auto">
              <a:xfrm rot="18360000">
                <a:off x="3214" y="1248"/>
                <a:ext cx="227" cy="207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599" name="Oval 87"/>
              <p:cNvSpPr>
                <a:spLocks noChangeArrowheads="1"/>
              </p:cNvSpPr>
              <p:nvPr/>
            </p:nvSpPr>
            <p:spPr bwMode="auto">
              <a:xfrm rot="18360000">
                <a:off x="2596" y="2197"/>
                <a:ext cx="225" cy="20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00" name="Oval 88"/>
              <p:cNvSpPr>
                <a:spLocks noChangeArrowheads="1"/>
              </p:cNvSpPr>
              <p:nvPr/>
            </p:nvSpPr>
            <p:spPr bwMode="auto">
              <a:xfrm rot="18360000">
                <a:off x="3068" y="1862"/>
                <a:ext cx="226" cy="207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01" name="Oval 89"/>
              <p:cNvSpPr>
                <a:spLocks noChangeArrowheads="1"/>
              </p:cNvSpPr>
              <p:nvPr/>
            </p:nvSpPr>
            <p:spPr bwMode="auto">
              <a:xfrm rot="18360000">
                <a:off x="2494" y="2666"/>
                <a:ext cx="225" cy="2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02" name="Oval 90"/>
              <p:cNvSpPr>
                <a:spLocks noChangeArrowheads="1"/>
              </p:cNvSpPr>
              <p:nvPr/>
            </p:nvSpPr>
            <p:spPr bwMode="auto">
              <a:xfrm rot="18360000">
                <a:off x="1987" y="2296"/>
                <a:ext cx="224" cy="207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03" name="Oval 91"/>
              <p:cNvSpPr>
                <a:spLocks noChangeArrowheads="1"/>
              </p:cNvSpPr>
              <p:nvPr/>
            </p:nvSpPr>
            <p:spPr bwMode="auto">
              <a:xfrm rot="18360000">
                <a:off x="2190" y="2002"/>
                <a:ext cx="227" cy="20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04" name="Oval 92"/>
              <p:cNvSpPr>
                <a:spLocks noChangeArrowheads="1"/>
              </p:cNvSpPr>
              <p:nvPr/>
            </p:nvSpPr>
            <p:spPr bwMode="auto">
              <a:xfrm rot="18360000">
                <a:off x="2519" y="1535"/>
                <a:ext cx="225" cy="207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05" name="Oval 93"/>
              <p:cNvSpPr>
                <a:spLocks noChangeArrowheads="1"/>
              </p:cNvSpPr>
              <p:nvPr/>
            </p:nvSpPr>
            <p:spPr bwMode="auto">
              <a:xfrm rot="18360000">
                <a:off x="2949" y="2512"/>
                <a:ext cx="226" cy="2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06" name="Line 94"/>
              <p:cNvSpPr>
                <a:spLocks noChangeShapeType="1"/>
              </p:cNvSpPr>
              <p:nvPr/>
            </p:nvSpPr>
            <p:spPr bwMode="auto">
              <a:xfrm flipV="1">
                <a:off x="2296" y="1696"/>
                <a:ext cx="267" cy="36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07" name="Line 95"/>
              <p:cNvSpPr>
                <a:spLocks noChangeShapeType="1"/>
              </p:cNvSpPr>
              <p:nvPr/>
            </p:nvSpPr>
            <p:spPr bwMode="auto">
              <a:xfrm flipV="1">
                <a:off x="2739" y="2003"/>
                <a:ext cx="357" cy="20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08" name="Line 96"/>
              <p:cNvSpPr>
                <a:spLocks noChangeShapeType="1"/>
              </p:cNvSpPr>
              <p:nvPr/>
            </p:nvSpPr>
            <p:spPr bwMode="auto">
              <a:xfrm flipV="1">
                <a:off x="2835" y="2269"/>
                <a:ext cx="834" cy="3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09" name="Line 97"/>
              <p:cNvSpPr>
                <a:spLocks noChangeShapeType="1"/>
              </p:cNvSpPr>
              <p:nvPr/>
            </p:nvSpPr>
            <p:spPr bwMode="auto">
              <a:xfrm>
                <a:off x="2736" y="2323"/>
                <a:ext cx="213" cy="18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10" name="Line 98"/>
              <p:cNvSpPr>
                <a:spLocks noChangeShapeType="1"/>
              </p:cNvSpPr>
              <p:nvPr/>
            </p:nvSpPr>
            <p:spPr bwMode="auto">
              <a:xfrm flipH="1">
                <a:off x="2643" y="2376"/>
                <a:ext cx="53" cy="38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11" name="Line 99"/>
              <p:cNvSpPr>
                <a:spLocks noChangeShapeType="1"/>
              </p:cNvSpPr>
              <p:nvPr/>
            </p:nvSpPr>
            <p:spPr bwMode="auto">
              <a:xfrm flipV="1">
                <a:off x="3203" y="1429"/>
                <a:ext cx="93" cy="46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12" name="Line 100"/>
              <p:cNvSpPr>
                <a:spLocks noChangeShapeType="1"/>
              </p:cNvSpPr>
              <p:nvPr/>
            </p:nvSpPr>
            <p:spPr bwMode="auto">
              <a:xfrm flipV="1">
                <a:off x="3216" y="1869"/>
                <a:ext cx="440" cy="6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13" name="Line 101"/>
              <p:cNvSpPr>
                <a:spLocks noChangeShapeType="1"/>
              </p:cNvSpPr>
              <p:nvPr/>
            </p:nvSpPr>
            <p:spPr bwMode="auto">
              <a:xfrm>
                <a:off x="3163" y="2043"/>
                <a:ext cx="640" cy="50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14" name="Line 102"/>
              <p:cNvSpPr>
                <a:spLocks noChangeShapeType="1"/>
              </p:cNvSpPr>
              <p:nvPr/>
            </p:nvSpPr>
            <p:spPr bwMode="auto">
              <a:xfrm>
                <a:off x="2323" y="2163"/>
                <a:ext cx="306" cy="50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15" name="Line 103"/>
              <p:cNvSpPr>
                <a:spLocks noChangeShapeType="1"/>
              </p:cNvSpPr>
              <p:nvPr/>
            </p:nvSpPr>
            <p:spPr bwMode="auto">
              <a:xfrm>
                <a:off x="2123" y="2416"/>
                <a:ext cx="453" cy="26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64616" name="Group 104"/>
              <p:cNvGrpSpPr>
                <a:grpSpLocks/>
              </p:cNvGrpSpPr>
              <p:nvPr/>
            </p:nvGrpSpPr>
            <p:grpSpPr bwMode="auto">
              <a:xfrm>
                <a:off x="3706" y="1792"/>
                <a:ext cx="932" cy="939"/>
                <a:chOff x="3610" y="1696"/>
                <a:chExt cx="932" cy="939"/>
              </a:xfrm>
            </p:grpSpPr>
            <p:sp>
              <p:nvSpPr>
                <p:cNvPr id="64617" name="AutoShape 105"/>
                <p:cNvSpPr>
                  <a:spLocks noChangeArrowheads="1"/>
                </p:cNvSpPr>
                <p:nvPr/>
              </p:nvSpPr>
              <p:spPr bwMode="auto">
                <a:xfrm>
                  <a:off x="3990" y="1751"/>
                  <a:ext cx="552" cy="605"/>
                </a:xfrm>
                <a:prstGeom prst="diamond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4618" name="Line 106"/>
                <p:cNvSpPr>
                  <a:spLocks noChangeShapeType="1"/>
                </p:cNvSpPr>
                <p:nvPr/>
              </p:nvSpPr>
              <p:spPr bwMode="auto">
                <a:xfrm>
                  <a:off x="3773" y="1826"/>
                  <a:ext cx="320" cy="107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4619" name="Line 107"/>
                <p:cNvSpPr>
                  <a:spLocks noChangeShapeType="1"/>
                </p:cNvSpPr>
                <p:nvPr/>
              </p:nvSpPr>
              <p:spPr bwMode="auto">
                <a:xfrm flipV="1">
                  <a:off x="3760" y="2120"/>
                  <a:ext cx="293" cy="5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4620" name="Line 108"/>
                <p:cNvSpPr>
                  <a:spLocks noChangeShapeType="1"/>
                </p:cNvSpPr>
                <p:nvPr/>
              </p:nvSpPr>
              <p:spPr bwMode="auto">
                <a:xfrm flipV="1">
                  <a:off x="3853" y="2213"/>
                  <a:ext cx="307" cy="24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4621" name="Oval 109"/>
                <p:cNvSpPr>
                  <a:spLocks noChangeArrowheads="1"/>
                </p:cNvSpPr>
                <p:nvPr/>
              </p:nvSpPr>
              <p:spPr bwMode="auto">
                <a:xfrm>
                  <a:off x="3610" y="1696"/>
                  <a:ext cx="225" cy="206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4622" name="Oval 110"/>
                <p:cNvSpPr>
                  <a:spLocks noChangeArrowheads="1"/>
                </p:cNvSpPr>
                <p:nvPr/>
              </p:nvSpPr>
              <p:spPr bwMode="auto">
                <a:xfrm>
                  <a:off x="3610" y="2082"/>
                  <a:ext cx="225" cy="206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4623" name="Oval 111"/>
                <p:cNvSpPr>
                  <a:spLocks noChangeArrowheads="1"/>
                </p:cNvSpPr>
                <p:nvPr/>
              </p:nvSpPr>
              <p:spPr bwMode="auto">
                <a:xfrm>
                  <a:off x="3677" y="2429"/>
                  <a:ext cx="225" cy="206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4624" name="Group 112"/>
            <p:cNvGrpSpPr>
              <a:grpSpLocks/>
            </p:cNvGrpSpPr>
            <p:nvPr/>
          </p:nvGrpSpPr>
          <p:grpSpPr bwMode="auto">
            <a:xfrm>
              <a:off x="-780" y="3077"/>
              <a:ext cx="1680" cy="928"/>
              <a:chOff x="1995" y="1238"/>
              <a:chExt cx="2643" cy="1643"/>
            </a:xfrm>
          </p:grpSpPr>
          <p:sp>
            <p:nvSpPr>
              <p:cNvPr id="64625" name="Oval 113"/>
              <p:cNvSpPr>
                <a:spLocks noChangeArrowheads="1"/>
              </p:cNvSpPr>
              <p:nvPr/>
            </p:nvSpPr>
            <p:spPr bwMode="auto">
              <a:xfrm rot="18360000">
                <a:off x="3214" y="1248"/>
                <a:ext cx="227" cy="207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26" name="Oval 114"/>
              <p:cNvSpPr>
                <a:spLocks noChangeArrowheads="1"/>
              </p:cNvSpPr>
              <p:nvPr/>
            </p:nvSpPr>
            <p:spPr bwMode="auto">
              <a:xfrm rot="18360000">
                <a:off x="2596" y="2197"/>
                <a:ext cx="225" cy="20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27" name="Oval 115"/>
              <p:cNvSpPr>
                <a:spLocks noChangeArrowheads="1"/>
              </p:cNvSpPr>
              <p:nvPr/>
            </p:nvSpPr>
            <p:spPr bwMode="auto">
              <a:xfrm rot="18360000">
                <a:off x="3068" y="1862"/>
                <a:ext cx="226" cy="207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28" name="Oval 116"/>
              <p:cNvSpPr>
                <a:spLocks noChangeArrowheads="1"/>
              </p:cNvSpPr>
              <p:nvPr/>
            </p:nvSpPr>
            <p:spPr bwMode="auto">
              <a:xfrm rot="18360000">
                <a:off x="2494" y="2666"/>
                <a:ext cx="225" cy="2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29" name="Oval 117"/>
              <p:cNvSpPr>
                <a:spLocks noChangeArrowheads="1"/>
              </p:cNvSpPr>
              <p:nvPr/>
            </p:nvSpPr>
            <p:spPr bwMode="auto">
              <a:xfrm rot="18360000">
                <a:off x="1987" y="2296"/>
                <a:ext cx="224" cy="207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30" name="Oval 118"/>
              <p:cNvSpPr>
                <a:spLocks noChangeArrowheads="1"/>
              </p:cNvSpPr>
              <p:nvPr/>
            </p:nvSpPr>
            <p:spPr bwMode="auto">
              <a:xfrm rot="18360000">
                <a:off x="2190" y="2002"/>
                <a:ext cx="227" cy="20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31" name="Oval 119"/>
              <p:cNvSpPr>
                <a:spLocks noChangeArrowheads="1"/>
              </p:cNvSpPr>
              <p:nvPr/>
            </p:nvSpPr>
            <p:spPr bwMode="auto">
              <a:xfrm rot="18360000">
                <a:off x="2519" y="1535"/>
                <a:ext cx="225" cy="207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32" name="Oval 120"/>
              <p:cNvSpPr>
                <a:spLocks noChangeArrowheads="1"/>
              </p:cNvSpPr>
              <p:nvPr/>
            </p:nvSpPr>
            <p:spPr bwMode="auto">
              <a:xfrm rot="18360000">
                <a:off x="2949" y="2512"/>
                <a:ext cx="226" cy="2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633" name="Line 121"/>
              <p:cNvSpPr>
                <a:spLocks noChangeShapeType="1"/>
              </p:cNvSpPr>
              <p:nvPr/>
            </p:nvSpPr>
            <p:spPr bwMode="auto">
              <a:xfrm flipV="1">
                <a:off x="2296" y="1696"/>
                <a:ext cx="267" cy="36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34" name="Line 122"/>
              <p:cNvSpPr>
                <a:spLocks noChangeShapeType="1"/>
              </p:cNvSpPr>
              <p:nvPr/>
            </p:nvSpPr>
            <p:spPr bwMode="auto">
              <a:xfrm flipV="1">
                <a:off x="2739" y="2003"/>
                <a:ext cx="357" cy="20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35" name="Line 123"/>
              <p:cNvSpPr>
                <a:spLocks noChangeShapeType="1"/>
              </p:cNvSpPr>
              <p:nvPr/>
            </p:nvSpPr>
            <p:spPr bwMode="auto">
              <a:xfrm flipV="1">
                <a:off x="2835" y="2269"/>
                <a:ext cx="834" cy="3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36" name="Line 124"/>
              <p:cNvSpPr>
                <a:spLocks noChangeShapeType="1"/>
              </p:cNvSpPr>
              <p:nvPr/>
            </p:nvSpPr>
            <p:spPr bwMode="auto">
              <a:xfrm>
                <a:off x="2736" y="2323"/>
                <a:ext cx="213" cy="18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37" name="Line 125"/>
              <p:cNvSpPr>
                <a:spLocks noChangeShapeType="1"/>
              </p:cNvSpPr>
              <p:nvPr/>
            </p:nvSpPr>
            <p:spPr bwMode="auto">
              <a:xfrm flipH="1">
                <a:off x="2643" y="2376"/>
                <a:ext cx="53" cy="38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38" name="Line 126"/>
              <p:cNvSpPr>
                <a:spLocks noChangeShapeType="1"/>
              </p:cNvSpPr>
              <p:nvPr/>
            </p:nvSpPr>
            <p:spPr bwMode="auto">
              <a:xfrm flipV="1">
                <a:off x="3203" y="1429"/>
                <a:ext cx="93" cy="46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39" name="Line 127"/>
              <p:cNvSpPr>
                <a:spLocks noChangeShapeType="1"/>
              </p:cNvSpPr>
              <p:nvPr/>
            </p:nvSpPr>
            <p:spPr bwMode="auto">
              <a:xfrm flipV="1">
                <a:off x="3216" y="1869"/>
                <a:ext cx="440" cy="6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40" name="Line 128"/>
              <p:cNvSpPr>
                <a:spLocks noChangeShapeType="1"/>
              </p:cNvSpPr>
              <p:nvPr/>
            </p:nvSpPr>
            <p:spPr bwMode="auto">
              <a:xfrm>
                <a:off x="3163" y="2043"/>
                <a:ext cx="640" cy="50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41" name="Line 129"/>
              <p:cNvSpPr>
                <a:spLocks noChangeShapeType="1"/>
              </p:cNvSpPr>
              <p:nvPr/>
            </p:nvSpPr>
            <p:spPr bwMode="auto">
              <a:xfrm>
                <a:off x="2323" y="2163"/>
                <a:ext cx="306" cy="50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42" name="Line 130"/>
              <p:cNvSpPr>
                <a:spLocks noChangeShapeType="1"/>
              </p:cNvSpPr>
              <p:nvPr/>
            </p:nvSpPr>
            <p:spPr bwMode="auto">
              <a:xfrm>
                <a:off x="2123" y="2416"/>
                <a:ext cx="453" cy="26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64643" name="Group 131"/>
              <p:cNvGrpSpPr>
                <a:grpSpLocks/>
              </p:cNvGrpSpPr>
              <p:nvPr/>
            </p:nvGrpSpPr>
            <p:grpSpPr bwMode="auto">
              <a:xfrm>
                <a:off x="3706" y="1792"/>
                <a:ext cx="932" cy="939"/>
                <a:chOff x="3610" y="1696"/>
                <a:chExt cx="932" cy="939"/>
              </a:xfrm>
            </p:grpSpPr>
            <p:sp>
              <p:nvSpPr>
                <p:cNvPr id="64644" name="AutoShape 132"/>
                <p:cNvSpPr>
                  <a:spLocks noChangeArrowheads="1"/>
                </p:cNvSpPr>
                <p:nvPr/>
              </p:nvSpPr>
              <p:spPr bwMode="auto">
                <a:xfrm>
                  <a:off x="3990" y="1751"/>
                  <a:ext cx="552" cy="605"/>
                </a:xfrm>
                <a:prstGeom prst="diamond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4645" name="Line 133"/>
                <p:cNvSpPr>
                  <a:spLocks noChangeShapeType="1"/>
                </p:cNvSpPr>
                <p:nvPr/>
              </p:nvSpPr>
              <p:spPr bwMode="auto">
                <a:xfrm>
                  <a:off x="3773" y="1826"/>
                  <a:ext cx="320" cy="107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4646" name="Line 134"/>
                <p:cNvSpPr>
                  <a:spLocks noChangeShapeType="1"/>
                </p:cNvSpPr>
                <p:nvPr/>
              </p:nvSpPr>
              <p:spPr bwMode="auto">
                <a:xfrm flipV="1">
                  <a:off x="3760" y="2120"/>
                  <a:ext cx="293" cy="5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4647" name="Line 135"/>
                <p:cNvSpPr>
                  <a:spLocks noChangeShapeType="1"/>
                </p:cNvSpPr>
                <p:nvPr/>
              </p:nvSpPr>
              <p:spPr bwMode="auto">
                <a:xfrm flipV="1">
                  <a:off x="3853" y="2213"/>
                  <a:ext cx="307" cy="24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stealth" w="med" len="lg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4648" name="Oval 136"/>
                <p:cNvSpPr>
                  <a:spLocks noChangeArrowheads="1"/>
                </p:cNvSpPr>
                <p:nvPr/>
              </p:nvSpPr>
              <p:spPr bwMode="auto">
                <a:xfrm>
                  <a:off x="3610" y="1696"/>
                  <a:ext cx="225" cy="206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4649" name="Oval 137"/>
                <p:cNvSpPr>
                  <a:spLocks noChangeArrowheads="1"/>
                </p:cNvSpPr>
                <p:nvPr/>
              </p:nvSpPr>
              <p:spPr bwMode="auto">
                <a:xfrm>
                  <a:off x="3610" y="2082"/>
                  <a:ext cx="225" cy="206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4650" name="Oval 138"/>
                <p:cNvSpPr>
                  <a:spLocks noChangeArrowheads="1"/>
                </p:cNvSpPr>
                <p:nvPr/>
              </p:nvSpPr>
              <p:spPr bwMode="auto">
                <a:xfrm>
                  <a:off x="3677" y="2429"/>
                  <a:ext cx="225" cy="206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64515" name="Oval 3"/>
          <p:cNvSpPr>
            <a:spLocks noChangeArrowheads="1"/>
          </p:cNvSpPr>
          <p:nvPr/>
        </p:nvSpPr>
        <p:spPr bwMode="auto">
          <a:xfrm rot="18360000">
            <a:off x="4949825" y="1828800"/>
            <a:ext cx="360363" cy="328613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16" name="Oval 4"/>
          <p:cNvSpPr>
            <a:spLocks noChangeArrowheads="1"/>
          </p:cNvSpPr>
          <p:nvPr/>
        </p:nvSpPr>
        <p:spPr bwMode="auto">
          <a:xfrm rot="18360000">
            <a:off x="3969544" y="3334544"/>
            <a:ext cx="357188" cy="330200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17" name="Oval 5"/>
          <p:cNvSpPr>
            <a:spLocks noChangeArrowheads="1"/>
          </p:cNvSpPr>
          <p:nvPr/>
        </p:nvSpPr>
        <p:spPr bwMode="auto">
          <a:xfrm rot="18360000">
            <a:off x="4717256" y="2804320"/>
            <a:ext cx="358775" cy="328612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18" name="Oval 6"/>
          <p:cNvSpPr>
            <a:spLocks noChangeArrowheads="1"/>
          </p:cNvSpPr>
          <p:nvPr/>
        </p:nvSpPr>
        <p:spPr bwMode="auto">
          <a:xfrm rot="18360000">
            <a:off x="3807619" y="4079081"/>
            <a:ext cx="357188" cy="327025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19" name="Oval 7"/>
          <p:cNvSpPr>
            <a:spLocks noChangeArrowheads="1"/>
          </p:cNvSpPr>
          <p:nvPr/>
        </p:nvSpPr>
        <p:spPr bwMode="auto">
          <a:xfrm rot="18360000">
            <a:off x="3001169" y="3493294"/>
            <a:ext cx="355600" cy="328612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20" name="Oval 8"/>
          <p:cNvSpPr>
            <a:spLocks noChangeArrowheads="1"/>
          </p:cNvSpPr>
          <p:nvPr/>
        </p:nvSpPr>
        <p:spPr bwMode="auto">
          <a:xfrm rot="18360000">
            <a:off x="3325018" y="3024982"/>
            <a:ext cx="360363" cy="330200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21" name="Oval 9"/>
          <p:cNvSpPr>
            <a:spLocks noChangeArrowheads="1"/>
          </p:cNvSpPr>
          <p:nvPr/>
        </p:nvSpPr>
        <p:spPr bwMode="auto">
          <a:xfrm rot="18360000">
            <a:off x="3846513" y="2284412"/>
            <a:ext cx="357188" cy="328613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22" name="Oval 10"/>
          <p:cNvSpPr>
            <a:spLocks noChangeArrowheads="1"/>
          </p:cNvSpPr>
          <p:nvPr/>
        </p:nvSpPr>
        <p:spPr bwMode="auto">
          <a:xfrm rot="18360000">
            <a:off x="4529138" y="3835400"/>
            <a:ext cx="358775" cy="327025"/>
          </a:xfrm>
          <a:prstGeom prst="ellipse">
            <a:avLst/>
          </a:prstGeom>
          <a:solidFill>
            <a:srgbClr val="FF0066"/>
          </a:solidFill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4540" name="Group 28"/>
          <p:cNvGrpSpPr>
            <a:grpSpLocks/>
          </p:cNvGrpSpPr>
          <p:nvPr/>
        </p:nvGrpSpPr>
        <p:grpSpPr bwMode="auto">
          <a:xfrm>
            <a:off x="5730875" y="2692400"/>
            <a:ext cx="1479550" cy="1490663"/>
            <a:chOff x="3610" y="1696"/>
            <a:chExt cx="932" cy="939"/>
          </a:xfrm>
        </p:grpSpPr>
        <p:sp>
          <p:nvSpPr>
            <p:cNvPr id="64533" name="AutoShape 21"/>
            <p:cNvSpPr>
              <a:spLocks noChangeArrowheads="1"/>
            </p:cNvSpPr>
            <p:nvPr/>
          </p:nvSpPr>
          <p:spPr bwMode="auto">
            <a:xfrm>
              <a:off x="3990" y="1751"/>
              <a:ext cx="552" cy="605"/>
            </a:xfrm>
            <a:prstGeom prst="diamond">
              <a:avLst/>
            </a:prstGeom>
            <a:solidFill>
              <a:srgbClr val="FF0033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534" name="Line 22"/>
            <p:cNvSpPr>
              <a:spLocks noChangeShapeType="1"/>
            </p:cNvSpPr>
            <p:nvPr/>
          </p:nvSpPr>
          <p:spPr bwMode="auto">
            <a:xfrm>
              <a:off x="3773" y="1826"/>
              <a:ext cx="320" cy="10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535" name="Line 23"/>
            <p:cNvSpPr>
              <a:spLocks noChangeShapeType="1"/>
            </p:cNvSpPr>
            <p:nvPr/>
          </p:nvSpPr>
          <p:spPr bwMode="auto">
            <a:xfrm flipV="1">
              <a:off x="3760" y="2120"/>
              <a:ext cx="293" cy="5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536" name="Line 24"/>
            <p:cNvSpPr>
              <a:spLocks noChangeShapeType="1"/>
            </p:cNvSpPr>
            <p:nvPr/>
          </p:nvSpPr>
          <p:spPr bwMode="auto">
            <a:xfrm flipV="1">
              <a:off x="3853" y="2213"/>
              <a:ext cx="307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537" name="Oval 25"/>
            <p:cNvSpPr>
              <a:spLocks noChangeArrowheads="1"/>
            </p:cNvSpPr>
            <p:nvPr/>
          </p:nvSpPr>
          <p:spPr bwMode="auto">
            <a:xfrm>
              <a:off x="3610" y="1696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538" name="Oval 26"/>
            <p:cNvSpPr>
              <a:spLocks noChangeArrowheads="1"/>
            </p:cNvSpPr>
            <p:nvPr/>
          </p:nvSpPr>
          <p:spPr bwMode="auto">
            <a:xfrm>
              <a:off x="3610" y="2082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539" name="Oval 27"/>
            <p:cNvSpPr>
              <a:spLocks noChangeArrowheads="1"/>
            </p:cNvSpPr>
            <p:nvPr/>
          </p:nvSpPr>
          <p:spPr bwMode="auto">
            <a:xfrm>
              <a:off x="3677" y="2429"/>
              <a:ext cx="225" cy="206"/>
            </a:xfrm>
            <a:prstGeom prst="ellipse">
              <a:avLst/>
            </a:prstGeom>
            <a:solidFill>
              <a:srgbClr val="FF0033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4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4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4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652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 bwMode="auto">
          <a:xfrm>
            <a:off x="145148" y="1059541"/>
            <a:ext cx="4688115" cy="4499430"/>
          </a:xfrm>
          <a:prstGeom prst="ellipse">
            <a:avLst/>
          </a:prstGeom>
          <a:solidFill>
            <a:srgbClr val="56D8EB">
              <a:alpha val="72157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algn="ctr"/>
            <a:r>
              <a:rPr lang="en-US" sz="3600" dirty="0" smtClean="0">
                <a:latin typeface="Calibri" pitchFamily="34" charset="0"/>
              </a:rPr>
              <a:t>Propositional Probabilistic</a:t>
            </a:r>
          </a:p>
          <a:p>
            <a:pPr algn="ctr"/>
            <a:r>
              <a:rPr lang="en-US" sz="3600" dirty="0" smtClean="0">
                <a:latin typeface="Calibri" pitchFamily="34" charset="0"/>
              </a:rPr>
              <a:t>Representations</a:t>
            </a:r>
          </a:p>
          <a:p>
            <a:pPr algn="ctr"/>
            <a:endParaRPr lang="en-US" dirty="0" smtClean="0">
              <a:latin typeface="Calibri" pitchFamily="34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4325259" y="1008742"/>
            <a:ext cx="4688115" cy="4499430"/>
          </a:xfrm>
          <a:prstGeom prst="ellipse">
            <a:avLst/>
          </a:prstGeom>
          <a:solidFill>
            <a:srgbClr val="56D8EB">
              <a:alpha val="49020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algn="ctr"/>
            <a:r>
              <a:rPr lang="en-US" sz="3600" dirty="0" smtClean="0">
                <a:latin typeface="Calibri" pitchFamily="34" charset="0"/>
              </a:rPr>
              <a:t>First-Order Logic</a:t>
            </a:r>
          </a:p>
          <a:p>
            <a:pPr algn="ctr"/>
            <a:r>
              <a:rPr lang="en-US" sz="3600" dirty="0" smtClean="0">
                <a:latin typeface="Calibri" pitchFamily="34" charset="0"/>
              </a:rPr>
              <a:t>Representations</a:t>
            </a:r>
          </a:p>
          <a:p>
            <a:pPr algn="ctr"/>
            <a:endParaRPr lang="en-US" sz="3600" dirty="0" smtClean="0">
              <a:latin typeface="Calibri" pitchFamily="34" charset="0"/>
            </a:endParaRPr>
          </a:p>
          <a:p>
            <a:pPr algn="ctr"/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 bwMode="auto">
          <a:xfrm>
            <a:off x="145148" y="1059541"/>
            <a:ext cx="4688115" cy="4499430"/>
          </a:xfrm>
          <a:prstGeom prst="ellipse">
            <a:avLst/>
          </a:prstGeom>
          <a:solidFill>
            <a:srgbClr val="56D8EB">
              <a:alpha val="72157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algn="ctr"/>
            <a:r>
              <a:rPr lang="en-US" sz="3600" dirty="0" smtClean="0">
                <a:latin typeface="Calibri" pitchFamily="34" charset="0"/>
              </a:rPr>
              <a:t>Propositional Probabilistic</a:t>
            </a:r>
          </a:p>
          <a:p>
            <a:pPr algn="ctr"/>
            <a:r>
              <a:rPr lang="en-US" sz="3600" dirty="0" smtClean="0">
                <a:latin typeface="Calibri" pitchFamily="34" charset="0"/>
              </a:rPr>
              <a:t>Representations</a:t>
            </a:r>
          </a:p>
          <a:p>
            <a:pPr algn="ctr"/>
            <a:endParaRPr lang="en-US" dirty="0" smtClean="0">
              <a:latin typeface="Calibri" pitchFamily="34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4325259" y="1008742"/>
            <a:ext cx="4688115" cy="4499430"/>
          </a:xfrm>
          <a:prstGeom prst="ellipse">
            <a:avLst/>
          </a:prstGeom>
          <a:solidFill>
            <a:srgbClr val="56D8EB">
              <a:alpha val="49020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algn="ctr"/>
            <a:r>
              <a:rPr lang="en-US" sz="3600" dirty="0" smtClean="0">
                <a:latin typeface="Calibri" pitchFamily="34" charset="0"/>
              </a:rPr>
              <a:t>First-Order Logic</a:t>
            </a:r>
          </a:p>
          <a:p>
            <a:pPr algn="ctr"/>
            <a:r>
              <a:rPr lang="en-US" sz="3600" dirty="0" smtClean="0">
                <a:latin typeface="Calibri" pitchFamily="34" charset="0"/>
              </a:rPr>
              <a:t>Representations</a:t>
            </a:r>
          </a:p>
          <a:p>
            <a:pPr algn="ctr"/>
            <a:endParaRPr lang="en-US" sz="3600" dirty="0" smtClean="0">
              <a:latin typeface="Calibri" pitchFamily="34" charset="0"/>
            </a:endParaRPr>
          </a:p>
          <a:p>
            <a:pPr algn="ctr"/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210000" y="21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210000" y="2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1"/>
          <p:cNvGrpSpPr/>
          <p:nvPr/>
        </p:nvGrpSpPr>
        <p:grpSpPr>
          <a:xfrm>
            <a:off x="203200" y="3479796"/>
            <a:ext cx="5435600" cy="2979061"/>
            <a:chOff x="203200" y="3276600"/>
            <a:chExt cx="5435600" cy="3276600"/>
          </a:xfrm>
        </p:grpSpPr>
        <p:grpSp>
          <p:nvGrpSpPr>
            <p:cNvPr id="6" name="Group 40"/>
            <p:cNvGrpSpPr/>
            <p:nvPr/>
          </p:nvGrpSpPr>
          <p:grpSpPr>
            <a:xfrm>
              <a:off x="203200" y="4038600"/>
              <a:ext cx="3606800" cy="2514600"/>
              <a:chOff x="2641600" y="4038600"/>
              <a:chExt cx="3606800" cy="2514600"/>
            </a:xfrm>
          </p:grpSpPr>
          <p:grpSp>
            <p:nvGrpSpPr>
              <p:cNvPr id="7" name="Group 23"/>
              <p:cNvGrpSpPr/>
              <p:nvPr/>
            </p:nvGrpSpPr>
            <p:grpSpPr>
              <a:xfrm>
                <a:off x="3352800" y="4572000"/>
                <a:ext cx="2438400" cy="1676400"/>
                <a:chOff x="1066800" y="4419600"/>
                <a:chExt cx="2438400" cy="1676400"/>
              </a:xfrm>
            </p:grpSpPr>
            <p:sp>
              <p:nvSpPr>
                <p:cNvPr id="30" name="Oval 29"/>
                <p:cNvSpPr/>
                <p:nvPr/>
              </p:nvSpPr>
              <p:spPr>
                <a:xfrm>
                  <a:off x="1219200" y="5562600"/>
                  <a:ext cx="2057400" cy="533400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4F81BD">
                      <a:shade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rPr>
                    <a:t>(DX Tom HPN )</a:t>
                  </a:r>
                  <a:endParaRPr kumimoji="0" lang="en-US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" name="Oval 30"/>
                <p:cNvSpPr/>
                <p:nvPr/>
              </p:nvSpPr>
              <p:spPr>
                <a:xfrm>
                  <a:off x="1066800" y="4953000"/>
                  <a:ext cx="2286000" cy="457200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4F81BD">
                      <a:shade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rPr>
                    <a:t>(ABN Tom BP)</a:t>
                  </a:r>
                  <a:endParaRPr kumimoji="0" lang="en-US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" name="Oval 31"/>
                <p:cNvSpPr/>
                <p:nvPr/>
              </p:nvSpPr>
              <p:spPr>
                <a:xfrm>
                  <a:off x="1143000" y="4419600"/>
                  <a:ext cx="2362200" cy="457200"/>
                </a:xfrm>
                <a:prstGeom prst="ellips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4F81BD">
                      <a:shade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rPr>
                    <a:t>(BP Tom  144/90)</a:t>
                  </a:r>
                  <a:endParaRPr kumimoji="0" lang="en-US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cxnSp>
              <p:nvCxnSpPr>
                <p:cNvPr id="33" name="Straight Arrow Connector 32"/>
                <p:cNvCxnSpPr>
                  <a:stCxn id="32" idx="4"/>
                  <a:endCxn id="31" idx="0"/>
                </p:cNvCxnSpPr>
                <p:nvPr/>
              </p:nvCxnSpPr>
              <p:spPr>
                <a:xfrm rot="5400000">
                  <a:off x="2228850" y="4857750"/>
                  <a:ext cx="76200" cy="114300"/>
                </a:xfrm>
                <a:prstGeom prst="straightConnector1">
                  <a:avLst/>
                </a:prstGeom>
                <a:noFill/>
                <a:ln w="9525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  <a:tailEnd type="arrow"/>
                </a:ln>
                <a:effectLst/>
              </p:spPr>
            </p:cxnSp>
            <p:cxnSp>
              <p:nvCxnSpPr>
                <p:cNvPr id="34" name="Straight Arrow Connector 33"/>
                <p:cNvCxnSpPr>
                  <a:endCxn id="30" idx="0"/>
                </p:cNvCxnSpPr>
                <p:nvPr/>
              </p:nvCxnSpPr>
              <p:spPr>
                <a:xfrm rot="16200000" flipH="1">
                  <a:off x="2000647" y="5315347"/>
                  <a:ext cx="381000" cy="113506"/>
                </a:xfrm>
                <a:prstGeom prst="straightConnector1">
                  <a:avLst/>
                </a:prstGeom>
                <a:noFill/>
                <a:ln w="9525" cap="flat" cmpd="sng" algn="ctr">
                  <a:solidFill>
                    <a:srgbClr val="4F81BD">
                      <a:shade val="95000"/>
                      <a:satMod val="105000"/>
                    </a:srgbClr>
                  </a:solidFill>
                  <a:prstDash val="solid"/>
                  <a:tailEnd type="arrow"/>
                </a:ln>
                <a:effectLst/>
              </p:spPr>
            </p:cxnSp>
          </p:grpSp>
          <p:sp>
            <p:nvSpPr>
              <p:cNvPr id="29" name="Rectangle 28"/>
              <p:cNvSpPr/>
              <p:nvPr/>
            </p:nvSpPr>
            <p:spPr>
              <a:xfrm>
                <a:off x="2641600" y="4038600"/>
                <a:ext cx="3606800" cy="2514600"/>
              </a:xfrm>
              <a:prstGeom prst="rect">
                <a:avLst/>
              </a:prstGeom>
              <a:noFill/>
              <a:ln w="25400" cap="flat" cmpd="sng" algn="ctr">
                <a:solidFill>
                  <a:srgbClr val="4F81BD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Propositional Model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27" name="Elbow Connector 26"/>
            <p:cNvCxnSpPr/>
            <p:nvPr/>
          </p:nvCxnSpPr>
          <p:spPr>
            <a:xfrm rot="10800000" flipV="1">
              <a:off x="3810000" y="3276600"/>
              <a:ext cx="1828800" cy="1066800"/>
            </a:xfrm>
            <a:prstGeom prst="bentConnector3">
              <a:avLst>
                <a:gd name="adj1" fmla="val 757"/>
              </a:avLst>
            </a:prstGeom>
            <a:noFill/>
            <a:ln w="9525" cap="flat" cmpd="sng" algn="ctr">
              <a:solidFill>
                <a:schemeClr val="tx1"/>
              </a:solidFill>
              <a:prstDash val="solid"/>
              <a:tailEnd type="arrow"/>
            </a:ln>
            <a:effectLst/>
          </p:spPr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591573"/>
          </a:xfrm>
        </p:spPr>
        <p:txBody>
          <a:bodyPr/>
          <a:lstStyle/>
          <a:p>
            <a:r>
              <a:rPr lang="en-US" dirty="0" smtClean="0"/>
              <a:t>Knowledge-Based Model Construction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4800" y="1770732"/>
            <a:ext cx="3962400" cy="2209800"/>
          </a:xfrm>
          <a:prstGeom prst="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First-Order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Knowledge Base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{(DX $x  $z) |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(ABN  $x $y) }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{(ABN $x BP) |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(BP  $x $z) ^ (AGE  $x)}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{(ABN $x  BP) |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(BP  $x $z) ^ (AGE  $x )}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……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70"/>
          <p:cNvGrpSpPr/>
          <p:nvPr/>
        </p:nvGrpSpPr>
        <p:grpSpPr>
          <a:xfrm>
            <a:off x="4267200" y="2227932"/>
            <a:ext cx="3124200" cy="1600200"/>
            <a:chOff x="4267200" y="1676400"/>
            <a:chExt cx="3124200" cy="1600200"/>
          </a:xfrm>
        </p:grpSpPr>
        <p:sp>
          <p:nvSpPr>
            <p:cNvPr id="12" name="Rectangle 11"/>
            <p:cNvSpPr/>
            <p:nvPr/>
          </p:nvSpPr>
          <p:spPr>
            <a:xfrm>
              <a:off x="4953000" y="1676400"/>
              <a:ext cx="1752600" cy="16002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smtClean="0">
                  <a:latin typeface="Calibri" pitchFamily="34" charset="0"/>
                </a:rPr>
                <a:t>Deductive</a:t>
              </a:r>
            </a:p>
            <a:p>
              <a:pPr algn="ctr"/>
              <a:r>
                <a:rPr lang="en-US" sz="2400" dirty="0" smtClean="0">
                  <a:latin typeface="Calibri" pitchFamily="34" charset="0"/>
                </a:rPr>
                <a:t>Inference</a:t>
              </a: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>
              <a:off x="4267200" y="2475706"/>
              <a:ext cx="685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rot="10800000">
              <a:off x="6705600" y="2475706"/>
              <a:ext cx="685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2"/>
          <p:cNvGrpSpPr/>
          <p:nvPr/>
        </p:nvGrpSpPr>
        <p:grpSpPr>
          <a:xfrm>
            <a:off x="3810000" y="4698996"/>
            <a:ext cx="2209800" cy="1600200"/>
            <a:chOff x="3810000" y="4495800"/>
            <a:chExt cx="2209800" cy="1600200"/>
          </a:xfrm>
        </p:grpSpPr>
        <p:sp>
          <p:nvSpPr>
            <p:cNvPr id="42" name="Rectangle 41"/>
            <p:cNvSpPr/>
            <p:nvPr/>
          </p:nvSpPr>
          <p:spPr>
            <a:xfrm>
              <a:off x="4267200" y="4495800"/>
              <a:ext cx="1752600" cy="1600200"/>
            </a:xfrm>
            <a:prstGeom prst="rect">
              <a:avLst/>
            </a:prstGeom>
            <a:solidFill>
              <a:srgbClr val="00B0F0"/>
            </a:solidFill>
            <a:ln w="2540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Probabilistic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Inference</a:t>
              </a:r>
              <a:endParaRPr kumimoji="0" lang="en-US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43" name="Straight Arrow Connector 42"/>
            <p:cNvCxnSpPr/>
            <p:nvPr/>
          </p:nvCxnSpPr>
          <p:spPr>
            <a:xfrm flipV="1">
              <a:off x="3810000" y="5276850"/>
              <a:ext cx="457200" cy="19050"/>
            </a:xfrm>
            <a:prstGeom prst="straightConnector1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tailEnd type="arrow"/>
            </a:ln>
            <a:effectLst/>
          </p:spPr>
        </p:cxnSp>
      </p:grpSp>
      <p:sp>
        <p:nvSpPr>
          <p:cNvPr id="47" name="Rectangle 46"/>
          <p:cNvSpPr/>
          <p:nvPr/>
        </p:nvSpPr>
        <p:spPr>
          <a:xfrm>
            <a:off x="7467600" y="2837532"/>
            <a:ext cx="14686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+mj-lt"/>
              </a:rPr>
              <a:t>Situation!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444172" y="738779"/>
            <a:ext cx="6858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2450" lvl="0" indent="-552450" eaLnBrk="1" hangingPunct="1">
              <a:spcBef>
                <a:spcPts val="0"/>
              </a:spcBef>
              <a:spcAft>
                <a:spcPts val="0"/>
              </a:spcAft>
              <a:buClr>
                <a:srgbClr val="F3BD2E"/>
              </a:buClr>
              <a:buSzPct val="75000"/>
            </a:pPr>
            <a:r>
              <a:rPr lang="en-US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Context-sensitive propositional models from first-order knowledge base</a:t>
            </a:r>
          </a:p>
        </p:txBody>
      </p:sp>
      <p:grpSp>
        <p:nvGrpSpPr>
          <p:cNvPr id="78" name="Group 77"/>
          <p:cNvGrpSpPr/>
          <p:nvPr/>
        </p:nvGrpSpPr>
        <p:grpSpPr>
          <a:xfrm>
            <a:off x="6092370" y="3933379"/>
            <a:ext cx="2833916" cy="2663368"/>
            <a:chOff x="6092370" y="3933379"/>
            <a:chExt cx="2833916" cy="2663368"/>
          </a:xfrm>
        </p:grpSpPr>
        <p:cxnSp>
          <p:nvCxnSpPr>
            <p:cNvPr id="46" name="Straight Arrow Connector 45"/>
            <p:cNvCxnSpPr/>
            <p:nvPr/>
          </p:nvCxnSpPr>
          <p:spPr>
            <a:xfrm>
              <a:off x="6092370" y="5295106"/>
              <a:ext cx="411079" cy="1588"/>
            </a:xfrm>
            <a:prstGeom prst="straightConnector1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tailEnd type="arrow"/>
            </a:ln>
            <a:effectLst/>
          </p:spPr>
        </p:cxnSp>
        <p:sp>
          <p:nvSpPr>
            <p:cNvPr id="36" name="Rectangle 35"/>
            <p:cNvSpPr/>
            <p:nvPr/>
          </p:nvSpPr>
          <p:spPr>
            <a:xfrm>
              <a:off x="6451600" y="4595559"/>
              <a:ext cx="2358571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kern="0" dirty="0" smtClean="0">
                  <a:solidFill>
                    <a:sysClr val="window" lastClr="FFFFFF"/>
                  </a:solidFill>
                  <a:latin typeface="Calibri"/>
                </a:rPr>
                <a:t>Event probabilities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sz="1050" kern="0" dirty="0" smtClean="0">
                <a:solidFill>
                  <a:sysClr val="window" lastClr="FFFFFF"/>
                </a:solidFill>
                <a:latin typeface="Calibri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kern="0" dirty="0" smtClean="0">
                <a:solidFill>
                  <a:sysClr val="window" lastClr="FFFFFF"/>
                </a:solidFill>
                <a:latin typeface="Calibri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kern="0" dirty="0" smtClean="0">
                  <a:solidFill>
                    <a:sysClr val="window" lastClr="FFFFFF"/>
                  </a:solidFill>
                  <a:latin typeface="Calibri"/>
                </a:rPr>
                <a:t>Best actions</a:t>
              </a:r>
            </a:p>
          </p:txBody>
        </p:sp>
        <p:cxnSp>
          <p:nvCxnSpPr>
            <p:cNvPr id="37" name="Straight Connector 36"/>
            <p:cNvCxnSpPr/>
            <p:nvPr/>
          </p:nvCxnSpPr>
          <p:spPr bwMode="auto">
            <a:xfrm rot="5400000">
              <a:off x="7809908" y="4225668"/>
              <a:ext cx="450725" cy="330602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39" name="Straight Connector 38"/>
            <p:cNvCxnSpPr/>
            <p:nvPr/>
          </p:nvCxnSpPr>
          <p:spPr bwMode="auto">
            <a:xfrm rot="16200000" flipH="1">
              <a:off x="6939052" y="4033756"/>
              <a:ext cx="588610" cy="387855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41" name="Straight Connector 40"/>
            <p:cNvCxnSpPr/>
            <p:nvPr/>
          </p:nvCxnSpPr>
          <p:spPr bwMode="auto">
            <a:xfrm>
              <a:off x="6371774" y="4499432"/>
              <a:ext cx="638626" cy="319311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48" name="Straight Connector 47"/>
            <p:cNvCxnSpPr/>
            <p:nvPr/>
          </p:nvCxnSpPr>
          <p:spPr bwMode="auto">
            <a:xfrm flipV="1">
              <a:off x="8302171" y="4615545"/>
              <a:ext cx="624115" cy="275769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55" name="Straight Connector 54"/>
            <p:cNvCxnSpPr/>
            <p:nvPr/>
          </p:nvCxnSpPr>
          <p:spPr bwMode="auto">
            <a:xfrm rot="16200000" flipV="1">
              <a:off x="7708501" y="6423994"/>
              <a:ext cx="225363" cy="120144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57" name="Straight Connector 56"/>
            <p:cNvCxnSpPr/>
            <p:nvPr/>
          </p:nvCxnSpPr>
          <p:spPr bwMode="auto">
            <a:xfrm>
              <a:off x="6662059" y="5573490"/>
              <a:ext cx="522511" cy="275771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59" name="Straight Connector 58"/>
            <p:cNvCxnSpPr/>
            <p:nvPr/>
          </p:nvCxnSpPr>
          <p:spPr bwMode="auto">
            <a:xfrm flipV="1">
              <a:off x="6502397" y="6306463"/>
              <a:ext cx="453172" cy="239481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 flipV="1">
              <a:off x="8135255" y="5544461"/>
              <a:ext cx="326572" cy="297545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68" name="Straight Connector 67"/>
            <p:cNvCxnSpPr/>
            <p:nvPr/>
          </p:nvCxnSpPr>
          <p:spPr bwMode="auto">
            <a:xfrm>
              <a:off x="8215084" y="6306465"/>
              <a:ext cx="478972" cy="232227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73" name="Straight Connector 72"/>
            <p:cNvCxnSpPr/>
            <p:nvPr/>
          </p:nvCxnSpPr>
          <p:spPr bwMode="auto">
            <a:xfrm rot="16200000" flipV="1">
              <a:off x="7445826" y="5602523"/>
              <a:ext cx="362861" cy="130624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</p:grpSp>
      <p:sp>
        <p:nvSpPr>
          <p:cNvPr id="77" name="Lightning Bolt 76"/>
          <p:cNvSpPr/>
          <p:nvPr/>
        </p:nvSpPr>
        <p:spPr bwMode="auto">
          <a:xfrm>
            <a:off x="7039429" y="2090058"/>
            <a:ext cx="391886" cy="798286"/>
          </a:xfrm>
          <a:prstGeom prst="lightningBol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7" grpId="0"/>
      <p:bldP spid="77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19364"/>
            <a:ext cx="9144000" cy="1090171"/>
          </a:xfrm>
        </p:spPr>
        <p:txBody>
          <a:bodyPr/>
          <a:lstStyle/>
          <a:p>
            <a:r>
              <a:rPr lang="en-US" dirty="0" smtClean="0"/>
              <a:t>Learning &amp; First-Order </a:t>
            </a:r>
            <a:br>
              <a:rPr lang="en-US" dirty="0" smtClean="0"/>
            </a:br>
            <a:r>
              <a:rPr lang="en-US" dirty="0" smtClean="0"/>
              <a:t>Probabilistic Representations</a:t>
            </a:r>
            <a:endParaRPr lang="en-US" dirty="0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82335" y="1945244"/>
            <a:ext cx="8453438" cy="5158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Ctr="1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</a:pPr>
            <a:endParaRPr lang="en-US" sz="1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Generate objects, relations, models</a:t>
            </a:r>
          </a:p>
          <a:p>
            <a:pPr marL="1009650" lvl="1" indent="-552450" eaLnBrk="1" hangingPunct="1">
              <a:spcBef>
                <a:spcPct val="30000"/>
              </a:spcBef>
              <a:buClr>
                <a:srgbClr val="F3BD2E"/>
              </a:buClr>
              <a:buSzPct val="75000"/>
              <a:buFont typeface="Wingdings" pitchFamily="2" charset="2"/>
              <a:buChar char="Ø"/>
            </a:pPr>
            <a:r>
              <a:rPr lang="en-US" sz="3200" b="1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Plan recognition networks</a:t>
            </a:r>
            <a:endParaRPr lang="en-US" sz="3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1009650" lvl="1" indent="-552450" eaLnBrk="1" hangingPunct="1">
              <a:spcBef>
                <a:spcPct val="30000"/>
              </a:spcBef>
              <a:buClr>
                <a:srgbClr val="F3BD2E"/>
              </a:buClr>
              <a:buSzPct val="75000"/>
              <a:buFont typeface="Wingdings" pitchFamily="2" charset="2"/>
              <a:buChar char="Ø"/>
            </a:pPr>
            <a:r>
              <a:rPr lang="en-US" sz="3200" b="1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Probabilistic relational models</a:t>
            </a:r>
          </a:p>
          <a:p>
            <a:pPr marL="1009650" lvl="1" indent="-552450" eaLnBrk="1" hangingPunct="1">
              <a:spcBef>
                <a:spcPct val="30000"/>
              </a:spcBef>
              <a:buClr>
                <a:srgbClr val="F3BD2E"/>
              </a:buClr>
              <a:buSzPct val="75000"/>
              <a:buFont typeface="Wingdings" pitchFamily="2" charset="2"/>
              <a:buChar char="Ø"/>
            </a:pPr>
            <a:r>
              <a:rPr lang="en-US" sz="3200" b="1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Markov logic networks</a:t>
            </a:r>
          </a:p>
          <a:p>
            <a:pPr marL="1009650" lvl="1" indent="-552450" eaLnBrk="1" hangingPunct="1">
              <a:spcBef>
                <a:spcPct val="30000"/>
              </a:spcBef>
              <a:buClr>
                <a:srgbClr val="F3BD2E"/>
              </a:buClr>
              <a:buSzPct val="75000"/>
              <a:buFont typeface="Wingdings" pitchFamily="2" charset="2"/>
              <a:buChar char="Ø"/>
            </a:pPr>
            <a:r>
              <a:rPr lang="en-US" sz="3200" b="1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BLOG: Probabilistic models with unknown objects</a:t>
            </a:r>
          </a:p>
          <a:p>
            <a:pPr marL="1009650" lvl="1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Ø"/>
            </a:pPr>
            <a:endParaRPr lang="en-US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552450" lvl="1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172450" cy="1090171"/>
          </a:xfrm>
        </p:spPr>
        <p:txBody>
          <a:bodyPr/>
          <a:lstStyle/>
          <a:p>
            <a:r>
              <a:rPr lang="en-US" dirty="0" smtClean="0"/>
              <a:t>Reasoning about …and Expecting the Unknown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0" y="2256695"/>
            <a:ext cx="9144000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9650" lvl="1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3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Probabilistic Models with Unknown Objects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72" y="3146653"/>
            <a:ext cx="5226176" cy="2673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1" name="Group 20"/>
          <p:cNvGrpSpPr/>
          <p:nvPr/>
        </p:nvGrpSpPr>
        <p:grpSpPr>
          <a:xfrm>
            <a:off x="6923315" y="3889832"/>
            <a:ext cx="232230" cy="290287"/>
            <a:chOff x="6930572" y="4085771"/>
            <a:chExt cx="362856" cy="333825"/>
          </a:xfrm>
        </p:grpSpPr>
        <p:sp>
          <p:nvSpPr>
            <p:cNvPr id="5" name="Oval 4"/>
            <p:cNvSpPr/>
            <p:nvPr/>
          </p:nvSpPr>
          <p:spPr bwMode="auto">
            <a:xfrm>
              <a:off x="6930572" y="4085771"/>
              <a:ext cx="210456" cy="181425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6" name="Oval 5"/>
            <p:cNvSpPr/>
            <p:nvPr/>
          </p:nvSpPr>
          <p:spPr bwMode="auto">
            <a:xfrm>
              <a:off x="7082972" y="4238171"/>
              <a:ext cx="210456" cy="181425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7387786" y="3773712"/>
            <a:ext cx="507992" cy="515253"/>
            <a:chOff x="8244112" y="3976908"/>
            <a:chExt cx="507992" cy="515253"/>
          </a:xfrm>
        </p:grpSpPr>
        <p:grpSp>
          <p:nvGrpSpPr>
            <p:cNvPr id="22" name="Group 21"/>
            <p:cNvGrpSpPr/>
            <p:nvPr/>
          </p:nvGrpSpPr>
          <p:grpSpPr>
            <a:xfrm>
              <a:off x="8244112" y="3976908"/>
              <a:ext cx="507992" cy="515253"/>
              <a:chOff x="7678057" y="3773712"/>
              <a:chExt cx="384627" cy="413655"/>
            </a:xfrm>
          </p:grpSpPr>
          <p:sp>
            <p:nvSpPr>
              <p:cNvPr id="7" name="Oval 6"/>
              <p:cNvSpPr/>
              <p:nvPr/>
            </p:nvSpPr>
            <p:spPr bwMode="auto">
              <a:xfrm>
                <a:off x="7678057" y="3773712"/>
                <a:ext cx="130629" cy="130629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 bwMode="auto">
              <a:xfrm>
                <a:off x="7932055" y="4056738"/>
                <a:ext cx="130629" cy="130629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Times New Roman" pitchFamily="18" charset="0"/>
                </a:endParaRPr>
              </a:p>
            </p:txBody>
          </p:sp>
        </p:grpSp>
        <p:sp>
          <p:nvSpPr>
            <p:cNvPr id="10" name="Oval 9"/>
            <p:cNvSpPr/>
            <p:nvPr/>
          </p:nvSpPr>
          <p:spPr bwMode="auto">
            <a:xfrm>
              <a:off x="8454565" y="4216398"/>
              <a:ext cx="152406" cy="123373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</p:grpSp>
      <p:sp>
        <p:nvSpPr>
          <p:cNvPr id="12" name="Oval 11"/>
          <p:cNvSpPr/>
          <p:nvPr/>
        </p:nvSpPr>
        <p:spPr bwMode="auto">
          <a:xfrm>
            <a:off x="6683826" y="3693880"/>
            <a:ext cx="130629" cy="130629"/>
          </a:xfrm>
          <a:prstGeom prst="ellips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168571" y="3018971"/>
            <a:ext cx="2975429" cy="2598852"/>
            <a:chOff x="6168571" y="3018971"/>
            <a:chExt cx="2975429" cy="2598852"/>
          </a:xfrm>
        </p:grpSpPr>
        <p:cxnSp>
          <p:nvCxnSpPr>
            <p:cNvPr id="15" name="Straight Connector 14"/>
            <p:cNvCxnSpPr>
              <a:stCxn id="13" idx="0"/>
              <a:endCxn id="13" idx="4"/>
            </p:cNvCxnSpPr>
            <p:nvPr/>
          </p:nvCxnSpPr>
          <p:spPr bwMode="auto">
            <a:xfrm rot="16200000" flipH="1">
              <a:off x="6357257" y="4318000"/>
              <a:ext cx="2598058" cy="1588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grpSp>
          <p:nvGrpSpPr>
            <p:cNvPr id="20" name="Group 19"/>
            <p:cNvGrpSpPr/>
            <p:nvPr/>
          </p:nvGrpSpPr>
          <p:grpSpPr>
            <a:xfrm>
              <a:off x="6168571" y="3018971"/>
              <a:ext cx="2975429" cy="2598058"/>
              <a:chOff x="6168571" y="3018971"/>
              <a:chExt cx="2975429" cy="2598058"/>
            </a:xfrm>
          </p:grpSpPr>
          <p:sp>
            <p:nvSpPr>
              <p:cNvPr id="13" name="Oval 12"/>
              <p:cNvSpPr/>
              <p:nvPr/>
            </p:nvSpPr>
            <p:spPr bwMode="auto">
              <a:xfrm>
                <a:off x="6168571" y="3018971"/>
                <a:ext cx="2975429" cy="2598058"/>
              </a:xfrm>
              <a:prstGeom prst="ellipse">
                <a:avLst/>
              </a:prstGeom>
              <a:solidFill>
                <a:srgbClr val="5EF828">
                  <a:alpha val="72157"/>
                </a:srgbClr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Times New Roman" pitchFamily="18" charset="0"/>
                </a:endParaRPr>
              </a:p>
            </p:txBody>
          </p:sp>
          <p:cxnSp>
            <p:nvCxnSpPr>
              <p:cNvPr id="16" name="Straight Connector 15"/>
              <p:cNvCxnSpPr>
                <a:stCxn id="13" idx="6"/>
                <a:endCxn id="13" idx="2"/>
              </p:cNvCxnSpPr>
              <p:nvPr/>
            </p:nvCxnSpPr>
            <p:spPr bwMode="auto">
              <a:xfrm flipH="1">
                <a:off x="6168571" y="4318000"/>
                <a:ext cx="2975429" cy="1588"/>
              </a:xfrm>
              <a:prstGeom prst="lin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</p:grpSp>
      </p:grpSp>
      <p:sp>
        <p:nvSpPr>
          <p:cNvPr id="19" name="Rectangle 18"/>
          <p:cNvSpPr/>
          <p:nvPr/>
        </p:nvSpPr>
        <p:spPr>
          <a:xfrm>
            <a:off x="726830" y="5874494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Brian </a:t>
            </a:r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Milch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, </a:t>
            </a:r>
            <a:r>
              <a:rPr lang="en-US" sz="2000" i="1" dirty="0" smtClean="0">
                <a:solidFill>
                  <a:schemeClr val="tx1"/>
                </a:solidFill>
                <a:latin typeface="Calibri" pitchFamily="34" charset="0"/>
              </a:rPr>
              <a:t>et al.</a:t>
            </a:r>
            <a:endParaRPr lang="en-US" sz="2000" i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51445E-7 C 0.00122 -0.00069 0.0033 -0.00116 0.00348 -0.00208 C 0.00434 -0.00532 -0.01111 -0.01503 -0.01423 -0.01757 C -0.01215 -0.0222 -0.01145 -0.02335 -0.00364 -0.02474 C 0.00591 -0.02405 0.01771 -0.02474 0.02483 -0.02058 C 0.0283 -0.0148 0.02171 -0.00948 0.03351 -0.00717 C 0.04514 0.00254 0.02917 0.01711 0.04601 0.02381 C 0.05834 0.02243 0.05296 0.02266 0.06216 0.02266 " pathEditMode="relative" rAng="0" ptsTypes="fffffffA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87283E-6 C -0.00365 0.0074 -0.00591 0.01133 -0.0125 0.01827 C -0.01389 0.01966 -0.0165 0.02243 -0.0165 0.02266 C -0.01927 0.02891 -0.01997 0.03168 -0.02691 0.0363 C -0.03021 0.04278 -0.03611 0.04532 -0.04549 0.0474 C -0.05139 0.05341 -0.05868 0.05734 -0.06233 0.06428 C -0.0592 0.07399 -0.06337 0.07052 -0.04775 0.07399 C -0.04584 0.07445 -0.04358 0.07492 -0.0415 0.07538 C -0.03941 0.07584 -0.03542 0.07677 -0.03542 0.077 C -0.02153 0.07538 -0.01754 0.07607 -0.00834 0.06983 C -0.00052 0.07168 0.00434 0.07307 0.0125 0.07122 C 0.02135 0.06497 0.03628 0.06266 0.04757 0.0585 C 0.05191 0.05711 0.06007 0.05318 0.06007 0.05341 C 0.06076 0.04971 0.06146 0.04301 0.06406 0.03908 C 0.06805 0.03376 0.07587 0.03006 0.08073 0.02521 C 0.08316 0.0185 0.08802 0.01341 0.09114 0.00717 C 0.09288 -0.00092 0.09045 -0.00439 0.10156 -0.0067 C 0.12257 -0.00323 0.12153 -0.00277 0.15746 -0.0067 C 0.16007 -0.00716 0.15955 -0.00994 0.16163 -0.01109 C 0.16319 -0.01202 0.16562 -0.01202 0.16771 -0.01248 C 0.17569 -0.01734 0.1835 -0.02219 0.19271 -0.02635 C 0.19583 -0.02959 0.20156 -0.03398 0.1967 -0.03745 " pathEditMode="relative" rAng="0" ptsTypes="fffffffffffffffffffffA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23" descr="probability_map_cropped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71600"/>
            <a:ext cx="4114800" cy="4114800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68086" y="195942"/>
            <a:ext cx="8172450" cy="1090171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Reasoning about …and Expecting the Unknown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24" descr="probability_map_cropped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360714"/>
            <a:ext cx="4140200" cy="4140200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93696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00450" y="3209925"/>
            <a:ext cx="5543550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36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" y="471714"/>
            <a:ext cx="8940800" cy="591573"/>
          </a:xfrm>
        </p:spPr>
        <p:txBody>
          <a:bodyPr/>
          <a:lstStyle/>
          <a:p>
            <a:r>
              <a:rPr lang="en-US" dirty="0" smtClean="0"/>
              <a:t>Extending Proficiency in a Messy World</a:t>
            </a:r>
            <a:endParaRPr lang="en-US" dirty="0"/>
          </a:p>
        </p:txBody>
      </p:sp>
      <p:pic>
        <p:nvPicPr>
          <p:cNvPr id="8" name="blocks-sim2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597602" y="2424458"/>
            <a:ext cx="4470855" cy="39155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61257" y="1238806"/>
            <a:ext cx="8882743" cy="99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Assume </a:t>
            </a:r>
            <a:r>
              <a:rPr lang="en-US" sz="2800" b="1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unmodeled</a:t>
            </a: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objects, relations, noise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Continue to extend models with experiences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3903790" y="6372889"/>
            <a:ext cx="37982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Pasula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, Zettlemoyer, </a:t>
            </a:r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Kaelbling</a:t>
            </a:r>
            <a:endParaRPr lang="en-US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47104" y="5987666"/>
            <a:ext cx="9140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(video)</a:t>
            </a:r>
            <a:endParaRPr lang="en-US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" y="471714"/>
            <a:ext cx="8940800" cy="1090171"/>
          </a:xfrm>
        </p:spPr>
        <p:txBody>
          <a:bodyPr/>
          <a:lstStyle/>
          <a:p>
            <a:r>
              <a:rPr lang="en-US" dirty="0" smtClean="0"/>
              <a:t>Extending Proficiency in an Open World</a:t>
            </a:r>
            <a:endParaRPr lang="en-US" dirty="0"/>
          </a:p>
        </p:txBody>
      </p:sp>
      <p:pic>
        <p:nvPicPr>
          <p:cNvPr id="8" name="blocks-sim2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597602" y="2424458"/>
            <a:ext cx="4470855" cy="39155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61257" y="1238806"/>
            <a:ext cx="8882743" cy="99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Assume </a:t>
            </a:r>
            <a:r>
              <a:rPr lang="en-US" sz="2800" b="1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unmodeled</a:t>
            </a: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objects, relations, noise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Continue to extend models with experiences</a:t>
            </a:r>
          </a:p>
        </p:txBody>
      </p:sp>
      <p:pic>
        <p:nvPicPr>
          <p:cNvPr id="886785" name="Picture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36974" y="2724779"/>
            <a:ext cx="332422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8678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3636" y="4351286"/>
            <a:ext cx="33909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>
            <a:hlinkClick r:id="rId7" action="ppaction://hlinksldjump"/>
          </p:cNvPr>
          <p:cNvSpPr/>
          <p:nvPr/>
        </p:nvSpPr>
        <p:spPr bwMode="auto">
          <a:xfrm>
            <a:off x="8452338" y="6377354"/>
            <a:ext cx="691662" cy="480646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03790" y="6372889"/>
            <a:ext cx="37982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Pasula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, Zettlemoyer, </a:t>
            </a:r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Kaelbling</a:t>
            </a:r>
            <a:endParaRPr lang="en-US" sz="20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328863"/>
            <a:ext cx="8932985" cy="1588769"/>
          </a:xfrm>
        </p:spPr>
        <p:txBody>
          <a:bodyPr/>
          <a:lstStyle/>
          <a:p>
            <a:r>
              <a:rPr lang="en-US" dirty="0" smtClean="0"/>
              <a:t>Extending Perceptual Proficiency with Shape Prototypes and Deformations</a:t>
            </a:r>
            <a:endParaRPr 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7485" y="1751224"/>
            <a:ext cx="5529943" cy="4671347"/>
          </a:xfrm>
          <a:prstGeom prst="rect">
            <a:avLst/>
          </a:prstGeom>
          <a:noFill/>
        </p:spPr>
      </p:pic>
      <p:grpSp>
        <p:nvGrpSpPr>
          <p:cNvPr id="6" name="Group 53"/>
          <p:cNvGrpSpPr>
            <a:grpSpLocks/>
          </p:cNvGrpSpPr>
          <p:nvPr/>
        </p:nvGrpSpPr>
        <p:grpSpPr bwMode="auto">
          <a:xfrm>
            <a:off x="2075542" y="1768789"/>
            <a:ext cx="5370285" cy="4455886"/>
            <a:chOff x="3408" y="2736"/>
            <a:chExt cx="1536" cy="1293"/>
          </a:xfrm>
        </p:grpSpPr>
        <p:grpSp>
          <p:nvGrpSpPr>
            <p:cNvPr id="7" name="Group 45"/>
            <p:cNvGrpSpPr>
              <a:grpSpLocks/>
            </p:cNvGrpSpPr>
            <p:nvPr/>
          </p:nvGrpSpPr>
          <p:grpSpPr bwMode="auto">
            <a:xfrm>
              <a:off x="3408" y="2736"/>
              <a:ext cx="1536" cy="1293"/>
              <a:chOff x="1056" y="3013"/>
              <a:chExt cx="960" cy="968"/>
            </a:xfrm>
          </p:grpSpPr>
          <p:pic>
            <p:nvPicPr>
              <p:cNvPr id="9" name="Picture 4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056" y="3013"/>
                <a:ext cx="950" cy="961"/>
              </a:xfrm>
              <a:prstGeom prst="rect">
                <a:avLst/>
              </a:prstGeom>
              <a:noFill/>
            </p:spPr>
          </p:pic>
          <p:sp>
            <p:nvSpPr>
              <p:cNvPr id="10" name="Freeform 47"/>
              <p:cNvSpPr>
                <a:spLocks noChangeAspect="1" noChangeArrowheads="1"/>
              </p:cNvSpPr>
              <p:nvPr/>
            </p:nvSpPr>
            <p:spPr bwMode="auto">
              <a:xfrm>
                <a:off x="1109" y="3024"/>
                <a:ext cx="285" cy="906"/>
              </a:xfrm>
              <a:custGeom>
                <a:avLst/>
                <a:gdLst/>
                <a:ahLst/>
                <a:cxnLst>
                  <a:cxn ang="0">
                    <a:pos x="872" y="155"/>
                  </a:cxn>
                  <a:cxn ang="0">
                    <a:pos x="1350" y="1028"/>
                  </a:cxn>
                  <a:cxn ang="0">
                    <a:pos x="1720" y="1875"/>
                  </a:cxn>
                  <a:cxn ang="0">
                    <a:pos x="1667" y="2774"/>
                  </a:cxn>
                  <a:cxn ang="0">
                    <a:pos x="1350" y="3621"/>
                  </a:cxn>
                  <a:cxn ang="0">
                    <a:pos x="1297" y="4468"/>
                  </a:cxn>
                  <a:cxn ang="0">
                    <a:pos x="1826" y="5314"/>
                  </a:cxn>
                  <a:cxn ang="0">
                    <a:pos x="1111" y="5923"/>
                  </a:cxn>
                  <a:cxn ang="0">
                    <a:pos x="237" y="5632"/>
                  </a:cxn>
                  <a:cxn ang="0">
                    <a:pos x="343" y="4785"/>
                  </a:cxn>
                  <a:cxn ang="0">
                    <a:pos x="290" y="3938"/>
                  </a:cxn>
                  <a:cxn ang="0">
                    <a:pos x="184" y="3039"/>
                  </a:cxn>
                  <a:cxn ang="0">
                    <a:pos x="79" y="2192"/>
                  </a:cxn>
                  <a:cxn ang="0">
                    <a:pos x="184" y="1345"/>
                  </a:cxn>
                  <a:cxn ang="0">
                    <a:pos x="26" y="446"/>
                  </a:cxn>
                  <a:cxn ang="0">
                    <a:pos x="740" y="49"/>
                  </a:cxn>
                  <a:cxn ang="0">
                    <a:pos x="925" y="208"/>
                  </a:cxn>
                  <a:cxn ang="0">
                    <a:pos x="872" y="155"/>
                  </a:cxn>
                </a:cxnLst>
                <a:rect l="0" t="0" r="r" b="b"/>
                <a:pathLst>
                  <a:path w="1901" h="6059">
                    <a:moveTo>
                      <a:pt x="872" y="155"/>
                    </a:moveTo>
                    <a:cubicBezTo>
                      <a:pt x="927" y="498"/>
                      <a:pt x="1190" y="735"/>
                      <a:pt x="1350" y="1028"/>
                    </a:cubicBezTo>
                    <a:cubicBezTo>
                      <a:pt x="1497" y="1298"/>
                      <a:pt x="1662" y="1568"/>
                      <a:pt x="1720" y="1875"/>
                    </a:cubicBezTo>
                    <a:cubicBezTo>
                      <a:pt x="1776" y="2169"/>
                      <a:pt x="1800" y="2481"/>
                      <a:pt x="1667" y="2774"/>
                    </a:cubicBezTo>
                    <a:cubicBezTo>
                      <a:pt x="1542" y="3049"/>
                      <a:pt x="1416" y="3319"/>
                      <a:pt x="1350" y="3621"/>
                    </a:cubicBezTo>
                    <a:cubicBezTo>
                      <a:pt x="1288" y="3904"/>
                      <a:pt x="1150" y="4226"/>
                      <a:pt x="1297" y="4468"/>
                    </a:cubicBezTo>
                    <a:cubicBezTo>
                      <a:pt x="1473" y="4757"/>
                      <a:pt x="1900" y="4961"/>
                      <a:pt x="1826" y="5314"/>
                    </a:cubicBezTo>
                    <a:cubicBezTo>
                      <a:pt x="1759" y="5634"/>
                      <a:pt x="1423" y="5844"/>
                      <a:pt x="1111" y="5923"/>
                    </a:cubicBezTo>
                    <a:cubicBezTo>
                      <a:pt x="807" y="5999"/>
                      <a:pt x="360" y="6058"/>
                      <a:pt x="237" y="5632"/>
                    </a:cubicBezTo>
                    <a:cubicBezTo>
                      <a:pt x="149" y="5326"/>
                      <a:pt x="434" y="5089"/>
                      <a:pt x="343" y="4785"/>
                    </a:cubicBezTo>
                    <a:cubicBezTo>
                      <a:pt x="256" y="4498"/>
                      <a:pt x="447" y="4258"/>
                      <a:pt x="290" y="3938"/>
                    </a:cubicBezTo>
                    <a:cubicBezTo>
                      <a:pt x="157" y="3667"/>
                      <a:pt x="242" y="3335"/>
                      <a:pt x="184" y="3039"/>
                    </a:cubicBezTo>
                    <a:cubicBezTo>
                      <a:pt x="130" y="2761"/>
                      <a:pt x="56" y="2479"/>
                      <a:pt x="79" y="2192"/>
                    </a:cubicBezTo>
                    <a:cubicBezTo>
                      <a:pt x="102" y="1907"/>
                      <a:pt x="226" y="1635"/>
                      <a:pt x="184" y="1345"/>
                    </a:cubicBezTo>
                    <a:cubicBezTo>
                      <a:pt x="140" y="1043"/>
                      <a:pt x="47" y="749"/>
                      <a:pt x="26" y="446"/>
                    </a:cubicBezTo>
                    <a:cubicBezTo>
                      <a:pt x="0" y="74"/>
                      <a:pt x="469" y="0"/>
                      <a:pt x="740" y="49"/>
                    </a:cubicBezTo>
                    <a:lnTo>
                      <a:pt x="925" y="208"/>
                    </a:lnTo>
                    <a:lnTo>
                      <a:pt x="872" y="155"/>
                    </a:lnTo>
                  </a:path>
                </a:pathLst>
              </a:custGeom>
              <a:noFill/>
              <a:ln w="5472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" name="Text Box 48"/>
              <p:cNvSpPr txBox="1">
                <a:spLocks noChangeAspect="1" noChangeArrowheads="1"/>
              </p:cNvSpPr>
              <p:nvPr/>
            </p:nvSpPr>
            <p:spPr bwMode="auto">
              <a:xfrm>
                <a:off x="1347" y="3059"/>
                <a:ext cx="301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l" eaLnBrk="1" hangingPunct="1">
                  <a:buClr>
                    <a:srgbClr val="000000"/>
                  </a:buClr>
                  <a:buSzPct val="100000"/>
                  <a:buFont typeface="Arial" pitchFamily="34" charset="0"/>
                  <a:buNone/>
                  <a:tabLst>
                    <a:tab pos="0" algn="l"/>
                    <a:tab pos="457200" algn="l"/>
                    <a:tab pos="914400" algn="l"/>
                    <a:tab pos="1371600" algn="l"/>
                    <a:tab pos="1828800" algn="l"/>
                    <a:tab pos="2286000" algn="l"/>
                    <a:tab pos="2743200" algn="l"/>
                    <a:tab pos="3200400" algn="l"/>
                    <a:tab pos="3657600" algn="l"/>
                    <a:tab pos="4114800" algn="l"/>
                    <a:tab pos="4572000" algn="l"/>
                    <a:tab pos="5029200" algn="l"/>
                    <a:tab pos="5486400" algn="l"/>
                    <a:tab pos="5943600" algn="l"/>
                    <a:tab pos="6400800" algn="l"/>
                    <a:tab pos="6858000" algn="l"/>
                    <a:tab pos="7315200" algn="l"/>
                    <a:tab pos="7772400" algn="l"/>
                    <a:tab pos="8229600" algn="l"/>
                    <a:tab pos="8686800" algn="l"/>
                    <a:tab pos="9144000" algn="l"/>
                  </a:tabLst>
                </a:pPr>
                <a:r>
                  <a:rPr lang="en-GB" sz="1600" b="1">
                    <a:solidFill>
                      <a:srgbClr val="0000FF"/>
                    </a:solidFill>
                    <a:latin typeface="Arial" pitchFamily="34" charset="0"/>
                    <a:ea typeface="MS PGothic" pitchFamily="34" charset="-128"/>
                  </a:rPr>
                  <a:t>MAN</a:t>
                </a:r>
              </a:p>
            </p:txBody>
          </p:sp>
          <p:sp>
            <p:nvSpPr>
              <p:cNvPr id="12" name="Freeform 49"/>
              <p:cNvSpPr>
                <a:spLocks noChangeAspect="1" noChangeArrowheads="1"/>
              </p:cNvSpPr>
              <p:nvPr/>
            </p:nvSpPr>
            <p:spPr bwMode="auto">
              <a:xfrm>
                <a:off x="1533" y="3747"/>
                <a:ext cx="433" cy="234"/>
              </a:xfrm>
              <a:custGeom>
                <a:avLst/>
                <a:gdLst/>
                <a:ahLst/>
                <a:cxnLst>
                  <a:cxn ang="0">
                    <a:pos x="78" y="8"/>
                  </a:cxn>
                  <a:cxn ang="0">
                    <a:pos x="207" y="24"/>
                  </a:cxn>
                  <a:cxn ang="0">
                    <a:pos x="333" y="24"/>
                  </a:cxn>
                  <a:cxn ang="0">
                    <a:pos x="416" y="106"/>
                  </a:cxn>
                  <a:cxn ang="0">
                    <a:pos x="350" y="215"/>
                  </a:cxn>
                  <a:cxn ang="0">
                    <a:pos x="305" y="130"/>
                  </a:cxn>
                  <a:cxn ang="0">
                    <a:pos x="230" y="165"/>
                  </a:cxn>
                  <a:cxn ang="0">
                    <a:pos x="160" y="221"/>
                  </a:cxn>
                  <a:cxn ang="0">
                    <a:pos x="100" y="120"/>
                  </a:cxn>
                  <a:cxn ang="0">
                    <a:pos x="20" y="115"/>
                  </a:cxn>
                  <a:cxn ang="0">
                    <a:pos x="0" y="55"/>
                  </a:cxn>
                  <a:cxn ang="0">
                    <a:pos x="58" y="16"/>
                  </a:cxn>
                  <a:cxn ang="0">
                    <a:pos x="70" y="16"/>
                  </a:cxn>
                  <a:cxn ang="0">
                    <a:pos x="78" y="8"/>
                  </a:cxn>
                </a:cxnLst>
                <a:rect l="0" t="0" r="r" b="b"/>
                <a:pathLst>
                  <a:path w="433" h="234">
                    <a:moveTo>
                      <a:pt x="78" y="8"/>
                    </a:moveTo>
                    <a:cubicBezTo>
                      <a:pt x="122" y="0"/>
                      <a:pt x="164" y="22"/>
                      <a:pt x="207" y="24"/>
                    </a:cubicBezTo>
                    <a:cubicBezTo>
                      <a:pt x="249" y="25"/>
                      <a:pt x="293" y="35"/>
                      <a:pt x="333" y="24"/>
                    </a:cubicBezTo>
                    <a:cubicBezTo>
                      <a:pt x="387" y="9"/>
                      <a:pt x="433" y="61"/>
                      <a:pt x="416" y="106"/>
                    </a:cubicBezTo>
                    <a:cubicBezTo>
                      <a:pt x="402" y="142"/>
                      <a:pt x="427" y="227"/>
                      <a:pt x="350" y="215"/>
                    </a:cubicBezTo>
                    <a:cubicBezTo>
                      <a:pt x="332" y="234"/>
                      <a:pt x="325" y="138"/>
                      <a:pt x="305" y="130"/>
                    </a:cubicBezTo>
                    <a:cubicBezTo>
                      <a:pt x="285" y="122"/>
                      <a:pt x="254" y="150"/>
                      <a:pt x="230" y="165"/>
                    </a:cubicBezTo>
                    <a:cubicBezTo>
                      <a:pt x="185" y="83"/>
                      <a:pt x="235" y="221"/>
                      <a:pt x="160" y="221"/>
                    </a:cubicBezTo>
                    <a:cubicBezTo>
                      <a:pt x="104" y="221"/>
                      <a:pt x="119" y="157"/>
                      <a:pt x="100" y="120"/>
                    </a:cubicBezTo>
                    <a:cubicBezTo>
                      <a:pt x="80" y="82"/>
                      <a:pt x="36" y="133"/>
                      <a:pt x="20" y="115"/>
                    </a:cubicBezTo>
                    <a:lnTo>
                      <a:pt x="0" y="55"/>
                    </a:lnTo>
                    <a:lnTo>
                      <a:pt x="58" y="16"/>
                    </a:lnTo>
                    <a:lnTo>
                      <a:pt x="70" y="16"/>
                    </a:lnTo>
                    <a:lnTo>
                      <a:pt x="78" y="8"/>
                    </a:lnTo>
                  </a:path>
                </a:pathLst>
              </a:custGeom>
              <a:noFill/>
              <a:ln w="54720">
                <a:solidFill>
                  <a:srgbClr val="FF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Text Box 50"/>
              <p:cNvSpPr txBox="1">
                <a:spLocks noChangeAspect="1" noChangeArrowheads="1"/>
              </p:cNvSpPr>
              <p:nvPr/>
            </p:nvSpPr>
            <p:spPr bwMode="auto">
              <a:xfrm>
                <a:off x="1676" y="3597"/>
                <a:ext cx="340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l" eaLnBrk="1" hangingPunct="1">
                  <a:buClr>
                    <a:srgbClr val="000000"/>
                  </a:buClr>
                  <a:buSzPct val="100000"/>
                  <a:buFont typeface="Arial" pitchFamily="34" charset="0"/>
                  <a:buNone/>
                  <a:tabLst>
                    <a:tab pos="0" algn="l"/>
                    <a:tab pos="457200" algn="l"/>
                    <a:tab pos="914400" algn="l"/>
                    <a:tab pos="1371600" algn="l"/>
                    <a:tab pos="1828800" algn="l"/>
                    <a:tab pos="2286000" algn="l"/>
                    <a:tab pos="2743200" algn="l"/>
                    <a:tab pos="3200400" algn="l"/>
                    <a:tab pos="3657600" algn="l"/>
                    <a:tab pos="4114800" algn="l"/>
                    <a:tab pos="4572000" algn="l"/>
                    <a:tab pos="5029200" algn="l"/>
                    <a:tab pos="5486400" algn="l"/>
                    <a:tab pos="5943600" algn="l"/>
                    <a:tab pos="6400800" algn="l"/>
                    <a:tab pos="6858000" algn="l"/>
                    <a:tab pos="7315200" algn="l"/>
                    <a:tab pos="7772400" algn="l"/>
                    <a:tab pos="8229600" algn="l"/>
                    <a:tab pos="8686800" algn="l"/>
                    <a:tab pos="9144000" algn="l"/>
                  </a:tabLst>
                </a:pPr>
                <a:r>
                  <a:rPr lang="en-GB" sz="1600" b="1">
                    <a:solidFill>
                      <a:srgbClr val="FF00FF"/>
                    </a:solidFill>
                    <a:latin typeface="Arial" pitchFamily="34" charset="0"/>
                    <a:ea typeface="MS PGothic" pitchFamily="34" charset="-128"/>
                  </a:rPr>
                  <a:t>DOG</a:t>
                </a:r>
              </a:p>
            </p:txBody>
          </p:sp>
        </p:grpSp>
        <p:sp>
          <p:nvSpPr>
            <p:cNvPr id="8" name="Text Box 51"/>
            <p:cNvSpPr txBox="1">
              <a:spLocks noChangeArrowheads="1"/>
            </p:cNvSpPr>
            <p:nvPr/>
          </p:nvSpPr>
          <p:spPr bwMode="auto">
            <a:xfrm>
              <a:off x="4128" y="2880"/>
              <a:ext cx="584" cy="576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>
                  <a:solidFill>
                    <a:schemeClr val="bg1"/>
                  </a:solidFill>
                </a:rPr>
                <a:t>“man </a:t>
              </a:r>
            </a:p>
            <a:p>
              <a:pPr eaLnBrk="1" hangingPunct="1"/>
              <a:r>
                <a:rPr lang="en-US">
                  <a:solidFill>
                    <a:schemeClr val="bg1"/>
                  </a:solidFill>
                </a:rPr>
                <a:t>walking </a:t>
              </a:r>
            </a:p>
            <a:p>
              <a:pPr eaLnBrk="1" hangingPunct="1"/>
              <a:r>
                <a:rPr lang="en-US">
                  <a:solidFill>
                    <a:schemeClr val="bg1"/>
                  </a:solidFill>
                </a:rPr>
                <a:t>dog”</a:t>
              </a:r>
              <a:endParaRPr lang="en-US" b="1" i="1">
                <a:solidFill>
                  <a:schemeClr val="bg1"/>
                </a:solidFill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4117559" y="6396335"/>
            <a:ext cx="35483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G. </a:t>
            </a:r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Elidan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, G. </a:t>
            </a:r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Heitz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, and D. </a:t>
            </a:r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Koller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endParaRPr lang="en-US" sz="20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" y="471714"/>
            <a:ext cx="8940800" cy="591573"/>
          </a:xfrm>
        </p:spPr>
        <p:txBody>
          <a:bodyPr/>
          <a:lstStyle/>
          <a:p>
            <a:r>
              <a:rPr lang="en-US" dirty="0" smtClean="0"/>
              <a:t>Proficiency via Transfer in Open Worlds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61257" y="1238806"/>
            <a:ext cx="8882743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Transferring prior knowledge to new situations</a:t>
            </a:r>
          </a:p>
        </p:txBody>
      </p:sp>
      <p:pic>
        <p:nvPicPr>
          <p:cNvPr id="8" name="Picture 26" descr="test2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497" y="1953290"/>
            <a:ext cx="4146550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4"/>
          <a:srcRect b="32433"/>
          <a:stretch>
            <a:fillRect/>
          </a:stretch>
        </p:blipFill>
        <p:spPr bwMode="auto">
          <a:xfrm>
            <a:off x="4302343" y="1954055"/>
            <a:ext cx="4566354" cy="960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/>
          <a:srcRect l="54935" t="972" r="18912" b="56355"/>
          <a:stretch>
            <a:fillRect/>
          </a:stretch>
        </p:blipFill>
        <p:spPr bwMode="auto">
          <a:xfrm>
            <a:off x="715581" y="1984262"/>
            <a:ext cx="4131722" cy="312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/>
          <a:srcRect l="23415" t="46640" r="54935" b="17490"/>
          <a:stretch>
            <a:fillRect/>
          </a:stretch>
        </p:blipFill>
        <p:spPr bwMode="auto">
          <a:xfrm>
            <a:off x="698012" y="1967741"/>
            <a:ext cx="4168955" cy="320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/>
          <a:srcRect l="69344" t="46640" r="9006" b="17490"/>
          <a:stretch>
            <a:fillRect/>
          </a:stretch>
        </p:blipFill>
        <p:spPr bwMode="auto">
          <a:xfrm>
            <a:off x="682711" y="1986574"/>
            <a:ext cx="4160901" cy="3195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" name="Group 16"/>
          <p:cNvGrpSpPr/>
          <p:nvPr/>
        </p:nvGrpSpPr>
        <p:grpSpPr>
          <a:xfrm>
            <a:off x="3716891" y="3472797"/>
            <a:ext cx="5378984" cy="2441876"/>
            <a:chOff x="2994995" y="3150402"/>
            <a:chExt cx="4326593" cy="2037613"/>
          </a:xfrm>
        </p:grpSpPr>
        <p:pic>
          <p:nvPicPr>
            <p:cNvPr id="768001" name="Picture 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345484" y="3263810"/>
              <a:ext cx="2976104" cy="1924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3" name="Group 31"/>
            <p:cNvGrpSpPr>
              <a:grpSpLocks noChangeAspect="1"/>
            </p:cNvGrpSpPr>
            <p:nvPr/>
          </p:nvGrpSpPr>
          <p:grpSpPr bwMode="auto">
            <a:xfrm>
              <a:off x="2994995" y="3150402"/>
              <a:ext cx="2317750" cy="568325"/>
              <a:chOff x="1450106" y="4301490"/>
              <a:chExt cx="2207494" cy="541020"/>
            </a:xfrm>
          </p:grpSpPr>
          <p:pic>
            <p:nvPicPr>
              <p:cNvPr id="12" name="Picture 6"/>
              <p:cNvPicPr>
                <a:picLocks noChangeAspect="1" noChangeArrowheads="1"/>
              </p:cNvPicPr>
              <p:nvPr/>
            </p:nvPicPr>
            <p:blipFill>
              <a:blip r:embed="rId7"/>
              <a:srcRect r="46352" b="66977"/>
              <a:stretch>
                <a:fillRect/>
              </a:stretch>
            </p:blipFill>
            <p:spPr bwMode="auto">
              <a:xfrm>
                <a:off x="1450106" y="4301490"/>
                <a:ext cx="2207494" cy="2705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" name="Picture 6"/>
              <p:cNvPicPr>
                <a:picLocks noChangeAspect="1" noChangeArrowheads="1"/>
              </p:cNvPicPr>
              <p:nvPr/>
            </p:nvPicPr>
            <p:blipFill>
              <a:blip r:embed="rId7"/>
              <a:srcRect l="53561" b="66977"/>
              <a:stretch>
                <a:fillRect/>
              </a:stretch>
            </p:blipFill>
            <p:spPr bwMode="auto">
              <a:xfrm>
                <a:off x="1600200" y="4572000"/>
                <a:ext cx="1910818" cy="2705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18" name="Rectangle 17"/>
          <p:cNvSpPr/>
          <p:nvPr/>
        </p:nvSpPr>
        <p:spPr>
          <a:xfrm>
            <a:off x="668216" y="527605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Klingbeil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Saxena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, Ng, </a:t>
            </a:r>
            <a:r>
              <a:rPr lang="en-US" sz="2000" i="1" dirty="0" smtClean="0">
                <a:solidFill>
                  <a:schemeClr val="tx1"/>
                </a:solidFill>
                <a:latin typeface="Calibri" pitchFamily="34" charset="0"/>
              </a:rPr>
              <a:t>et al. </a:t>
            </a:r>
            <a:endParaRPr lang="en-US" sz="2000" i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61257" y="1238806"/>
            <a:ext cx="8882743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Transferring prior knowledge to new situations</a:t>
            </a:r>
          </a:p>
        </p:txBody>
      </p:sp>
      <p:pic>
        <p:nvPicPr>
          <p:cNvPr id="10" name="DoorOpening_Montage_clipped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41516" y="1804391"/>
            <a:ext cx="6096000" cy="4572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03200" y="471714"/>
            <a:ext cx="8940800" cy="591573"/>
          </a:xfrm>
        </p:spPr>
        <p:txBody>
          <a:bodyPr/>
          <a:lstStyle/>
          <a:p>
            <a:r>
              <a:rPr lang="en-US" dirty="0" smtClean="0"/>
              <a:t>Proficiency via Transfer in Open Worlds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865075" y="6352383"/>
            <a:ext cx="32824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Klingbeil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  <a:latin typeface="Calibri" pitchFamily="34" charset="0"/>
              </a:rPr>
              <a:t>Saxena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, Ng, </a:t>
            </a:r>
            <a:r>
              <a:rPr lang="en-US" sz="2000" i="1" dirty="0" smtClean="0">
                <a:solidFill>
                  <a:schemeClr val="tx1"/>
                </a:solidFill>
                <a:latin typeface="Calibri" pitchFamily="34" charset="0"/>
              </a:rPr>
              <a:t>et al. </a:t>
            </a:r>
            <a:endParaRPr lang="en-US" sz="2000" i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76307" y="5976092"/>
            <a:ext cx="9140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(video)</a:t>
            </a:r>
            <a:endParaRPr lang="en-US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28172"/>
            <a:ext cx="9144000" cy="591573"/>
          </a:xfrm>
        </p:spPr>
        <p:txBody>
          <a:bodyPr/>
          <a:lstStyle/>
          <a:p>
            <a:r>
              <a:rPr lang="en-US" dirty="0" smtClean="0"/>
              <a:t>Prospering in the Open World</a:t>
            </a:r>
            <a:endParaRPr lang="en-US" dirty="0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" y="2333030"/>
            <a:ext cx="9143999" cy="4137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 anchorCtr="1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</a:pPr>
            <a:endParaRPr lang="en-US" sz="1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Modeling model competencies, limitations, extensions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Context-sensitive failures &amp; successes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Models of anomaly &amp; surprise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Value of prototypes, analogy, transfer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Learning objects, predicates, preferences, goals in noisy environments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</a:pPr>
            <a:endParaRPr lang="en-US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6168" y="1209711"/>
            <a:ext cx="83126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To know that you do not know is the best</a:t>
            </a:r>
            <a:r>
              <a:rPr lang="en-US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.</a:t>
            </a:r>
          </a:p>
          <a:p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                                                       Lao Tzu</a:t>
            </a:r>
            <a:endParaRPr lang="en-US" sz="28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44770"/>
            <a:ext cx="8172450" cy="591573"/>
          </a:xfrm>
        </p:spPr>
        <p:txBody>
          <a:bodyPr/>
          <a:lstStyle/>
          <a:p>
            <a:r>
              <a:rPr lang="en-US" dirty="0" smtClean="0"/>
              <a:t>Value of Open-World 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153" y="1594821"/>
            <a:ext cx="8713694" cy="2290500"/>
          </a:xfrm>
        </p:spPr>
        <p:txBody>
          <a:bodyPr/>
          <a:lstStyle/>
          <a:p>
            <a:r>
              <a:rPr lang="en-US" sz="2800" dirty="0" smtClean="0"/>
              <a:t>AAAI / CVPR Semantic Robot Vision Challenge</a:t>
            </a:r>
          </a:p>
          <a:p>
            <a:pPr lvl="1"/>
            <a:r>
              <a:rPr lang="en-US" sz="2400" dirty="0" smtClean="0"/>
              <a:t>Robots must perform a scavenger hunt in a </a:t>
            </a:r>
            <a:r>
              <a:rPr lang="en-US" sz="2400" i="1" dirty="0" smtClean="0"/>
              <a:t>previously-unknown</a:t>
            </a:r>
            <a:r>
              <a:rPr lang="en-US" sz="2400" dirty="0" smtClean="0"/>
              <a:t> indoor environment.  </a:t>
            </a:r>
          </a:p>
          <a:p>
            <a:pPr lvl="1"/>
            <a:endParaRPr lang="en-US" sz="2400" dirty="0" smtClean="0"/>
          </a:p>
          <a:p>
            <a:pPr>
              <a:buNone/>
            </a:pPr>
            <a:endParaRPr lang="en-US" dirty="0" smtClean="0"/>
          </a:p>
        </p:txBody>
      </p:sp>
      <p:pic>
        <p:nvPicPr>
          <p:cNvPr id="833546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671" y="3249202"/>
            <a:ext cx="3689328" cy="162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Rectangle 14"/>
          <p:cNvSpPr/>
          <p:nvPr/>
        </p:nvSpPr>
        <p:spPr>
          <a:xfrm>
            <a:off x="4986168" y="3278913"/>
            <a:ext cx="2909945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1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- scientific calculator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1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- Ritter Sport Marzipan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1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- DVD “Shrek”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1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- DVD “Gladiator”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1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- CD “Hey Eugene”  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1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- electric iron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1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.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1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.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1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.</a:t>
            </a:r>
            <a:endParaRPr lang="en-US" sz="66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942492" y="5173385"/>
            <a:ext cx="2189241" cy="1684615"/>
            <a:chOff x="5181600" y="4937760"/>
            <a:chExt cx="2836545" cy="1684615"/>
          </a:xfrm>
        </p:grpSpPr>
        <p:sp>
          <p:nvSpPr>
            <p:cNvPr id="8" name="Freeform 7"/>
            <p:cNvSpPr/>
            <p:nvPr/>
          </p:nvSpPr>
          <p:spPr bwMode="auto">
            <a:xfrm>
              <a:off x="5181600" y="4937760"/>
              <a:ext cx="2836545" cy="1108710"/>
            </a:xfrm>
            <a:custGeom>
              <a:avLst/>
              <a:gdLst>
                <a:gd name="connsiteX0" fmla="*/ 361950 w 2836545"/>
                <a:gd name="connsiteY0" fmla="*/ 0 h 1703070"/>
                <a:gd name="connsiteX1" fmla="*/ 53340 w 2836545"/>
                <a:gd name="connsiteY1" fmla="*/ 822960 h 1703070"/>
                <a:gd name="connsiteX2" fmla="*/ 681990 w 2836545"/>
                <a:gd name="connsiteY2" fmla="*/ 1611630 h 1703070"/>
                <a:gd name="connsiteX3" fmla="*/ 2556510 w 2836545"/>
                <a:gd name="connsiteY3" fmla="*/ 1371600 h 1703070"/>
                <a:gd name="connsiteX4" fmla="*/ 2362200 w 2836545"/>
                <a:gd name="connsiteY4" fmla="*/ 628650 h 1703070"/>
                <a:gd name="connsiteX5" fmla="*/ 1333500 w 2836545"/>
                <a:gd name="connsiteY5" fmla="*/ 228600 h 1703070"/>
                <a:gd name="connsiteX6" fmla="*/ 830580 w 2836545"/>
                <a:gd name="connsiteY6" fmla="*/ 594360 h 1703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36545" h="1703070">
                  <a:moveTo>
                    <a:pt x="361950" y="0"/>
                  </a:moveTo>
                  <a:cubicBezTo>
                    <a:pt x="180975" y="277177"/>
                    <a:pt x="0" y="554355"/>
                    <a:pt x="53340" y="822960"/>
                  </a:cubicBezTo>
                  <a:cubicBezTo>
                    <a:pt x="106680" y="1091565"/>
                    <a:pt x="264795" y="1520190"/>
                    <a:pt x="681990" y="1611630"/>
                  </a:cubicBezTo>
                  <a:cubicBezTo>
                    <a:pt x="1099185" y="1703070"/>
                    <a:pt x="2276475" y="1535430"/>
                    <a:pt x="2556510" y="1371600"/>
                  </a:cubicBezTo>
                  <a:cubicBezTo>
                    <a:pt x="2836545" y="1207770"/>
                    <a:pt x="2566035" y="819150"/>
                    <a:pt x="2362200" y="628650"/>
                  </a:cubicBezTo>
                  <a:cubicBezTo>
                    <a:pt x="2158365" y="438150"/>
                    <a:pt x="1588770" y="234315"/>
                    <a:pt x="1333500" y="228600"/>
                  </a:cubicBezTo>
                  <a:cubicBezTo>
                    <a:pt x="1078230" y="222885"/>
                    <a:pt x="830580" y="594360"/>
                    <a:pt x="830580" y="594360"/>
                  </a:cubicBezTo>
                </a:path>
              </a:pathLst>
            </a:custGeom>
            <a:noFill/>
            <a:ln w="38100" cap="flat" cmpd="sng" algn="ctr">
              <a:solidFill>
                <a:schemeClr val="accent1">
                  <a:lumMod val="20000"/>
                  <a:lumOff val="80000"/>
                </a:schemeClr>
              </a:solidFill>
              <a:prstDash val="solid"/>
              <a:round/>
              <a:headEnd type="none" w="lg" len="lg"/>
              <a:tailEnd type="triangle" w="lg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26381" y="6099155"/>
              <a:ext cx="243005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>
                  <a:solidFill>
                    <a:schemeClr val="tx1"/>
                  </a:solidFill>
                  <a:latin typeface="Calibri" pitchFamily="34" charset="0"/>
                </a:rPr>
                <a:t>Web access</a:t>
              </a:r>
              <a:endParaRPr lang="en-US" sz="2800" dirty="0">
                <a:solidFill>
                  <a:schemeClr val="tx1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C:\acute\grandchallenge2005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3855" y="4041616"/>
            <a:ext cx="2528046" cy="1284872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127312" y="1110511"/>
            <a:ext cx="6273949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chemeClr val="tx1"/>
                </a:solidFill>
                <a:latin typeface="Calibri" pitchFamily="34" charset="0"/>
              </a:rPr>
              <a:t>2004 DARPA Challenge: Sandstorm</a:t>
            </a:r>
          </a:p>
          <a:p>
            <a:pPr>
              <a:lnSpc>
                <a:spcPct val="150000"/>
              </a:lnSpc>
              <a:buClr>
                <a:schemeClr val="tx2"/>
              </a:buClr>
              <a:buSzPct val="95000"/>
              <a:buFont typeface="Wingdings" pitchFamily="2" charset="2"/>
              <a:buChar char="Ø"/>
            </a:pPr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</a:rPr>
              <a:t> Closed world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</a:rPr>
              <a:t>vs</a:t>
            </a:r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</a:rPr>
              <a:t> open world model </a:t>
            </a:r>
          </a:p>
          <a:p>
            <a:pPr lvl="1">
              <a:lnSpc>
                <a:spcPct val="150000"/>
              </a:lnSpc>
              <a:buClr>
                <a:schemeClr val="tx2"/>
              </a:buClr>
              <a:buSzPct val="99000"/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Calibri" pitchFamily="34" charset="0"/>
              </a:rPr>
              <a:t> Model of anomaly, surprise</a:t>
            </a:r>
          </a:p>
          <a:p>
            <a:pPr lvl="1">
              <a:lnSpc>
                <a:spcPct val="150000"/>
              </a:lnSpc>
              <a:buClr>
                <a:schemeClr val="tx2"/>
              </a:buClr>
              <a:buSzPct val="99000"/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Calibri" pitchFamily="34" charset="0"/>
              </a:rPr>
              <a:t> Thinking out of the box?</a:t>
            </a:r>
          </a:p>
          <a:p>
            <a:endParaRPr lang="en-US" sz="28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8" name="Picture 4" descr="C:\acute\lg_sandstor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937497" y="4023617"/>
            <a:ext cx="3232413" cy="2425849"/>
          </a:xfrm>
          <a:prstGeom prst="rect">
            <a:avLst/>
          </a:prstGeom>
          <a:noFill/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81000" y="644770"/>
            <a:ext cx="8172450" cy="591573"/>
          </a:xfrm>
        </p:spPr>
        <p:txBody>
          <a:bodyPr/>
          <a:lstStyle/>
          <a:p>
            <a:r>
              <a:rPr lang="en-US" dirty="0" smtClean="0"/>
              <a:t>Value of Open-World Challenges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C:\acute\grandchallenge2005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3855" y="4041616"/>
            <a:ext cx="2528046" cy="1284872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303" y="396240"/>
            <a:ext cx="8172450" cy="591573"/>
          </a:xfrm>
        </p:spPr>
        <p:txBody>
          <a:bodyPr/>
          <a:lstStyle/>
          <a:p>
            <a:r>
              <a:rPr lang="en-US" dirty="0" smtClean="0"/>
              <a:t>Where there’s Smoke…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127312" y="1110511"/>
            <a:ext cx="6273949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chemeClr val="tx1"/>
                </a:solidFill>
                <a:latin typeface="Calibri" pitchFamily="34" charset="0"/>
              </a:rPr>
              <a:t>2004 DARPA Challenge: Sandstorm</a:t>
            </a:r>
          </a:p>
          <a:p>
            <a:pPr>
              <a:lnSpc>
                <a:spcPct val="150000"/>
              </a:lnSpc>
              <a:buClr>
                <a:schemeClr val="tx2"/>
              </a:buClr>
              <a:buSzPct val="95000"/>
              <a:buFont typeface="Wingdings" pitchFamily="2" charset="2"/>
              <a:buChar char="Ø"/>
            </a:pPr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</a:rPr>
              <a:t> Closed world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</a:rPr>
              <a:t>vs</a:t>
            </a:r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</a:rPr>
              <a:t> open world model </a:t>
            </a:r>
          </a:p>
          <a:p>
            <a:pPr lvl="1">
              <a:lnSpc>
                <a:spcPct val="150000"/>
              </a:lnSpc>
              <a:buClr>
                <a:schemeClr val="tx2"/>
              </a:buClr>
              <a:buSzPct val="99000"/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Calibri" pitchFamily="34" charset="0"/>
              </a:rPr>
              <a:t> Model of anomaly, surprise</a:t>
            </a:r>
          </a:p>
          <a:p>
            <a:pPr lvl="1">
              <a:lnSpc>
                <a:spcPct val="150000"/>
              </a:lnSpc>
              <a:buClr>
                <a:schemeClr val="tx2"/>
              </a:buClr>
              <a:buSzPct val="99000"/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Calibri" pitchFamily="34" charset="0"/>
              </a:rPr>
              <a:t> Thinking out of the box?</a:t>
            </a:r>
          </a:p>
          <a:p>
            <a:endParaRPr lang="en-US" sz="28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8" name="Picture 4" descr="C:\acute\lg_sandstor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937497" y="4023617"/>
            <a:ext cx="3232413" cy="2425849"/>
          </a:xfrm>
          <a:prstGeom prst="rect">
            <a:avLst/>
          </a:prstGeom>
          <a:noFill/>
        </p:spPr>
      </p:pic>
      <p:pic>
        <p:nvPicPr>
          <p:cNvPr id="5" name="burning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32140" y="1118795"/>
            <a:ext cx="7652273" cy="573920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229967" y="6457890"/>
            <a:ext cx="9140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(video)</a:t>
            </a:r>
            <a:endParaRPr lang="en-US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172450" cy="591573"/>
          </a:xfrm>
        </p:spPr>
        <p:txBody>
          <a:bodyPr/>
          <a:lstStyle/>
          <a:p>
            <a:r>
              <a:rPr lang="en-US" dirty="0" smtClean="0"/>
              <a:t>Stepping into the Open World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153400" cy="1718035"/>
          </a:xfrm>
        </p:spPr>
        <p:txBody>
          <a:bodyPr/>
          <a:lstStyle/>
          <a:p>
            <a:r>
              <a:rPr lang="en-US" dirty="0" smtClean="0"/>
              <a:t>Key technical challenges  </a:t>
            </a:r>
          </a:p>
          <a:p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AI moving into the world</a:t>
            </a:r>
          </a:p>
          <a:p>
            <a:r>
              <a:rPr lang="en-US" dirty="0" smtClean="0"/>
              <a:t>AI research community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172450" cy="1090171"/>
          </a:xfrm>
        </p:spPr>
        <p:txBody>
          <a:bodyPr/>
          <a:lstStyle/>
          <a:p>
            <a:r>
              <a:rPr lang="en-US" dirty="0" smtClean="0"/>
              <a:t>AI Moving into the World: </a:t>
            </a:r>
            <a:br>
              <a:rPr lang="en-US" dirty="0" smtClean="0"/>
            </a:br>
            <a:r>
              <a:rPr lang="en-US" dirty="0" smtClean="0"/>
              <a:t>Trends &amp; Directions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113" y="2333171"/>
            <a:ext cx="8400143" cy="3490828"/>
          </a:xfrm>
        </p:spPr>
        <p:txBody>
          <a:bodyPr/>
          <a:lstStyle/>
          <a:p>
            <a:r>
              <a:rPr lang="en-US" dirty="0" smtClean="0"/>
              <a:t>Robust services in dynamic settings </a:t>
            </a:r>
          </a:p>
          <a:p>
            <a:r>
              <a:rPr lang="en-US" dirty="0" smtClean="0"/>
              <a:t>Human-computer collaboration</a:t>
            </a:r>
          </a:p>
          <a:p>
            <a:r>
              <a:rPr lang="en-US" dirty="0" smtClean="0"/>
              <a:t>Integrative intelligence</a:t>
            </a:r>
          </a:p>
          <a:p>
            <a:r>
              <a:rPr lang="en-US" dirty="0" smtClean="0"/>
              <a:t>Sciences</a:t>
            </a:r>
          </a:p>
          <a:p>
            <a:r>
              <a:rPr lang="en-US" dirty="0" smtClean="0"/>
              <a:t>Harnessing Web content &amp; structure</a:t>
            </a:r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61008"/>
            <a:ext cx="9144000" cy="591573"/>
          </a:xfrm>
        </p:spPr>
        <p:txBody>
          <a:bodyPr/>
          <a:lstStyle/>
          <a:p>
            <a:pPr eaLnBrk="1" hangingPunct="1"/>
            <a:r>
              <a:rPr lang="en-US" dirty="0" smtClean="0"/>
              <a:t>Robust Services in Dynamic Settings</a:t>
            </a:r>
            <a:endParaRPr lang="en-US" sz="3200" dirty="0" smtClean="0"/>
          </a:p>
        </p:txBody>
      </p:sp>
      <p:grpSp>
        <p:nvGrpSpPr>
          <p:cNvPr id="2" name="Group 62"/>
          <p:cNvGrpSpPr>
            <a:grpSpLocks/>
          </p:cNvGrpSpPr>
          <p:nvPr/>
        </p:nvGrpSpPr>
        <p:grpSpPr bwMode="auto">
          <a:xfrm>
            <a:off x="3493843" y="2632714"/>
            <a:ext cx="2622550" cy="4219575"/>
            <a:chOff x="2054" y="854"/>
            <a:chExt cx="1652" cy="2658"/>
          </a:xfrm>
        </p:grpSpPr>
        <p:sp>
          <p:nvSpPr>
            <p:cNvPr id="4175" name="Freeform 4"/>
            <p:cNvSpPr>
              <a:spLocks/>
            </p:cNvSpPr>
            <p:nvPr/>
          </p:nvSpPr>
          <p:spPr bwMode="auto">
            <a:xfrm>
              <a:off x="2263" y="854"/>
              <a:ext cx="763" cy="2658"/>
            </a:xfrm>
            <a:custGeom>
              <a:avLst/>
              <a:gdLst>
                <a:gd name="T0" fmla="*/ 491 w 763"/>
                <a:gd name="T1" fmla="*/ 2658 h 2658"/>
                <a:gd name="T2" fmla="*/ 518 w 763"/>
                <a:gd name="T3" fmla="*/ 2404 h 2658"/>
                <a:gd name="T4" fmla="*/ 125 w 763"/>
                <a:gd name="T5" fmla="*/ 1986 h 2658"/>
                <a:gd name="T6" fmla="*/ 0 w 763"/>
                <a:gd name="T7" fmla="*/ 1563 h 2658"/>
                <a:gd name="T8" fmla="*/ 125 w 763"/>
                <a:gd name="T9" fmla="*/ 1075 h 2658"/>
                <a:gd name="T10" fmla="*/ 173 w 763"/>
                <a:gd name="T11" fmla="*/ 775 h 2658"/>
                <a:gd name="T12" fmla="*/ 518 w 763"/>
                <a:gd name="T13" fmla="*/ 521 h 2658"/>
                <a:gd name="T14" fmla="*/ 763 w 763"/>
                <a:gd name="T15" fmla="*/ 0 h 26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63"/>
                <a:gd name="T25" fmla="*/ 0 h 2658"/>
                <a:gd name="T26" fmla="*/ 763 w 763"/>
                <a:gd name="T27" fmla="*/ 2658 h 265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63" h="2658">
                  <a:moveTo>
                    <a:pt x="491" y="2658"/>
                  </a:moveTo>
                  <a:cubicBezTo>
                    <a:pt x="535" y="2587"/>
                    <a:pt x="579" y="2516"/>
                    <a:pt x="518" y="2404"/>
                  </a:cubicBezTo>
                  <a:cubicBezTo>
                    <a:pt x="457" y="2291"/>
                    <a:pt x="211" y="2126"/>
                    <a:pt x="125" y="1986"/>
                  </a:cubicBezTo>
                  <a:cubicBezTo>
                    <a:pt x="39" y="1846"/>
                    <a:pt x="0" y="1715"/>
                    <a:pt x="0" y="1563"/>
                  </a:cubicBezTo>
                  <a:cubicBezTo>
                    <a:pt x="0" y="1412"/>
                    <a:pt x="96" y="1206"/>
                    <a:pt x="125" y="1075"/>
                  </a:cubicBezTo>
                  <a:cubicBezTo>
                    <a:pt x="154" y="944"/>
                    <a:pt x="107" y="868"/>
                    <a:pt x="173" y="775"/>
                  </a:cubicBezTo>
                  <a:cubicBezTo>
                    <a:pt x="238" y="683"/>
                    <a:pt x="420" y="650"/>
                    <a:pt x="518" y="521"/>
                  </a:cubicBezTo>
                  <a:cubicBezTo>
                    <a:pt x="616" y="392"/>
                    <a:pt x="712" y="109"/>
                    <a:pt x="763" y="0"/>
                  </a:cubicBezTo>
                </a:path>
              </a:pathLst>
            </a:custGeom>
            <a:noFill/>
            <a:ln w="38100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6" name="Freeform 5"/>
            <p:cNvSpPr>
              <a:spLocks/>
            </p:cNvSpPr>
            <p:nvPr/>
          </p:nvSpPr>
          <p:spPr bwMode="auto">
            <a:xfrm>
              <a:off x="2555" y="1141"/>
              <a:ext cx="367" cy="1958"/>
            </a:xfrm>
            <a:custGeom>
              <a:avLst/>
              <a:gdLst>
                <a:gd name="T0" fmla="*/ 43 w 467"/>
                <a:gd name="T1" fmla="*/ 884 h 2553"/>
                <a:gd name="T2" fmla="*/ 17 w 467"/>
                <a:gd name="T3" fmla="*/ 694 h 2553"/>
                <a:gd name="T4" fmla="*/ 141 w 467"/>
                <a:gd name="T5" fmla="*/ 595 h 2553"/>
                <a:gd name="T6" fmla="*/ 128 w 467"/>
                <a:gd name="T7" fmla="*/ 319 h 2553"/>
                <a:gd name="T8" fmla="*/ 114 w 467"/>
                <a:gd name="T9" fmla="*/ 158 h 2553"/>
                <a:gd name="T10" fmla="*/ 178 w 467"/>
                <a:gd name="T11" fmla="*/ 0 h 255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67"/>
                <a:gd name="T19" fmla="*/ 0 h 2553"/>
                <a:gd name="T20" fmla="*/ 467 w 467"/>
                <a:gd name="T21" fmla="*/ 2553 h 255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67" h="2553">
                  <a:moveTo>
                    <a:pt x="113" y="2553"/>
                  </a:moveTo>
                  <a:cubicBezTo>
                    <a:pt x="101" y="2462"/>
                    <a:pt x="0" y="2144"/>
                    <a:pt x="43" y="2005"/>
                  </a:cubicBezTo>
                  <a:cubicBezTo>
                    <a:pt x="86" y="1866"/>
                    <a:pt x="320" y="1901"/>
                    <a:pt x="369" y="1721"/>
                  </a:cubicBezTo>
                  <a:cubicBezTo>
                    <a:pt x="418" y="1541"/>
                    <a:pt x="346" y="1133"/>
                    <a:pt x="335" y="923"/>
                  </a:cubicBezTo>
                  <a:cubicBezTo>
                    <a:pt x="324" y="713"/>
                    <a:pt x="278" y="612"/>
                    <a:pt x="300" y="458"/>
                  </a:cubicBezTo>
                  <a:cubicBezTo>
                    <a:pt x="322" y="304"/>
                    <a:pt x="394" y="152"/>
                    <a:pt x="467" y="0"/>
                  </a:cubicBezTo>
                </a:path>
              </a:pathLst>
            </a:custGeom>
            <a:noFill/>
            <a:ln w="38100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7" name="Freeform 6"/>
            <p:cNvSpPr>
              <a:spLocks/>
            </p:cNvSpPr>
            <p:nvPr/>
          </p:nvSpPr>
          <p:spPr bwMode="auto">
            <a:xfrm>
              <a:off x="2394" y="1883"/>
              <a:ext cx="1312" cy="254"/>
            </a:xfrm>
            <a:custGeom>
              <a:avLst/>
              <a:gdLst>
                <a:gd name="T0" fmla="*/ 0 w 2373"/>
                <a:gd name="T1" fmla="*/ 0 h 346"/>
                <a:gd name="T2" fmla="*/ 33 w 2373"/>
                <a:gd name="T3" fmla="*/ 51 h 346"/>
                <a:gd name="T4" fmla="*/ 55 w 2373"/>
                <a:gd name="T5" fmla="*/ 43 h 346"/>
                <a:gd name="T6" fmla="*/ 82 w 2373"/>
                <a:gd name="T7" fmla="*/ 59 h 346"/>
                <a:gd name="T8" fmla="*/ 108 w 2373"/>
                <a:gd name="T9" fmla="*/ 53 h 346"/>
                <a:gd name="T10" fmla="*/ 155 w 2373"/>
                <a:gd name="T11" fmla="*/ 99 h 346"/>
                <a:gd name="T12" fmla="*/ 222 w 2373"/>
                <a:gd name="T13" fmla="*/ 64 h 34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73"/>
                <a:gd name="T22" fmla="*/ 0 h 346"/>
                <a:gd name="T23" fmla="*/ 2373 w 2373"/>
                <a:gd name="T24" fmla="*/ 346 h 34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73" h="346">
                  <a:moveTo>
                    <a:pt x="0" y="0"/>
                  </a:moveTo>
                  <a:cubicBezTo>
                    <a:pt x="55" y="30"/>
                    <a:pt x="246" y="154"/>
                    <a:pt x="345" y="178"/>
                  </a:cubicBezTo>
                  <a:cubicBezTo>
                    <a:pt x="444" y="202"/>
                    <a:pt x="504" y="143"/>
                    <a:pt x="593" y="147"/>
                  </a:cubicBezTo>
                  <a:cubicBezTo>
                    <a:pt x="682" y="151"/>
                    <a:pt x="784" y="197"/>
                    <a:pt x="877" y="203"/>
                  </a:cubicBezTo>
                  <a:cubicBezTo>
                    <a:pt x="970" y="209"/>
                    <a:pt x="1021" y="159"/>
                    <a:pt x="1151" y="182"/>
                  </a:cubicBezTo>
                  <a:cubicBezTo>
                    <a:pt x="1281" y="205"/>
                    <a:pt x="1454" y="334"/>
                    <a:pt x="1658" y="340"/>
                  </a:cubicBezTo>
                  <a:cubicBezTo>
                    <a:pt x="1862" y="346"/>
                    <a:pt x="2224" y="245"/>
                    <a:pt x="2373" y="220"/>
                  </a:cubicBezTo>
                </a:path>
              </a:pathLst>
            </a:custGeom>
            <a:noFill/>
            <a:ln w="38100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8" name="Freeform 7"/>
            <p:cNvSpPr>
              <a:spLocks/>
            </p:cNvSpPr>
            <p:nvPr/>
          </p:nvSpPr>
          <p:spPr bwMode="auto">
            <a:xfrm>
              <a:off x="2054" y="2370"/>
              <a:ext cx="1621" cy="114"/>
            </a:xfrm>
            <a:custGeom>
              <a:avLst/>
              <a:gdLst>
                <a:gd name="T0" fmla="*/ 449 w 2485"/>
                <a:gd name="T1" fmla="*/ 42 h 156"/>
                <a:gd name="T2" fmla="*/ 287 w 2485"/>
                <a:gd name="T3" fmla="*/ 19 h 156"/>
                <a:gd name="T4" fmla="*/ 217 w 2485"/>
                <a:gd name="T5" fmla="*/ 41 h 156"/>
                <a:gd name="T6" fmla="*/ 190 w 2485"/>
                <a:gd name="T7" fmla="*/ 39 h 156"/>
                <a:gd name="T8" fmla="*/ 153 w 2485"/>
                <a:gd name="T9" fmla="*/ 5 h 156"/>
                <a:gd name="T10" fmla="*/ 95 w 2485"/>
                <a:gd name="T11" fmla="*/ 9 h 156"/>
                <a:gd name="T12" fmla="*/ 53 w 2485"/>
                <a:gd name="T13" fmla="*/ 29 h 156"/>
                <a:gd name="T14" fmla="*/ 0 w 2485"/>
                <a:gd name="T15" fmla="*/ 23 h 15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485"/>
                <a:gd name="T25" fmla="*/ 0 h 156"/>
                <a:gd name="T26" fmla="*/ 2485 w 2485"/>
                <a:gd name="T27" fmla="*/ 156 h 15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485" h="156">
                  <a:moveTo>
                    <a:pt x="2485" y="149"/>
                  </a:moveTo>
                  <a:cubicBezTo>
                    <a:pt x="2141" y="108"/>
                    <a:pt x="1797" y="67"/>
                    <a:pt x="1583" y="66"/>
                  </a:cubicBezTo>
                  <a:cubicBezTo>
                    <a:pt x="1369" y="65"/>
                    <a:pt x="1290" y="131"/>
                    <a:pt x="1201" y="142"/>
                  </a:cubicBezTo>
                  <a:cubicBezTo>
                    <a:pt x="1112" y="153"/>
                    <a:pt x="1107" y="156"/>
                    <a:pt x="1048" y="135"/>
                  </a:cubicBezTo>
                  <a:cubicBezTo>
                    <a:pt x="989" y="114"/>
                    <a:pt x="934" y="34"/>
                    <a:pt x="847" y="17"/>
                  </a:cubicBezTo>
                  <a:cubicBezTo>
                    <a:pt x="760" y="0"/>
                    <a:pt x="620" y="17"/>
                    <a:pt x="528" y="31"/>
                  </a:cubicBezTo>
                  <a:cubicBezTo>
                    <a:pt x="436" y="45"/>
                    <a:pt x="380" y="92"/>
                    <a:pt x="292" y="100"/>
                  </a:cubicBezTo>
                  <a:cubicBezTo>
                    <a:pt x="204" y="108"/>
                    <a:pt x="102" y="94"/>
                    <a:pt x="0" y="80"/>
                  </a:cubicBezTo>
                </a:path>
              </a:pathLst>
            </a:custGeom>
            <a:noFill/>
            <a:ln w="38100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9" name="Oval 9"/>
            <p:cNvSpPr>
              <a:spLocks noChangeArrowheads="1"/>
            </p:cNvSpPr>
            <p:nvPr/>
          </p:nvSpPr>
          <p:spPr bwMode="auto">
            <a:xfrm>
              <a:off x="2770" y="1596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0" name="Oval 10"/>
            <p:cNvSpPr>
              <a:spLocks noChangeArrowheads="1"/>
            </p:cNvSpPr>
            <p:nvPr/>
          </p:nvSpPr>
          <p:spPr bwMode="auto">
            <a:xfrm>
              <a:off x="2782" y="1720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1" name="Oval 11"/>
            <p:cNvSpPr>
              <a:spLocks noChangeArrowheads="1"/>
            </p:cNvSpPr>
            <p:nvPr/>
          </p:nvSpPr>
          <p:spPr bwMode="auto">
            <a:xfrm>
              <a:off x="2794" y="1844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2" name="Oval 12"/>
            <p:cNvSpPr>
              <a:spLocks noChangeArrowheads="1"/>
            </p:cNvSpPr>
            <p:nvPr/>
          </p:nvSpPr>
          <p:spPr bwMode="auto">
            <a:xfrm>
              <a:off x="2806" y="1968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3" name="Oval 13"/>
            <p:cNvSpPr>
              <a:spLocks noChangeArrowheads="1"/>
            </p:cNvSpPr>
            <p:nvPr/>
          </p:nvSpPr>
          <p:spPr bwMode="auto">
            <a:xfrm>
              <a:off x="2818" y="2092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4" name="Oval 14"/>
            <p:cNvSpPr>
              <a:spLocks noChangeArrowheads="1"/>
            </p:cNvSpPr>
            <p:nvPr/>
          </p:nvSpPr>
          <p:spPr bwMode="auto">
            <a:xfrm>
              <a:off x="2823" y="2216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5" name="Oval 15"/>
            <p:cNvSpPr>
              <a:spLocks noChangeArrowheads="1"/>
            </p:cNvSpPr>
            <p:nvPr/>
          </p:nvSpPr>
          <p:spPr bwMode="auto">
            <a:xfrm>
              <a:off x="2828" y="2340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6" name="Oval 16"/>
            <p:cNvSpPr>
              <a:spLocks noChangeArrowheads="1"/>
            </p:cNvSpPr>
            <p:nvPr/>
          </p:nvSpPr>
          <p:spPr bwMode="auto">
            <a:xfrm>
              <a:off x="2980" y="2387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7" name="Oval 17"/>
            <p:cNvSpPr>
              <a:spLocks noChangeArrowheads="1"/>
            </p:cNvSpPr>
            <p:nvPr/>
          </p:nvSpPr>
          <p:spPr bwMode="auto">
            <a:xfrm>
              <a:off x="2607" y="2588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8" name="Oval 18"/>
            <p:cNvSpPr>
              <a:spLocks noChangeArrowheads="1"/>
            </p:cNvSpPr>
            <p:nvPr/>
          </p:nvSpPr>
          <p:spPr bwMode="auto">
            <a:xfrm>
              <a:off x="2318" y="2712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89" name="Oval 19"/>
            <p:cNvSpPr>
              <a:spLocks noChangeArrowheads="1"/>
            </p:cNvSpPr>
            <p:nvPr/>
          </p:nvSpPr>
          <p:spPr bwMode="auto">
            <a:xfrm>
              <a:off x="2253" y="2542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0" name="Oval 20"/>
            <p:cNvSpPr>
              <a:spLocks noChangeArrowheads="1"/>
            </p:cNvSpPr>
            <p:nvPr/>
          </p:nvSpPr>
          <p:spPr bwMode="auto">
            <a:xfrm>
              <a:off x="2153" y="2414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1" name="Oval 21"/>
            <p:cNvSpPr>
              <a:spLocks noChangeArrowheads="1"/>
            </p:cNvSpPr>
            <p:nvPr/>
          </p:nvSpPr>
          <p:spPr bwMode="auto">
            <a:xfrm>
              <a:off x="2466" y="2349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2" name="Oval 22"/>
            <p:cNvSpPr>
              <a:spLocks noChangeArrowheads="1"/>
            </p:cNvSpPr>
            <p:nvPr/>
          </p:nvSpPr>
          <p:spPr bwMode="auto">
            <a:xfrm>
              <a:off x="2520" y="1962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3" name="Oval 23"/>
            <p:cNvSpPr>
              <a:spLocks noChangeArrowheads="1"/>
            </p:cNvSpPr>
            <p:nvPr/>
          </p:nvSpPr>
          <p:spPr bwMode="auto">
            <a:xfrm>
              <a:off x="2574" y="1470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4" name="Oval 24"/>
            <p:cNvSpPr>
              <a:spLocks noChangeArrowheads="1"/>
            </p:cNvSpPr>
            <p:nvPr/>
          </p:nvSpPr>
          <p:spPr bwMode="auto">
            <a:xfrm>
              <a:off x="2390" y="1601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5" name="Oval 25"/>
            <p:cNvSpPr>
              <a:spLocks noChangeArrowheads="1"/>
            </p:cNvSpPr>
            <p:nvPr/>
          </p:nvSpPr>
          <p:spPr bwMode="auto">
            <a:xfrm>
              <a:off x="2318" y="2019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6" name="Oval 26"/>
            <p:cNvSpPr>
              <a:spLocks noChangeArrowheads="1"/>
            </p:cNvSpPr>
            <p:nvPr/>
          </p:nvSpPr>
          <p:spPr bwMode="auto">
            <a:xfrm>
              <a:off x="2260" y="2199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7" name="Oval 27"/>
            <p:cNvSpPr>
              <a:spLocks noChangeArrowheads="1"/>
            </p:cNvSpPr>
            <p:nvPr/>
          </p:nvSpPr>
          <p:spPr bwMode="auto">
            <a:xfrm>
              <a:off x="2657" y="2393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8" name="Oval 28"/>
            <p:cNvSpPr>
              <a:spLocks noChangeArrowheads="1"/>
            </p:cNvSpPr>
            <p:nvPr/>
          </p:nvSpPr>
          <p:spPr bwMode="auto">
            <a:xfrm>
              <a:off x="3222" y="2384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9" name="Oval 29"/>
            <p:cNvSpPr>
              <a:spLocks noChangeArrowheads="1"/>
            </p:cNvSpPr>
            <p:nvPr/>
          </p:nvSpPr>
          <p:spPr bwMode="auto">
            <a:xfrm>
              <a:off x="3451" y="2410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0" name="Oval 30"/>
            <p:cNvSpPr>
              <a:spLocks noChangeArrowheads="1"/>
            </p:cNvSpPr>
            <p:nvPr/>
          </p:nvSpPr>
          <p:spPr bwMode="auto">
            <a:xfrm>
              <a:off x="2553" y="2765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1" name="Oval 31"/>
            <p:cNvSpPr>
              <a:spLocks noChangeArrowheads="1"/>
            </p:cNvSpPr>
            <p:nvPr/>
          </p:nvSpPr>
          <p:spPr bwMode="auto">
            <a:xfrm>
              <a:off x="3573" y="2042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2" name="Oval 32"/>
            <p:cNvSpPr>
              <a:spLocks noChangeArrowheads="1"/>
            </p:cNvSpPr>
            <p:nvPr/>
          </p:nvSpPr>
          <p:spPr bwMode="auto">
            <a:xfrm>
              <a:off x="3361" y="2089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3" name="Oval 33"/>
            <p:cNvSpPr>
              <a:spLocks noChangeArrowheads="1"/>
            </p:cNvSpPr>
            <p:nvPr/>
          </p:nvSpPr>
          <p:spPr bwMode="auto">
            <a:xfrm>
              <a:off x="3051" y="1996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4" name="Oval 34"/>
            <p:cNvSpPr>
              <a:spLocks noChangeArrowheads="1"/>
            </p:cNvSpPr>
            <p:nvPr/>
          </p:nvSpPr>
          <p:spPr bwMode="auto">
            <a:xfrm>
              <a:off x="2902" y="1070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5" name="Oval 35"/>
            <p:cNvSpPr>
              <a:spLocks noChangeArrowheads="1"/>
            </p:cNvSpPr>
            <p:nvPr/>
          </p:nvSpPr>
          <p:spPr bwMode="auto">
            <a:xfrm>
              <a:off x="2844" y="1201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6" name="Oval 36"/>
            <p:cNvSpPr>
              <a:spLocks noChangeArrowheads="1"/>
            </p:cNvSpPr>
            <p:nvPr/>
          </p:nvSpPr>
          <p:spPr bwMode="auto">
            <a:xfrm>
              <a:off x="2421" y="2885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7" name="Oval 37"/>
            <p:cNvSpPr>
              <a:spLocks noChangeArrowheads="1"/>
            </p:cNvSpPr>
            <p:nvPr/>
          </p:nvSpPr>
          <p:spPr bwMode="auto">
            <a:xfrm>
              <a:off x="2699" y="3149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tx1">
                  <a:lumMod val="8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3017593" y="3251839"/>
            <a:ext cx="2501900" cy="1970087"/>
            <a:chOff x="1684" y="1255"/>
            <a:chExt cx="1576" cy="1241"/>
          </a:xfrm>
        </p:grpSpPr>
        <p:sp>
          <p:nvSpPr>
            <p:cNvPr id="4157" name="Line 41"/>
            <p:cNvSpPr>
              <a:spLocks noChangeShapeType="1"/>
            </p:cNvSpPr>
            <p:nvPr/>
          </p:nvSpPr>
          <p:spPr bwMode="auto">
            <a:xfrm>
              <a:off x="2936" y="1610"/>
              <a:ext cx="0" cy="6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58" name="Line 42"/>
            <p:cNvSpPr>
              <a:spLocks noChangeShapeType="1"/>
            </p:cNvSpPr>
            <p:nvPr/>
          </p:nvSpPr>
          <p:spPr bwMode="auto">
            <a:xfrm>
              <a:off x="2976" y="1581"/>
              <a:ext cx="0" cy="6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59" name="Line 43"/>
            <p:cNvSpPr>
              <a:spLocks noChangeShapeType="1"/>
            </p:cNvSpPr>
            <p:nvPr/>
          </p:nvSpPr>
          <p:spPr bwMode="auto">
            <a:xfrm>
              <a:off x="3016" y="1552"/>
              <a:ext cx="0" cy="6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60" name="Line 44"/>
            <p:cNvSpPr>
              <a:spLocks noChangeShapeType="1"/>
            </p:cNvSpPr>
            <p:nvPr/>
          </p:nvSpPr>
          <p:spPr bwMode="auto">
            <a:xfrm flipH="1">
              <a:off x="3055" y="1530"/>
              <a:ext cx="1" cy="2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61" name="Line 45"/>
            <p:cNvSpPr>
              <a:spLocks noChangeShapeType="1"/>
            </p:cNvSpPr>
            <p:nvPr/>
          </p:nvSpPr>
          <p:spPr bwMode="auto">
            <a:xfrm>
              <a:off x="2672" y="1693"/>
              <a:ext cx="5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62" name="Line 46"/>
            <p:cNvSpPr>
              <a:spLocks noChangeShapeType="1"/>
            </p:cNvSpPr>
            <p:nvPr/>
          </p:nvSpPr>
          <p:spPr bwMode="auto">
            <a:xfrm>
              <a:off x="2740" y="1740"/>
              <a:ext cx="5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63" name="Freeform 47"/>
            <p:cNvSpPr>
              <a:spLocks/>
            </p:cNvSpPr>
            <p:nvPr/>
          </p:nvSpPr>
          <p:spPr bwMode="auto">
            <a:xfrm>
              <a:off x="2864" y="1735"/>
              <a:ext cx="189" cy="165"/>
            </a:xfrm>
            <a:custGeom>
              <a:avLst/>
              <a:gdLst>
                <a:gd name="T0" fmla="*/ 189 w 189"/>
                <a:gd name="T1" fmla="*/ 160 h 165"/>
                <a:gd name="T2" fmla="*/ 65 w 189"/>
                <a:gd name="T3" fmla="*/ 160 h 165"/>
                <a:gd name="T4" fmla="*/ 9 w 189"/>
                <a:gd name="T5" fmla="*/ 132 h 165"/>
                <a:gd name="T6" fmla="*/ 9 w 189"/>
                <a:gd name="T7" fmla="*/ 0 h 16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9"/>
                <a:gd name="T13" fmla="*/ 0 h 165"/>
                <a:gd name="T14" fmla="*/ 189 w 189"/>
                <a:gd name="T15" fmla="*/ 165 h 16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9" h="165">
                  <a:moveTo>
                    <a:pt x="189" y="160"/>
                  </a:moveTo>
                  <a:cubicBezTo>
                    <a:pt x="142" y="162"/>
                    <a:pt x="95" y="165"/>
                    <a:pt x="65" y="160"/>
                  </a:cubicBezTo>
                  <a:cubicBezTo>
                    <a:pt x="35" y="155"/>
                    <a:pt x="18" y="159"/>
                    <a:pt x="9" y="132"/>
                  </a:cubicBezTo>
                  <a:cubicBezTo>
                    <a:pt x="0" y="105"/>
                    <a:pt x="4" y="52"/>
                    <a:pt x="9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64" name="Line 48"/>
            <p:cNvSpPr>
              <a:spLocks noChangeShapeType="1"/>
            </p:cNvSpPr>
            <p:nvPr/>
          </p:nvSpPr>
          <p:spPr bwMode="auto">
            <a:xfrm flipH="1">
              <a:off x="2200" y="2112"/>
              <a:ext cx="1" cy="2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65" name="Line 49"/>
            <p:cNvSpPr>
              <a:spLocks noChangeShapeType="1"/>
            </p:cNvSpPr>
            <p:nvPr/>
          </p:nvSpPr>
          <p:spPr bwMode="auto">
            <a:xfrm>
              <a:off x="1817" y="2275"/>
              <a:ext cx="5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66" name="Line 50"/>
            <p:cNvSpPr>
              <a:spLocks noChangeShapeType="1"/>
            </p:cNvSpPr>
            <p:nvPr/>
          </p:nvSpPr>
          <p:spPr bwMode="auto">
            <a:xfrm>
              <a:off x="1717" y="2322"/>
              <a:ext cx="5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67" name="Line 51"/>
            <p:cNvSpPr>
              <a:spLocks noChangeShapeType="1"/>
            </p:cNvSpPr>
            <p:nvPr/>
          </p:nvSpPr>
          <p:spPr bwMode="auto">
            <a:xfrm flipH="1">
              <a:off x="2067" y="1681"/>
              <a:ext cx="1" cy="2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68" name="Line 52"/>
            <p:cNvSpPr>
              <a:spLocks noChangeShapeType="1"/>
            </p:cNvSpPr>
            <p:nvPr/>
          </p:nvSpPr>
          <p:spPr bwMode="auto">
            <a:xfrm>
              <a:off x="1684" y="1844"/>
              <a:ext cx="5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69" name="Line 53"/>
            <p:cNvSpPr>
              <a:spLocks noChangeShapeType="1"/>
            </p:cNvSpPr>
            <p:nvPr/>
          </p:nvSpPr>
          <p:spPr bwMode="auto">
            <a:xfrm>
              <a:off x="1752" y="1891"/>
              <a:ext cx="5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 rot="-5400000">
              <a:off x="2177" y="1403"/>
              <a:ext cx="588" cy="291"/>
              <a:chOff x="1913" y="2208"/>
              <a:chExt cx="588" cy="291"/>
            </a:xfrm>
          </p:grpSpPr>
          <p:sp>
            <p:nvSpPr>
              <p:cNvPr id="4172" name="Line 54"/>
              <p:cNvSpPr>
                <a:spLocks noChangeShapeType="1"/>
              </p:cNvSpPr>
              <p:nvPr/>
            </p:nvSpPr>
            <p:spPr bwMode="auto">
              <a:xfrm flipH="1">
                <a:off x="2296" y="2208"/>
                <a:ext cx="1" cy="2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173" name="Line 55"/>
              <p:cNvSpPr>
                <a:spLocks noChangeShapeType="1"/>
              </p:cNvSpPr>
              <p:nvPr/>
            </p:nvSpPr>
            <p:spPr bwMode="auto">
              <a:xfrm>
                <a:off x="1913" y="2371"/>
                <a:ext cx="52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174" name="Line 56"/>
              <p:cNvSpPr>
                <a:spLocks noChangeShapeType="1"/>
              </p:cNvSpPr>
              <p:nvPr/>
            </p:nvSpPr>
            <p:spPr bwMode="auto">
              <a:xfrm>
                <a:off x="1981" y="2418"/>
                <a:ext cx="52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171" name="Line 58"/>
            <p:cNvSpPr>
              <a:spLocks noChangeShapeType="1"/>
            </p:cNvSpPr>
            <p:nvPr/>
          </p:nvSpPr>
          <p:spPr bwMode="auto">
            <a:xfrm>
              <a:off x="2004" y="1830"/>
              <a:ext cx="0" cy="6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4101" name="Rectangle 60"/>
          <p:cNvSpPr>
            <a:spLocks noGrp="1" noChangeArrowheads="1"/>
          </p:cNvSpPr>
          <p:nvPr>
            <p:ph type="body" idx="1"/>
          </p:nvPr>
        </p:nvSpPr>
        <p:spPr>
          <a:xfrm>
            <a:off x="175578" y="1145301"/>
            <a:ext cx="8831262" cy="480774"/>
          </a:xfrm>
        </p:spPr>
        <p:txBody>
          <a:bodyPr/>
          <a:lstStyle/>
          <a:p>
            <a:pPr eaLnBrk="1" hangingPunct="1"/>
            <a:r>
              <a:rPr lang="en-US" sz="2800" dirty="0" smtClean="0"/>
              <a:t>Context-sensitive competencies &amp; policies</a:t>
            </a:r>
          </a:p>
        </p:txBody>
      </p:sp>
      <p:grpSp>
        <p:nvGrpSpPr>
          <p:cNvPr id="5" name="Group 69"/>
          <p:cNvGrpSpPr>
            <a:grpSpLocks/>
          </p:cNvGrpSpPr>
          <p:nvPr/>
        </p:nvGrpSpPr>
        <p:grpSpPr bwMode="auto">
          <a:xfrm>
            <a:off x="1175611" y="3174051"/>
            <a:ext cx="1925639" cy="1701799"/>
            <a:chOff x="450" y="1733"/>
            <a:chExt cx="1213" cy="1072"/>
          </a:xfrm>
        </p:grpSpPr>
        <p:sp>
          <p:nvSpPr>
            <p:cNvPr id="4155" name="Text Box 63"/>
            <p:cNvSpPr txBox="1">
              <a:spLocks noChangeArrowheads="1"/>
            </p:cNvSpPr>
            <p:nvPr/>
          </p:nvSpPr>
          <p:spPr bwMode="auto">
            <a:xfrm>
              <a:off x="450" y="1733"/>
              <a:ext cx="960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dirty="0">
                  <a:solidFill>
                    <a:schemeClr val="tx1"/>
                  </a:solidFill>
                  <a:latin typeface="Calibri" pitchFamily="34" charset="0"/>
                </a:rPr>
                <a:t>Prediction </a:t>
              </a:r>
            </a:p>
            <a:p>
              <a:pPr algn="ctr"/>
              <a:r>
                <a:rPr lang="en-US" dirty="0">
                  <a:solidFill>
                    <a:schemeClr val="tx1"/>
                  </a:solidFill>
                  <a:latin typeface="Calibri" pitchFamily="34" charset="0"/>
                </a:rPr>
                <a:t>challenge</a:t>
              </a:r>
            </a:p>
          </p:txBody>
        </p:sp>
        <p:sp>
          <p:nvSpPr>
            <p:cNvPr id="4156" name="Freeform 66"/>
            <p:cNvSpPr>
              <a:spLocks/>
            </p:cNvSpPr>
            <p:nvPr/>
          </p:nvSpPr>
          <p:spPr bwMode="auto">
            <a:xfrm>
              <a:off x="1237" y="2197"/>
              <a:ext cx="426" cy="608"/>
            </a:xfrm>
            <a:custGeom>
              <a:avLst/>
              <a:gdLst>
                <a:gd name="T0" fmla="*/ 32 w 426"/>
                <a:gd name="T1" fmla="*/ 0 h 608"/>
                <a:gd name="T2" fmla="*/ 32 w 426"/>
                <a:gd name="T3" fmla="*/ 192 h 608"/>
                <a:gd name="T4" fmla="*/ 224 w 426"/>
                <a:gd name="T5" fmla="*/ 330 h 608"/>
                <a:gd name="T6" fmla="*/ 181 w 426"/>
                <a:gd name="T7" fmla="*/ 501 h 608"/>
                <a:gd name="T8" fmla="*/ 426 w 426"/>
                <a:gd name="T9" fmla="*/ 608 h 6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6"/>
                <a:gd name="T16" fmla="*/ 0 h 608"/>
                <a:gd name="T17" fmla="*/ 426 w 426"/>
                <a:gd name="T18" fmla="*/ 608 h 60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6" h="608">
                  <a:moveTo>
                    <a:pt x="32" y="0"/>
                  </a:moveTo>
                  <a:cubicBezTo>
                    <a:pt x="16" y="68"/>
                    <a:pt x="0" y="137"/>
                    <a:pt x="32" y="192"/>
                  </a:cubicBezTo>
                  <a:cubicBezTo>
                    <a:pt x="64" y="247"/>
                    <a:pt x="199" y="279"/>
                    <a:pt x="224" y="330"/>
                  </a:cubicBezTo>
                  <a:cubicBezTo>
                    <a:pt x="249" y="381"/>
                    <a:pt x="147" y="455"/>
                    <a:pt x="181" y="501"/>
                  </a:cubicBezTo>
                  <a:cubicBezTo>
                    <a:pt x="215" y="547"/>
                    <a:pt x="320" y="577"/>
                    <a:pt x="426" y="60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  <a:latin typeface="Calibri" pitchFamily="34" charset="0"/>
              </a:endParaRPr>
            </a:p>
          </p:txBody>
        </p:sp>
      </p:grpSp>
      <p:grpSp>
        <p:nvGrpSpPr>
          <p:cNvPr id="6" name="Group 68"/>
          <p:cNvGrpSpPr>
            <a:grpSpLocks/>
          </p:cNvGrpSpPr>
          <p:nvPr/>
        </p:nvGrpSpPr>
        <p:grpSpPr bwMode="auto">
          <a:xfrm>
            <a:off x="5684593" y="3010539"/>
            <a:ext cx="2769449" cy="1254126"/>
            <a:chOff x="3045" y="1402"/>
            <a:chExt cx="1237" cy="790"/>
          </a:xfrm>
        </p:grpSpPr>
        <p:sp>
          <p:nvSpPr>
            <p:cNvPr id="4153" name="Freeform 64"/>
            <p:cNvSpPr>
              <a:spLocks/>
            </p:cNvSpPr>
            <p:nvPr/>
          </p:nvSpPr>
          <p:spPr bwMode="auto">
            <a:xfrm rot="-2043561">
              <a:off x="3045" y="1757"/>
              <a:ext cx="911" cy="435"/>
            </a:xfrm>
            <a:custGeom>
              <a:avLst/>
              <a:gdLst>
                <a:gd name="T0" fmla="*/ 911 w 911"/>
                <a:gd name="T1" fmla="*/ 279 h 435"/>
                <a:gd name="T2" fmla="*/ 719 w 911"/>
                <a:gd name="T3" fmla="*/ 364 h 435"/>
                <a:gd name="T4" fmla="*/ 559 w 911"/>
                <a:gd name="T5" fmla="*/ 23 h 435"/>
                <a:gd name="T6" fmla="*/ 292 w 911"/>
                <a:gd name="T7" fmla="*/ 396 h 435"/>
                <a:gd name="T8" fmla="*/ 185 w 911"/>
                <a:gd name="T9" fmla="*/ 258 h 435"/>
                <a:gd name="T10" fmla="*/ 0 w 911"/>
                <a:gd name="T11" fmla="*/ 163 h 4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1"/>
                <a:gd name="T19" fmla="*/ 0 h 435"/>
                <a:gd name="T20" fmla="*/ 911 w 911"/>
                <a:gd name="T21" fmla="*/ 435 h 43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1" h="435">
                  <a:moveTo>
                    <a:pt x="911" y="279"/>
                  </a:moveTo>
                  <a:cubicBezTo>
                    <a:pt x="844" y="343"/>
                    <a:pt x="778" y="407"/>
                    <a:pt x="719" y="364"/>
                  </a:cubicBezTo>
                  <a:cubicBezTo>
                    <a:pt x="660" y="321"/>
                    <a:pt x="630" y="18"/>
                    <a:pt x="559" y="23"/>
                  </a:cubicBezTo>
                  <a:cubicBezTo>
                    <a:pt x="488" y="28"/>
                    <a:pt x="354" y="357"/>
                    <a:pt x="292" y="396"/>
                  </a:cubicBezTo>
                  <a:cubicBezTo>
                    <a:pt x="230" y="435"/>
                    <a:pt x="233" y="297"/>
                    <a:pt x="185" y="258"/>
                  </a:cubicBezTo>
                  <a:cubicBezTo>
                    <a:pt x="137" y="219"/>
                    <a:pt x="88" y="0"/>
                    <a:pt x="0" y="16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  <a:latin typeface="Calibri" pitchFamily="34" charset="0"/>
              </a:endParaRPr>
            </a:p>
          </p:txBody>
        </p:sp>
        <p:sp>
          <p:nvSpPr>
            <p:cNvPr id="4154" name="Text Box 67"/>
            <p:cNvSpPr txBox="1">
              <a:spLocks noChangeArrowheads="1"/>
            </p:cNvSpPr>
            <p:nvPr/>
          </p:nvSpPr>
          <p:spPr bwMode="auto">
            <a:xfrm>
              <a:off x="3703" y="1402"/>
              <a:ext cx="57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dirty="0">
                  <a:solidFill>
                    <a:schemeClr val="tx1"/>
                  </a:solidFill>
                  <a:latin typeface="Calibri" pitchFamily="34" charset="0"/>
                </a:rPr>
                <a:t>“Sensor”</a:t>
              </a:r>
            </a:p>
          </p:txBody>
        </p:sp>
      </p:grpSp>
      <p:grpSp>
        <p:nvGrpSpPr>
          <p:cNvPr id="7" name="Group 104"/>
          <p:cNvGrpSpPr>
            <a:grpSpLocks/>
          </p:cNvGrpSpPr>
          <p:nvPr/>
        </p:nvGrpSpPr>
        <p:grpSpPr bwMode="auto">
          <a:xfrm>
            <a:off x="3643068" y="2981964"/>
            <a:ext cx="2343150" cy="3400425"/>
            <a:chOff x="3585" y="5271"/>
            <a:chExt cx="1476" cy="2142"/>
          </a:xfrm>
        </p:grpSpPr>
        <p:sp>
          <p:nvSpPr>
            <p:cNvPr id="4124" name="Oval 75"/>
            <p:cNvSpPr>
              <a:spLocks noChangeArrowheads="1"/>
            </p:cNvSpPr>
            <p:nvPr/>
          </p:nvSpPr>
          <p:spPr bwMode="auto">
            <a:xfrm>
              <a:off x="4202" y="5797"/>
              <a:ext cx="56" cy="63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25" name="Oval 76"/>
            <p:cNvSpPr>
              <a:spLocks noChangeArrowheads="1"/>
            </p:cNvSpPr>
            <p:nvPr/>
          </p:nvSpPr>
          <p:spPr bwMode="auto">
            <a:xfrm>
              <a:off x="4214" y="5921"/>
              <a:ext cx="56" cy="63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26" name="Oval 77"/>
            <p:cNvSpPr>
              <a:spLocks noChangeArrowheads="1"/>
            </p:cNvSpPr>
            <p:nvPr/>
          </p:nvSpPr>
          <p:spPr bwMode="auto">
            <a:xfrm>
              <a:off x="4226" y="6045"/>
              <a:ext cx="56" cy="63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27" name="Oval 78"/>
            <p:cNvSpPr>
              <a:spLocks noChangeArrowheads="1"/>
            </p:cNvSpPr>
            <p:nvPr/>
          </p:nvSpPr>
          <p:spPr bwMode="auto">
            <a:xfrm>
              <a:off x="4238" y="6169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28" name="Oval 79"/>
            <p:cNvSpPr>
              <a:spLocks noChangeArrowheads="1"/>
            </p:cNvSpPr>
            <p:nvPr/>
          </p:nvSpPr>
          <p:spPr bwMode="auto">
            <a:xfrm>
              <a:off x="4250" y="6293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29" name="Oval 80"/>
            <p:cNvSpPr>
              <a:spLocks noChangeArrowheads="1"/>
            </p:cNvSpPr>
            <p:nvPr/>
          </p:nvSpPr>
          <p:spPr bwMode="auto">
            <a:xfrm>
              <a:off x="4255" y="6417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30" name="Oval 81"/>
            <p:cNvSpPr>
              <a:spLocks noChangeArrowheads="1"/>
            </p:cNvSpPr>
            <p:nvPr/>
          </p:nvSpPr>
          <p:spPr bwMode="auto">
            <a:xfrm>
              <a:off x="4260" y="6541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31" name="Oval 82"/>
            <p:cNvSpPr>
              <a:spLocks noChangeArrowheads="1"/>
            </p:cNvSpPr>
            <p:nvPr/>
          </p:nvSpPr>
          <p:spPr bwMode="auto">
            <a:xfrm>
              <a:off x="4412" y="6588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32" name="Oval 83"/>
            <p:cNvSpPr>
              <a:spLocks noChangeArrowheads="1"/>
            </p:cNvSpPr>
            <p:nvPr/>
          </p:nvSpPr>
          <p:spPr bwMode="auto">
            <a:xfrm>
              <a:off x="4039" y="6789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33" name="Oval 84"/>
            <p:cNvSpPr>
              <a:spLocks noChangeArrowheads="1"/>
            </p:cNvSpPr>
            <p:nvPr/>
          </p:nvSpPr>
          <p:spPr bwMode="auto">
            <a:xfrm>
              <a:off x="3750" y="6913"/>
              <a:ext cx="56" cy="63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34" name="Oval 85"/>
            <p:cNvSpPr>
              <a:spLocks noChangeArrowheads="1"/>
            </p:cNvSpPr>
            <p:nvPr/>
          </p:nvSpPr>
          <p:spPr bwMode="auto">
            <a:xfrm>
              <a:off x="3685" y="6743"/>
              <a:ext cx="56" cy="63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35" name="Oval 86"/>
            <p:cNvSpPr>
              <a:spLocks noChangeArrowheads="1"/>
            </p:cNvSpPr>
            <p:nvPr/>
          </p:nvSpPr>
          <p:spPr bwMode="auto">
            <a:xfrm>
              <a:off x="3585" y="6615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36" name="Oval 87"/>
            <p:cNvSpPr>
              <a:spLocks noChangeArrowheads="1"/>
            </p:cNvSpPr>
            <p:nvPr/>
          </p:nvSpPr>
          <p:spPr bwMode="auto">
            <a:xfrm>
              <a:off x="3898" y="6550"/>
              <a:ext cx="56" cy="63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37" name="Oval 88"/>
            <p:cNvSpPr>
              <a:spLocks noChangeArrowheads="1"/>
            </p:cNvSpPr>
            <p:nvPr/>
          </p:nvSpPr>
          <p:spPr bwMode="auto">
            <a:xfrm>
              <a:off x="3952" y="6163"/>
              <a:ext cx="56" cy="63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38" name="Oval 89"/>
            <p:cNvSpPr>
              <a:spLocks noChangeArrowheads="1"/>
            </p:cNvSpPr>
            <p:nvPr/>
          </p:nvSpPr>
          <p:spPr bwMode="auto">
            <a:xfrm>
              <a:off x="4006" y="5671"/>
              <a:ext cx="56" cy="63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39" name="Oval 90"/>
            <p:cNvSpPr>
              <a:spLocks noChangeArrowheads="1"/>
            </p:cNvSpPr>
            <p:nvPr/>
          </p:nvSpPr>
          <p:spPr bwMode="auto">
            <a:xfrm>
              <a:off x="3822" y="5802"/>
              <a:ext cx="56" cy="63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40" name="Oval 91"/>
            <p:cNvSpPr>
              <a:spLocks noChangeArrowheads="1"/>
            </p:cNvSpPr>
            <p:nvPr/>
          </p:nvSpPr>
          <p:spPr bwMode="auto">
            <a:xfrm>
              <a:off x="3750" y="6220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41" name="Oval 92"/>
            <p:cNvSpPr>
              <a:spLocks noChangeArrowheads="1"/>
            </p:cNvSpPr>
            <p:nvPr/>
          </p:nvSpPr>
          <p:spPr bwMode="auto">
            <a:xfrm>
              <a:off x="3692" y="6400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42" name="Oval 93"/>
            <p:cNvSpPr>
              <a:spLocks noChangeArrowheads="1"/>
            </p:cNvSpPr>
            <p:nvPr/>
          </p:nvSpPr>
          <p:spPr bwMode="auto">
            <a:xfrm>
              <a:off x="4089" y="6594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43" name="Oval 94"/>
            <p:cNvSpPr>
              <a:spLocks noChangeArrowheads="1"/>
            </p:cNvSpPr>
            <p:nvPr/>
          </p:nvSpPr>
          <p:spPr bwMode="auto">
            <a:xfrm>
              <a:off x="4654" y="6585"/>
              <a:ext cx="56" cy="63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44" name="Oval 95"/>
            <p:cNvSpPr>
              <a:spLocks noChangeArrowheads="1"/>
            </p:cNvSpPr>
            <p:nvPr/>
          </p:nvSpPr>
          <p:spPr bwMode="auto">
            <a:xfrm>
              <a:off x="4883" y="6611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45" name="Oval 96"/>
            <p:cNvSpPr>
              <a:spLocks noChangeArrowheads="1"/>
            </p:cNvSpPr>
            <p:nvPr/>
          </p:nvSpPr>
          <p:spPr bwMode="auto">
            <a:xfrm>
              <a:off x="3985" y="6966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46" name="Oval 97"/>
            <p:cNvSpPr>
              <a:spLocks noChangeArrowheads="1"/>
            </p:cNvSpPr>
            <p:nvPr/>
          </p:nvSpPr>
          <p:spPr bwMode="auto">
            <a:xfrm>
              <a:off x="5005" y="6243"/>
              <a:ext cx="56" cy="63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47" name="Oval 98"/>
            <p:cNvSpPr>
              <a:spLocks noChangeArrowheads="1"/>
            </p:cNvSpPr>
            <p:nvPr/>
          </p:nvSpPr>
          <p:spPr bwMode="auto">
            <a:xfrm>
              <a:off x="4793" y="6290"/>
              <a:ext cx="56" cy="63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48" name="Oval 99"/>
            <p:cNvSpPr>
              <a:spLocks noChangeArrowheads="1"/>
            </p:cNvSpPr>
            <p:nvPr/>
          </p:nvSpPr>
          <p:spPr bwMode="auto">
            <a:xfrm>
              <a:off x="4483" y="6197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49" name="Oval 100"/>
            <p:cNvSpPr>
              <a:spLocks noChangeArrowheads="1"/>
            </p:cNvSpPr>
            <p:nvPr/>
          </p:nvSpPr>
          <p:spPr bwMode="auto">
            <a:xfrm>
              <a:off x="4334" y="5271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50" name="Oval 101"/>
            <p:cNvSpPr>
              <a:spLocks noChangeArrowheads="1"/>
            </p:cNvSpPr>
            <p:nvPr/>
          </p:nvSpPr>
          <p:spPr bwMode="auto">
            <a:xfrm>
              <a:off x="4276" y="5402"/>
              <a:ext cx="56" cy="63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51" name="Oval 102"/>
            <p:cNvSpPr>
              <a:spLocks noChangeArrowheads="1"/>
            </p:cNvSpPr>
            <p:nvPr/>
          </p:nvSpPr>
          <p:spPr bwMode="auto">
            <a:xfrm>
              <a:off x="3853" y="7086"/>
              <a:ext cx="56" cy="6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52" name="Oval 103"/>
            <p:cNvSpPr>
              <a:spLocks noChangeArrowheads="1"/>
            </p:cNvSpPr>
            <p:nvPr/>
          </p:nvSpPr>
          <p:spPr bwMode="auto">
            <a:xfrm>
              <a:off x="4131" y="7350"/>
              <a:ext cx="56" cy="63"/>
            </a:xfrm>
            <a:prstGeom prst="ellipse">
              <a:avLst/>
            </a:prstGeom>
            <a:solidFill>
              <a:srgbClr val="B2B2B2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Group 124"/>
          <p:cNvGrpSpPr>
            <a:grpSpLocks/>
          </p:cNvGrpSpPr>
          <p:nvPr/>
        </p:nvGrpSpPr>
        <p:grpSpPr bwMode="auto">
          <a:xfrm>
            <a:off x="3016095" y="3252588"/>
            <a:ext cx="2501900" cy="1970087"/>
            <a:chOff x="2712" y="5520"/>
            <a:chExt cx="1576" cy="1241"/>
          </a:xfrm>
        </p:grpSpPr>
        <p:sp>
          <p:nvSpPr>
            <p:cNvPr id="4106" name="Line 106"/>
            <p:cNvSpPr>
              <a:spLocks noChangeShapeType="1"/>
            </p:cNvSpPr>
            <p:nvPr/>
          </p:nvSpPr>
          <p:spPr bwMode="auto">
            <a:xfrm>
              <a:off x="3964" y="5875"/>
              <a:ext cx="0" cy="666"/>
            </a:xfrm>
            <a:prstGeom prst="line">
              <a:avLst/>
            </a:prstGeom>
            <a:noFill/>
            <a:ln w="1905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07" name="Line 107"/>
            <p:cNvSpPr>
              <a:spLocks noChangeShapeType="1"/>
            </p:cNvSpPr>
            <p:nvPr/>
          </p:nvSpPr>
          <p:spPr bwMode="auto">
            <a:xfrm>
              <a:off x="4004" y="5846"/>
              <a:ext cx="0" cy="666"/>
            </a:xfrm>
            <a:prstGeom prst="line">
              <a:avLst/>
            </a:prstGeom>
            <a:noFill/>
            <a:ln w="1905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08" name="Line 108"/>
            <p:cNvSpPr>
              <a:spLocks noChangeShapeType="1"/>
            </p:cNvSpPr>
            <p:nvPr/>
          </p:nvSpPr>
          <p:spPr bwMode="auto">
            <a:xfrm>
              <a:off x="4044" y="5817"/>
              <a:ext cx="0" cy="666"/>
            </a:xfrm>
            <a:prstGeom prst="line">
              <a:avLst/>
            </a:prstGeom>
            <a:noFill/>
            <a:ln w="1905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09" name="Line 109"/>
            <p:cNvSpPr>
              <a:spLocks noChangeShapeType="1"/>
            </p:cNvSpPr>
            <p:nvPr/>
          </p:nvSpPr>
          <p:spPr bwMode="auto">
            <a:xfrm flipH="1">
              <a:off x="4083" y="5795"/>
              <a:ext cx="1" cy="291"/>
            </a:xfrm>
            <a:prstGeom prst="line">
              <a:avLst/>
            </a:prstGeom>
            <a:noFill/>
            <a:ln w="1905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10" name="Line 110"/>
            <p:cNvSpPr>
              <a:spLocks noChangeShapeType="1"/>
            </p:cNvSpPr>
            <p:nvPr/>
          </p:nvSpPr>
          <p:spPr bwMode="auto">
            <a:xfrm>
              <a:off x="3700" y="5958"/>
              <a:ext cx="520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11" name="Line 111"/>
            <p:cNvSpPr>
              <a:spLocks noChangeShapeType="1"/>
            </p:cNvSpPr>
            <p:nvPr/>
          </p:nvSpPr>
          <p:spPr bwMode="auto">
            <a:xfrm>
              <a:off x="3768" y="6005"/>
              <a:ext cx="520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12" name="Freeform 112"/>
            <p:cNvSpPr>
              <a:spLocks/>
            </p:cNvSpPr>
            <p:nvPr/>
          </p:nvSpPr>
          <p:spPr bwMode="auto">
            <a:xfrm>
              <a:off x="3892" y="6000"/>
              <a:ext cx="189" cy="165"/>
            </a:xfrm>
            <a:custGeom>
              <a:avLst/>
              <a:gdLst>
                <a:gd name="T0" fmla="*/ 189 w 189"/>
                <a:gd name="T1" fmla="*/ 160 h 165"/>
                <a:gd name="T2" fmla="*/ 65 w 189"/>
                <a:gd name="T3" fmla="*/ 160 h 165"/>
                <a:gd name="T4" fmla="*/ 9 w 189"/>
                <a:gd name="T5" fmla="*/ 132 h 165"/>
                <a:gd name="T6" fmla="*/ 9 w 189"/>
                <a:gd name="T7" fmla="*/ 0 h 16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9"/>
                <a:gd name="T13" fmla="*/ 0 h 165"/>
                <a:gd name="T14" fmla="*/ 189 w 189"/>
                <a:gd name="T15" fmla="*/ 165 h 16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9" h="165">
                  <a:moveTo>
                    <a:pt x="189" y="160"/>
                  </a:moveTo>
                  <a:cubicBezTo>
                    <a:pt x="142" y="162"/>
                    <a:pt x="95" y="165"/>
                    <a:pt x="65" y="160"/>
                  </a:cubicBezTo>
                  <a:cubicBezTo>
                    <a:pt x="35" y="155"/>
                    <a:pt x="18" y="159"/>
                    <a:pt x="9" y="132"/>
                  </a:cubicBezTo>
                  <a:cubicBezTo>
                    <a:pt x="0" y="105"/>
                    <a:pt x="4" y="52"/>
                    <a:pt x="9" y="0"/>
                  </a:cubicBezTo>
                </a:path>
              </a:pathLst>
            </a:custGeom>
            <a:noFill/>
            <a:ln w="1905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13" name="Line 113"/>
            <p:cNvSpPr>
              <a:spLocks noChangeShapeType="1"/>
            </p:cNvSpPr>
            <p:nvPr/>
          </p:nvSpPr>
          <p:spPr bwMode="auto">
            <a:xfrm flipH="1">
              <a:off x="3228" y="6377"/>
              <a:ext cx="1" cy="291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14" name="Line 114"/>
            <p:cNvSpPr>
              <a:spLocks noChangeShapeType="1"/>
            </p:cNvSpPr>
            <p:nvPr/>
          </p:nvSpPr>
          <p:spPr bwMode="auto">
            <a:xfrm>
              <a:off x="2845" y="6540"/>
              <a:ext cx="520" cy="0"/>
            </a:xfrm>
            <a:prstGeom prst="line">
              <a:avLst/>
            </a:prstGeom>
            <a:noFill/>
            <a:ln w="190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15" name="Line 115"/>
            <p:cNvSpPr>
              <a:spLocks noChangeShapeType="1"/>
            </p:cNvSpPr>
            <p:nvPr/>
          </p:nvSpPr>
          <p:spPr bwMode="auto">
            <a:xfrm>
              <a:off x="2745" y="6587"/>
              <a:ext cx="520" cy="0"/>
            </a:xfrm>
            <a:prstGeom prst="line">
              <a:avLst/>
            </a:prstGeom>
            <a:noFill/>
            <a:ln w="190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16" name="Line 116"/>
            <p:cNvSpPr>
              <a:spLocks noChangeShapeType="1"/>
            </p:cNvSpPr>
            <p:nvPr/>
          </p:nvSpPr>
          <p:spPr bwMode="auto">
            <a:xfrm flipH="1">
              <a:off x="3095" y="5946"/>
              <a:ext cx="1" cy="291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17" name="Line 117"/>
            <p:cNvSpPr>
              <a:spLocks noChangeShapeType="1"/>
            </p:cNvSpPr>
            <p:nvPr/>
          </p:nvSpPr>
          <p:spPr bwMode="auto">
            <a:xfrm>
              <a:off x="2712" y="6109"/>
              <a:ext cx="520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18" name="Line 118"/>
            <p:cNvSpPr>
              <a:spLocks noChangeShapeType="1"/>
            </p:cNvSpPr>
            <p:nvPr/>
          </p:nvSpPr>
          <p:spPr bwMode="auto">
            <a:xfrm>
              <a:off x="2780" y="6156"/>
              <a:ext cx="520" cy="0"/>
            </a:xfrm>
            <a:prstGeom prst="line">
              <a:avLst/>
            </a:prstGeom>
            <a:noFill/>
            <a:ln w="1905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9" name="Group 119"/>
            <p:cNvGrpSpPr>
              <a:grpSpLocks/>
            </p:cNvGrpSpPr>
            <p:nvPr/>
          </p:nvGrpSpPr>
          <p:grpSpPr bwMode="auto">
            <a:xfrm rot="-5400000">
              <a:off x="3205" y="5668"/>
              <a:ext cx="588" cy="291"/>
              <a:chOff x="1913" y="2208"/>
              <a:chExt cx="588" cy="291"/>
            </a:xfrm>
          </p:grpSpPr>
          <p:sp>
            <p:nvSpPr>
              <p:cNvPr id="4121" name="Line 120"/>
              <p:cNvSpPr>
                <a:spLocks noChangeShapeType="1"/>
              </p:cNvSpPr>
              <p:nvPr/>
            </p:nvSpPr>
            <p:spPr bwMode="auto">
              <a:xfrm flipH="1">
                <a:off x="2296" y="2208"/>
                <a:ext cx="1" cy="291"/>
              </a:xfrm>
              <a:prstGeom prst="line">
                <a:avLst/>
              </a:prstGeom>
              <a:noFill/>
              <a:ln w="19050">
                <a:solidFill>
                  <a:srgbClr val="00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122" name="Line 121"/>
              <p:cNvSpPr>
                <a:spLocks noChangeShapeType="1"/>
              </p:cNvSpPr>
              <p:nvPr/>
            </p:nvSpPr>
            <p:spPr bwMode="auto">
              <a:xfrm>
                <a:off x="1913" y="2371"/>
                <a:ext cx="520" cy="0"/>
              </a:xfrm>
              <a:prstGeom prst="line">
                <a:avLst/>
              </a:prstGeom>
              <a:noFill/>
              <a:ln w="19050">
                <a:solidFill>
                  <a:srgbClr val="00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123" name="Line 122"/>
              <p:cNvSpPr>
                <a:spLocks noChangeShapeType="1"/>
              </p:cNvSpPr>
              <p:nvPr/>
            </p:nvSpPr>
            <p:spPr bwMode="auto">
              <a:xfrm>
                <a:off x="1981" y="2418"/>
                <a:ext cx="520" cy="0"/>
              </a:xfrm>
              <a:prstGeom prst="line">
                <a:avLst/>
              </a:prstGeom>
              <a:noFill/>
              <a:ln w="19050">
                <a:solidFill>
                  <a:srgbClr val="00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120" name="Line 123"/>
            <p:cNvSpPr>
              <a:spLocks noChangeShapeType="1"/>
            </p:cNvSpPr>
            <p:nvPr/>
          </p:nvSpPr>
          <p:spPr bwMode="auto">
            <a:xfrm>
              <a:off x="3032" y="6095"/>
              <a:ext cx="0" cy="666"/>
            </a:xfrm>
            <a:prstGeom prst="line">
              <a:avLst/>
            </a:prstGeom>
            <a:noFill/>
            <a:ln w="19050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12" name="Rectangle 111"/>
          <p:cNvSpPr/>
          <p:nvPr/>
        </p:nvSpPr>
        <p:spPr>
          <a:xfrm>
            <a:off x="1360170" y="1767632"/>
            <a:ext cx="6926580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2450" lvl="0" indent="-552450" eaLnBrk="1" hangingPunct="1">
              <a:lnSpc>
                <a:spcPct val="90000"/>
              </a:lnSpc>
              <a:spcBef>
                <a:spcPct val="30000"/>
              </a:spcBef>
              <a:buClr>
                <a:srgbClr val="F3BD2E"/>
              </a:buClr>
              <a:buSzPct val="75000"/>
            </a:pPr>
            <a:r>
              <a:rPr lang="en-US" sz="2800" b="1" u="sng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Example: Traffic prediction &amp; routing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NoUse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524000"/>
            <a:ext cx="8915400" cy="5254625"/>
          </a:xfrm>
          <a:prstGeom prst="rect">
            <a:avLst/>
          </a:prstGeom>
          <a:noFill/>
          <a:ln w="317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41" name="Picture 4" descr="AllUser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1524000"/>
            <a:ext cx="8915400" cy="525780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2" name="Rectangle 5"/>
          <p:cNvSpPr>
            <a:spLocks noChangeArrowheads="1"/>
          </p:cNvSpPr>
          <p:nvPr/>
        </p:nvSpPr>
        <p:spPr bwMode="auto">
          <a:xfrm>
            <a:off x="4127500" y="6743700"/>
            <a:ext cx="5016500" cy="101600"/>
          </a:xfrm>
          <a:prstGeom prst="rect">
            <a:avLst/>
          </a:prstGeom>
          <a:solidFill>
            <a:schemeClr val="bg1"/>
          </a:solidFill>
          <a:ln w="2540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1104900" y="1574800"/>
            <a:ext cx="5410200" cy="5283200"/>
            <a:chOff x="144" y="797"/>
            <a:chExt cx="3312" cy="3235"/>
          </a:xfrm>
        </p:grpSpPr>
        <p:pic>
          <p:nvPicPr>
            <p:cNvPr id="8201" name="Picture 13" descr="AllUsers_Downtown_CloseUp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700E9F"/>
                </a:clrFrom>
                <a:clrTo>
                  <a:srgbClr val="700E9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44" y="797"/>
              <a:ext cx="3312" cy="3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02" name="Oval 14"/>
            <p:cNvSpPr>
              <a:spLocks noChangeArrowheads="1"/>
            </p:cNvSpPr>
            <p:nvPr/>
          </p:nvSpPr>
          <p:spPr bwMode="auto">
            <a:xfrm>
              <a:off x="192" y="816"/>
              <a:ext cx="3216" cy="3216"/>
            </a:xfrm>
            <a:prstGeom prst="ellipse">
              <a:avLst/>
            </a:prstGeom>
            <a:noFill/>
            <a:ln w="101600" algn="ctr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9" name="Text Box 49"/>
          <p:cNvSpPr txBox="1">
            <a:spLocks noChangeArrowheads="1"/>
          </p:cNvSpPr>
          <p:nvPr/>
        </p:nvSpPr>
        <p:spPr bwMode="auto">
          <a:xfrm>
            <a:off x="0" y="5543550"/>
            <a:ext cx="1905000" cy="10779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1600" b="1" u="sng" dirty="0">
                <a:solidFill>
                  <a:schemeClr val="tx1"/>
                </a:solidFill>
                <a:latin typeface="Calibri" pitchFamily="34" charset="0"/>
              </a:rPr>
              <a:t>Case library</a:t>
            </a:r>
          </a:p>
          <a:p>
            <a:pPr eaLnBrk="0" hangingPunct="0">
              <a:buFontTx/>
              <a:buChar char="•"/>
            </a:pPr>
            <a:r>
              <a:rPr lang="en-US" sz="1600" b="1" dirty="0">
                <a:solidFill>
                  <a:schemeClr val="tx1"/>
                </a:solidFill>
                <a:latin typeface="Calibri" pitchFamily="34" charset="0"/>
              </a:rPr>
              <a:t> 2,349,600 points</a:t>
            </a:r>
          </a:p>
          <a:p>
            <a:pPr eaLnBrk="0" hangingPunct="0">
              <a:buFontTx/>
              <a:buChar char="•"/>
            </a:pPr>
            <a:r>
              <a:rPr lang="en-US" sz="16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1600" b="1" dirty="0" smtClean="0">
                <a:solidFill>
                  <a:schemeClr val="tx1"/>
                </a:solidFill>
                <a:latin typeface="Calibri" pitchFamily="34" charset="0"/>
              </a:rPr>
              <a:t>~300,000 </a:t>
            </a:r>
            <a:r>
              <a:rPr lang="en-US" sz="1600" b="1" dirty="0">
                <a:solidFill>
                  <a:schemeClr val="tx1"/>
                </a:solidFill>
                <a:latin typeface="Calibri" pitchFamily="34" charset="0"/>
              </a:rPr>
              <a:t>km</a:t>
            </a:r>
          </a:p>
          <a:p>
            <a:pPr eaLnBrk="0" hangingPunct="0">
              <a:buFontTx/>
              <a:buChar char="•"/>
            </a:pPr>
            <a:r>
              <a:rPr lang="en-US" sz="16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1600" b="1" dirty="0" smtClean="0">
                <a:solidFill>
                  <a:schemeClr val="tx1"/>
                </a:solidFill>
                <a:latin typeface="Calibri" pitchFamily="34" charset="0"/>
              </a:rPr>
              <a:t>~20,000 </a:t>
            </a:r>
            <a:r>
              <a:rPr lang="en-US" sz="1600" b="1" dirty="0">
                <a:solidFill>
                  <a:schemeClr val="tx1"/>
                </a:solidFill>
                <a:latin typeface="Calibri" pitchFamily="34" charset="0"/>
              </a:rPr>
              <a:t>trips</a:t>
            </a: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0" y="0"/>
            <a:ext cx="9144000" cy="935038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n-US" sz="32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Multiuser </a:t>
            </a:r>
            <a:r>
              <a:rPr lang="en-US" sz="3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Location </a:t>
            </a:r>
            <a:r>
              <a:rPr lang="en-US" sz="32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Survey</a:t>
            </a:r>
            <a:endParaRPr lang="en-US" sz="32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505883" y="639762"/>
            <a:ext cx="8229600" cy="706437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n-US" sz="2400" i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~4.5 </a:t>
            </a:r>
            <a:r>
              <a:rPr lang="en-US" sz="2400" i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years of data collection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 autoUpdateAnimBg="0"/>
      <p:bldP spid="79" grpId="0" animBg="1" autoUpdateAnimBg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2250" y="-692150"/>
            <a:ext cx="9256713" cy="779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2922588" y="-69850"/>
            <a:ext cx="6096000" cy="7191375"/>
            <a:chOff x="2923309" y="-69273"/>
            <a:chExt cx="6096000" cy="7190509"/>
          </a:xfrm>
        </p:grpSpPr>
        <p:sp>
          <p:nvSpPr>
            <p:cNvPr id="10" name="Freeform 9"/>
            <p:cNvSpPr/>
            <p:nvPr/>
          </p:nvSpPr>
          <p:spPr>
            <a:xfrm>
              <a:off x="5652221" y="-42289"/>
              <a:ext cx="498475" cy="7163525"/>
            </a:xfrm>
            <a:custGeom>
              <a:avLst/>
              <a:gdLst>
                <a:gd name="connsiteX0" fmla="*/ 193963 w 498763"/>
                <a:gd name="connsiteY0" fmla="*/ 0 h 7162800"/>
                <a:gd name="connsiteX1" fmla="*/ 415636 w 498763"/>
                <a:gd name="connsiteY1" fmla="*/ 526473 h 7162800"/>
                <a:gd name="connsiteX2" fmla="*/ 346363 w 498763"/>
                <a:gd name="connsiteY2" fmla="*/ 1205346 h 7162800"/>
                <a:gd name="connsiteX3" fmla="*/ 346363 w 498763"/>
                <a:gd name="connsiteY3" fmla="*/ 1191491 h 7162800"/>
                <a:gd name="connsiteX4" fmla="*/ 304800 w 498763"/>
                <a:gd name="connsiteY4" fmla="*/ 1814946 h 7162800"/>
                <a:gd name="connsiteX5" fmla="*/ 249381 w 498763"/>
                <a:gd name="connsiteY5" fmla="*/ 2064328 h 7162800"/>
                <a:gd name="connsiteX6" fmla="*/ 277090 w 498763"/>
                <a:gd name="connsiteY6" fmla="*/ 2757055 h 7162800"/>
                <a:gd name="connsiteX7" fmla="*/ 235527 w 498763"/>
                <a:gd name="connsiteY7" fmla="*/ 3131128 h 7162800"/>
                <a:gd name="connsiteX8" fmla="*/ 193963 w 498763"/>
                <a:gd name="connsiteY8" fmla="*/ 3325091 h 7162800"/>
                <a:gd name="connsiteX9" fmla="*/ 318654 w 498763"/>
                <a:gd name="connsiteY9" fmla="*/ 3810000 h 7162800"/>
                <a:gd name="connsiteX10" fmla="*/ 415636 w 498763"/>
                <a:gd name="connsiteY10" fmla="*/ 3920837 h 7162800"/>
                <a:gd name="connsiteX11" fmla="*/ 498763 w 498763"/>
                <a:gd name="connsiteY11" fmla="*/ 4419600 h 7162800"/>
                <a:gd name="connsiteX12" fmla="*/ 429490 w 498763"/>
                <a:gd name="connsiteY12" fmla="*/ 4724400 h 7162800"/>
                <a:gd name="connsiteX13" fmla="*/ 290945 w 498763"/>
                <a:gd name="connsiteY13" fmla="*/ 5015346 h 7162800"/>
                <a:gd name="connsiteX14" fmla="*/ 152400 w 498763"/>
                <a:gd name="connsiteY14" fmla="*/ 5458691 h 7162800"/>
                <a:gd name="connsiteX15" fmla="*/ 138545 w 498763"/>
                <a:gd name="connsiteY15" fmla="*/ 5763491 h 7162800"/>
                <a:gd name="connsiteX16" fmla="*/ 27709 w 498763"/>
                <a:gd name="connsiteY16" fmla="*/ 6026728 h 7162800"/>
                <a:gd name="connsiteX17" fmla="*/ 55418 w 498763"/>
                <a:gd name="connsiteY17" fmla="*/ 6677891 h 7162800"/>
                <a:gd name="connsiteX18" fmla="*/ 0 w 498763"/>
                <a:gd name="connsiteY18" fmla="*/ 6885709 h 7162800"/>
                <a:gd name="connsiteX19" fmla="*/ 96981 w 498763"/>
                <a:gd name="connsiteY19" fmla="*/ 7162800 h 716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98763" h="7162800">
                  <a:moveTo>
                    <a:pt x="193963" y="0"/>
                  </a:moveTo>
                  <a:cubicBezTo>
                    <a:pt x="421396" y="497509"/>
                    <a:pt x="415636" y="307184"/>
                    <a:pt x="415636" y="526473"/>
                  </a:cubicBezTo>
                  <a:cubicBezTo>
                    <a:pt x="392545" y="752764"/>
                    <a:pt x="369930" y="979104"/>
                    <a:pt x="346363" y="1205346"/>
                  </a:cubicBezTo>
                  <a:cubicBezTo>
                    <a:pt x="345885" y="1209939"/>
                    <a:pt x="346363" y="1196109"/>
                    <a:pt x="346363" y="1191491"/>
                  </a:cubicBezTo>
                  <a:lnTo>
                    <a:pt x="304800" y="1814946"/>
                  </a:lnTo>
                  <a:lnTo>
                    <a:pt x="249381" y="2064328"/>
                  </a:lnTo>
                  <a:cubicBezTo>
                    <a:pt x="258806" y="2295229"/>
                    <a:pt x="277090" y="2525961"/>
                    <a:pt x="277090" y="2757055"/>
                  </a:cubicBezTo>
                  <a:lnTo>
                    <a:pt x="235527" y="3131128"/>
                  </a:lnTo>
                  <a:lnTo>
                    <a:pt x="193963" y="3325091"/>
                  </a:lnTo>
                  <a:lnTo>
                    <a:pt x="318654" y="3810000"/>
                  </a:lnTo>
                  <a:lnTo>
                    <a:pt x="415636" y="3920837"/>
                  </a:lnTo>
                  <a:lnTo>
                    <a:pt x="498763" y="4419600"/>
                  </a:lnTo>
                  <a:lnTo>
                    <a:pt x="429490" y="4724400"/>
                  </a:lnTo>
                  <a:cubicBezTo>
                    <a:pt x="286643" y="4995810"/>
                    <a:pt x="290945" y="4888480"/>
                    <a:pt x="290945" y="5015346"/>
                  </a:cubicBezTo>
                  <a:lnTo>
                    <a:pt x="152400" y="5458691"/>
                  </a:lnTo>
                  <a:lnTo>
                    <a:pt x="138545" y="5763491"/>
                  </a:lnTo>
                  <a:lnTo>
                    <a:pt x="27709" y="6026728"/>
                  </a:lnTo>
                  <a:lnTo>
                    <a:pt x="55418" y="6677891"/>
                  </a:lnTo>
                  <a:lnTo>
                    <a:pt x="0" y="6885709"/>
                  </a:lnTo>
                  <a:lnTo>
                    <a:pt x="96981" y="7162800"/>
                  </a:lnTo>
                </a:path>
              </a:pathLst>
            </a:custGeom>
            <a:ln w="76200">
              <a:solidFill>
                <a:srgbClr val="A3FBF7">
                  <a:alpha val="5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2923309" y="-69273"/>
              <a:ext cx="6096000" cy="7176655"/>
              <a:chOff x="2923309" y="-69273"/>
              <a:chExt cx="6096000" cy="7176655"/>
            </a:xfrm>
          </p:grpSpPr>
          <p:sp>
            <p:nvSpPr>
              <p:cNvPr id="9" name="Freeform 8"/>
              <p:cNvSpPr/>
              <p:nvPr/>
            </p:nvSpPr>
            <p:spPr>
              <a:xfrm>
                <a:off x="2923309" y="-69273"/>
                <a:ext cx="1316037" cy="7176224"/>
              </a:xfrm>
              <a:custGeom>
                <a:avLst/>
                <a:gdLst>
                  <a:gd name="connsiteX0" fmla="*/ 152400 w 1316182"/>
                  <a:gd name="connsiteY0" fmla="*/ 0 h 7176655"/>
                  <a:gd name="connsiteX1" fmla="*/ 138546 w 1316182"/>
                  <a:gd name="connsiteY1" fmla="*/ 360218 h 7176655"/>
                  <a:gd name="connsiteX2" fmla="*/ 0 w 1316182"/>
                  <a:gd name="connsiteY2" fmla="*/ 595746 h 7176655"/>
                  <a:gd name="connsiteX3" fmla="*/ 27709 w 1316182"/>
                  <a:gd name="connsiteY3" fmla="*/ 1094509 h 7176655"/>
                  <a:gd name="connsiteX4" fmla="*/ 207818 w 1316182"/>
                  <a:gd name="connsiteY4" fmla="*/ 1371600 h 7176655"/>
                  <a:gd name="connsiteX5" fmla="*/ 193964 w 1316182"/>
                  <a:gd name="connsiteY5" fmla="*/ 1620982 h 7176655"/>
                  <a:gd name="connsiteX6" fmla="*/ 152400 w 1316182"/>
                  <a:gd name="connsiteY6" fmla="*/ 2036618 h 7176655"/>
                  <a:gd name="connsiteX7" fmla="*/ 193964 w 1316182"/>
                  <a:gd name="connsiteY7" fmla="*/ 2369128 h 7176655"/>
                  <a:gd name="connsiteX8" fmla="*/ 180109 w 1316182"/>
                  <a:gd name="connsiteY8" fmla="*/ 2576946 h 7176655"/>
                  <a:gd name="connsiteX9" fmla="*/ 180109 w 1316182"/>
                  <a:gd name="connsiteY9" fmla="*/ 2895600 h 7176655"/>
                  <a:gd name="connsiteX10" fmla="*/ 27709 w 1316182"/>
                  <a:gd name="connsiteY10" fmla="*/ 3117273 h 7176655"/>
                  <a:gd name="connsiteX11" fmla="*/ 27709 w 1316182"/>
                  <a:gd name="connsiteY11" fmla="*/ 3519055 h 7176655"/>
                  <a:gd name="connsiteX12" fmla="*/ 96982 w 1316182"/>
                  <a:gd name="connsiteY12" fmla="*/ 3796146 h 7176655"/>
                  <a:gd name="connsiteX13" fmla="*/ 277091 w 1316182"/>
                  <a:gd name="connsiteY13" fmla="*/ 4045528 h 7176655"/>
                  <a:gd name="connsiteX14" fmla="*/ 263236 w 1316182"/>
                  <a:gd name="connsiteY14" fmla="*/ 4488873 h 7176655"/>
                  <a:gd name="connsiteX15" fmla="*/ 235527 w 1316182"/>
                  <a:gd name="connsiteY15" fmla="*/ 4973782 h 7176655"/>
                  <a:gd name="connsiteX16" fmla="*/ 235527 w 1316182"/>
                  <a:gd name="connsiteY16" fmla="*/ 5223164 h 7176655"/>
                  <a:gd name="connsiteX17" fmla="*/ 471055 w 1316182"/>
                  <a:gd name="connsiteY17" fmla="*/ 5611091 h 7176655"/>
                  <a:gd name="connsiteX18" fmla="*/ 775855 w 1316182"/>
                  <a:gd name="connsiteY18" fmla="*/ 5888182 h 7176655"/>
                  <a:gd name="connsiteX19" fmla="*/ 928255 w 1316182"/>
                  <a:gd name="connsiteY19" fmla="*/ 6386946 h 7176655"/>
                  <a:gd name="connsiteX20" fmla="*/ 1163782 w 1316182"/>
                  <a:gd name="connsiteY20" fmla="*/ 6927273 h 7176655"/>
                  <a:gd name="connsiteX21" fmla="*/ 1316182 w 1316182"/>
                  <a:gd name="connsiteY21" fmla="*/ 7176655 h 7176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316182" h="7176655">
                    <a:moveTo>
                      <a:pt x="152400" y="0"/>
                    </a:moveTo>
                    <a:lnTo>
                      <a:pt x="138546" y="360218"/>
                    </a:lnTo>
                    <a:lnTo>
                      <a:pt x="0" y="595746"/>
                    </a:lnTo>
                    <a:cubicBezTo>
                      <a:pt x="9499" y="761986"/>
                      <a:pt x="27709" y="927998"/>
                      <a:pt x="27709" y="1094509"/>
                    </a:cubicBezTo>
                    <a:lnTo>
                      <a:pt x="207818" y="1371600"/>
                    </a:lnTo>
                    <a:cubicBezTo>
                      <a:pt x="193693" y="1611738"/>
                      <a:pt x="193964" y="1528483"/>
                      <a:pt x="193964" y="1620982"/>
                    </a:cubicBezTo>
                    <a:lnTo>
                      <a:pt x="152400" y="2036618"/>
                    </a:lnTo>
                    <a:lnTo>
                      <a:pt x="193964" y="2369128"/>
                    </a:lnTo>
                    <a:lnTo>
                      <a:pt x="180109" y="2576946"/>
                    </a:lnTo>
                    <a:cubicBezTo>
                      <a:pt x="208753" y="2892030"/>
                      <a:pt x="299067" y="2836123"/>
                      <a:pt x="180109" y="2895600"/>
                    </a:cubicBezTo>
                    <a:cubicBezTo>
                      <a:pt x="24978" y="3107142"/>
                      <a:pt x="27709" y="3017515"/>
                      <a:pt x="27709" y="3117273"/>
                    </a:cubicBezTo>
                    <a:lnTo>
                      <a:pt x="27709" y="3519055"/>
                    </a:lnTo>
                    <a:lnTo>
                      <a:pt x="96982" y="3796146"/>
                    </a:lnTo>
                    <a:lnTo>
                      <a:pt x="277091" y="4045528"/>
                    </a:lnTo>
                    <a:lnTo>
                      <a:pt x="263236" y="4488873"/>
                    </a:lnTo>
                    <a:lnTo>
                      <a:pt x="235527" y="4973782"/>
                    </a:lnTo>
                    <a:lnTo>
                      <a:pt x="235527" y="5223164"/>
                    </a:lnTo>
                    <a:lnTo>
                      <a:pt x="471055" y="5611091"/>
                    </a:lnTo>
                    <a:lnTo>
                      <a:pt x="775855" y="5888182"/>
                    </a:lnTo>
                    <a:cubicBezTo>
                      <a:pt x="916194" y="6379371"/>
                      <a:pt x="795532" y="6254223"/>
                      <a:pt x="928255" y="6386946"/>
                    </a:cubicBezTo>
                    <a:cubicBezTo>
                      <a:pt x="1151680" y="6931546"/>
                      <a:pt x="955250" y="6927273"/>
                      <a:pt x="1163782" y="6927273"/>
                    </a:cubicBezTo>
                    <a:lnTo>
                      <a:pt x="1316182" y="7176655"/>
                    </a:lnTo>
                  </a:path>
                </a:pathLst>
              </a:custGeom>
              <a:ln w="76200">
                <a:solidFill>
                  <a:srgbClr val="A3FBF7">
                    <a:alpha val="54902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grpSp>
            <p:nvGrpSpPr>
              <p:cNvPr id="4" name="Group 12"/>
              <p:cNvGrpSpPr>
                <a:grpSpLocks/>
              </p:cNvGrpSpPr>
              <p:nvPr/>
            </p:nvGrpSpPr>
            <p:grpSpPr bwMode="auto">
              <a:xfrm>
                <a:off x="3117273" y="1648691"/>
                <a:ext cx="5902036" cy="3920836"/>
                <a:chOff x="3117273" y="1648691"/>
                <a:chExt cx="5902036" cy="3920836"/>
              </a:xfrm>
            </p:grpSpPr>
            <p:sp>
              <p:nvSpPr>
                <p:cNvPr id="11" name="Freeform 10"/>
                <p:cNvSpPr/>
                <p:nvPr/>
              </p:nvSpPr>
              <p:spPr>
                <a:xfrm>
                  <a:off x="3116984" y="1648195"/>
                  <a:ext cx="4656137" cy="1247625"/>
                </a:xfrm>
                <a:custGeom>
                  <a:avLst/>
                  <a:gdLst>
                    <a:gd name="connsiteX0" fmla="*/ 4655127 w 4655127"/>
                    <a:gd name="connsiteY0" fmla="*/ 69273 h 1246909"/>
                    <a:gd name="connsiteX1" fmla="*/ 4378036 w 4655127"/>
                    <a:gd name="connsiteY1" fmla="*/ 0 h 1246909"/>
                    <a:gd name="connsiteX2" fmla="*/ 4003963 w 4655127"/>
                    <a:gd name="connsiteY2" fmla="*/ 69273 h 1246909"/>
                    <a:gd name="connsiteX3" fmla="*/ 3879272 w 4655127"/>
                    <a:gd name="connsiteY3" fmla="*/ 429491 h 1246909"/>
                    <a:gd name="connsiteX4" fmla="*/ 3893127 w 4655127"/>
                    <a:gd name="connsiteY4" fmla="*/ 775854 h 1246909"/>
                    <a:gd name="connsiteX5" fmla="*/ 3851563 w 4655127"/>
                    <a:gd name="connsiteY5" fmla="*/ 1011382 h 1246909"/>
                    <a:gd name="connsiteX6" fmla="*/ 3477491 w 4655127"/>
                    <a:gd name="connsiteY6" fmla="*/ 1246909 h 1246909"/>
                    <a:gd name="connsiteX7" fmla="*/ 3172691 w 4655127"/>
                    <a:gd name="connsiteY7" fmla="*/ 1205345 h 1246909"/>
                    <a:gd name="connsiteX8" fmla="*/ 2812472 w 4655127"/>
                    <a:gd name="connsiteY8" fmla="*/ 1094509 h 1246909"/>
                    <a:gd name="connsiteX9" fmla="*/ 2452254 w 4655127"/>
                    <a:gd name="connsiteY9" fmla="*/ 831273 h 1246909"/>
                    <a:gd name="connsiteX10" fmla="*/ 2189018 w 4655127"/>
                    <a:gd name="connsiteY10" fmla="*/ 914400 h 1246909"/>
                    <a:gd name="connsiteX11" fmla="*/ 2022763 w 4655127"/>
                    <a:gd name="connsiteY11" fmla="*/ 969818 h 1246909"/>
                    <a:gd name="connsiteX12" fmla="*/ 1801091 w 4655127"/>
                    <a:gd name="connsiteY12" fmla="*/ 997527 h 1246909"/>
                    <a:gd name="connsiteX13" fmla="*/ 651163 w 4655127"/>
                    <a:gd name="connsiteY13" fmla="*/ 720436 h 1246909"/>
                    <a:gd name="connsiteX14" fmla="*/ 346363 w 4655127"/>
                    <a:gd name="connsiteY14" fmla="*/ 775854 h 1246909"/>
                    <a:gd name="connsiteX15" fmla="*/ 0 w 4655127"/>
                    <a:gd name="connsiteY15" fmla="*/ 762000 h 1246909"/>
                    <a:gd name="connsiteX16" fmla="*/ 0 w 4655127"/>
                    <a:gd name="connsiteY16" fmla="*/ 762000 h 1246909"/>
                    <a:gd name="connsiteX17" fmla="*/ 0 w 4655127"/>
                    <a:gd name="connsiteY17" fmla="*/ 762000 h 12469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655127" h="1246909">
                      <a:moveTo>
                        <a:pt x="4655127" y="69273"/>
                      </a:moveTo>
                      <a:lnTo>
                        <a:pt x="4378036" y="0"/>
                      </a:lnTo>
                      <a:lnTo>
                        <a:pt x="4003963" y="69273"/>
                      </a:lnTo>
                      <a:cubicBezTo>
                        <a:pt x="3877708" y="419981"/>
                        <a:pt x="3879272" y="292928"/>
                        <a:pt x="3879272" y="429491"/>
                      </a:cubicBezTo>
                      <a:cubicBezTo>
                        <a:pt x="3884082" y="544937"/>
                        <a:pt x="3893127" y="660307"/>
                        <a:pt x="3893127" y="775854"/>
                      </a:cubicBezTo>
                      <a:cubicBezTo>
                        <a:pt x="3850122" y="1048214"/>
                        <a:pt x="3851563" y="1127924"/>
                        <a:pt x="3851563" y="1011382"/>
                      </a:cubicBezTo>
                      <a:lnTo>
                        <a:pt x="3477491" y="1246909"/>
                      </a:lnTo>
                      <a:lnTo>
                        <a:pt x="3172691" y="1205345"/>
                      </a:lnTo>
                      <a:lnTo>
                        <a:pt x="2812472" y="1094509"/>
                      </a:lnTo>
                      <a:lnTo>
                        <a:pt x="2452254" y="831273"/>
                      </a:lnTo>
                      <a:lnTo>
                        <a:pt x="2189018" y="914400"/>
                      </a:lnTo>
                      <a:lnTo>
                        <a:pt x="2022763" y="969818"/>
                      </a:lnTo>
                      <a:lnTo>
                        <a:pt x="1801091" y="997527"/>
                      </a:lnTo>
                      <a:lnTo>
                        <a:pt x="651163" y="720436"/>
                      </a:lnTo>
                      <a:lnTo>
                        <a:pt x="346363" y="775854"/>
                      </a:lnTo>
                      <a:lnTo>
                        <a:pt x="0" y="762000"/>
                      </a:lnTo>
                      <a:lnTo>
                        <a:pt x="0" y="762000"/>
                      </a:lnTo>
                      <a:lnTo>
                        <a:pt x="0" y="762000"/>
                      </a:lnTo>
                    </a:path>
                  </a:pathLst>
                </a:custGeom>
                <a:ln w="76200">
                  <a:solidFill>
                    <a:srgbClr val="A3FBF7">
                      <a:alpha val="54902"/>
                    </a:srgb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2" name="Freeform 11"/>
                <p:cNvSpPr/>
                <p:nvPr/>
              </p:nvSpPr>
              <p:spPr>
                <a:xfrm>
                  <a:off x="3199534" y="4003761"/>
                  <a:ext cx="5819775" cy="1565087"/>
                </a:xfrm>
                <a:custGeom>
                  <a:avLst/>
                  <a:gdLst>
                    <a:gd name="connsiteX0" fmla="*/ 5818909 w 5818909"/>
                    <a:gd name="connsiteY0" fmla="*/ 1565563 h 1565563"/>
                    <a:gd name="connsiteX1" fmla="*/ 5320145 w 5818909"/>
                    <a:gd name="connsiteY1" fmla="*/ 1385454 h 1565563"/>
                    <a:gd name="connsiteX2" fmla="*/ 4572000 w 5818909"/>
                    <a:gd name="connsiteY2" fmla="*/ 900545 h 1565563"/>
                    <a:gd name="connsiteX3" fmla="*/ 4059382 w 5818909"/>
                    <a:gd name="connsiteY3" fmla="*/ 568036 h 1565563"/>
                    <a:gd name="connsiteX4" fmla="*/ 3352800 w 5818909"/>
                    <a:gd name="connsiteY4" fmla="*/ 429491 h 1565563"/>
                    <a:gd name="connsiteX5" fmla="*/ 3048000 w 5818909"/>
                    <a:gd name="connsiteY5" fmla="*/ 429491 h 1565563"/>
                    <a:gd name="connsiteX6" fmla="*/ 2729345 w 5818909"/>
                    <a:gd name="connsiteY6" fmla="*/ 401781 h 1565563"/>
                    <a:gd name="connsiteX7" fmla="*/ 2452255 w 5818909"/>
                    <a:gd name="connsiteY7" fmla="*/ 457200 h 1565563"/>
                    <a:gd name="connsiteX8" fmla="*/ 2147455 w 5818909"/>
                    <a:gd name="connsiteY8" fmla="*/ 457200 h 1565563"/>
                    <a:gd name="connsiteX9" fmla="*/ 1801091 w 5818909"/>
                    <a:gd name="connsiteY9" fmla="*/ 193963 h 1565563"/>
                    <a:gd name="connsiteX10" fmla="*/ 1607127 w 5818909"/>
                    <a:gd name="connsiteY10" fmla="*/ 55418 h 1565563"/>
                    <a:gd name="connsiteX11" fmla="*/ 1427018 w 5818909"/>
                    <a:gd name="connsiteY11" fmla="*/ 55418 h 1565563"/>
                    <a:gd name="connsiteX12" fmla="*/ 1219200 w 5818909"/>
                    <a:gd name="connsiteY12" fmla="*/ 152400 h 1565563"/>
                    <a:gd name="connsiteX13" fmla="*/ 720436 w 5818909"/>
                    <a:gd name="connsiteY13" fmla="*/ 96981 h 1565563"/>
                    <a:gd name="connsiteX14" fmla="*/ 387927 w 5818909"/>
                    <a:gd name="connsiteY14" fmla="*/ 96981 h 1565563"/>
                    <a:gd name="connsiteX15" fmla="*/ 138545 w 5818909"/>
                    <a:gd name="connsiteY15" fmla="*/ 96981 h 1565563"/>
                    <a:gd name="connsiteX16" fmla="*/ 0 w 5818909"/>
                    <a:gd name="connsiteY16" fmla="*/ 0 h 15655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5818909" h="1565563">
                      <a:moveTo>
                        <a:pt x="5818909" y="1565563"/>
                      </a:moveTo>
                      <a:lnTo>
                        <a:pt x="5320145" y="1385454"/>
                      </a:lnTo>
                      <a:lnTo>
                        <a:pt x="4572000" y="900545"/>
                      </a:lnTo>
                      <a:lnTo>
                        <a:pt x="4059382" y="568036"/>
                      </a:lnTo>
                      <a:lnTo>
                        <a:pt x="3352800" y="429491"/>
                      </a:lnTo>
                      <a:lnTo>
                        <a:pt x="3048000" y="429491"/>
                      </a:lnTo>
                      <a:lnTo>
                        <a:pt x="2729345" y="401781"/>
                      </a:lnTo>
                      <a:cubicBezTo>
                        <a:pt x="2461590" y="458151"/>
                        <a:pt x="2555778" y="457200"/>
                        <a:pt x="2452255" y="457200"/>
                      </a:cubicBezTo>
                      <a:lnTo>
                        <a:pt x="2147455" y="457200"/>
                      </a:lnTo>
                      <a:lnTo>
                        <a:pt x="1801091" y="193963"/>
                      </a:lnTo>
                      <a:lnTo>
                        <a:pt x="1607127" y="55418"/>
                      </a:lnTo>
                      <a:lnTo>
                        <a:pt x="1427018" y="55418"/>
                      </a:lnTo>
                      <a:lnTo>
                        <a:pt x="1219200" y="152400"/>
                      </a:lnTo>
                      <a:lnTo>
                        <a:pt x="720436" y="96981"/>
                      </a:lnTo>
                      <a:lnTo>
                        <a:pt x="387927" y="96981"/>
                      </a:lnTo>
                      <a:lnTo>
                        <a:pt x="138545" y="96981"/>
                      </a:lnTo>
                      <a:lnTo>
                        <a:pt x="0" y="0"/>
                      </a:lnTo>
                    </a:path>
                  </a:pathLst>
                </a:custGeom>
                <a:ln w="76200">
                  <a:solidFill>
                    <a:srgbClr val="A3FBF7">
                      <a:alpha val="54902"/>
                    </a:srgb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</p:grpSp>
      </p:grp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2922588" y="-69850"/>
            <a:ext cx="6096000" cy="7191375"/>
            <a:chOff x="2923309" y="-69273"/>
            <a:chExt cx="6096000" cy="7190509"/>
          </a:xfrm>
        </p:grpSpPr>
        <p:sp>
          <p:nvSpPr>
            <p:cNvPr id="15" name="Freeform 14"/>
            <p:cNvSpPr/>
            <p:nvPr/>
          </p:nvSpPr>
          <p:spPr>
            <a:xfrm>
              <a:off x="5652221" y="-42289"/>
              <a:ext cx="498475" cy="7163525"/>
            </a:xfrm>
            <a:custGeom>
              <a:avLst/>
              <a:gdLst>
                <a:gd name="connsiteX0" fmla="*/ 193963 w 498763"/>
                <a:gd name="connsiteY0" fmla="*/ 0 h 7162800"/>
                <a:gd name="connsiteX1" fmla="*/ 415636 w 498763"/>
                <a:gd name="connsiteY1" fmla="*/ 526473 h 7162800"/>
                <a:gd name="connsiteX2" fmla="*/ 346363 w 498763"/>
                <a:gd name="connsiteY2" fmla="*/ 1205346 h 7162800"/>
                <a:gd name="connsiteX3" fmla="*/ 346363 w 498763"/>
                <a:gd name="connsiteY3" fmla="*/ 1191491 h 7162800"/>
                <a:gd name="connsiteX4" fmla="*/ 304800 w 498763"/>
                <a:gd name="connsiteY4" fmla="*/ 1814946 h 7162800"/>
                <a:gd name="connsiteX5" fmla="*/ 249381 w 498763"/>
                <a:gd name="connsiteY5" fmla="*/ 2064328 h 7162800"/>
                <a:gd name="connsiteX6" fmla="*/ 277090 w 498763"/>
                <a:gd name="connsiteY6" fmla="*/ 2757055 h 7162800"/>
                <a:gd name="connsiteX7" fmla="*/ 235527 w 498763"/>
                <a:gd name="connsiteY7" fmla="*/ 3131128 h 7162800"/>
                <a:gd name="connsiteX8" fmla="*/ 193963 w 498763"/>
                <a:gd name="connsiteY8" fmla="*/ 3325091 h 7162800"/>
                <a:gd name="connsiteX9" fmla="*/ 318654 w 498763"/>
                <a:gd name="connsiteY9" fmla="*/ 3810000 h 7162800"/>
                <a:gd name="connsiteX10" fmla="*/ 415636 w 498763"/>
                <a:gd name="connsiteY10" fmla="*/ 3920837 h 7162800"/>
                <a:gd name="connsiteX11" fmla="*/ 498763 w 498763"/>
                <a:gd name="connsiteY11" fmla="*/ 4419600 h 7162800"/>
                <a:gd name="connsiteX12" fmla="*/ 429490 w 498763"/>
                <a:gd name="connsiteY12" fmla="*/ 4724400 h 7162800"/>
                <a:gd name="connsiteX13" fmla="*/ 290945 w 498763"/>
                <a:gd name="connsiteY13" fmla="*/ 5015346 h 7162800"/>
                <a:gd name="connsiteX14" fmla="*/ 152400 w 498763"/>
                <a:gd name="connsiteY14" fmla="*/ 5458691 h 7162800"/>
                <a:gd name="connsiteX15" fmla="*/ 138545 w 498763"/>
                <a:gd name="connsiteY15" fmla="*/ 5763491 h 7162800"/>
                <a:gd name="connsiteX16" fmla="*/ 27709 w 498763"/>
                <a:gd name="connsiteY16" fmla="*/ 6026728 h 7162800"/>
                <a:gd name="connsiteX17" fmla="*/ 55418 w 498763"/>
                <a:gd name="connsiteY17" fmla="*/ 6677891 h 7162800"/>
                <a:gd name="connsiteX18" fmla="*/ 0 w 498763"/>
                <a:gd name="connsiteY18" fmla="*/ 6885709 h 7162800"/>
                <a:gd name="connsiteX19" fmla="*/ 96981 w 498763"/>
                <a:gd name="connsiteY19" fmla="*/ 7162800 h 716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98763" h="7162800">
                  <a:moveTo>
                    <a:pt x="193963" y="0"/>
                  </a:moveTo>
                  <a:cubicBezTo>
                    <a:pt x="421396" y="497509"/>
                    <a:pt x="415636" y="307184"/>
                    <a:pt x="415636" y="526473"/>
                  </a:cubicBezTo>
                  <a:cubicBezTo>
                    <a:pt x="392545" y="752764"/>
                    <a:pt x="369930" y="979104"/>
                    <a:pt x="346363" y="1205346"/>
                  </a:cubicBezTo>
                  <a:cubicBezTo>
                    <a:pt x="345885" y="1209939"/>
                    <a:pt x="346363" y="1196109"/>
                    <a:pt x="346363" y="1191491"/>
                  </a:cubicBezTo>
                  <a:lnTo>
                    <a:pt x="304800" y="1814946"/>
                  </a:lnTo>
                  <a:lnTo>
                    <a:pt x="249381" y="2064328"/>
                  </a:lnTo>
                  <a:cubicBezTo>
                    <a:pt x="258806" y="2295229"/>
                    <a:pt x="277090" y="2525961"/>
                    <a:pt x="277090" y="2757055"/>
                  </a:cubicBezTo>
                  <a:lnTo>
                    <a:pt x="235527" y="3131128"/>
                  </a:lnTo>
                  <a:lnTo>
                    <a:pt x="193963" y="3325091"/>
                  </a:lnTo>
                  <a:lnTo>
                    <a:pt x="318654" y="3810000"/>
                  </a:lnTo>
                  <a:lnTo>
                    <a:pt x="415636" y="3920837"/>
                  </a:lnTo>
                  <a:lnTo>
                    <a:pt x="498763" y="4419600"/>
                  </a:lnTo>
                  <a:lnTo>
                    <a:pt x="429490" y="4724400"/>
                  </a:lnTo>
                  <a:cubicBezTo>
                    <a:pt x="286643" y="4995810"/>
                    <a:pt x="290945" y="4888480"/>
                    <a:pt x="290945" y="5015346"/>
                  </a:cubicBezTo>
                  <a:lnTo>
                    <a:pt x="152400" y="5458691"/>
                  </a:lnTo>
                  <a:lnTo>
                    <a:pt x="138545" y="5763491"/>
                  </a:lnTo>
                  <a:lnTo>
                    <a:pt x="27709" y="6026728"/>
                  </a:lnTo>
                  <a:lnTo>
                    <a:pt x="55418" y="6677891"/>
                  </a:lnTo>
                  <a:lnTo>
                    <a:pt x="0" y="6885709"/>
                  </a:lnTo>
                  <a:lnTo>
                    <a:pt x="96981" y="7162800"/>
                  </a:lnTo>
                </a:path>
              </a:pathLst>
            </a:custGeom>
            <a:ln w="76200">
              <a:solidFill>
                <a:srgbClr val="A3FBF7">
                  <a:alpha val="54902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grpSp>
          <p:nvGrpSpPr>
            <p:cNvPr id="16" name="Group 13"/>
            <p:cNvGrpSpPr>
              <a:grpSpLocks/>
            </p:cNvGrpSpPr>
            <p:nvPr/>
          </p:nvGrpSpPr>
          <p:grpSpPr bwMode="auto">
            <a:xfrm>
              <a:off x="2923309" y="-69273"/>
              <a:ext cx="6096000" cy="7176224"/>
              <a:chOff x="2923309" y="-69273"/>
              <a:chExt cx="6096000" cy="717622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2923309" y="-69273"/>
                <a:ext cx="1316037" cy="7176224"/>
              </a:xfrm>
              <a:custGeom>
                <a:avLst/>
                <a:gdLst>
                  <a:gd name="connsiteX0" fmla="*/ 152400 w 1316182"/>
                  <a:gd name="connsiteY0" fmla="*/ 0 h 7176655"/>
                  <a:gd name="connsiteX1" fmla="*/ 138546 w 1316182"/>
                  <a:gd name="connsiteY1" fmla="*/ 360218 h 7176655"/>
                  <a:gd name="connsiteX2" fmla="*/ 0 w 1316182"/>
                  <a:gd name="connsiteY2" fmla="*/ 595746 h 7176655"/>
                  <a:gd name="connsiteX3" fmla="*/ 27709 w 1316182"/>
                  <a:gd name="connsiteY3" fmla="*/ 1094509 h 7176655"/>
                  <a:gd name="connsiteX4" fmla="*/ 207818 w 1316182"/>
                  <a:gd name="connsiteY4" fmla="*/ 1371600 h 7176655"/>
                  <a:gd name="connsiteX5" fmla="*/ 193964 w 1316182"/>
                  <a:gd name="connsiteY5" fmla="*/ 1620982 h 7176655"/>
                  <a:gd name="connsiteX6" fmla="*/ 152400 w 1316182"/>
                  <a:gd name="connsiteY6" fmla="*/ 2036618 h 7176655"/>
                  <a:gd name="connsiteX7" fmla="*/ 193964 w 1316182"/>
                  <a:gd name="connsiteY7" fmla="*/ 2369128 h 7176655"/>
                  <a:gd name="connsiteX8" fmla="*/ 180109 w 1316182"/>
                  <a:gd name="connsiteY8" fmla="*/ 2576946 h 7176655"/>
                  <a:gd name="connsiteX9" fmla="*/ 180109 w 1316182"/>
                  <a:gd name="connsiteY9" fmla="*/ 2895600 h 7176655"/>
                  <a:gd name="connsiteX10" fmla="*/ 27709 w 1316182"/>
                  <a:gd name="connsiteY10" fmla="*/ 3117273 h 7176655"/>
                  <a:gd name="connsiteX11" fmla="*/ 27709 w 1316182"/>
                  <a:gd name="connsiteY11" fmla="*/ 3519055 h 7176655"/>
                  <a:gd name="connsiteX12" fmla="*/ 96982 w 1316182"/>
                  <a:gd name="connsiteY12" fmla="*/ 3796146 h 7176655"/>
                  <a:gd name="connsiteX13" fmla="*/ 277091 w 1316182"/>
                  <a:gd name="connsiteY13" fmla="*/ 4045528 h 7176655"/>
                  <a:gd name="connsiteX14" fmla="*/ 263236 w 1316182"/>
                  <a:gd name="connsiteY14" fmla="*/ 4488873 h 7176655"/>
                  <a:gd name="connsiteX15" fmla="*/ 235527 w 1316182"/>
                  <a:gd name="connsiteY15" fmla="*/ 4973782 h 7176655"/>
                  <a:gd name="connsiteX16" fmla="*/ 235527 w 1316182"/>
                  <a:gd name="connsiteY16" fmla="*/ 5223164 h 7176655"/>
                  <a:gd name="connsiteX17" fmla="*/ 471055 w 1316182"/>
                  <a:gd name="connsiteY17" fmla="*/ 5611091 h 7176655"/>
                  <a:gd name="connsiteX18" fmla="*/ 775855 w 1316182"/>
                  <a:gd name="connsiteY18" fmla="*/ 5888182 h 7176655"/>
                  <a:gd name="connsiteX19" fmla="*/ 928255 w 1316182"/>
                  <a:gd name="connsiteY19" fmla="*/ 6386946 h 7176655"/>
                  <a:gd name="connsiteX20" fmla="*/ 1163782 w 1316182"/>
                  <a:gd name="connsiteY20" fmla="*/ 6927273 h 7176655"/>
                  <a:gd name="connsiteX21" fmla="*/ 1316182 w 1316182"/>
                  <a:gd name="connsiteY21" fmla="*/ 7176655 h 7176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316182" h="7176655">
                    <a:moveTo>
                      <a:pt x="152400" y="0"/>
                    </a:moveTo>
                    <a:lnTo>
                      <a:pt x="138546" y="360218"/>
                    </a:lnTo>
                    <a:lnTo>
                      <a:pt x="0" y="595746"/>
                    </a:lnTo>
                    <a:cubicBezTo>
                      <a:pt x="9499" y="761986"/>
                      <a:pt x="27709" y="927998"/>
                      <a:pt x="27709" y="1094509"/>
                    </a:cubicBezTo>
                    <a:lnTo>
                      <a:pt x="207818" y="1371600"/>
                    </a:lnTo>
                    <a:cubicBezTo>
                      <a:pt x="193693" y="1611738"/>
                      <a:pt x="193964" y="1528483"/>
                      <a:pt x="193964" y="1620982"/>
                    </a:cubicBezTo>
                    <a:lnTo>
                      <a:pt x="152400" y="2036618"/>
                    </a:lnTo>
                    <a:lnTo>
                      <a:pt x="193964" y="2369128"/>
                    </a:lnTo>
                    <a:lnTo>
                      <a:pt x="180109" y="2576946"/>
                    </a:lnTo>
                    <a:cubicBezTo>
                      <a:pt x="208753" y="2892030"/>
                      <a:pt x="299067" y="2836123"/>
                      <a:pt x="180109" y="2895600"/>
                    </a:cubicBezTo>
                    <a:cubicBezTo>
                      <a:pt x="24978" y="3107142"/>
                      <a:pt x="27709" y="3017515"/>
                      <a:pt x="27709" y="3117273"/>
                    </a:cubicBezTo>
                    <a:lnTo>
                      <a:pt x="27709" y="3519055"/>
                    </a:lnTo>
                    <a:lnTo>
                      <a:pt x="96982" y="3796146"/>
                    </a:lnTo>
                    <a:lnTo>
                      <a:pt x="277091" y="4045528"/>
                    </a:lnTo>
                    <a:lnTo>
                      <a:pt x="263236" y="4488873"/>
                    </a:lnTo>
                    <a:lnTo>
                      <a:pt x="235527" y="4973782"/>
                    </a:lnTo>
                    <a:lnTo>
                      <a:pt x="235527" y="5223164"/>
                    </a:lnTo>
                    <a:lnTo>
                      <a:pt x="471055" y="5611091"/>
                    </a:lnTo>
                    <a:lnTo>
                      <a:pt x="775855" y="5888182"/>
                    </a:lnTo>
                    <a:cubicBezTo>
                      <a:pt x="916194" y="6379371"/>
                      <a:pt x="795532" y="6254223"/>
                      <a:pt x="928255" y="6386946"/>
                    </a:cubicBezTo>
                    <a:cubicBezTo>
                      <a:pt x="1151680" y="6931546"/>
                      <a:pt x="955250" y="6927273"/>
                      <a:pt x="1163782" y="6927273"/>
                    </a:cubicBezTo>
                    <a:lnTo>
                      <a:pt x="1316182" y="7176655"/>
                    </a:lnTo>
                  </a:path>
                </a:pathLst>
              </a:custGeom>
              <a:ln w="76200">
                <a:solidFill>
                  <a:srgbClr val="A3FBF7">
                    <a:alpha val="54902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grpSp>
            <p:nvGrpSpPr>
              <p:cNvPr id="18" name="Group 12"/>
              <p:cNvGrpSpPr>
                <a:grpSpLocks/>
              </p:cNvGrpSpPr>
              <p:nvPr/>
            </p:nvGrpSpPr>
            <p:grpSpPr bwMode="auto">
              <a:xfrm>
                <a:off x="3116984" y="1648195"/>
                <a:ext cx="5902325" cy="3920653"/>
                <a:chOff x="3116984" y="1648195"/>
                <a:chExt cx="5902325" cy="3920653"/>
              </a:xfrm>
            </p:grpSpPr>
            <p:sp>
              <p:nvSpPr>
                <p:cNvPr id="19" name="Freeform 18"/>
                <p:cNvSpPr/>
                <p:nvPr/>
              </p:nvSpPr>
              <p:spPr>
                <a:xfrm>
                  <a:off x="3116984" y="1648195"/>
                  <a:ext cx="4656137" cy="1247625"/>
                </a:xfrm>
                <a:custGeom>
                  <a:avLst/>
                  <a:gdLst>
                    <a:gd name="connsiteX0" fmla="*/ 4655127 w 4655127"/>
                    <a:gd name="connsiteY0" fmla="*/ 69273 h 1246909"/>
                    <a:gd name="connsiteX1" fmla="*/ 4378036 w 4655127"/>
                    <a:gd name="connsiteY1" fmla="*/ 0 h 1246909"/>
                    <a:gd name="connsiteX2" fmla="*/ 4003963 w 4655127"/>
                    <a:gd name="connsiteY2" fmla="*/ 69273 h 1246909"/>
                    <a:gd name="connsiteX3" fmla="*/ 3879272 w 4655127"/>
                    <a:gd name="connsiteY3" fmla="*/ 429491 h 1246909"/>
                    <a:gd name="connsiteX4" fmla="*/ 3893127 w 4655127"/>
                    <a:gd name="connsiteY4" fmla="*/ 775854 h 1246909"/>
                    <a:gd name="connsiteX5" fmla="*/ 3851563 w 4655127"/>
                    <a:gd name="connsiteY5" fmla="*/ 1011382 h 1246909"/>
                    <a:gd name="connsiteX6" fmla="*/ 3477491 w 4655127"/>
                    <a:gd name="connsiteY6" fmla="*/ 1246909 h 1246909"/>
                    <a:gd name="connsiteX7" fmla="*/ 3172691 w 4655127"/>
                    <a:gd name="connsiteY7" fmla="*/ 1205345 h 1246909"/>
                    <a:gd name="connsiteX8" fmla="*/ 2812472 w 4655127"/>
                    <a:gd name="connsiteY8" fmla="*/ 1094509 h 1246909"/>
                    <a:gd name="connsiteX9" fmla="*/ 2452254 w 4655127"/>
                    <a:gd name="connsiteY9" fmla="*/ 831273 h 1246909"/>
                    <a:gd name="connsiteX10" fmla="*/ 2189018 w 4655127"/>
                    <a:gd name="connsiteY10" fmla="*/ 914400 h 1246909"/>
                    <a:gd name="connsiteX11" fmla="*/ 2022763 w 4655127"/>
                    <a:gd name="connsiteY11" fmla="*/ 969818 h 1246909"/>
                    <a:gd name="connsiteX12" fmla="*/ 1801091 w 4655127"/>
                    <a:gd name="connsiteY12" fmla="*/ 997527 h 1246909"/>
                    <a:gd name="connsiteX13" fmla="*/ 651163 w 4655127"/>
                    <a:gd name="connsiteY13" fmla="*/ 720436 h 1246909"/>
                    <a:gd name="connsiteX14" fmla="*/ 346363 w 4655127"/>
                    <a:gd name="connsiteY14" fmla="*/ 775854 h 1246909"/>
                    <a:gd name="connsiteX15" fmla="*/ 0 w 4655127"/>
                    <a:gd name="connsiteY15" fmla="*/ 762000 h 1246909"/>
                    <a:gd name="connsiteX16" fmla="*/ 0 w 4655127"/>
                    <a:gd name="connsiteY16" fmla="*/ 762000 h 1246909"/>
                    <a:gd name="connsiteX17" fmla="*/ 0 w 4655127"/>
                    <a:gd name="connsiteY17" fmla="*/ 762000 h 12469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655127" h="1246909">
                      <a:moveTo>
                        <a:pt x="4655127" y="69273"/>
                      </a:moveTo>
                      <a:lnTo>
                        <a:pt x="4378036" y="0"/>
                      </a:lnTo>
                      <a:lnTo>
                        <a:pt x="4003963" y="69273"/>
                      </a:lnTo>
                      <a:cubicBezTo>
                        <a:pt x="3877708" y="419981"/>
                        <a:pt x="3879272" y="292928"/>
                        <a:pt x="3879272" y="429491"/>
                      </a:cubicBezTo>
                      <a:cubicBezTo>
                        <a:pt x="3884082" y="544937"/>
                        <a:pt x="3893127" y="660307"/>
                        <a:pt x="3893127" y="775854"/>
                      </a:cubicBezTo>
                      <a:cubicBezTo>
                        <a:pt x="3850122" y="1048214"/>
                        <a:pt x="3851563" y="1127924"/>
                        <a:pt x="3851563" y="1011382"/>
                      </a:cubicBezTo>
                      <a:lnTo>
                        <a:pt x="3477491" y="1246909"/>
                      </a:lnTo>
                      <a:lnTo>
                        <a:pt x="3172691" y="1205345"/>
                      </a:lnTo>
                      <a:lnTo>
                        <a:pt x="2812472" y="1094509"/>
                      </a:lnTo>
                      <a:lnTo>
                        <a:pt x="2452254" y="831273"/>
                      </a:lnTo>
                      <a:lnTo>
                        <a:pt x="2189018" y="914400"/>
                      </a:lnTo>
                      <a:lnTo>
                        <a:pt x="2022763" y="969818"/>
                      </a:lnTo>
                      <a:lnTo>
                        <a:pt x="1801091" y="997527"/>
                      </a:lnTo>
                      <a:lnTo>
                        <a:pt x="651163" y="720436"/>
                      </a:lnTo>
                      <a:lnTo>
                        <a:pt x="346363" y="775854"/>
                      </a:lnTo>
                      <a:lnTo>
                        <a:pt x="0" y="762000"/>
                      </a:lnTo>
                      <a:lnTo>
                        <a:pt x="0" y="762000"/>
                      </a:lnTo>
                      <a:lnTo>
                        <a:pt x="0" y="762000"/>
                      </a:lnTo>
                    </a:path>
                  </a:pathLst>
                </a:custGeom>
                <a:ln w="76200">
                  <a:solidFill>
                    <a:srgbClr val="A3FBF7">
                      <a:alpha val="54902"/>
                    </a:srgb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20" name="Freeform 19"/>
                <p:cNvSpPr/>
                <p:nvPr/>
              </p:nvSpPr>
              <p:spPr>
                <a:xfrm>
                  <a:off x="3199534" y="4003761"/>
                  <a:ext cx="5819775" cy="1565087"/>
                </a:xfrm>
                <a:custGeom>
                  <a:avLst/>
                  <a:gdLst>
                    <a:gd name="connsiteX0" fmla="*/ 5818909 w 5818909"/>
                    <a:gd name="connsiteY0" fmla="*/ 1565563 h 1565563"/>
                    <a:gd name="connsiteX1" fmla="*/ 5320145 w 5818909"/>
                    <a:gd name="connsiteY1" fmla="*/ 1385454 h 1565563"/>
                    <a:gd name="connsiteX2" fmla="*/ 4572000 w 5818909"/>
                    <a:gd name="connsiteY2" fmla="*/ 900545 h 1565563"/>
                    <a:gd name="connsiteX3" fmla="*/ 4059382 w 5818909"/>
                    <a:gd name="connsiteY3" fmla="*/ 568036 h 1565563"/>
                    <a:gd name="connsiteX4" fmla="*/ 3352800 w 5818909"/>
                    <a:gd name="connsiteY4" fmla="*/ 429491 h 1565563"/>
                    <a:gd name="connsiteX5" fmla="*/ 3048000 w 5818909"/>
                    <a:gd name="connsiteY5" fmla="*/ 429491 h 1565563"/>
                    <a:gd name="connsiteX6" fmla="*/ 2729345 w 5818909"/>
                    <a:gd name="connsiteY6" fmla="*/ 401781 h 1565563"/>
                    <a:gd name="connsiteX7" fmla="*/ 2452255 w 5818909"/>
                    <a:gd name="connsiteY7" fmla="*/ 457200 h 1565563"/>
                    <a:gd name="connsiteX8" fmla="*/ 2147455 w 5818909"/>
                    <a:gd name="connsiteY8" fmla="*/ 457200 h 1565563"/>
                    <a:gd name="connsiteX9" fmla="*/ 1801091 w 5818909"/>
                    <a:gd name="connsiteY9" fmla="*/ 193963 h 1565563"/>
                    <a:gd name="connsiteX10" fmla="*/ 1607127 w 5818909"/>
                    <a:gd name="connsiteY10" fmla="*/ 55418 h 1565563"/>
                    <a:gd name="connsiteX11" fmla="*/ 1427018 w 5818909"/>
                    <a:gd name="connsiteY11" fmla="*/ 55418 h 1565563"/>
                    <a:gd name="connsiteX12" fmla="*/ 1219200 w 5818909"/>
                    <a:gd name="connsiteY12" fmla="*/ 152400 h 1565563"/>
                    <a:gd name="connsiteX13" fmla="*/ 720436 w 5818909"/>
                    <a:gd name="connsiteY13" fmla="*/ 96981 h 1565563"/>
                    <a:gd name="connsiteX14" fmla="*/ 387927 w 5818909"/>
                    <a:gd name="connsiteY14" fmla="*/ 96981 h 1565563"/>
                    <a:gd name="connsiteX15" fmla="*/ 138545 w 5818909"/>
                    <a:gd name="connsiteY15" fmla="*/ 96981 h 1565563"/>
                    <a:gd name="connsiteX16" fmla="*/ 0 w 5818909"/>
                    <a:gd name="connsiteY16" fmla="*/ 0 h 15655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5818909" h="1565563">
                      <a:moveTo>
                        <a:pt x="5818909" y="1565563"/>
                      </a:moveTo>
                      <a:lnTo>
                        <a:pt x="5320145" y="1385454"/>
                      </a:lnTo>
                      <a:lnTo>
                        <a:pt x="4572000" y="900545"/>
                      </a:lnTo>
                      <a:lnTo>
                        <a:pt x="4059382" y="568036"/>
                      </a:lnTo>
                      <a:lnTo>
                        <a:pt x="3352800" y="429491"/>
                      </a:lnTo>
                      <a:lnTo>
                        <a:pt x="3048000" y="429491"/>
                      </a:lnTo>
                      <a:lnTo>
                        <a:pt x="2729345" y="401781"/>
                      </a:lnTo>
                      <a:cubicBezTo>
                        <a:pt x="2461590" y="458151"/>
                        <a:pt x="2555778" y="457200"/>
                        <a:pt x="2452255" y="457200"/>
                      </a:cubicBezTo>
                      <a:lnTo>
                        <a:pt x="2147455" y="457200"/>
                      </a:lnTo>
                      <a:lnTo>
                        <a:pt x="1801091" y="193963"/>
                      </a:lnTo>
                      <a:lnTo>
                        <a:pt x="1607127" y="55418"/>
                      </a:lnTo>
                      <a:lnTo>
                        <a:pt x="1427018" y="55418"/>
                      </a:lnTo>
                      <a:lnTo>
                        <a:pt x="1219200" y="152400"/>
                      </a:lnTo>
                      <a:lnTo>
                        <a:pt x="720436" y="96981"/>
                      </a:lnTo>
                      <a:lnTo>
                        <a:pt x="387927" y="96981"/>
                      </a:lnTo>
                      <a:lnTo>
                        <a:pt x="138545" y="96981"/>
                      </a:lnTo>
                      <a:lnTo>
                        <a:pt x="0" y="0"/>
                      </a:lnTo>
                    </a:path>
                  </a:pathLst>
                </a:custGeom>
                <a:ln w="76200">
                  <a:solidFill>
                    <a:srgbClr val="A3FBF7">
                      <a:alpha val="54902"/>
                    </a:srgb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</p:grpSp>
      </p:grpSp>
      <p:grpSp>
        <p:nvGrpSpPr>
          <p:cNvPr id="21" name="Group 15"/>
          <p:cNvGrpSpPr>
            <a:grpSpLocks/>
          </p:cNvGrpSpPr>
          <p:nvPr/>
        </p:nvGrpSpPr>
        <p:grpSpPr bwMode="auto">
          <a:xfrm>
            <a:off x="1588" y="-76200"/>
            <a:ext cx="9218612" cy="7197725"/>
            <a:chOff x="1588" y="-76200"/>
            <a:chExt cx="9218612" cy="7197436"/>
          </a:xfrm>
        </p:grpSpPr>
        <p:pic>
          <p:nvPicPr>
            <p:cNvPr id="22" name="Picture 2" descr="C:\users\jckrumm\Documents\Projects Managed\Hybrid Efficiency\Cool Map Pictures\14507 downtown seattle black overlay3 cropped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588" y="-76200"/>
              <a:ext cx="9218612" cy="70103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5"/>
            <p:cNvGrpSpPr>
              <a:grpSpLocks/>
            </p:cNvGrpSpPr>
            <p:nvPr/>
          </p:nvGrpSpPr>
          <p:grpSpPr bwMode="auto">
            <a:xfrm>
              <a:off x="2922588" y="-69850"/>
              <a:ext cx="6096000" cy="7191086"/>
              <a:chOff x="2922588" y="-69850"/>
              <a:chExt cx="6096000" cy="7191086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5651500" y="-42864"/>
                <a:ext cx="498475" cy="7164100"/>
              </a:xfrm>
              <a:custGeom>
                <a:avLst/>
                <a:gdLst>
                  <a:gd name="connsiteX0" fmla="*/ 193963 w 498763"/>
                  <a:gd name="connsiteY0" fmla="*/ 0 h 7162800"/>
                  <a:gd name="connsiteX1" fmla="*/ 415636 w 498763"/>
                  <a:gd name="connsiteY1" fmla="*/ 526473 h 7162800"/>
                  <a:gd name="connsiteX2" fmla="*/ 346363 w 498763"/>
                  <a:gd name="connsiteY2" fmla="*/ 1205346 h 7162800"/>
                  <a:gd name="connsiteX3" fmla="*/ 346363 w 498763"/>
                  <a:gd name="connsiteY3" fmla="*/ 1191491 h 7162800"/>
                  <a:gd name="connsiteX4" fmla="*/ 304800 w 498763"/>
                  <a:gd name="connsiteY4" fmla="*/ 1814946 h 7162800"/>
                  <a:gd name="connsiteX5" fmla="*/ 249381 w 498763"/>
                  <a:gd name="connsiteY5" fmla="*/ 2064328 h 7162800"/>
                  <a:gd name="connsiteX6" fmla="*/ 277090 w 498763"/>
                  <a:gd name="connsiteY6" fmla="*/ 2757055 h 7162800"/>
                  <a:gd name="connsiteX7" fmla="*/ 235527 w 498763"/>
                  <a:gd name="connsiteY7" fmla="*/ 3131128 h 7162800"/>
                  <a:gd name="connsiteX8" fmla="*/ 193963 w 498763"/>
                  <a:gd name="connsiteY8" fmla="*/ 3325091 h 7162800"/>
                  <a:gd name="connsiteX9" fmla="*/ 318654 w 498763"/>
                  <a:gd name="connsiteY9" fmla="*/ 3810000 h 7162800"/>
                  <a:gd name="connsiteX10" fmla="*/ 415636 w 498763"/>
                  <a:gd name="connsiteY10" fmla="*/ 3920837 h 7162800"/>
                  <a:gd name="connsiteX11" fmla="*/ 498763 w 498763"/>
                  <a:gd name="connsiteY11" fmla="*/ 4419600 h 7162800"/>
                  <a:gd name="connsiteX12" fmla="*/ 429490 w 498763"/>
                  <a:gd name="connsiteY12" fmla="*/ 4724400 h 7162800"/>
                  <a:gd name="connsiteX13" fmla="*/ 290945 w 498763"/>
                  <a:gd name="connsiteY13" fmla="*/ 5015346 h 7162800"/>
                  <a:gd name="connsiteX14" fmla="*/ 152400 w 498763"/>
                  <a:gd name="connsiteY14" fmla="*/ 5458691 h 7162800"/>
                  <a:gd name="connsiteX15" fmla="*/ 138545 w 498763"/>
                  <a:gd name="connsiteY15" fmla="*/ 5763491 h 7162800"/>
                  <a:gd name="connsiteX16" fmla="*/ 27709 w 498763"/>
                  <a:gd name="connsiteY16" fmla="*/ 6026728 h 7162800"/>
                  <a:gd name="connsiteX17" fmla="*/ 55418 w 498763"/>
                  <a:gd name="connsiteY17" fmla="*/ 6677891 h 7162800"/>
                  <a:gd name="connsiteX18" fmla="*/ 0 w 498763"/>
                  <a:gd name="connsiteY18" fmla="*/ 6885709 h 7162800"/>
                  <a:gd name="connsiteX19" fmla="*/ 96981 w 498763"/>
                  <a:gd name="connsiteY19" fmla="*/ 7162800 h 7162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98763" h="7162800">
                    <a:moveTo>
                      <a:pt x="193963" y="0"/>
                    </a:moveTo>
                    <a:cubicBezTo>
                      <a:pt x="421396" y="497509"/>
                      <a:pt x="415636" y="307184"/>
                      <a:pt x="415636" y="526473"/>
                    </a:cubicBezTo>
                    <a:cubicBezTo>
                      <a:pt x="392545" y="752764"/>
                      <a:pt x="369930" y="979104"/>
                      <a:pt x="346363" y="1205346"/>
                    </a:cubicBezTo>
                    <a:cubicBezTo>
                      <a:pt x="345885" y="1209939"/>
                      <a:pt x="346363" y="1196109"/>
                      <a:pt x="346363" y="1191491"/>
                    </a:cubicBezTo>
                    <a:lnTo>
                      <a:pt x="304800" y="1814946"/>
                    </a:lnTo>
                    <a:lnTo>
                      <a:pt x="249381" y="2064328"/>
                    </a:lnTo>
                    <a:cubicBezTo>
                      <a:pt x="258806" y="2295229"/>
                      <a:pt x="277090" y="2525961"/>
                      <a:pt x="277090" y="2757055"/>
                    </a:cubicBezTo>
                    <a:lnTo>
                      <a:pt x="235527" y="3131128"/>
                    </a:lnTo>
                    <a:lnTo>
                      <a:pt x="193963" y="3325091"/>
                    </a:lnTo>
                    <a:lnTo>
                      <a:pt x="318654" y="3810000"/>
                    </a:lnTo>
                    <a:lnTo>
                      <a:pt x="415636" y="3920837"/>
                    </a:lnTo>
                    <a:lnTo>
                      <a:pt x="498763" y="4419600"/>
                    </a:lnTo>
                    <a:lnTo>
                      <a:pt x="429490" y="4724400"/>
                    </a:lnTo>
                    <a:cubicBezTo>
                      <a:pt x="286643" y="4995810"/>
                      <a:pt x="290945" y="4888480"/>
                      <a:pt x="290945" y="5015346"/>
                    </a:cubicBezTo>
                    <a:lnTo>
                      <a:pt x="152400" y="5458691"/>
                    </a:lnTo>
                    <a:lnTo>
                      <a:pt x="138545" y="5763491"/>
                    </a:lnTo>
                    <a:lnTo>
                      <a:pt x="27709" y="6026728"/>
                    </a:lnTo>
                    <a:lnTo>
                      <a:pt x="55418" y="6677891"/>
                    </a:lnTo>
                    <a:lnTo>
                      <a:pt x="0" y="6885709"/>
                    </a:lnTo>
                    <a:lnTo>
                      <a:pt x="96981" y="7162800"/>
                    </a:lnTo>
                  </a:path>
                </a:pathLst>
              </a:custGeom>
              <a:ln w="76200">
                <a:solidFill>
                  <a:srgbClr val="00FF00">
                    <a:alpha val="52157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grpSp>
            <p:nvGrpSpPr>
              <p:cNvPr id="25" name="Group 24"/>
              <p:cNvGrpSpPr>
                <a:grpSpLocks/>
              </p:cNvGrpSpPr>
              <p:nvPr/>
            </p:nvGrpSpPr>
            <p:grpSpPr bwMode="auto">
              <a:xfrm>
                <a:off x="2922588" y="-69850"/>
                <a:ext cx="6096000" cy="7176800"/>
                <a:chOff x="2922588" y="-69850"/>
                <a:chExt cx="6096000" cy="7176800"/>
              </a:xfrm>
            </p:grpSpPr>
            <p:sp>
              <p:nvSpPr>
                <p:cNvPr id="26" name="Freeform 25"/>
                <p:cNvSpPr/>
                <p:nvPr/>
              </p:nvSpPr>
              <p:spPr>
                <a:xfrm>
                  <a:off x="2922588" y="-69850"/>
                  <a:ext cx="1316037" cy="7176800"/>
                </a:xfrm>
                <a:custGeom>
                  <a:avLst/>
                  <a:gdLst>
                    <a:gd name="connsiteX0" fmla="*/ 152400 w 1316182"/>
                    <a:gd name="connsiteY0" fmla="*/ 0 h 7176655"/>
                    <a:gd name="connsiteX1" fmla="*/ 138546 w 1316182"/>
                    <a:gd name="connsiteY1" fmla="*/ 360218 h 7176655"/>
                    <a:gd name="connsiteX2" fmla="*/ 0 w 1316182"/>
                    <a:gd name="connsiteY2" fmla="*/ 595746 h 7176655"/>
                    <a:gd name="connsiteX3" fmla="*/ 27709 w 1316182"/>
                    <a:gd name="connsiteY3" fmla="*/ 1094509 h 7176655"/>
                    <a:gd name="connsiteX4" fmla="*/ 207818 w 1316182"/>
                    <a:gd name="connsiteY4" fmla="*/ 1371600 h 7176655"/>
                    <a:gd name="connsiteX5" fmla="*/ 193964 w 1316182"/>
                    <a:gd name="connsiteY5" fmla="*/ 1620982 h 7176655"/>
                    <a:gd name="connsiteX6" fmla="*/ 152400 w 1316182"/>
                    <a:gd name="connsiteY6" fmla="*/ 2036618 h 7176655"/>
                    <a:gd name="connsiteX7" fmla="*/ 193964 w 1316182"/>
                    <a:gd name="connsiteY7" fmla="*/ 2369128 h 7176655"/>
                    <a:gd name="connsiteX8" fmla="*/ 180109 w 1316182"/>
                    <a:gd name="connsiteY8" fmla="*/ 2576946 h 7176655"/>
                    <a:gd name="connsiteX9" fmla="*/ 180109 w 1316182"/>
                    <a:gd name="connsiteY9" fmla="*/ 2895600 h 7176655"/>
                    <a:gd name="connsiteX10" fmla="*/ 27709 w 1316182"/>
                    <a:gd name="connsiteY10" fmla="*/ 3117273 h 7176655"/>
                    <a:gd name="connsiteX11" fmla="*/ 27709 w 1316182"/>
                    <a:gd name="connsiteY11" fmla="*/ 3519055 h 7176655"/>
                    <a:gd name="connsiteX12" fmla="*/ 96982 w 1316182"/>
                    <a:gd name="connsiteY12" fmla="*/ 3796146 h 7176655"/>
                    <a:gd name="connsiteX13" fmla="*/ 277091 w 1316182"/>
                    <a:gd name="connsiteY13" fmla="*/ 4045528 h 7176655"/>
                    <a:gd name="connsiteX14" fmla="*/ 263236 w 1316182"/>
                    <a:gd name="connsiteY14" fmla="*/ 4488873 h 7176655"/>
                    <a:gd name="connsiteX15" fmla="*/ 235527 w 1316182"/>
                    <a:gd name="connsiteY15" fmla="*/ 4973782 h 7176655"/>
                    <a:gd name="connsiteX16" fmla="*/ 235527 w 1316182"/>
                    <a:gd name="connsiteY16" fmla="*/ 5223164 h 7176655"/>
                    <a:gd name="connsiteX17" fmla="*/ 471055 w 1316182"/>
                    <a:gd name="connsiteY17" fmla="*/ 5611091 h 7176655"/>
                    <a:gd name="connsiteX18" fmla="*/ 775855 w 1316182"/>
                    <a:gd name="connsiteY18" fmla="*/ 5888182 h 7176655"/>
                    <a:gd name="connsiteX19" fmla="*/ 928255 w 1316182"/>
                    <a:gd name="connsiteY19" fmla="*/ 6386946 h 7176655"/>
                    <a:gd name="connsiteX20" fmla="*/ 1163782 w 1316182"/>
                    <a:gd name="connsiteY20" fmla="*/ 6927273 h 7176655"/>
                    <a:gd name="connsiteX21" fmla="*/ 1316182 w 1316182"/>
                    <a:gd name="connsiteY21" fmla="*/ 7176655 h 7176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316182" h="7176655">
                      <a:moveTo>
                        <a:pt x="152400" y="0"/>
                      </a:moveTo>
                      <a:lnTo>
                        <a:pt x="138546" y="360218"/>
                      </a:lnTo>
                      <a:lnTo>
                        <a:pt x="0" y="595746"/>
                      </a:lnTo>
                      <a:cubicBezTo>
                        <a:pt x="9499" y="761986"/>
                        <a:pt x="27709" y="927998"/>
                        <a:pt x="27709" y="1094509"/>
                      </a:cubicBezTo>
                      <a:lnTo>
                        <a:pt x="207818" y="1371600"/>
                      </a:lnTo>
                      <a:cubicBezTo>
                        <a:pt x="193693" y="1611738"/>
                        <a:pt x="193964" y="1528483"/>
                        <a:pt x="193964" y="1620982"/>
                      </a:cubicBezTo>
                      <a:lnTo>
                        <a:pt x="152400" y="2036618"/>
                      </a:lnTo>
                      <a:lnTo>
                        <a:pt x="193964" y="2369128"/>
                      </a:lnTo>
                      <a:lnTo>
                        <a:pt x="180109" y="2576946"/>
                      </a:lnTo>
                      <a:cubicBezTo>
                        <a:pt x="208753" y="2892030"/>
                        <a:pt x="299067" y="2836123"/>
                        <a:pt x="180109" y="2895600"/>
                      </a:cubicBezTo>
                      <a:cubicBezTo>
                        <a:pt x="24978" y="3107142"/>
                        <a:pt x="27709" y="3017515"/>
                        <a:pt x="27709" y="3117273"/>
                      </a:cubicBezTo>
                      <a:lnTo>
                        <a:pt x="27709" y="3519055"/>
                      </a:lnTo>
                      <a:lnTo>
                        <a:pt x="96982" y="3796146"/>
                      </a:lnTo>
                      <a:lnTo>
                        <a:pt x="277091" y="4045528"/>
                      </a:lnTo>
                      <a:lnTo>
                        <a:pt x="263236" y="4488873"/>
                      </a:lnTo>
                      <a:lnTo>
                        <a:pt x="235527" y="4973782"/>
                      </a:lnTo>
                      <a:lnTo>
                        <a:pt x="235527" y="5223164"/>
                      </a:lnTo>
                      <a:lnTo>
                        <a:pt x="471055" y="5611091"/>
                      </a:lnTo>
                      <a:lnTo>
                        <a:pt x="775855" y="5888182"/>
                      </a:lnTo>
                      <a:cubicBezTo>
                        <a:pt x="916194" y="6379371"/>
                        <a:pt x="795532" y="6254223"/>
                        <a:pt x="928255" y="6386946"/>
                      </a:cubicBezTo>
                      <a:cubicBezTo>
                        <a:pt x="1151680" y="6931546"/>
                        <a:pt x="955250" y="6927273"/>
                        <a:pt x="1163782" y="6927273"/>
                      </a:cubicBezTo>
                      <a:lnTo>
                        <a:pt x="1316182" y="7176655"/>
                      </a:lnTo>
                    </a:path>
                  </a:pathLst>
                </a:custGeom>
                <a:ln w="76200">
                  <a:solidFill>
                    <a:srgbClr val="00FF00">
                      <a:alpha val="52157"/>
                    </a:srgb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grpSp>
              <p:nvGrpSpPr>
                <p:cNvPr id="27" name="Group 12"/>
                <p:cNvGrpSpPr>
                  <a:grpSpLocks/>
                </p:cNvGrpSpPr>
                <p:nvPr/>
              </p:nvGrpSpPr>
              <p:grpSpPr bwMode="auto">
                <a:xfrm>
                  <a:off x="3113088" y="1644581"/>
                  <a:ext cx="5905500" cy="3920968"/>
                  <a:chOff x="3113088" y="1644581"/>
                  <a:chExt cx="5905500" cy="3920968"/>
                </a:xfrm>
              </p:grpSpPr>
              <p:sp>
                <p:nvSpPr>
                  <p:cNvPr id="28" name="Freeform 27"/>
                  <p:cNvSpPr/>
                  <p:nvPr/>
                </p:nvSpPr>
                <p:spPr>
                  <a:xfrm>
                    <a:off x="3113088" y="1644581"/>
                    <a:ext cx="4659312" cy="1247725"/>
                  </a:xfrm>
                  <a:custGeom>
                    <a:avLst/>
                    <a:gdLst>
                      <a:gd name="connsiteX0" fmla="*/ 4655127 w 4655127"/>
                      <a:gd name="connsiteY0" fmla="*/ 69273 h 1246909"/>
                      <a:gd name="connsiteX1" fmla="*/ 4378036 w 4655127"/>
                      <a:gd name="connsiteY1" fmla="*/ 0 h 1246909"/>
                      <a:gd name="connsiteX2" fmla="*/ 4003963 w 4655127"/>
                      <a:gd name="connsiteY2" fmla="*/ 69273 h 1246909"/>
                      <a:gd name="connsiteX3" fmla="*/ 3879272 w 4655127"/>
                      <a:gd name="connsiteY3" fmla="*/ 429491 h 1246909"/>
                      <a:gd name="connsiteX4" fmla="*/ 3893127 w 4655127"/>
                      <a:gd name="connsiteY4" fmla="*/ 775854 h 1246909"/>
                      <a:gd name="connsiteX5" fmla="*/ 3851563 w 4655127"/>
                      <a:gd name="connsiteY5" fmla="*/ 1011382 h 1246909"/>
                      <a:gd name="connsiteX6" fmla="*/ 3477491 w 4655127"/>
                      <a:gd name="connsiteY6" fmla="*/ 1246909 h 1246909"/>
                      <a:gd name="connsiteX7" fmla="*/ 3172691 w 4655127"/>
                      <a:gd name="connsiteY7" fmla="*/ 1205345 h 1246909"/>
                      <a:gd name="connsiteX8" fmla="*/ 2812472 w 4655127"/>
                      <a:gd name="connsiteY8" fmla="*/ 1094509 h 1246909"/>
                      <a:gd name="connsiteX9" fmla="*/ 2452254 w 4655127"/>
                      <a:gd name="connsiteY9" fmla="*/ 831273 h 1246909"/>
                      <a:gd name="connsiteX10" fmla="*/ 2189018 w 4655127"/>
                      <a:gd name="connsiteY10" fmla="*/ 914400 h 1246909"/>
                      <a:gd name="connsiteX11" fmla="*/ 2022763 w 4655127"/>
                      <a:gd name="connsiteY11" fmla="*/ 969818 h 1246909"/>
                      <a:gd name="connsiteX12" fmla="*/ 1801091 w 4655127"/>
                      <a:gd name="connsiteY12" fmla="*/ 997527 h 1246909"/>
                      <a:gd name="connsiteX13" fmla="*/ 651163 w 4655127"/>
                      <a:gd name="connsiteY13" fmla="*/ 720436 h 1246909"/>
                      <a:gd name="connsiteX14" fmla="*/ 346363 w 4655127"/>
                      <a:gd name="connsiteY14" fmla="*/ 775854 h 1246909"/>
                      <a:gd name="connsiteX15" fmla="*/ 0 w 4655127"/>
                      <a:gd name="connsiteY15" fmla="*/ 762000 h 1246909"/>
                      <a:gd name="connsiteX16" fmla="*/ 0 w 4655127"/>
                      <a:gd name="connsiteY16" fmla="*/ 762000 h 1246909"/>
                      <a:gd name="connsiteX17" fmla="*/ 0 w 4655127"/>
                      <a:gd name="connsiteY17" fmla="*/ 762000 h 12469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4655127" h="1246909">
                        <a:moveTo>
                          <a:pt x="4655127" y="69273"/>
                        </a:moveTo>
                        <a:lnTo>
                          <a:pt x="4378036" y="0"/>
                        </a:lnTo>
                        <a:lnTo>
                          <a:pt x="4003963" y="69273"/>
                        </a:lnTo>
                        <a:cubicBezTo>
                          <a:pt x="3877708" y="419981"/>
                          <a:pt x="3879272" y="292928"/>
                          <a:pt x="3879272" y="429491"/>
                        </a:cubicBezTo>
                        <a:cubicBezTo>
                          <a:pt x="3884082" y="544937"/>
                          <a:pt x="3893127" y="660307"/>
                          <a:pt x="3893127" y="775854"/>
                        </a:cubicBezTo>
                        <a:cubicBezTo>
                          <a:pt x="3850122" y="1048214"/>
                          <a:pt x="3851563" y="1127924"/>
                          <a:pt x="3851563" y="1011382"/>
                        </a:cubicBezTo>
                        <a:lnTo>
                          <a:pt x="3477491" y="1246909"/>
                        </a:lnTo>
                        <a:lnTo>
                          <a:pt x="3172691" y="1205345"/>
                        </a:lnTo>
                        <a:lnTo>
                          <a:pt x="2812472" y="1094509"/>
                        </a:lnTo>
                        <a:lnTo>
                          <a:pt x="2452254" y="831273"/>
                        </a:lnTo>
                        <a:lnTo>
                          <a:pt x="2189018" y="914400"/>
                        </a:lnTo>
                        <a:lnTo>
                          <a:pt x="2022763" y="969818"/>
                        </a:lnTo>
                        <a:lnTo>
                          <a:pt x="1801091" y="997527"/>
                        </a:lnTo>
                        <a:lnTo>
                          <a:pt x="651163" y="720436"/>
                        </a:lnTo>
                        <a:lnTo>
                          <a:pt x="346363" y="775854"/>
                        </a:lnTo>
                        <a:lnTo>
                          <a:pt x="0" y="762000"/>
                        </a:lnTo>
                        <a:lnTo>
                          <a:pt x="0" y="762000"/>
                        </a:lnTo>
                        <a:lnTo>
                          <a:pt x="0" y="762000"/>
                        </a:lnTo>
                      </a:path>
                    </a:pathLst>
                  </a:custGeom>
                  <a:ln w="76200">
                    <a:solidFill>
                      <a:srgbClr val="00FF00">
                        <a:alpha val="52157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en-US"/>
                  </a:p>
                </p:txBody>
              </p:sp>
              <p:sp>
                <p:nvSpPr>
                  <p:cNvPr id="29" name="Freeform 28"/>
                  <p:cNvSpPr/>
                  <p:nvPr/>
                </p:nvSpPr>
                <p:spPr>
                  <a:xfrm>
                    <a:off x="3195638" y="4000337"/>
                    <a:ext cx="5822950" cy="1565212"/>
                  </a:xfrm>
                  <a:custGeom>
                    <a:avLst/>
                    <a:gdLst>
                      <a:gd name="connsiteX0" fmla="*/ 5818909 w 5818909"/>
                      <a:gd name="connsiteY0" fmla="*/ 1565563 h 1565563"/>
                      <a:gd name="connsiteX1" fmla="*/ 5320145 w 5818909"/>
                      <a:gd name="connsiteY1" fmla="*/ 1385454 h 1565563"/>
                      <a:gd name="connsiteX2" fmla="*/ 4572000 w 5818909"/>
                      <a:gd name="connsiteY2" fmla="*/ 900545 h 1565563"/>
                      <a:gd name="connsiteX3" fmla="*/ 4059382 w 5818909"/>
                      <a:gd name="connsiteY3" fmla="*/ 568036 h 1565563"/>
                      <a:gd name="connsiteX4" fmla="*/ 3352800 w 5818909"/>
                      <a:gd name="connsiteY4" fmla="*/ 429491 h 1565563"/>
                      <a:gd name="connsiteX5" fmla="*/ 3048000 w 5818909"/>
                      <a:gd name="connsiteY5" fmla="*/ 429491 h 1565563"/>
                      <a:gd name="connsiteX6" fmla="*/ 2729345 w 5818909"/>
                      <a:gd name="connsiteY6" fmla="*/ 401781 h 1565563"/>
                      <a:gd name="connsiteX7" fmla="*/ 2452255 w 5818909"/>
                      <a:gd name="connsiteY7" fmla="*/ 457200 h 1565563"/>
                      <a:gd name="connsiteX8" fmla="*/ 2147455 w 5818909"/>
                      <a:gd name="connsiteY8" fmla="*/ 457200 h 1565563"/>
                      <a:gd name="connsiteX9" fmla="*/ 1801091 w 5818909"/>
                      <a:gd name="connsiteY9" fmla="*/ 193963 h 1565563"/>
                      <a:gd name="connsiteX10" fmla="*/ 1607127 w 5818909"/>
                      <a:gd name="connsiteY10" fmla="*/ 55418 h 1565563"/>
                      <a:gd name="connsiteX11" fmla="*/ 1427018 w 5818909"/>
                      <a:gd name="connsiteY11" fmla="*/ 55418 h 1565563"/>
                      <a:gd name="connsiteX12" fmla="*/ 1219200 w 5818909"/>
                      <a:gd name="connsiteY12" fmla="*/ 152400 h 1565563"/>
                      <a:gd name="connsiteX13" fmla="*/ 720436 w 5818909"/>
                      <a:gd name="connsiteY13" fmla="*/ 96981 h 1565563"/>
                      <a:gd name="connsiteX14" fmla="*/ 387927 w 5818909"/>
                      <a:gd name="connsiteY14" fmla="*/ 96981 h 1565563"/>
                      <a:gd name="connsiteX15" fmla="*/ 138545 w 5818909"/>
                      <a:gd name="connsiteY15" fmla="*/ 96981 h 1565563"/>
                      <a:gd name="connsiteX16" fmla="*/ 0 w 5818909"/>
                      <a:gd name="connsiteY16" fmla="*/ 0 h 15655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5818909" h="1565563">
                        <a:moveTo>
                          <a:pt x="5818909" y="1565563"/>
                        </a:moveTo>
                        <a:lnTo>
                          <a:pt x="5320145" y="1385454"/>
                        </a:lnTo>
                        <a:lnTo>
                          <a:pt x="4572000" y="900545"/>
                        </a:lnTo>
                        <a:lnTo>
                          <a:pt x="4059382" y="568036"/>
                        </a:lnTo>
                        <a:lnTo>
                          <a:pt x="3352800" y="429491"/>
                        </a:lnTo>
                        <a:lnTo>
                          <a:pt x="3048000" y="429491"/>
                        </a:lnTo>
                        <a:lnTo>
                          <a:pt x="2729345" y="401781"/>
                        </a:lnTo>
                        <a:cubicBezTo>
                          <a:pt x="2461590" y="458151"/>
                          <a:pt x="2555778" y="457200"/>
                          <a:pt x="2452255" y="457200"/>
                        </a:cubicBezTo>
                        <a:lnTo>
                          <a:pt x="2147455" y="457200"/>
                        </a:lnTo>
                        <a:lnTo>
                          <a:pt x="1801091" y="193963"/>
                        </a:lnTo>
                        <a:lnTo>
                          <a:pt x="1607127" y="55418"/>
                        </a:lnTo>
                        <a:lnTo>
                          <a:pt x="1427018" y="55418"/>
                        </a:lnTo>
                        <a:lnTo>
                          <a:pt x="1219200" y="152400"/>
                        </a:lnTo>
                        <a:lnTo>
                          <a:pt x="720436" y="96981"/>
                        </a:lnTo>
                        <a:lnTo>
                          <a:pt x="387927" y="96981"/>
                        </a:lnTo>
                        <a:lnTo>
                          <a:pt x="138545" y="96981"/>
                        </a:lnTo>
                        <a:lnTo>
                          <a:pt x="0" y="0"/>
                        </a:lnTo>
                      </a:path>
                    </a:pathLst>
                  </a:custGeom>
                  <a:ln w="76200">
                    <a:solidFill>
                      <a:srgbClr val="00FF00">
                        <a:alpha val="52157"/>
                      </a:srgb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en-US"/>
                  </a:p>
                </p:txBody>
              </p:sp>
            </p:grp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117475"/>
            <a:ext cx="8229600" cy="591573"/>
          </a:xfrm>
        </p:spPr>
        <p:txBody>
          <a:bodyPr/>
          <a:lstStyle/>
          <a:p>
            <a:r>
              <a:rPr lang="en-US" dirty="0" err="1" smtClean="0"/>
              <a:t>ClearFlow</a:t>
            </a:r>
            <a:endParaRPr lang="en-US" dirty="0" smtClean="0"/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41325" y="865721"/>
            <a:ext cx="8382041" cy="1200971"/>
          </a:xfrm>
        </p:spPr>
        <p:txBody>
          <a:bodyPr/>
          <a:lstStyle/>
          <a:p>
            <a:r>
              <a:rPr lang="en-US" sz="2400" dirty="0" smtClean="0"/>
              <a:t>72 cities in North America</a:t>
            </a:r>
          </a:p>
          <a:p>
            <a:r>
              <a:rPr lang="en-US" sz="2400" dirty="0" smtClean="0"/>
              <a:t>Roads speeds assigned to ~60 million streets across North America </a:t>
            </a:r>
            <a:r>
              <a:rPr lang="en-US" sz="2400" i="1" dirty="0" smtClean="0"/>
              <a:t>every few minutes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2589188" y="2178129"/>
            <a:ext cx="2333625" cy="464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solidFill>
                  <a:schemeClr val="tx1"/>
                </a:solidFill>
              </a:rPr>
              <a:t>Baltimore</a:t>
            </a:r>
          </a:p>
          <a:p>
            <a:r>
              <a:rPr lang="en-US" sz="1600" dirty="0">
                <a:solidFill>
                  <a:schemeClr val="tx1"/>
                </a:solidFill>
              </a:rPr>
              <a:t>Jacksonville</a:t>
            </a:r>
          </a:p>
          <a:p>
            <a:r>
              <a:rPr lang="en-US" sz="1600" dirty="0">
                <a:solidFill>
                  <a:schemeClr val="tx1"/>
                </a:solidFill>
              </a:rPr>
              <a:t>Boston</a:t>
            </a:r>
          </a:p>
          <a:p>
            <a:r>
              <a:rPr lang="en-US" sz="1600" dirty="0">
                <a:solidFill>
                  <a:schemeClr val="tx1"/>
                </a:solidFill>
              </a:rPr>
              <a:t>Greensboro</a:t>
            </a:r>
          </a:p>
          <a:p>
            <a:r>
              <a:rPr lang="en-US" sz="1600" dirty="0">
                <a:solidFill>
                  <a:schemeClr val="tx1"/>
                </a:solidFill>
              </a:rPr>
              <a:t>Washington, D.C.</a:t>
            </a:r>
          </a:p>
          <a:p>
            <a:r>
              <a:rPr lang="en-US" sz="1600" dirty="0">
                <a:solidFill>
                  <a:schemeClr val="tx1"/>
                </a:solidFill>
              </a:rPr>
              <a:t>Nashville</a:t>
            </a:r>
          </a:p>
          <a:p>
            <a:r>
              <a:rPr lang="en-US" sz="1600" dirty="0">
                <a:solidFill>
                  <a:schemeClr val="tx1"/>
                </a:solidFill>
              </a:rPr>
              <a:t>Miami</a:t>
            </a:r>
          </a:p>
          <a:p>
            <a:r>
              <a:rPr lang="en-US" sz="1600" dirty="0">
                <a:solidFill>
                  <a:schemeClr val="tx1"/>
                </a:solidFill>
              </a:rPr>
              <a:t>West Palm Beach</a:t>
            </a:r>
          </a:p>
          <a:p>
            <a:r>
              <a:rPr lang="en-US" sz="1600" dirty="0">
                <a:solidFill>
                  <a:schemeClr val="tx1"/>
                </a:solidFill>
              </a:rPr>
              <a:t>Tampa</a:t>
            </a:r>
          </a:p>
          <a:p>
            <a:r>
              <a:rPr lang="en-US" sz="1600" dirty="0">
                <a:solidFill>
                  <a:schemeClr val="tx1"/>
                </a:solidFill>
              </a:rPr>
              <a:t>New Orleans</a:t>
            </a:r>
          </a:p>
          <a:p>
            <a:r>
              <a:rPr lang="en-US" sz="1600" dirty="0">
                <a:solidFill>
                  <a:schemeClr val="tx1"/>
                </a:solidFill>
              </a:rPr>
              <a:t>Orlando</a:t>
            </a:r>
          </a:p>
          <a:p>
            <a:r>
              <a:rPr lang="en-US" sz="1600" dirty="0">
                <a:solidFill>
                  <a:schemeClr val="tx1"/>
                </a:solidFill>
              </a:rPr>
              <a:t>Tucson</a:t>
            </a:r>
          </a:p>
          <a:p>
            <a:r>
              <a:rPr lang="en-US" sz="1600" dirty="0">
                <a:solidFill>
                  <a:schemeClr val="tx1"/>
                </a:solidFill>
              </a:rPr>
              <a:t>San Diego</a:t>
            </a:r>
          </a:p>
          <a:p>
            <a:r>
              <a:rPr lang="en-US" sz="1600" dirty="0">
                <a:solidFill>
                  <a:schemeClr val="tx1"/>
                </a:solidFill>
              </a:rPr>
              <a:t>Albuquerque</a:t>
            </a:r>
          </a:p>
          <a:p>
            <a:r>
              <a:rPr lang="en-US" sz="1600" dirty="0">
                <a:solidFill>
                  <a:schemeClr val="tx1"/>
                </a:solidFill>
              </a:rPr>
              <a:t>Minneapolis</a:t>
            </a:r>
          </a:p>
          <a:p>
            <a:r>
              <a:rPr lang="en-US" sz="1600" dirty="0">
                <a:solidFill>
                  <a:schemeClr val="tx1"/>
                </a:solidFill>
              </a:rPr>
              <a:t>Colorado Springs</a:t>
            </a:r>
          </a:p>
          <a:p>
            <a:r>
              <a:rPr lang="en-US" sz="1600" dirty="0">
                <a:solidFill>
                  <a:schemeClr val="tx1"/>
                </a:solidFill>
              </a:rPr>
              <a:t>St. Louis</a:t>
            </a:r>
          </a:p>
          <a:p>
            <a:r>
              <a:rPr lang="en-US" sz="1600" dirty="0">
                <a:solidFill>
                  <a:schemeClr val="tx1"/>
                </a:solidFill>
              </a:rPr>
              <a:t>Allentown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556479" y="2180575"/>
            <a:ext cx="4572000" cy="541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solidFill>
                  <a:schemeClr val="tx1"/>
                </a:solidFill>
              </a:rPr>
              <a:t>Pittsburgh</a:t>
            </a:r>
          </a:p>
          <a:p>
            <a:r>
              <a:rPr lang="en-US" sz="1600" dirty="0">
                <a:solidFill>
                  <a:schemeClr val="tx1"/>
                </a:solidFill>
              </a:rPr>
              <a:t>Louisville</a:t>
            </a:r>
          </a:p>
          <a:p>
            <a:r>
              <a:rPr lang="en-US" sz="1600" dirty="0">
                <a:solidFill>
                  <a:schemeClr val="tx1"/>
                </a:solidFill>
              </a:rPr>
              <a:t>Philadelphia</a:t>
            </a:r>
          </a:p>
          <a:p>
            <a:r>
              <a:rPr lang="en-US" sz="1600" dirty="0">
                <a:solidFill>
                  <a:schemeClr val="tx1"/>
                </a:solidFill>
              </a:rPr>
              <a:t>Norfolk</a:t>
            </a:r>
          </a:p>
          <a:p>
            <a:r>
              <a:rPr lang="en-US" sz="1600" dirty="0">
                <a:solidFill>
                  <a:schemeClr val="tx1"/>
                </a:solidFill>
              </a:rPr>
              <a:t>Dallas/Ft. Worth</a:t>
            </a:r>
          </a:p>
          <a:p>
            <a:r>
              <a:rPr lang="en-US" sz="1600" dirty="0">
                <a:solidFill>
                  <a:schemeClr val="tx1"/>
                </a:solidFill>
              </a:rPr>
              <a:t>Columbus</a:t>
            </a:r>
          </a:p>
          <a:p>
            <a:r>
              <a:rPr lang="en-US" sz="1600" dirty="0">
                <a:solidFill>
                  <a:schemeClr val="tx1"/>
                </a:solidFill>
              </a:rPr>
              <a:t>Detroit</a:t>
            </a:r>
          </a:p>
          <a:p>
            <a:r>
              <a:rPr lang="en-US" sz="1600" dirty="0">
                <a:solidFill>
                  <a:schemeClr val="tx1"/>
                </a:solidFill>
              </a:rPr>
              <a:t>Charlotte</a:t>
            </a:r>
          </a:p>
          <a:p>
            <a:r>
              <a:rPr lang="en-US" sz="1600" dirty="0">
                <a:solidFill>
                  <a:schemeClr val="tx1"/>
                </a:solidFill>
              </a:rPr>
              <a:t>Houston</a:t>
            </a:r>
          </a:p>
          <a:p>
            <a:r>
              <a:rPr lang="en-US" sz="1600" dirty="0">
                <a:solidFill>
                  <a:schemeClr val="tx1"/>
                </a:solidFill>
              </a:rPr>
              <a:t>Hartford</a:t>
            </a:r>
          </a:p>
          <a:p>
            <a:r>
              <a:rPr lang="en-US" sz="1600" dirty="0">
                <a:solidFill>
                  <a:schemeClr val="tx1"/>
                </a:solidFill>
              </a:rPr>
              <a:t>Los Angeles</a:t>
            </a:r>
          </a:p>
          <a:p>
            <a:r>
              <a:rPr lang="en-US" sz="1600" dirty="0">
                <a:solidFill>
                  <a:schemeClr val="tx1"/>
                </a:solidFill>
              </a:rPr>
              <a:t>Raleigh-Durham</a:t>
            </a:r>
          </a:p>
          <a:p>
            <a:r>
              <a:rPr lang="en-US" sz="1600" dirty="0">
                <a:solidFill>
                  <a:schemeClr val="tx1"/>
                </a:solidFill>
              </a:rPr>
              <a:t>New York</a:t>
            </a:r>
          </a:p>
          <a:p>
            <a:r>
              <a:rPr lang="en-US" sz="1600" dirty="0">
                <a:solidFill>
                  <a:schemeClr val="tx1"/>
                </a:solidFill>
              </a:rPr>
              <a:t>Richmond</a:t>
            </a:r>
          </a:p>
          <a:p>
            <a:r>
              <a:rPr lang="en-US" sz="1600" dirty="0">
                <a:solidFill>
                  <a:schemeClr val="tx1"/>
                </a:solidFill>
              </a:rPr>
              <a:t>San Francisco</a:t>
            </a:r>
          </a:p>
          <a:p>
            <a:r>
              <a:rPr lang="en-US" sz="1600" dirty="0">
                <a:solidFill>
                  <a:schemeClr val="tx1"/>
                </a:solidFill>
              </a:rPr>
              <a:t>Tulsa</a:t>
            </a:r>
          </a:p>
          <a:p>
            <a:r>
              <a:rPr lang="en-US" sz="1600" dirty="0">
                <a:solidFill>
                  <a:schemeClr val="tx1"/>
                </a:solidFill>
              </a:rPr>
              <a:t>Chicago</a:t>
            </a:r>
          </a:p>
          <a:p>
            <a:r>
              <a:rPr lang="en-US" sz="1600" dirty="0">
                <a:solidFill>
                  <a:schemeClr val="tx1"/>
                </a:solidFill>
              </a:rPr>
              <a:t>Albany</a:t>
            </a:r>
          </a:p>
          <a:p>
            <a:endParaRPr lang="en-US" sz="160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6630" name="Rectangle 8"/>
          <p:cNvSpPr>
            <a:spLocks noChangeArrowheads="1"/>
          </p:cNvSpPr>
          <p:nvPr/>
        </p:nvSpPr>
        <p:spPr bwMode="auto">
          <a:xfrm>
            <a:off x="6711216" y="2264713"/>
            <a:ext cx="3025775" cy="517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solidFill>
                  <a:schemeClr val="tx1"/>
                </a:solidFill>
              </a:rPr>
              <a:t>Oklahoma City</a:t>
            </a:r>
          </a:p>
          <a:p>
            <a:r>
              <a:rPr lang="en-US" sz="1600" dirty="0">
                <a:solidFill>
                  <a:schemeClr val="tx1"/>
                </a:solidFill>
              </a:rPr>
              <a:t>Lincoln</a:t>
            </a:r>
          </a:p>
          <a:p>
            <a:r>
              <a:rPr lang="en-US" sz="1600" dirty="0">
                <a:solidFill>
                  <a:schemeClr val="tx1"/>
                </a:solidFill>
              </a:rPr>
              <a:t>Phoenix</a:t>
            </a:r>
          </a:p>
          <a:p>
            <a:r>
              <a:rPr lang="en-US" sz="1600" dirty="0">
                <a:solidFill>
                  <a:schemeClr val="tx1"/>
                </a:solidFill>
              </a:rPr>
              <a:t>Omaha</a:t>
            </a:r>
          </a:p>
          <a:p>
            <a:r>
              <a:rPr lang="en-US" sz="1600" dirty="0">
                <a:solidFill>
                  <a:schemeClr val="tx1"/>
                </a:solidFill>
              </a:rPr>
              <a:t>Providence</a:t>
            </a:r>
          </a:p>
          <a:p>
            <a:r>
              <a:rPr lang="en-US" sz="1600" dirty="0">
                <a:solidFill>
                  <a:schemeClr val="tx1"/>
                </a:solidFill>
              </a:rPr>
              <a:t>Little Rock</a:t>
            </a:r>
          </a:p>
          <a:p>
            <a:r>
              <a:rPr lang="en-US" sz="1600" dirty="0">
                <a:solidFill>
                  <a:schemeClr val="tx1"/>
                </a:solidFill>
              </a:rPr>
              <a:t>Salt Lake City</a:t>
            </a:r>
          </a:p>
          <a:p>
            <a:r>
              <a:rPr lang="en-US" sz="1600" dirty="0">
                <a:solidFill>
                  <a:schemeClr val="tx1"/>
                </a:solidFill>
              </a:rPr>
              <a:t>Mobile</a:t>
            </a:r>
          </a:p>
          <a:p>
            <a:r>
              <a:rPr lang="en-US" sz="1600" dirty="0">
                <a:solidFill>
                  <a:schemeClr val="tx1"/>
                </a:solidFill>
              </a:rPr>
              <a:t>Cincinnati</a:t>
            </a:r>
          </a:p>
          <a:p>
            <a:r>
              <a:rPr lang="en-US" sz="1600" dirty="0">
                <a:solidFill>
                  <a:schemeClr val="tx1"/>
                </a:solidFill>
              </a:rPr>
              <a:t>Portsmouth-Manchester</a:t>
            </a:r>
          </a:p>
          <a:p>
            <a:r>
              <a:rPr lang="en-US" sz="1600" dirty="0">
                <a:solidFill>
                  <a:schemeClr val="tx1"/>
                </a:solidFill>
              </a:rPr>
              <a:t>San Antonio</a:t>
            </a:r>
          </a:p>
          <a:p>
            <a:r>
              <a:rPr lang="en-US" sz="1600" dirty="0">
                <a:solidFill>
                  <a:schemeClr val="tx1"/>
                </a:solidFill>
              </a:rPr>
              <a:t>Rochester</a:t>
            </a:r>
          </a:p>
          <a:p>
            <a:r>
              <a:rPr lang="en-US" sz="1600" dirty="0">
                <a:solidFill>
                  <a:schemeClr val="tx1"/>
                </a:solidFill>
              </a:rPr>
              <a:t>Milwaukee</a:t>
            </a:r>
          </a:p>
          <a:p>
            <a:r>
              <a:rPr lang="en-US" sz="1600" dirty="0">
                <a:solidFill>
                  <a:schemeClr val="tx1"/>
                </a:solidFill>
              </a:rPr>
              <a:t>Syracuse</a:t>
            </a:r>
          </a:p>
          <a:p>
            <a:r>
              <a:rPr lang="en-US" sz="1600" dirty="0">
                <a:solidFill>
                  <a:schemeClr val="tx1"/>
                </a:solidFill>
              </a:rPr>
              <a:t>Austin</a:t>
            </a:r>
          </a:p>
          <a:p>
            <a:r>
              <a:rPr lang="en-US" sz="1600" dirty="0">
                <a:solidFill>
                  <a:schemeClr val="tx1"/>
                </a:solidFill>
              </a:rPr>
              <a:t>Spokane</a:t>
            </a:r>
          </a:p>
          <a:p>
            <a:r>
              <a:rPr lang="en-US" sz="1600" dirty="0">
                <a:solidFill>
                  <a:schemeClr val="tx1"/>
                </a:solidFill>
              </a:rPr>
              <a:t>Kansas City</a:t>
            </a:r>
          </a:p>
          <a:p>
            <a:r>
              <a:rPr lang="en-US" sz="1600" dirty="0">
                <a:solidFill>
                  <a:schemeClr val="tx1"/>
                </a:solidFill>
              </a:rPr>
              <a:t>Toronto</a:t>
            </a:r>
          </a:p>
          <a:p>
            <a:endParaRPr lang="en-US" sz="160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6631" name="Rectangle 9"/>
          <p:cNvSpPr>
            <a:spLocks noChangeArrowheads="1"/>
          </p:cNvSpPr>
          <p:nvPr/>
        </p:nvSpPr>
        <p:spPr bwMode="auto">
          <a:xfrm>
            <a:off x="4766529" y="2166287"/>
            <a:ext cx="1944687" cy="464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solidFill>
                  <a:schemeClr val="tx1"/>
                </a:solidFill>
              </a:rPr>
              <a:t>Denver</a:t>
            </a:r>
          </a:p>
          <a:p>
            <a:r>
              <a:rPr lang="en-US" sz="1600">
                <a:solidFill>
                  <a:schemeClr val="tx1"/>
                </a:solidFill>
              </a:rPr>
              <a:t>Harrisburg</a:t>
            </a:r>
          </a:p>
          <a:p>
            <a:r>
              <a:rPr lang="en-US" sz="1600">
                <a:solidFill>
                  <a:schemeClr val="tx1"/>
                </a:solidFill>
              </a:rPr>
              <a:t>Cleveland</a:t>
            </a:r>
          </a:p>
          <a:p>
            <a:r>
              <a:rPr lang="en-US" sz="1600">
                <a:solidFill>
                  <a:schemeClr val="tx1"/>
                </a:solidFill>
              </a:rPr>
              <a:t>Wilkes-Barre</a:t>
            </a:r>
          </a:p>
          <a:p>
            <a:r>
              <a:rPr lang="en-US" sz="1600">
                <a:solidFill>
                  <a:schemeClr val="tx1"/>
                </a:solidFill>
              </a:rPr>
              <a:t>Portland</a:t>
            </a:r>
          </a:p>
          <a:p>
            <a:r>
              <a:rPr lang="en-US" sz="1600">
                <a:solidFill>
                  <a:schemeClr val="tx1"/>
                </a:solidFill>
              </a:rPr>
              <a:t>Buffalo</a:t>
            </a:r>
          </a:p>
          <a:p>
            <a:r>
              <a:rPr lang="en-US" sz="1600">
                <a:solidFill>
                  <a:schemeClr val="tx1"/>
                </a:solidFill>
              </a:rPr>
              <a:t>Sacramento</a:t>
            </a:r>
          </a:p>
          <a:p>
            <a:r>
              <a:rPr lang="en-US" sz="1600">
                <a:solidFill>
                  <a:schemeClr val="tx1"/>
                </a:solidFill>
              </a:rPr>
              <a:t>Dayton</a:t>
            </a:r>
          </a:p>
          <a:p>
            <a:r>
              <a:rPr lang="en-US" sz="1600">
                <a:solidFill>
                  <a:schemeClr val="tx1"/>
                </a:solidFill>
              </a:rPr>
              <a:t>Seattle</a:t>
            </a:r>
          </a:p>
          <a:p>
            <a:r>
              <a:rPr lang="en-US" sz="1600">
                <a:solidFill>
                  <a:schemeClr val="tx1"/>
                </a:solidFill>
              </a:rPr>
              <a:t>Fresno</a:t>
            </a:r>
          </a:p>
          <a:p>
            <a:r>
              <a:rPr lang="en-US" sz="1600">
                <a:solidFill>
                  <a:schemeClr val="tx1"/>
                </a:solidFill>
              </a:rPr>
              <a:t>Atlanta</a:t>
            </a:r>
          </a:p>
          <a:p>
            <a:r>
              <a:rPr lang="en-US" sz="1600">
                <a:solidFill>
                  <a:schemeClr val="tx1"/>
                </a:solidFill>
              </a:rPr>
              <a:t>Grand Rapids</a:t>
            </a:r>
          </a:p>
          <a:p>
            <a:r>
              <a:rPr lang="en-US" sz="1600">
                <a:solidFill>
                  <a:schemeClr val="tx1"/>
                </a:solidFill>
              </a:rPr>
              <a:t>Birmingham</a:t>
            </a:r>
          </a:p>
          <a:p>
            <a:r>
              <a:rPr lang="en-US" sz="1600">
                <a:solidFill>
                  <a:schemeClr val="tx1"/>
                </a:solidFill>
              </a:rPr>
              <a:t>Toledo</a:t>
            </a:r>
          </a:p>
          <a:p>
            <a:r>
              <a:rPr lang="en-US" sz="1600">
                <a:solidFill>
                  <a:schemeClr val="tx1"/>
                </a:solidFill>
              </a:rPr>
              <a:t>Indianapolis</a:t>
            </a:r>
          </a:p>
          <a:p>
            <a:r>
              <a:rPr lang="en-US" sz="1600">
                <a:solidFill>
                  <a:schemeClr val="tx1"/>
                </a:solidFill>
              </a:rPr>
              <a:t>Greenville</a:t>
            </a:r>
          </a:p>
          <a:p>
            <a:r>
              <a:rPr lang="en-US" sz="1600">
                <a:solidFill>
                  <a:schemeClr val="tx1"/>
                </a:solidFill>
              </a:rPr>
              <a:t>Las Vegas</a:t>
            </a:r>
          </a:p>
          <a:p>
            <a:r>
              <a:rPr lang="en-US" sz="1600">
                <a:solidFill>
                  <a:schemeClr val="tx1"/>
                </a:solidFill>
              </a:rPr>
              <a:t>Memphis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3" descr="C:\acute\clearflow_li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1375" y="946150"/>
            <a:ext cx="4881563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itle 3"/>
          <p:cNvSpPr>
            <a:spLocks noGrp="1"/>
          </p:cNvSpPr>
          <p:nvPr>
            <p:ph type="title"/>
          </p:nvPr>
        </p:nvSpPr>
        <p:spPr>
          <a:xfrm>
            <a:off x="441325" y="0"/>
            <a:ext cx="8229600" cy="646973"/>
          </a:xfrm>
        </p:spPr>
        <p:txBody>
          <a:bodyPr/>
          <a:lstStyle/>
          <a:p>
            <a:r>
              <a:rPr lang="en-US" sz="4000" dirty="0" smtClean="0"/>
              <a:t>Chicago</a:t>
            </a:r>
            <a:endParaRPr lang="en-US" sz="2400" dirty="0" smtClean="0"/>
          </a:p>
        </p:txBody>
      </p:sp>
      <p:sp>
        <p:nvSpPr>
          <p:cNvPr id="5" name="Rectangle 4"/>
          <p:cNvSpPr/>
          <p:nvPr/>
        </p:nvSpPr>
        <p:spPr>
          <a:xfrm>
            <a:off x="7089937" y="6206688"/>
            <a:ext cx="10960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Calibri" pitchFamily="34" charset="0"/>
              </a:rPr>
              <a:t>Default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3" descr="C:\acute\clearflow_li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1375" y="946150"/>
            <a:ext cx="4881563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338501" y="1970122"/>
            <a:ext cx="2405062" cy="3248023"/>
            <a:chOff x="3338501" y="1595472"/>
            <a:chExt cx="2405062" cy="3248023"/>
          </a:xfrm>
        </p:grpSpPr>
        <p:sp>
          <p:nvSpPr>
            <p:cNvPr id="10" name="Freeform 9"/>
            <p:cNvSpPr/>
            <p:nvPr/>
          </p:nvSpPr>
          <p:spPr>
            <a:xfrm>
              <a:off x="3338513" y="1595438"/>
              <a:ext cx="1833562" cy="2238375"/>
            </a:xfrm>
            <a:custGeom>
              <a:avLst/>
              <a:gdLst>
                <a:gd name="connsiteX0" fmla="*/ 0 w 1833562"/>
                <a:gd name="connsiteY0" fmla="*/ 4763 h 2238375"/>
                <a:gd name="connsiteX1" fmla="*/ 147637 w 1833562"/>
                <a:gd name="connsiteY1" fmla="*/ 0 h 2238375"/>
                <a:gd name="connsiteX2" fmla="*/ 147637 w 1833562"/>
                <a:gd name="connsiteY2" fmla="*/ 452438 h 2238375"/>
                <a:gd name="connsiteX3" fmla="*/ 1628775 w 1833562"/>
                <a:gd name="connsiteY3" fmla="*/ 1714500 h 2238375"/>
                <a:gd name="connsiteX4" fmla="*/ 1762125 w 1833562"/>
                <a:gd name="connsiteY4" fmla="*/ 1709738 h 2238375"/>
                <a:gd name="connsiteX5" fmla="*/ 1766887 w 1833562"/>
                <a:gd name="connsiteY5" fmla="*/ 1914525 h 2238375"/>
                <a:gd name="connsiteX6" fmla="*/ 1828800 w 1833562"/>
                <a:gd name="connsiteY6" fmla="*/ 1914525 h 2238375"/>
                <a:gd name="connsiteX7" fmla="*/ 1833562 w 1833562"/>
                <a:gd name="connsiteY7" fmla="*/ 2238375 h 2238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3562" h="2238375">
                  <a:moveTo>
                    <a:pt x="0" y="4763"/>
                  </a:moveTo>
                  <a:lnTo>
                    <a:pt x="147637" y="0"/>
                  </a:lnTo>
                  <a:lnTo>
                    <a:pt x="147637" y="452438"/>
                  </a:lnTo>
                  <a:lnTo>
                    <a:pt x="1628775" y="1714500"/>
                  </a:lnTo>
                  <a:lnTo>
                    <a:pt x="1762125" y="1709738"/>
                  </a:lnTo>
                  <a:lnTo>
                    <a:pt x="1766887" y="1914525"/>
                  </a:lnTo>
                  <a:lnTo>
                    <a:pt x="1828800" y="1914525"/>
                  </a:lnTo>
                  <a:cubicBezTo>
                    <a:pt x="1830387" y="2022475"/>
                    <a:pt x="1831975" y="2130425"/>
                    <a:pt x="1833562" y="2238375"/>
                  </a:cubicBezTo>
                </a:path>
              </a:pathLst>
            </a:custGeom>
            <a:ln w="38100">
              <a:solidFill>
                <a:srgbClr val="00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5176838" y="3810000"/>
              <a:ext cx="566737" cy="1033463"/>
            </a:xfrm>
            <a:custGeom>
              <a:avLst/>
              <a:gdLst>
                <a:gd name="connsiteX0" fmla="*/ 0 w 566738"/>
                <a:gd name="connsiteY0" fmla="*/ 0 h 1033463"/>
                <a:gd name="connsiteX1" fmla="*/ 23813 w 566738"/>
                <a:gd name="connsiteY1" fmla="*/ 842963 h 1033463"/>
                <a:gd name="connsiteX2" fmla="*/ 561975 w 566738"/>
                <a:gd name="connsiteY2" fmla="*/ 842963 h 1033463"/>
                <a:gd name="connsiteX3" fmla="*/ 566738 w 566738"/>
                <a:gd name="connsiteY3" fmla="*/ 1033463 h 1033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6738" h="1033463">
                  <a:moveTo>
                    <a:pt x="0" y="0"/>
                  </a:moveTo>
                  <a:lnTo>
                    <a:pt x="23813" y="842963"/>
                  </a:lnTo>
                  <a:lnTo>
                    <a:pt x="561975" y="842963"/>
                  </a:lnTo>
                  <a:lnTo>
                    <a:pt x="566738" y="1033463"/>
                  </a:lnTo>
                </a:path>
              </a:pathLst>
            </a:custGeom>
            <a:ln w="38100">
              <a:solidFill>
                <a:srgbClr val="00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28675" name="Title 3"/>
          <p:cNvSpPr>
            <a:spLocks noGrp="1"/>
          </p:cNvSpPr>
          <p:nvPr>
            <p:ph type="title"/>
          </p:nvPr>
        </p:nvSpPr>
        <p:spPr>
          <a:xfrm>
            <a:off x="441325" y="0"/>
            <a:ext cx="8229600" cy="646973"/>
          </a:xfrm>
        </p:spPr>
        <p:txBody>
          <a:bodyPr/>
          <a:lstStyle/>
          <a:p>
            <a:r>
              <a:rPr lang="en-US" sz="4000" dirty="0" smtClean="0"/>
              <a:t>Chicago</a:t>
            </a:r>
            <a:endParaRPr lang="en-US" sz="2400" dirty="0" smtClean="0"/>
          </a:p>
        </p:txBody>
      </p:sp>
      <p:sp>
        <p:nvSpPr>
          <p:cNvPr id="7" name="Rectangle 6"/>
          <p:cNvSpPr/>
          <p:nvPr/>
        </p:nvSpPr>
        <p:spPr>
          <a:xfrm>
            <a:off x="7089937" y="6206688"/>
            <a:ext cx="13728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Calibri" pitchFamily="34" charset="0"/>
              </a:rPr>
              <a:t>Clearflow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0" y="117475"/>
            <a:ext cx="9144000" cy="1090171"/>
          </a:xfrm>
        </p:spPr>
        <p:txBody>
          <a:bodyPr/>
          <a:lstStyle/>
          <a:p>
            <a:r>
              <a:rPr lang="en-US" dirty="0" smtClean="0"/>
              <a:t>Planning while the Sands are Shifting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0826" y="853625"/>
            <a:ext cx="8244099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FF00"/>
              </a:buClr>
              <a:buSzPct val="79000"/>
              <a:buFont typeface="Wingdings" pitchFamily="2" charset="2"/>
              <a:buChar char="Ø"/>
            </a:pPr>
            <a:r>
              <a:rPr lang="en-US" sz="2800" b="1" dirty="0" smtClean="0">
                <a:solidFill>
                  <a:schemeClr val="tx1"/>
                </a:solidFill>
                <a:latin typeface="+mj-lt"/>
              </a:rPr>
              <a:t> Lab: Temporal models forecast future speeds and uncertainties</a:t>
            </a:r>
          </a:p>
          <a:p>
            <a:pPr>
              <a:buClr>
                <a:srgbClr val="FFFF00"/>
              </a:buClr>
              <a:buSzPct val="79000"/>
              <a:buFont typeface="Wingdings" pitchFamily="2" charset="2"/>
              <a:buChar char="Ø"/>
            </a:pPr>
            <a:endParaRPr lang="en-US" sz="1400" b="1" dirty="0" smtClean="0">
              <a:solidFill>
                <a:schemeClr val="tx1"/>
              </a:solidFill>
              <a:latin typeface="+mj-lt"/>
            </a:endParaRPr>
          </a:p>
          <a:p>
            <a:pPr>
              <a:buClr>
                <a:srgbClr val="FFFF00"/>
              </a:buClr>
              <a:buSzPct val="79000"/>
              <a:buFont typeface="Wingdings" pitchFamily="2" charset="2"/>
              <a:buChar char="Ø"/>
            </a:pPr>
            <a:r>
              <a:rPr lang="en-US" sz="2800" b="1" dirty="0" smtClean="0">
                <a:solidFill>
                  <a:schemeClr val="tx1"/>
                </a:solidFill>
                <a:latin typeface="+mj-lt"/>
              </a:rPr>
              <a:t> Path planning with changing situation</a:t>
            </a:r>
            <a:endParaRPr lang="en-US" sz="1600" b="1" dirty="0" smtClean="0">
              <a:solidFill>
                <a:schemeClr val="tx1"/>
              </a:solidFill>
              <a:latin typeface="+mj-lt"/>
            </a:endParaRPr>
          </a:p>
          <a:p>
            <a:pPr>
              <a:buClr>
                <a:srgbClr val="FFFF00"/>
              </a:buClr>
              <a:buSzPct val="79000"/>
              <a:buFont typeface="Wingdings" pitchFamily="2" charset="2"/>
              <a:buChar char="Ø"/>
            </a:pPr>
            <a:r>
              <a:rPr lang="en-US" sz="2800" b="1" dirty="0" smtClean="0">
                <a:solidFill>
                  <a:schemeClr val="tx1"/>
                </a:solidFill>
                <a:latin typeface="+mj-lt"/>
              </a:rPr>
              <a:t> Variances, robustness, flexibility                         </a:t>
            </a:r>
          </a:p>
          <a:p>
            <a:pPr>
              <a:buClr>
                <a:srgbClr val="FFFF00"/>
              </a:buClr>
              <a:buSzPct val="79000"/>
            </a:pPr>
            <a:r>
              <a:rPr lang="en-US" sz="2800" b="1" dirty="0" smtClean="0">
                <a:solidFill>
                  <a:schemeClr val="tx1"/>
                </a:solidFill>
                <a:latin typeface="+mj-lt"/>
              </a:rPr>
              <a:t>         … finding paths with contingencies</a:t>
            </a:r>
          </a:p>
          <a:p>
            <a:endParaRPr lang="en-US" dirty="0">
              <a:solidFill>
                <a:schemeClr val="tx1"/>
              </a:solidFill>
              <a:latin typeface="Calibri" pitchFamily="34" charset="0"/>
            </a:endParaRPr>
          </a:p>
        </p:txBody>
      </p:sp>
      <p:grpSp>
        <p:nvGrpSpPr>
          <p:cNvPr id="10" name="Group 25"/>
          <p:cNvGrpSpPr>
            <a:grpSpLocks/>
          </p:cNvGrpSpPr>
          <p:nvPr/>
        </p:nvGrpSpPr>
        <p:grpSpPr bwMode="auto">
          <a:xfrm>
            <a:off x="1636713" y="3770313"/>
            <a:ext cx="5134117" cy="2747718"/>
            <a:chOff x="4302" y="1782"/>
            <a:chExt cx="1176" cy="1704"/>
          </a:xfrm>
          <a:solidFill>
            <a:srgbClr val="FFC000"/>
          </a:solidFill>
        </p:grpSpPr>
        <p:sp>
          <p:nvSpPr>
            <p:cNvPr id="50" name="Line 44"/>
            <p:cNvSpPr>
              <a:spLocks noChangeShapeType="1"/>
            </p:cNvSpPr>
            <p:nvPr/>
          </p:nvSpPr>
          <p:spPr bwMode="auto">
            <a:xfrm>
              <a:off x="5263" y="2432"/>
              <a:ext cx="96" cy="30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26"/>
            <p:cNvSpPr>
              <a:spLocks noChangeShapeType="1"/>
            </p:cNvSpPr>
            <p:nvPr/>
          </p:nvSpPr>
          <p:spPr bwMode="auto">
            <a:xfrm>
              <a:off x="4812" y="2790"/>
              <a:ext cx="96" cy="30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Line 27"/>
            <p:cNvSpPr>
              <a:spLocks noChangeShapeType="1"/>
            </p:cNvSpPr>
            <p:nvPr/>
          </p:nvSpPr>
          <p:spPr bwMode="auto">
            <a:xfrm flipH="1">
              <a:off x="4458" y="1782"/>
              <a:ext cx="342" cy="33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28"/>
            <p:cNvSpPr>
              <a:spLocks noChangeShapeType="1"/>
            </p:cNvSpPr>
            <p:nvPr/>
          </p:nvSpPr>
          <p:spPr bwMode="auto">
            <a:xfrm>
              <a:off x="4806" y="1788"/>
              <a:ext cx="360" cy="288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Line 29"/>
            <p:cNvSpPr>
              <a:spLocks noChangeShapeType="1"/>
            </p:cNvSpPr>
            <p:nvPr/>
          </p:nvSpPr>
          <p:spPr bwMode="auto">
            <a:xfrm>
              <a:off x="4824" y="2100"/>
              <a:ext cx="96" cy="30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Line 30"/>
            <p:cNvSpPr>
              <a:spLocks noChangeShapeType="1"/>
            </p:cNvSpPr>
            <p:nvPr/>
          </p:nvSpPr>
          <p:spPr bwMode="auto">
            <a:xfrm flipH="1">
              <a:off x="4728" y="2076"/>
              <a:ext cx="96" cy="342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31"/>
            <p:cNvSpPr>
              <a:spLocks noChangeShapeType="1"/>
            </p:cNvSpPr>
            <p:nvPr/>
          </p:nvSpPr>
          <p:spPr bwMode="auto">
            <a:xfrm>
              <a:off x="4464" y="2130"/>
              <a:ext cx="96" cy="30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32"/>
            <p:cNvSpPr>
              <a:spLocks noChangeShapeType="1"/>
            </p:cNvSpPr>
            <p:nvPr/>
          </p:nvSpPr>
          <p:spPr bwMode="auto">
            <a:xfrm flipH="1">
              <a:off x="4368" y="2106"/>
              <a:ext cx="96" cy="342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Line 33"/>
            <p:cNvSpPr>
              <a:spLocks noChangeShapeType="1"/>
            </p:cNvSpPr>
            <p:nvPr/>
          </p:nvSpPr>
          <p:spPr bwMode="auto">
            <a:xfrm>
              <a:off x="5166" y="2124"/>
              <a:ext cx="96" cy="30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Line 34"/>
            <p:cNvSpPr>
              <a:spLocks noChangeShapeType="1"/>
            </p:cNvSpPr>
            <p:nvPr/>
          </p:nvSpPr>
          <p:spPr bwMode="auto">
            <a:xfrm flipH="1">
              <a:off x="5070" y="2100"/>
              <a:ext cx="96" cy="342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Line 35"/>
            <p:cNvSpPr>
              <a:spLocks noChangeShapeType="1"/>
            </p:cNvSpPr>
            <p:nvPr/>
          </p:nvSpPr>
          <p:spPr bwMode="auto">
            <a:xfrm>
              <a:off x="4806" y="1806"/>
              <a:ext cx="6" cy="252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Oval 36"/>
            <p:cNvSpPr>
              <a:spLocks noChangeArrowheads="1"/>
            </p:cNvSpPr>
            <p:nvPr/>
          </p:nvSpPr>
          <p:spPr bwMode="auto">
            <a:xfrm>
              <a:off x="4410" y="2052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Oval 37"/>
            <p:cNvSpPr>
              <a:spLocks noChangeArrowheads="1"/>
            </p:cNvSpPr>
            <p:nvPr/>
          </p:nvSpPr>
          <p:spPr bwMode="auto">
            <a:xfrm>
              <a:off x="4770" y="2052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Oval 38"/>
            <p:cNvSpPr>
              <a:spLocks noChangeArrowheads="1"/>
            </p:cNvSpPr>
            <p:nvPr/>
          </p:nvSpPr>
          <p:spPr bwMode="auto">
            <a:xfrm>
              <a:off x="5106" y="2052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Oval 39"/>
            <p:cNvSpPr>
              <a:spLocks noChangeArrowheads="1"/>
            </p:cNvSpPr>
            <p:nvPr/>
          </p:nvSpPr>
          <p:spPr bwMode="auto">
            <a:xfrm>
              <a:off x="5016" y="2370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Oval 40"/>
            <p:cNvSpPr>
              <a:spLocks noChangeArrowheads="1"/>
            </p:cNvSpPr>
            <p:nvPr/>
          </p:nvSpPr>
          <p:spPr bwMode="auto">
            <a:xfrm>
              <a:off x="5214" y="2364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Oval 41"/>
            <p:cNvSpPr>
              <a:spLocks noChangeArrowheads="1"/>
            </p:cNvSpPr>
            <p:nvPr/>
          </p:nvSpPr>
          <p:spPr bwMode="auto">
            <a:xfrm>
              <a:off x="4302" y="2394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Oval 42"/>
            <p:cNvSpPr>
              <a:spLocks noChangeArrowheads="1"/>
            </p:cNvSpPr>
            <p:nvPr/>
          </p:nvSpPr>
          <p:spPr bwMode="auto">
            <a:xfrm>
              <a:off x="4500" y="2388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Oval 43"/>
            <p:cNvSpPr>
              <a:spLocks noChangeArrowheads="1"/>
            </p:cNvSpPr>
            <p:nvPr/>
          </p:nvSpPr>
          <p:spPr bwMode="auto">
            <a:xfrm>
              <a:off x="4860" y="2370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Line 44"/>
            <p:cNvSpPr>
              <a:spLocks noChangeShapeType="1"/>
            </p:cNvSpPr>
            <p:nvPr/>
          </p:nvSpPr>
          <p:spPr bwMode="auto">
            <a:xfrm>
              <a:off x="4710" y="2454"/>
              <a:ext cx="96" cy="30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45"/>
            <p:cNvSpPr>
              <a:spLocks noChangeShapeType="1"/>
            </p:cNvSpPr>
            <p:nvPr/>
          </p:nvSpPr>
          <p:spPr bwMode="auto">
            <a:xfrm flipH="1">
              <a:off x="4614" y="2430"/>
              <a:ext cx="96" cy="342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Oval 46"/>
            <p:cNvSpPr>
              <a:spLocks noChangeArrowheads="1"/>
            </p:cNvSpPr>
            <p:nvPr/>
          </p:nvSpPr>
          <p:spPr bwMode="auto">
            <a:xfrm>
              <a:off x="4548" y="2730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Oval 47"/>
            <p:cNvSpPr>
              <a:spLocks noChangeArrowheads="1"/>
            </p:cNvSpPr>
            <p:nvPr/>
          </p:nvSpPr>
          <p:spPr bwMode="auto">
            <a:xfrm>
              <a:off x="4746" y="2724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Oval 48"/>
            <p:cNvSpPr>
              <a:spLocks noChangeArrowheads="1"/>
            </p:cNvSpPr>
            <p:nvPr/>
          </p:nvSpPr>
          <p:spPr bwMode="auto">
            <a:xfrm>
              <a:off x="4662" y="2376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49"/>
            <p:cNvSpPr>
              <a:spLocks noChangeShapeType="1"/>
            </p:cNvSpPr>
            <p:nvPr/>
          </p:nvSpPr>
          <p:spPr bwMode="auto">
            <a:xfrm>
              <a:off x="4908" y="3114"/>
              <a:ext cx="96" cy="30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Line 50"/>
            <p:cNvSpPr>
              <a:spLocks noChangeShapeType="1"/>
            </p:cNvSpPr>
            <p:nvPr/>
          </p:nvSpPr>
          <p:spPr bwMode="auto">
            <a:xfrm flipH="1">
              <a:off x="4812" y="3090"/>
              <a:ext cx="96" cy="342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Oval 51"/>
            <p:cNvSpPr>
              <a:spLocks noChangeArrowheads="1"/>
            </p:cNvSpPr>
            <p:nvPr/>
          </p:nvSpPr>
          <p:spPr bwMode="auto">
            <a:xfrm>
              <a:off x="4746" y="3390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" name="Oval 52"/>
            <p:cNvSpPr>
              <a:spLocks noChangeArrowheads="1"/>
            </p:cNvSpPr>
            <p:nvPr/>
          </p:nvSpPr>
          <p:spPr bwMode="auto">
            <a:xfrm>
              <a:off x="4944" y="3384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Oval 53"/>
            <p:cNvSpPr>
              <a:spLocks noChangeArrowheads="1"/>
            </p:cNvSpPr>
            <p:nvPr/>
          </p:nvSpPr>
          <p:spPr bwMode="auto">
            <a:xfrm>
              <a:off x="4860" y="3036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" name="Line 49"/>
            <p:cNvSpPr>
              <a:spLocks noChangeShapeType="1"/>
            </p:cNvSpPr>
            <p:nvPr/>
          </p:nvSpPr>
          <p:spPr bwMode="auto">
            <a:xfrm>
              <a:off x="5346" y="2744"/>
              <a:ext cx="96" cy="300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Line 50"/>
            <p:cNvSpPr>
              <a:spLocks noChangeShapeType="1"/>
            </p:cNvSpPr>
            <p:nvPr/>
          </p:nvSpPr>
          <p:spPr bwMode="auto">
            <a:xfrm flipH="1">
              <a:off x="5250" y="2720"/>
              <a:ext cx="96" cy="342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Oval 51"/>
            <p:cNvSpPr>
              <a:spLocks noChangeArrowheads="1"/>
            </p:cNvSpPr>
            <p:nvPr/>
          </p:nvSpPr>
          <p:spPr bwMode="auto">
            <a:xfrm>
              <a:off x="5184" y="3020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Oval 52"/>
            <p:cNvSpPr>
              <a:spLocks noChangeArrowheads="1"/>
            </p:cNvSpPr>
            <p:nvPr/>
          </p:nvSpPr>
          <p:spPr bwMode="auto">
            <a:xfrm>
              <a:off x="5382" y="3014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Oval 53"/>
            <p:cNvSpPr>
              <a:spLocks noChangeArrowheads="1"/>
            </p:cNvSpPr>
            <p:nvPr/>
          </p:nvSpPr>
          <p:spPr bwMode="auto">
            <a:xfrm>
              <a:off x="5298" y="2665"/>
              <a:ext cx="96" cy="96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  <a:round/>
              <a:headEnd type="none" w="sm" len="sm"/>
              <a:tailEnd type="non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868613" y="5275386"/>
            <a:ext cx="797171" cy="634571"/>
            <a:chOff x="4935414" y="5275385"/>
            <a:chExt cx="797166" cy="634571"/>
          </a:xfrm>
        </p:grpSpPr>
        <p:grpSp>
          <p:nvGrpSpPr>
            <p:cNvPr id="42" name="Group 41"/>
            <p:cNvGrpSpPr/>
            <p:nvPr/>
          </p:nvGrpSpPr>
          <p:grpSpPr>
            <a:xfrm>
              <a:off x="4935414" y="5275385"/>
              <a:ext cx="621323" cy="425572"/>
              <a:chOff x="5970954" y="5174761"/>
              <a:chExt cx="1930400" cy="725488"/>
            </a:xfrm>
          </p:grpSpPr>
          <p:sp>
            <p:nvSpPr>
              <p:cNvPr id="40" name="Freeform 25"/>
              <p:cNvSpPr>
                <a:spLocks/>
              </p:cNvSpPr>
              <p:nvPr/>
            </p:nvSpPr>
            <p:spPr bwMode="auto">
              <a:xfrm>
                <a:off x="5970954" y="5174761"/>
                <a:ext cx="958850" cy="725488"/>
              </a:xfrm>
              <a:custGeom>
                <a:avLst/>
                <a:gdLst/>
                <a:ahLst/>
                <a:cxnLst>
                  <a:cxn ang="0">
                    <a:pos x="612" y="0"/>
                  </a:cxn>
                  <a:cxn ang="0">
                    <a:pos x="601" y="4"/>
                  </a:cxn>
                  <a:cxn ang="0">
                    <a:pos x="584" y="9"/>
                  </a:cxn>
                  <a:cxn ang="0">
                    <a:pos x="570" y="14"/>
                  </a:cxn>
                  <a:cxn ang="0">
                    <a:pos x="559" y="18"/>
                  </a:cxn>
                  <a:cxn ang="0">
                    <a:pos x="555" y="18"/>
                  </a:cxn>
                  <a:cxn ang="0">
                    <a:pos x="548" y="28"/>
                  </a:cxn>
                  <a:cxn ang="0">
                    <a:pos x="531" y="42"/>
                  </a:cxn>
                  <a:cxn ang="0">
                    <a:pos x="523" y="48"/>
                  </a:cxn>
                  <a:cxn ang="0">
                    <a:pos x="516" y="57"/>
                  </a:cxn>
                  <a:cxn ang="0">
                    <a:pos x="506" y="76"/>
                  </a:cxn>
                  <a:cxn ang="0">
                    <a:pos x="499" y="86"/>
                  </a:cxn>
                  <a:cxn ang="0">
                    <a:pos x="492" y="95"/>
                  </a:cxn>
                  <a:cxn ang="0">
                    <a:pos x="481" y="111"/>
                  </a:cxn>
                  <a:cxn ang="0">
                    <a:pos x="477" y="119"/>
                  </a:cxn>
                  <a:cxn ang="0">
                    <a:pos x="474" y="129"/>
                  </a:cxn>
                  <a:cxn ang="0">
                    <a:pos x="463" y="149"/>
                  </a:cxn>
                  <a:cxn ang="0">
                    <a:pos x="460" y="153"/>
                  </a:cxn>
                  <a:cxn ang="0">
                    <a:pos x="460" y="158"/>
                  </a:cxn>
                  <a:cxn ang="0">
                    <a:pos x="453" y="178"/>
                  </a:cxn>
                  <a:cxn ang="0">
                    <a:pos x="449" y="182"/>
                  </a:cxn>
                  <a:cxn ang="0">
                    <a:pos x="442" y="192"/>
                  </a:cxn>
                  <a:cxn ang="0">
                    <a:pos x="439" y="206"/>
                  </a:cxn>
                  <a:cxn ang="0">
                    <a:pos x="435" y="216"/>
                  </a:cxn>
                  <a:cxn ang="0">
                    <a:pos x="431" y="226"/>
                  </a:cxn>
                  <a:cxn ang="0">
                    <a:pos x="424" y="245"/>
                  </a:cxn>
                  <a:cxn ang="0">
                    <a:pos x="421" y="255"/>
                  </a:cxn>
                  <a:cxn ang="0">
                    <a:pos x="414" y="265"/>
                  </a:cxn>
                  <a:cxn ang="0">
                    <a:pos x="407" y="277"/>
                  </a:cxn>
                  <a:cxn ang="0">
                    <a:pos x="400" y="292"/>
                  </a:cxn>
                  <a:cxn ang="0">
                    <a:pos x="396" y="302"/>
                  </a:cxn>
                  <a:cxn ang="0">
                    <a:pos x="382" y="330"/>
                  </a:cxn>
                  <a:cxn ang="0">
                    <a:pos x="375" y="340"/>
                  </a:cxn>
                  <a:cxn ang="0">
                    <a:pos x="371" y="344"/>
                  </a:cxn>
                  <a:cxn ang="0">
                    <a:pos x="364" y="350"/>
                  </a:cxn>
                  <a:cxn ang="0">
                    <a:pos x="364" y="354"/>
                  </a:cxn>
                  <a:cxn ang="0">
                    <a:pos x="350" y="364"/>
                  </a:cxn>
                  <a:cxn ang="0">
                    <a:pos x="343" y="369"/>
                  </a:cxn>
                  <a:cxn ang="0">
                    <a:pos x="336" y="374"/>
                  </a:cxn>
                  <a:cxn ang="0">
                    <a:pos x="322" y="383"/>
                  </a:cxn>
                  <a:cxn ang="0">
                    <a:pos x="315" y="389"/>
                  </a:cxn>
                  <a:cxn ang="0">
                    <a:pos x="308" y="393"/>
                  </a:cxn>
                  <a:cxn ang="0">
                    <a:pos x="297" y="399"/>
                  </a:cxn>
                  <a:cxn ang="0">
                    <a:pos x="286" y="403"/>
                  </a:cxn>
                  <a:cxn ang="0">
                    <a:pos x="276" y="407"/>
                  </a:cxn>
                  <a:cxn ang="0">
                    <a:pos x="262" y="413"/>
                  </a:cxn>
                  <a:cxn ang="0">
                    <a:pos x="247" y="417"/>
                  </a:cxn>
                  <a:cxn ang="0">
                    <a:pos x="230" y="421"/>
                  </a:cxn>
                  <a:cxn ang="0">
                    <a:pos x="216" y="421"/>
                  </a:cxn>
                  <a:cxn ang="0">
                    <a:pos x="198" y="427"/>
                  </a:cxn>
                  <a:cxn ang="0">
                    <a:pos x="173" y="431"/>
                  </a:cxn>
                  <a:cxn ang="0">
                    <a:pos x="149" y="437"/>
                  </a:cxn>
                  <a:cxn ang="0">
                    <a:pos x="127" y="441"/>
                  </a:cxn>
                  <a:cxn ang="0">
                    <a:pos x="103" y="441"/>
                  </a:cxn>
                  <a:cxn ang="0">
                    <a:pos x="78" y="446"/>
                  </a:cxn>
                  <a:cxn ang="0">
                    <a:pos x="46" y="451"/>
                  </a:cxn>
                  <a:cxn ang="0">
                    <a:pos x="14" y="456"/>
                  </a:cxn>
                  <a:cxn ang="0">
                    <a:pos x="0" y="456"/>
                  </a:cxn>
                </a:cxnLst>
                <a:rect l="0" t="0" r="r" b="b"/>
                <a:pathLst>
                  <a:path w="613" h="457">
                    <a:moveTo>
                      <a:pt x="612" y="0"/>
                    </a:moveTo>
                    <a:lnTo>
                      <a:pt x="601" y="4"/>
                    </a:lnTo>
                    <a:lnTo>
                      <a:pt x="584" y="9"/>
                    </a:lnTo>
                    <a:lnTo>
                      <a:pt x="570" y="14"/>
                    </a:lnTo>
                    <a:lnTo>
                      <a:pt x="559" y="18"/>
                    </a:lnTo>
                    <a:lnTo>
                      <a:pt x="555" y="18"/>
                    </a:lnTo>
                    <a:lnTo>
                      <a:pt x="548" y="28"/>
                    </a:lnTo>
                    <a:lnTo>
                      <a:pt x="531" y="42"/>
                    </a:lnTo>
                    <a:lnTo>
                      <a:pt x="523" y="48"/>
                    </a:lnTo>
                    <a:lnTo>
                      <a:pt x="516" y="57"/>
                    </a:lnTo>
                    <a:lnTo>
                      <a:pt x="506" y="76"/>
                    </a:lnTo>
                    <a:lnTo>
                      <a:pt x="499" y="86"/>
                    </a:lnTo>
                    <a:lnTo>
                      <a:pt x="492" y="95"/>
                    </a:lnTo>
                    <a:lnTo>
                      <a:pt x="481" y="111"/>
                    </a:lnTo>
                    <a:lnTo>
                      <a:pt x="477" y="119"/>
                    </a:lnTo>
                    <a:lnTo>
                      <a:pt x="474" y="129"/>
                    </a:lnTo>
                    <a:lnTo>
                      <a:pt x="463" y="149"/>
                    </a:lnTo>
                    <a:lnTo>
                      <a:pt x="460" y="153"/>
                    </a:lnTo>
                    <a:lnTo>
                      <a:pt x="460" y="158"/>
                    </a:lnTo>
                    <a:lnTo>
                      <a:pt x="453" y="178"/>
                    </a:lnTo>
                    <a:lnTo>
                      <a:pt x="449" y="182"/>
                    </a:lnTo>
                    <a:lnTo>
                      <a:pt x="442" y="192"/>
                    </a:lnTo>
                    <a:lnTo>
                      <a:pt x="439" y="206"/>
                    </a:lnTo>
                    <a:lnTo>
                      <a:pt x="435" y="216"/>
                    </a:lnTo>
                    <a:lnTo>
                      <a:pt x="431" y="226"/>
                    </a:lnTo>
                    <a:lnTo>
                      <a:pt x="424" y="245"/>
                    </a:lnTo>
                    <a:lnTo>
                      <a:pt x="421" y="255"/>
                    </a:lnTo>
                    <a:lnTo>
                      <a:pt x="414" y="265"/>
                    </a:lnTo>
                    <a:lnTo>
                      <a:pt x="407" y="277"/>
                    </a:lnTo>
                    <a:lnTo>
                      <a:pt x="400" y="292"/>
                    </a:lnTo>
                    <a:lnTo>
                      <a:pt x="396" y="302"/>
                    </a:lnTo>
                    <a:lnTo>
                      <a:pt x="382" y="330"/>
                    </a:lnTo>
                    <a:lnTo>
                      <a:pt x="375" y="340"/>
                    </a:lnTo>
                    <a:lnTo>
                      <a:pt x="371" y="344"/>
                    </a:lnTo>
                    <a:lnTo>
                      <a:pt x="364" y="350"/>
                    </a:lnTo>
                    <a:lnTo>
                      <a:pt x="364" y="354"/>
                    </a:lnTo>
                    <a:lnTo>
                      <a:pt x="350" y="364"/>
                    </a:lnTo>
                    <a:lnTo>
                      <a:pt x="343" y="369"/>
                    </a:lnTo>
                    <a:lnTo>
                      <a:pt x="336" y="374"/>
                    </a:lnTo>
                    <a:lnTo>
                      <a:pt x="322" y="383"/>
                    </a:lnTo>
                    <a:lnTo>
                      <a:pt x="315" y="389"/>
                    </a:lnTo>
                    <a:lnTo>
                      <a:pt x="308" y="393"/>
                    </a:lnTo>
                    <a:lnTo>
                      <a:pt x="297" y="399"/>
                    </a:lnTo>
                    <a:lnTo>
                      <a:pt x="286" y="403"/>
                    </a:lnTo>
                    <a:lnTo>
                      <a:pt x="276" y="407"/>
                    </a:lnTo>
                    <a:lnTo>
                      <a:pt x="262" y="413"/>
                    </a:lnTo>
                    <a:lnTo>
                      <a:pt x="247" y="417"/>
                    </a:lnTo>
                    <a:lnTo>
                      <a:pt x="230" y="421"/>
                    </a:lnTo>
                    <a:lnTo>
                      <a:pt x="216" y="421"/>
                    </a:lnTo>
                    <a:lnTo>
                      <a:pt x="198" y="427"/>
                    </a:lnTo>
                    <a:lnTo>
                      <a:pt x="173" y="431"/>
                    </a:lnTo>
                    <a:lnTo>
                      <a:pt x="149" y="437"/>
                    </a:lnTo>
                    <a:lnTo>
                      <a:pt x="127" y="441"/>
                    </a:lnTo>
                    <a:lnTo>
                      <a:pt x="103" y="441"/>
                    </a:lnTo>
                    <a:lnTo>
                      <a:pt x="78" y="446"/>
                    </a:lnTo>
                    <a:lnTo>
                      <a:pt x="46" y="451"/>
                    </a:lnTo>
                    <a:lnTo>
                      <a:pt x="14" y="456"/>
                    </a:lnTo>
                    <a:lnTo>
                      <a:pt x="0" y="456"/>
                    </a:lnTo>
                  </a:path>
                </a:pathLst>
              </a:custGeom>
              <a:noFill/>
              <a:ln w="19050" cap="rnd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Freeform 26"/>
              <p:cNvSpPr>
                <a:spLocks/>
              </p:cNvSpPr>
              <p:nvPr/>
            </p:nvSpPr>
            <p:spPr bwMode="auto">
              <a:xfrm>
                <a:off x="6942504" y="5174761"/>
                <a:ext cx="958850" cy="7254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" y="4"/>
                  </a:cxn>
                  <a:cxn ang="0">
                    <a:pos x="28" y="9"/>
                  </a:cxn>
                  <a:cxn ang="0">
                    <a:pos x="42" y="14"/>
                  </a:cxn>
                  <a:cxn ang="0">
                    <a:pos x="53" y="18"/>
                  </a:cxn>
                  <a:cxn ang="0">
                    <a:pos x="57" y="18"/>
                  </a:cxn>
                  <a:cxn ang="0">
                    <a:pos x="64" y="28"/>
                  </a:cxn>
                  <a:cxn ang="0">
                    <a:pos x="81" y="42"/>
                  </a:cxn>
                  <a:cxn ang="0">
                    <a:pos x="89" y="48"/>
                  </a:cxn>
                  <a:cxn ang="0">
                    <a:pos x="96" y="57"/>
                  </a:cxn>
                  <a:cxn ang="0">
                    <a:pos x="110" y="76"/>
                  </a:cxn>
                  <a:cxn ang="0">
                    <a:pos x="113" y="86"/>
                  </a:cxn>
                  <a:cxn ang="0">
                    <a:pos x="120" y="95"/>
                  </a:cxn>
                  <a:cxn ang="0">
                    <a:pos x="135" y="111"/>
                  </a:cxn>
                  <a:cxn ang="0">
                    <a:pos x="138" y="119"/>
                  </a:cxn>
                  <a:cxn ang="0">
                    <a:pos x="145" y="129"/>
                  </a:cxn>
                  <a:cxn ang="0">
                    <a:pos x="152" y="149"/>
                  </a:cxn>
                  <a:cxn ang="0">
                    <a:pos x="152" y="153"/>
                  </a:cxn>
                  <a:cxn ang="0">
                    <a:pos x="156" y="163"/>
                  </a:cxn>
                  <a:cxn ang="0">
                    <a:pos x="163" y="178"/>
                  </a:cxn>
                  <a:cxn ang="0">
                    <a:pos x="166" y="182"/>
                  </a:cxn>
                  <a:cxn ang="0">
                    <a:pos x="170" y="192"/>
                  </a:cxn>
                  <a:cxn ang="0">
                    <a:pos x="177" y="206"/>
                  </a:cxn>
                  <a:cxn ang="0">
                    <a:pos x="177" y="216"/>
                  </a:cxn>
                  <a:cxn ang="0">
                    <a:pos x="181" y="226"/>
                  </a:cxn>
                  <a:cxn ang="0">
                    <a:pos x="188" y="245"/>
                  </a:cxn>
                  <a:cxn ang="0">
                    <a:pos x="191" y="255"/>
                  </a:cxn>
                  <a:cxn ang="0">
                    <a:pos x="198" y="265"/>
                  </a:cxn>
                  <a:cxn ang="0">
                    <a:pos x="209" y="283"/>
                  </a:cxn>
                  <a:cxn ang="0">
                    <a:pos x="212" y="292"/>
                  </a:cxn>
                  <a:cxn ang="0">
                    <a:pos x="219" y="306"/>
                  </a:cxn>
                  <a:cxn ang="0">
                    <a:pos x="234" y="330"/>
                  </a:cxn>
                  <a:cxn ang="0">
                    <a:pos x="241" y="340"/>
                  </a:cxn>
                  <a:cxn ang="0">
                    <a:pos x="244" y="344"/>
                  </a:cxn>
                  <a:cxn ang="0">
                    <a:pos x="248" y="350"/>
                  </a:cxn>
                  <a:cxn ang="0">
                    <a:pos x="251" y="354"/>
                  </a:cxn>
                  <a:cxn ang="0">
                    <a:pos x="262" y="364"/>
                  </a:cxn>
                  <a:cxn ang="0">
                    <a:pos x="269" y="369"/>
                  </a:cxn>
                  <a:cxn ang="0">
                    <a:pos x="276" y="374"/>
                  </a:cxn>
                  <a:cxn ang="0">
                    <a:pos x="290" y="383"/>
                  </a:cxn>
                  <a:cxn ang="0">
                    <a:pos x="300" y="389"/>
                  </a:cxn>
                  <a:cxn ang="0">
                    <a:pos x="308" y="393"/>
                  </a:cxn>
                  <a:cxn ang="0">
                    <a:pos x="318" y="399"/>
                  </a:cxn>
                  <a:cxn ang="0">
                    <a:pos x="325" y="403"/>
                  </a:cxn>
                  <a:cxn ang="0">
                    <a:pos x="336" y="407"/>
                  </a:cxn>
                  <a:cxn ang="0">
                    <a:pos x="354" y="413"/>
                  </a:cxn>
                  <a:cxn ang="0">
                    <a:pos x="368" y="417"/>
                  </a:cxn>
                  <a:cxn ang="0">
                    <a:pos x="382" y="421"/>
                  </a:cxn>
                  <a:cxn ang="0">
                    <a:pos x="396" y="421"/>
                  </a:cxn>
                  <a:cxn ang="0">
                    <a:pos x="417" y="427"/>
                  </a:cxn>
                  <a:cxn ang="0">
                    <a:pos x="442" y="431"/>
                  </a:cxn>
                  <a:cxn ang="0">
                    <a:pos x="463" y="437"/>
                  </a:cxn>
                  <a:cxn ang="0">
                    <a:pos x="488" y="441"/>
                  </a:cxn>
                  <a:cxn ang="0">
                    <a:pos x="509" y="441"/>
                  </a:cxn>
                  <a:cxn ang="0">
                    <a:pos x="534" y="446"/>
                  </a:cxn>
                  <a:cxn ang="0">
                    <a:pos x="566" y="451"/>
                  </a:cxn>
                  <a:cxn ang="0">
                    <a:pos x="598" y="456"/>
                  </a:cxn>
                  <a:cxn ang="0">
                    <a:pos x="612" y="456"/>
                  </a:cxn>
                </a:cxnLst>
                <a:rect l="0" t="0" r="r" b="b"/>
                <a:pathLst>
                  <a:path w="613" h="457">
                    <a:moveTo>
                      <a:pt x="0" y="0"/>
                    </a:moveTo>
                    <a:lnTo>
                      <a:pt x="11" y="4"/>
                    </a:lnTo>
                    <a:lnTo>
                      <a:pt x="28" y="9"/>
                    </a:lnTo>
                    <a:lnTo>
                      <a:pt x="42" y="14"/>
                    </a:lnTo>
                    <a:lnTo>
                      <a:pt x="53" y="18"/>
                    </a:lnTo>
                    <a:lnTo>
                      <a:pt x="57" y="18"/>
                    </a:lnTo>
                    <a:lnTo>
                      <a:pt x="64" y="28"/>
                    </a:lnTo>
                    <a:lnTo>
                      <a:pt x="81" y="42"/>
                    </a:lnTo>
                    <a:lnTo>
                      <a:pt x="89" y="48"/>
                    </a:lnTo>
                    <a:lnTo>
                      <a:pt x="96" y="57"/>
                    </a:lnTo>
                    <a:lnTo>
                      <a:pt x="110" y="76"/>
                    </a:lnTo>
                    <a:lnTo>
                      <a:pt x="113" y="86"/>
                    </a:lnTo>
                    <a:lnTo>
                      <a:pt x="120" y="95"/>
                    </a:lnTo>
                    <a:lnTo>
                      <a:pt x="135" y="111"/>
                    </a:lnTo>
                    <a:lnTo>
                      <a:pt x="138" y="119"/>
                    </a:lnTo>
                    <a:lnTo>
                      <a:pt x="145" y="129"/>
                    </a:lnTo>
                    <a:lnTo>
                      <a:pt x="152" y="149"/>
                    </a:lnTo>
                    <a:lnTo>
                      <a:pt x="152" y="153"/>
                    </a:lnTo>
                    <a:lnTo>
                      <a:pt x="156" y="163"/>
                    </a:lnTo>
                    <a:lnTo>
                      <a:pt x="163" y="178"/>
                    </a:lnTo>
                    <a:lnTo>
                      <a:pt x="166" y="182"/>
                    </a:lnTo>
                    <a:lnTo>
                      <a:pt x="170" y="192"/>
                    </a:lnTo>
                    <a:lnTo>
                      <a:pt x="177" y="206"/>
                    </a:lnTo>
                    <a:lnTo>
                      <a:pt x="177" y="216"/>
                    </a:lnTo>
                    <a:lnTo>
                      <a:pt x="181" y="226"/>
                    </a:lnTo>
                    <a:lnTo>
                      <a:pt x="188" y="245"/>
                    </a:lnTo>
                    <a:lnTo>
                      <a:pt x="191" y="255"/>
                    </a:lnTo>
                    <a:lnTo>
                      <a:pt x="198" y="265"/>
                    </a:lnTo>
                    <a:lnTo>
                      <a:pt x="209" y="283"/>
                    </a:lnTo>
                    <a:lnTo>
                      <a:pt x="212" y="292"/>
                    </a:lnTo>
                    <a:lnTo>
                      <a:pt x="219" y="306"/>
                    </a:lnTo>
                    <a:lnTo>
                      <a:pt x="234" y="330"/>
                    </a:lnTo>
                    <a:lnTo>
                      <a:pt x="241" y="340"/>
                    </a:lnTo>
                    <a:lnTo>
                      <a:pt x="244" y="344"/>
                    </a:lnTo>
                    <a:lnTo>
                      <a:pt x="248" y="350"/>
                    </a:lnTo>
                    <a:lnTo>
                      <a:pt x="251" y="354"/>
                    </a:lnTo>
                    <a:lnTo>
                      <a:pt x="262" y="364"/>
                    </a:lnTo>
                    <a:lnTo>
                      <a:pt x="269" y="369"/>
                    </a:lnTo>
                    <a:lnTo>
                      <a:pt x="276" y="374"/>
                    </a:lnTo>
                    <a:lnTo>
                      <a:pt x="290" y="383"/>
                    </a:lnTo>
                    <a:lnTo>
                      <a:pt x="300" y="389"/>
                    </a:lnTo>
                    <a:lnTo>
                      <a:pt x="308" y="393"/>
                    </a:lnTo>
                    <a:lnTo>
                      <a:pt x="318" y="399"/>
                    </a:lnTo>
                    <a:lnTo>
                      <a:pt x="325" y="403"/>
                    </a:lnTo>
                    <a:lnTo>
                      <a:pt x="336" y="407"/>
                    </a:lnTo>
                    <a:lnTo>
                      <a:pt x="354" y="413"/>
                    </a:lnTo>
                    <a:lnTo>
                      <a:pt x="368" y="417"/>
                    </a:lnTo>
                    <a:lnTo>
                      <a:pt x="382" y="421"/>
                    </a:lnTo>
                    <a:lnTo>
                      <a:pt x="396" y="421"/>
                    </a:lnTo>
                    <a:lnTo>
                      <a:pt x="417" y="427"/>
                    </a:lnTo>
                    <a:lnTo>
                      <a:pt x="442" y="431"/>
                    </a:lnTo>
                    <a:lnTo>
                      <a:pt x="463" y="437"/>
                    </a:lnTo>
                    <a:lnTo>
                      <a:pt x="488" y="441"/>
                    </a:lnTo>
                    <a:lnTo>
                      <a:pt x="509" y="441"/>
                    </a:lnTo>
                    <a:lnTo>
                      <a:pt x="534" y="446"/>
                    </a:lnTo>
                    <a:lnTo>
                      <a:pt x="566" y="451"/>
                    </a:lnTo>
                    <a:lnTo>
                      <a:pt x="598" y="456"/>
                    </a:lnTo>
                    <a:lnTo>
                      <a:pt x="612" y="456"/>
                    </a:lnTo>
                  </a:path>
                </a:pathLst>
              </a:custGeom>
              <a:noFill/>
              <a:ln w="19050" cap="rnd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3" name="TextBox 42"/>
            <p:cNvSpPr txBox="1"/>
            <p:nvPr/>
          </p:nvSpPr>
          <p:spPr>
            <a:xfrm>
              <a:off x="5524470" y="5509846"/>
              <a:ext cx="20811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tx1"/>
                  </a:solidFill>
                </a:rPr>
                <a:t>t</a:t>
              </a:r>
              <a:endParaRPr lang="en-US" sz="2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287107" y="4314093"/>
            <a:ext cx="1043349" cy="505618"/>
            <a:chOff x="4935414" y="5275385"/>
            <a:chExt cx="797166" cy="634571"/>
          </a:xfrm>
        </p:grpSpPr>
        <p:grpSp>
          <p:nvGrpSpPr>
            <p:cNvPr id="52" name="Group 51"/>
            <p:cNvGrpSpPr/>
            <p:nvPr/>
          </p:nvGrpSpPr>
          <p:grpSpPr>
            <a:xfrm>
              <a:off x="4935417" y="5275385"/>
              <a:ext cx="621324" cy="425572"/>
              <a:chOff x="5970954" y="5174761"/>
              <a:chExt cx="1930400" cy="725488"/>
            </a:xfrm>
          </p:grpSpPr>
          <p:sp>
            <p:nvSpPr>
              <p:cNvPr id="54" name="Freeform 25"/>
              <p:cNvSpPr>
                <a:spLocks/>
              </p:cNvSpPr>
              <p:nvPr/>
            </p:nvSpPr>
            <p:spPr bwMode="auto">
              <a:xfrm>
                <a:off x="5970954" y="5174761"/>
                <a:ext cx="958850" cy="725488"/>
              </a:xfrm>
              <a:custGeom>
                <a:avLst/>
                <a:gdLst/>
                <a:ahLst/>
                <a:cxnLst>
                  <a:cxn ang="0">
                    <a:pos x="612" y="0"/>
                  </a:cxn>
                  <a:cxn ang="0">
                    <a:pos x="601" y="4"/>
                  </a:cxn>
                  <a:cxn ang="0">
                    <a:pos x="584" y="9"/>
                  </a:cxn>
                  <a:cxn ang="0">
                    <a:pos x="570" y="14"/>
                  </a:cxn>
                  <a:cxn ang="0">
                    <a:pos x="559" y="18"/>
                  </a:cxn>
                  <a:cxn ang="0">
                    <a:pos x="555" y="18"/>
                  </a:cxn>
                  <a:cxn ang="0">
                    <a:pos x="548" y="28"/>
                  </a:cxn>
                  <a:cxn ang="0">
                    <a:pos x="531" y="42"/>
                  </a:cxn>
                  <a:cxn ang="0">
                    <a:pos x="523" y="48"/>
                  </a:cxn>
                  <a:cxn ang="0">
                    <a:pos x="516" y="57"/>
                  </a:cxn>
                  <a:cxn ang="0">
                    <a:pos x="506" y="76"/>
                  </a:cxn>
                  <a:cxn ang="0">
                    <a:pos x="499" y="86"/>
                  </a:cxn>
                  <a:cxn ang="0">
                    <a:pos x="492" y="95"/>
                  </a:cxn>
                  <a:cxn ang="0">
                    <a:pos x="481" y="111"/>
                  </a:cxn>
                  <a:cxn ang="0">
                    <a:pos x="477" y="119"/>
                  </a:cxn>
                  <a:cxn ang="0">
                    <a:pos x="474" y="129"/>
                  </a:cxn>
                  <a:cxn ang="0">
                    <a:pos x="463" y="149"/>
                  </a:cxn>
                  <a:cxn ang="0">
                    <a:pos x="460" y="153"/>
                  </a:cxn>
                  <a:cxn ang="0">
                    <a:pos x="460" y="158"/>
                  </a:cxn>
                  <a:cxn ang="0">
                    <a:pos x="453" y="178"/>
                  </a:cxn>
                  <a:cxn ang="0">
                    <a:pos x="449" y="182"/>
                  </a:cxn>
                  <a:cxn ang="0">
                    <a:pos x="442" y="192"/>
                  </a:cxn>
                  <a:cxn ang="0">
                    <a:pos x="439" y="206"/>
                  </a:cxn>
                  <a:cxn ang="0">
                    <a:pos x="435" y="216"/>
                  </a:cxn>
                  <a:cxn ang="0">
                    <a:pos x="431" y="226"/>
                  </a:cxn>
                  <a:cxn ang="0">
                    <a:pos x="424" y="245"/>
                  </a:cxn>
                  <a:cxn ang="0">
                    <a:pos x="421" y="255"/>
                  </a:cxn>
                  <a:cxn ang="0">
                    <a:pos x="414" y="265"/>
                  </a:cxn>
                  <a:cxn ang="0">
                    <a:pos x="407" y="277"/>
                  </a:cxn>
                  <a:cxn ang="0">
                    <a:pos x="400" y="292"/>
                  </a:cxn>
                  <a:cxn ang="0">
                    <a:pos x="396" y="302"/>
                  </a:cxn>
                  <a:cxn ang="0">
                    <a:pos x="382" y="330"/>
                  </a:cxn>
                  <a:cxn ang="0">
                    <a:pos x="375" y="340"/>
                  </a:cxn>
                  <a:cxn ang="0">
                    <a:pos x="371" y="344"/>
                  </a:cxn>
                  <a:cxn ang="0">
                    <a:pos x="364" y="350"/>
                  </a:cxn>
                  <a:cxn ang="0">
                    <a:pos x="364" y="354"/>
                  </a:cxn>
                  <a:cxn ang="0">
                    <a:pos x="350" y="364"/>
                  </a:cxn>
                  <a:cxn ang="0">
                    <a:pos x="343" y="369"/>
                  </a:cxn>
                  <a:cxn ang="0">
                    <a:pos x="336" y="374"/>
                  </a:cxn>
                  <a:cxn ang="0">
                    <a:pos x="322" y="383"/>
                  </a:cxn>
                  <a:cxn ang="0">
                    <a:pos x="315" y="389"/>
                  </a:cxn>
                  <a:cxn ang="0">
                    <a:pos x="308" y="393"/>
                  </a:cxn>
                  <a:cxn ang="0">
                    <a:pos x="297" y="399"/>
                  </a:cxn>
                  <a:cxn ang="0">
                    <a:pos x="286" y="403"/>
                  </a:cxn>
                  <a:cxn ang="0">
                    <a:pos x="276" y="407"/>
                  </a:cxn>
                  <a:cxn ang="0">
                    <a:pos x="262" y="413"/>
                  </a:cxn>
                  <a:cxn ang="0">
                    <a:pos x="247" y="417"/>
                  </a:cxn>
                  <a:cxn ang="0">
                    <a:pos x="230" y="421"/>
                  </a:cxn>
                  <a:cxn ang="0">
                    <a:pos x="216" y="421"/>
                  </a:cxn>
                  <a:cxn ang="0">
                    <a:pos x="198" y="427"/>
                  </a:cxn>
                  <a:cxn ang="0">
                    <a:pos x="173" y="431"/>
                  </a:cxn>
                  <a:cxn ang="0">
                    <a:pos x="149" y="437"/>
                  </a:cxn>
                  <a:cxn ang="0">
                    <a:pos x="127" y="441"/>
                  </a:cxn>
                  <a:cxn ang="0">
                    <a:pos x="103" y="441"/>
                  </a:cxn>
                  <a:cxn ang="0">
                    <a:pos x="78" y="446"/>
                  </a:cxn>
                  <a:cxn ang="0">
                    <a:pos x="46" y="451"/>
                  </a:cxn>
                  <a:cxn ang="0">
                    <a:pos x="14" y="456"/>
                  </a:cxn>
                  <a:cxn ang="0">
                    <a:pos x="0" y="456"/>
                  </a:cxn>
                </a:cxnLst>
                <a:rect l="0" t="0" r="r" b="b"/>
                <a:pathLst>
                  <a:path w="613" h="457">
                    <a:moveTo>
                      <a:pt x="612" y="0"/>
                    </a:moveTo>
                    <a:lnTo>
                      <a:pt x="601" y="4"/>
                    </a:lnTo>
                    <a:lnTo>
                      <a:pt x="584" y="9"/>
                    </a:lnTo>
                    <a:lnTo>
                      <a:pt x="570" y="14"/>
                    </a:lnTo>
                    <a:lnTo>
                      <a:pt x="559" y="18"/>
                    </a:lnTo>
                    <a:lnTo>
                      <a:pt x="555" y="18"/>
                    </a:lnTo>
                    <a:lnTo>
                      <a:pt x="548" y="28"/>
                    </a:lnTo>
                    <a:lnTo>
                      <a:pt x="531" y="42"/>
                    </a:lnTo>
                    <a:lnTo>
                      <a:pt x="523" y="48"/>
                    </a:lnTo>
                    <a:lnTo>
                      <a:pt x="516" y="57"/>
                    </a:lnTo>
                    <a:lnTo>
                      <a:pt x="506" y="76"/>
                    </a:lnTo>
                    <a:lnTo>
                      <a:pt x="499" y="86"/>
                    </a:lnTo>
                    <a:lnTo>
                      <a:pt x="492" y="95"/>
                    </a:lnTo>
                    <a:lnTo>
                      <a:pt x="481" y="111"/>
                    </a:lnTo>
                    <a:lnTo>
                      <a:pt x="477" y="119"/>
                    </a:lnTo>
                    <a:lnTo>
                      <a:pt x="474" y="129"/>
                    </a:lnTo>
                    <a:lnTo>
                      <a:pt x="463" y="149"/>
                    </a:lnTo>
                    <a:lnTo>
                      <a:pt x="460" y="153"/>
                    </a:lnTo>
                    <a:lnTo>
                      <a:pt x="460" y="158"/>
                    </a:lnTo>
                    <a:lnTo>
                      <a:pt x="453" y="178"/>
                    </a:lnTo>
                    <a:lnTo>
                      <a:pt x="449" y="182"/>
                    </a:lnTo>
                    <a:lnTo>
                      <a:pt x="442" y="192"/>
                    </a:lnTo>
                    <a:lnTo>
                      <a:pt x="439" y="206"/>
                    </a:lnTo>
                    <a:lnTo>
                      <a:pt x="435" y="216"/>
                    </a:lnTo>
                    <a:lnTo>
                      <a:pt x="431" y="226"/>
                    </a:lnTo>
                    <a:lnTo>
                      <a:pt x="424" y="245"/>
                    </a:lnTo>
                    <a:lnTo>
                      <a:pt x="421" y="255"/>
                    </a:lnTo>
                    <a:lnTo>
                      <a:pt x="414" y="265"/>
                    </a:lnTo>
                    <a:lnTo>
                      <a:pt x="407" y="277"/>
                    </a:lnTo>
                    <a:lnTo>
                      <a:pt x="400" y="292"/>
                    </a:lnTo>
                    <a:lnTo>
                      <a:pt x="396" y="302"/>
                    </a:lnTo>
                    <a:lnTo>
                      <a:pt x="382" y="330"/>
                    </a:lnTo>
                    <a:lnTo>
                      <a:pt x="375" y="340"/>
                    </a:lnTo>
                    <a:lnTo>
                      <a:pt x="371" y="344"/>
                    </a:lnTo>
                    <a:lnTo>
                      <a:pt x="364" y="350"/>
                    </a:lnTo>
                    <a:lnTo>
                      <a:pt x="364" y="354"/>
                    </a:lnTo>
                    <a:lnTo>
                      <a:pt x="350" y="364"/>
                    </a:lnTo>
                    <a:lnTo>
                      <a:pt x="343" y="369"/>
                    </a:lnTo>
                    <a:lnTo>
                      <a:pt x="336" y="374"/>
                    </a:lnTo>
                    <a:lnTo>
                      <a:pt x="322" y="383"/>
                    </a:lnTo>
                    <a:lnTo>
                      <a:pt x="315" y="389"/>
                    </a:lnTo>
                    <a:lnTo>
                      <a:pt x="308" y="393"/>
                    </a:lnTo>
                    <a:lnTo>
                      <a:pt x="297" y="399"/>
                    </a:lnTo>
                    <a:lnTo>
                      <a:pt x="286" y="403"/>
                    </a:lnTo>
                    <a:lnTo>
                      <a:pt x="276" y="407"/>
                    </a:lnTo>
                    <a:lnTo>
                      <a:pt x="262" y="413"/>
                    </a:lnTo>
                    <a:lnTo>
                      <a:pt x="247" y="417"/>
                    </a:lnTo>
                    <a:lnTo>
                      <a:pt x="230" y="421"/>
                    </a:lnTo>
                    <a:lnTo>
                      <a:pt x="216" y="421"/>
                    </a:lnTo>
                    <a:lnTo>
                      <a:pt x="198" y="427"/>
                    </a:lnTo>
                    <a:lnTo>
                      <a:pt x="173" y="431"/>
                    </a:lnTo>
                    <a:lnTo>
                      <a:pt x="149" y="437"/>
                    </a:lnTo>
                    <a:lnTo>
                      <a:pt x="127" y="441"/>
                    </a:lnTo>
                    <a:lnTo>
                      <a:pt x="103" y="441"/>
                    </a:lnTo>
                    <a:lnTo>
                      <a:pt x="78" y="446"/>
                    </a:lnTo>
                    <a:lnTo>
                      <a:pt x="46" y="451"/>
                    </a:lnTo>
                    <a:lnTo>
                      <a:pt x="14" y="456"/>
                    </a:lnTo>
                    <a:lnTo>
                      <a:pt x="0" y="456"/>
                    </a:lnTo>
                  </a:path>
                </a:pathLst>
              </a:custGeom>
              <a:noFill/>
              <a:ln w="19050" cap="rnd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" name="Freeform 26"/>
              <p:cNvSpPr>
                <a:spLocks/>
              </p:cNvSpPr>
              <p:nvPr/>
            </p:nvSpPr>
            <p:spPr bwMode="auto">
              <a:xfrm>
                <a:off x="6942504" y="5174761"/>
                <a:ext cx="958850" cy="7254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" y="4"/>
                  </a:cxn>
                  <a:cxn ang="0">
                    <a:pos x="28" y="9"/>
                  </a:cxn>
                  <a:cxn ang="0">
                    <a:pos x="42" y="14"/>
                  </a:cxn>
                  <a:cxn ang="0">
                    <a:pos x="53" y="18"/>
                  </a:cxn>
                  <a:cxn ang="0">
                    <a:pos x="57" y="18"/>
                  </a:cxn>
                  <a:cxn ang="0">
                    <a:pos x="64" y="28"/>
                  </a:cxn>
                  <a:cxn ang="0">
                    <a:pos x="81" y="42"/>
                  </a:cxn>
                  <a:cxn ang="0">
                    <a:pos x="89" y="48"/>
                  </a:cxn>
                  <a:cxn ang="0">
                    <a:pos x="96" y="57"/>
                  </a:cxn>
                  <a:cxn ang="0">
                    <a:pos x="110" y="76"/>
                  </a:cxn>
                  <a:cxn ang="0">
                    <a:pos x="113" y="86"/>
                  </a:cxn>
                  <a:cxn ang="0">
                    <a:pos x="120" y="95"/>
                  </a:cxn>
                  <a:cxn ang="0">
                    <a:pos x="135" y="111"/>
                  </a:cxn>
                  <a:cxn ang="0">
                    <a:pos x="138" y="119"/>
                  </a:cxn>
                  <a:cxn ang="0">
                    <a:pos x="145" y="129"/>
                  </a:cxn>
                  <a:cxn ang="0">
                    <a:pos x="152" y="149"/>
                  </a:cxn>
                  <a:cxn ang="0">
                    <a:pos x="152" y="153"/>
                  </a:cxn>
                  <a:cxn ang="0">
                    <a:pos x="156" y="163"/>
                  </a:cxn>
                  <a:cxn ang="0">
                    <a:pos x="163" y="178"/>
                  </a:cxn>
                  <a:cxn ang="0">
                    <a:pos x="166" y="182"/>
                  </a:cxn>
                  <a:cxn ang="0">
                    <a:pos x="170" y="192"/>
                  </a:cxn>
                  <a:cxn ang="0">
                    <a:pos x="177" y="206"/>
                  </a:cxn>
                  <a:cxn ang="0">
                    <a:pos x="177" y="216"/>
                  </a:cxn>
                  <a:cxn ang="0">
                    <a:pos x="181" y="226"/>
                  </a:cxn>
                  <a:cxn ang="0">
                    <a:pos x="188" y="245"/>
                  </a:cxn>
                  <a:cxn ang="0">
                    <a:pos x="191" y="255"/>
                  </a:cxn>
                  <a:cxn ang="0">
                    <a:pos x="198" y="265"/>
                  </a:cxn>
                  <a:cxn ang="0">
                    <a:pos x="209" y="283"/>
                  </a:cxn>
                  <a:cxn ang="0">
                    <a:pos x="212" y="292"/>
                  </a:cxn>
                  <a:cxn ang="0">
                    <a:pos x="219" y="306"/>
                  </a:cxn>
                  <a:cxn ang="0">
                    <a:pos x="234" y="330"/>
                  </a:cxn>
                  <a:cxn ang="0">
                    <a:pos x="241" y="340"/>
                  </a:cxn>
                  <a:cxn ang="0">
                    <a:pos x="244" y="344"/>
                  </a:cxn>
                  <a:cxn ang="0">
                    <a:pos x="248" y="350"/>
                  </a:cxn>
                  <a:cxn ang="0">
                    <a:pos x="251" y="354"/>
                  </a:cxn>
                  <a:cxn ang="0">
                    <a:pos x="262" y="364"/>
                  </a:cxn>
                  <a:cxn ang="0">
                    <a:pos x="269" y="369"/>
                  </a:cxn>
                  <a:cxn ang="0">
                    <a:pos x="276" y="374"/>
                  </a:cxn>
                  <a:cxn ang="0">
                    <a:pos x="290" y="383"/>
                  </a:cxn>
                  <a:cxn ang="0">
                    <a:pos x="300" y="389"/>
                  </a:cxn>
                  <a:cxn ang="0">
                    <a:pos x="308" y="393"/>
                  </a:cxn>
                  <a:cxn ang="0">
                    <a:pos x="318" y="399"/>
                  </a:cxn>
                  <a:cxn ang="0">
                    <a:pos x="325" y="403"/>
                  </a:cxn>
                  <a:cxn ang="0">
                    <a:pos x="336" y="407"/>
                  </a:cxn>
                  <a:cxn ang="0">
                    <a:pos x="354" y="413"/>
                  </a:cxn>
                  <a:cxn ang="0">
                    <a:pos x="368" y="417"/>
                  </a:cxn>
                  <a:cxn ang="0">
                    <a:pos x="382" y="421"/>
                  </a:cxn>
                  <a:cxn ang="0">
                    <a:pos x="396" y="421"/>
                  </a:cxn>
                  <a:cxn ang="0">
                    <a:pos x="417" y="427"/>
                  </a:cxn>
                  <a:cxn ang="0">
                    <a:pos x="442" y="431"/>
                  </a:cxn>
                  <a:cxn ang="0">
                    <a:pos x="463" y="437"/>
                  </a:cxn>
                  <a:cxn ang="0">
                    <a:pos x="488" y="441"/>
                  </a:cxn>
                  <a:cxn ang="0">
                    <a:pos x="509" y="441"/>
                  </a:cxn>
                  <a:cxn ang="0">
                    <a:pos x="534" y="446"/>
                  </a:cxn>
                  <a:cxn ang="0">
                    <a:pos x="566" y="451"/>
                  </a:cxn>
                  <a:cxn ang="0">
                    <a:pos x="598" y="456"/>
                  </a:cxn>
                  <a:cxn ang="0">
                    <a:pos x="612" y="456"/>
                  </a:cxn>
                </a:cxnLst>
                <a:rect l="0" t="0" r="r" b="b"/>
                <a:pathLst>
                  <a:path w="613" h="457">
                    <a:moveTo>
                      <a:pt x="0" y="0"/>
                    </a:moveTo>
                    <a:lnTo>
                      <a:pt x="11" y="4"/>
                    </a:lnTo>
                    <a:lnTo>
                      <a:pt x="28" y="9"/>
                    </a:lnTo>
                    <a:lnTo>
                      <a:pt x="42" y="14"/>
                    </a:lnTo>
                    <a:lnTo>
                      <a:pt x="53" y="18"/>
                    </a:lnTo>
                    <a:lnTo>
                      <a:pt x="57" y="18"/>
                    </a:lnTo>
                    <a:lnTo>
                      <a:pt x="64" y="28"/>
                    </a:lnTo>
                    <a:lnTo>
                      <a:pt x="81" y="42"/>
                    </a:lnTo>
                    <a:lnTo>
                      <a:pt x="89" y="48"/>
                    </a:lnTo>
                    <a:lnTo>
                      <a:pt x="96" y="57"/>
                    </a:lnTo>
                    <a:lnTo>
                      <a:pt x="110" y="76"/>
                    </a:lnTo>
                    <a:lnTo>
                      <a:pt x="113" y="86"/>
                    </a:lnTo>
                    <a:lnTo>
                      <a:pt x="120" y="95"/>
                    </a:lnTo>
                    <a:lnTo>
                      <a:pt x="135" y="111"/>
                    </a:lnTo>
                    <a:lnTo>
                      <a:pt x="138" y="119"/>
                    </a:lnTo>
                    <a:lnTo>
                      <a:pt x="145" y="129"/>
                    </a:lnTo>
                    <a:lnTo>
                      <a:pt x="152" y="149"/>
                    </a:lnTo>
                    <a:lnTo>
                      <a:pt x="152" y="153"/>
                    </a:lnTo>
                    <a:lnTo>
                      <a:pt x="156" y="163"/>
                    </a:lnTo>
                    <a:lnTo>
                      <a:pt x="163" y="178"/>
                    </a:lnTo>
                    <a:lnTo>
                      <a:pt x="166" y="182"/>
                    </a:lnTo>
                    <a:lnTo>
                      <a:pt x="170" y="192"/>
                    </a:lnTo>
                    <a:lnTo>
                      <a:pt x="177" y="206"/>
                    </a:lnTo>
                    <a:lnTo>
                      <a:pt x="177" y="216"/>
                    </a:lnTo>
                    <a:lnTo>
                      <a:pt x="181" y="226"/>
                    </a:lnTo>
                    <a:lnTo>
                      <a:pt x="188" y="245"/>
                    </a:lnTo>
                    <a:lnTo>
                      <a:pt x="191" y="255"/>
                    </a:lnTo>
                    <a:lnTo>
                      <a:pt x="198" y="265"/>
                    </a:lnTo>
                    <a:lnTo>
                      <a:pt x="209" y="283"/>
                    </a:lnTo>
                    <a:lnTo>
                      <a:pt x="212" y="292"/>
                    </a:lnTo>
                    <a:lnTo>
                      <a:pt x="219" y="306"/>
                    </a:lnTo>
                    <a:lnTo>
                      <a:pt x="234" y="330"/>
                    </a:lnTo>
                    <a:lnTo>
                      <a:pt x="241" y="340"/>
                    </a:lnTo>
                    <a:lnTo>
                      <a:pt x="244" y="344"/>
                    </a:lnTo>
                    <a:lnTo>
                      <a:pt x="248" y="350"/>
                    </a:lnTo>
                    <a:lnTo>
                      <a:pt x="251" y="354"/>
                    </a:lnTo>
                    <a:lnTo>
                      <a:pt x="262" y="364"/>
                    </a:lnTo>
                    <a:lnTo>
                      <a:pt x="269" y="369"/>
                    </a:lnTo>
                    <a:lnTo>
                      <a:pt x="276" y="374"/>
                    </a:lnTo>
                    <a:lnTo>
                      <a:pt x="290" y="383"/>
                    </a:lnTo>
                    <a:lnTo>
                      <a:pt x="300" y="389"/>
                    </a:lnTo>
                    <a:lnTo>
                      <a:pt x="308" y="393"/>
                    </a:lnTo>
                    <a:lnTo>
                      <a:pt x="318" y="399"/>
                    </a:lnTo>
                    <a:lnTo>
                      <a:pt x="325" y="403"/>
                    </a:lnTo>
                    <a:lnTo>
                      <a:pt x="336" y="407"/>
                    </a:lnTo>
                    <a:lnTo>
                      <a:pt x="354" y="413"/>
                    </a:lnTo>
                    <a:lnTo>
                      <a:pt x="368" y="417"/>
                    </a:lnTo>
                    <a:lnTo>
                      <a:pt x="382" y="421"/>
                    </a:lnTo>
                    <a:lnTo>
                      <a:pt x="396" y="421"/>
                    </a:lnTo>
                    <a:lnTo>
                      <a:pt x="417" y="427"/>
                    </a:lnTo>
                    <a:lnTo>
                      <a:pt x="442" y="431"/>
                    </a:lnTo>
                    <a:lnTo>
                      <a:pt x="463" y="437"/>
                    </a:lnTo>
                    <a:lnTo>
                      <a:pt x="488" y="441"/>
                    </a:lnTo>
                    <a:lnTo>
                      <a:pt x="509" y="441"/>
                    </a:lnTo>
                    <a:lnTo>
                      <a:pt x="534" y="446"/>
                    </a:lnTo>
                    <a:lnTo>
                      <a:pt x="566" y="451"/>
                    </a:lnTo>
                    <a:lnTo>
                      <a:pt x="598" y="456"/>
                    </a:lnTo>
                    <a:lnTo>
                      <a:pt x="612" y="456"/>
                    </a:lnTo>
                  </a:path>
                </a:pathLst>
              </a:custGeom>
              <a:noFill/>
              <a:ln w="19050" cap="rnd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5524470" y="5509846"/>
              <a:ext cx="20811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tx1"/>
                  </a:solidFill>
                </a:rPr>
                <a:t>t</a:t>
              </a:r>
              <a:endParaRPr lang="en-US" sz="2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4196861" y="5943601"/>
            <a:ext cx="1547447" cy="505618"/>
            <a:chOff x="4935414" y="5275385"/>
            <a:chExt cx="797166" cy="634571"/>
          </a:xfrm>
        </p:grpSpPr>
        <p:grpSp>
          <p:nvGrpSpPr>
            <p:cNvPr id="57" name="Group 56"/>
            <p:cNvGrpSpPr/>
            <p:nvPr/>
          </p:nvGrpSpPr>
          <p:grpSpPr>
            <a:xfrm>
              <a:off x="4935417" y="5275385"/>
              <a:ext cx="621324" cy="425572"/>
              <a:chOff x="5970954" y="5174761"/>
              <a:chExt cx="1930400" cy="725488"/>
            </a:xfrm>
          </p:grpSpPr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5970954" y="5174761"/>
                <a:ext cx="958850" cy="725488"/>
              </a:xfrm>
              <a:custGeom>
                <a:avLst/>
                <a:gdLst/>
                <a:ahLst/>
                <a:cxnLst>
                  <a:cxn ang="0">
                    <a:pos x="612" y="0"/>
                  </a:cxn>
                  <a:cxn ang="0">
                    <a:pos x="601" y="4"/>
                  </a:cxn>
                  <a:cxn ang="0">
                    <a:pos x="584" y="9"/>
                  </a:cxn>
                  <a:cxn ang="0">
                    <a:pos x="570" y="14"/>
                  </a:cxn>
                  <a:cxn ang="0">
                    <a:pos x="559" y="18"/>
                  </a:cxn>
                  <a:cxn ang="0">
                    <a:pos x="555" y="18"/>
                  </a:cxn>
                  <a:cxn ang="0">
                    <a:pos x="548" y="28"/>
                  </a:cxn>
                  <a:cxn ang="0">
                    <a:pos x="531" y="42"/>
                  </a:cxn>
                  <a:cxn ang="0">
                    <a:pos x="523" y="48"/>
                  </a:cxn>
                  <a:cxn ang="0">
                    <a:pos x="516" y="57"/>
                  </a:cxn>
                  <a:cxn ang="0">
                    <a:pos x="506" y="76"/>
                  </a:cxn>
                  <a:cxn ang="0">
                    <a:pos x="499" y="86"/>
                  </a:cxn>
                  <a:cxn ang="0">
                    <a:pos x="492" y="95"/>
                  </a:cxn>
                  <a:cxn ang="0">
                    <a:pos x="481" y="111"/>
                  </a:cxn>
                  <a:cxn ang="0">
                    <a:pos x="477" y="119"/>
                  </a:cxn>
                  <a:cxn ang="0">
                    <a:pos x="474" y="129"/>
                  </a:cxn>
                  <a:cxn ang="0">
                    <a:pos x="463" y="149"/>
                  </a:cxn>
                  <a:cxn ang="0">
                    <a:pos x="460" y="153"/>
                  </a:cxn>
                  <a:cxn ang="0">
                    <a:pos x="460" y="158"/>
                  </a:cxn>
                  <a:cxn ang="0">
                    <a:pos x="453" y="178"/>
                  </a:cxn>
                  <a:cxn ang="0">
                    <a:pos x="449" y="182"/>
                  </a:cxn>
                  <a:cxn ang="0">
                    <a:pos x="442" y="192"/>
                  </a:cxn>
                  <a:cxn ang="0">
                    <a:pos x="439" y="206"/>
                  </a:cxn>
                  <a:cxn ang="0">
                    <a:pos x="435" y="216"/>
                  </a:cxn>
                  <a:cxn ang="0">
                    <a:pos x="431" y="226"/>
                  </a:cxn>
                  <a:cxn ang="0">
                    <a:pos x="424" y="245"/>
                  </a:cxn>
                  <a:cxn ang="0">
                    <a:pos x="421" y="255"/>
                  </a:cxn>
                  <a:cxn ang="0">
                    <a:pos x="414" y="265"/>
                  </a:cxn>
                  <a:cxn ang="0">
                    <a:pos x="407" y="277"/>
                  </a:cxn>
                  <a:cxn ang="0">
                    <a:pos x="400" y="292"/>
                  </a:cxn>
                  <a:cxn ang="0">
                    <a:pos x="396" y="302"/>
                  </a:cxn>
                  <a:cxn ang="0">
                    <a:pos x="382" y="330"/>
                  </a:cxn>
                  <a:cxn ang="0">
                    <a:pos x="375" y="340"/>
                  </a:cxn>
                  <a:cxn ang="0">
                    <a:pos x="371" y="344"/>
                  </a:cxn>
                  <a:cxn ang="0">
                    <a:pos x="364" y="350"/>
                  </a:cxn>
                  <a:cxn ang="0">
                    <a:pos x="364" y="354"/>
                  </a:cxn>
                  <a:cxn ang="0">
                    <a:pos x="350" y="364"/>
                  </a:cxn>
                  <a:cxn ang="0">
                    <a:pos x="343" y="369"/>
                  </a:cxn>
                  <a:cxn ang="0">
                    <a:pos x="336" y="374"/>
                  </a:cxn>
                  <a:cxn ang="0">
                    <a:pos x="322" y="383"/>
                  </a:cxn>
                  <a:cxn ang="0">
                    <a:pos x="315" y="389"/>
                  </a:cxn>
                  <a:cxn ang="0">
                    <a:pos x="308" y="393"/>
                  </a:cxn>
                  <a:cxn ang="0">
                    <a:pos x="297" y="399"/>
                  </a:cxn>
                  <a:cxn ang="0">
                    <a:pos x="286" y="403"/>
                  </a:cxn>
                  <a:cxn ang="0">
                    <a:pos x="276" y="407"/>
                  </a:cxn>
                  <a:cxn ang="0">
                    <a:pos x="262" y="413"/>
                  </a:cxn>
                  <a:cxn ang="0">
                    <a:pos x="247" y="417"/>
                  </a:cxn>
                  <a:cxn ang="0">
                    <a:pos x="230" y="421"/>
                  </a:cxn>
                  <a:cxn ang="0">
                    <a:pos x="216" y="421"/>
                  </a:cxn>
                  <a:cxn ang="0">
                    <a:pos x="198" y="427"/>
                  </a:cxn>
                  <a:cxn ang="0">
                    <a:pos x="173" y="431"/>
                  </a:cxn>
                  <a:cxn ang="0">
                    <a:pos x="149" y="437"/>
                  </a:cxn>
                  <a:cxn ang="0">
                    <a:pos x="127" y="441"/>
                  </a:cxn>
                  <a:cxn ang="0">
                    <a:pos x="103" y="441"/>
                  </a:cxn>
                  <a:cxn ang="0">
                    <a:pos x="78" y="446"/>
                  </a:cxn>
                  <a:cxn ang="0">
                    <a:pos x="46" y="451"/>
                  </a:cxn>
                  <a:cxn ang="0">
                    <a:pos x="14" y="456"/>
                  </a:cxn>
                  <a:cxn ang="0">
                    <a:pos x="0" y="456"/>
                  </a:cxn>
                </a:cxnLst>
                <a:rect l="0" t="0" r="r" b="b"/>
                <a:pathLst>
                  <a:path w="613" h="457">
                    <a:moveTo>
                      <a:pt x="612" y="0"/>
                    </a:moveTo>
                    <a:lnTo>
                      <a:pt x="601" y="4"/>
                    </a:lnTo>
                    <a:lnTo>
                      <a:pt x="584" y="9"/>
                    </a:lnTo>
                    <a:lnTo>
                      <a:pt x="570" y="14"/>
                    </a:lnTo>
                    <a:lnTo>
                      <a:pt x="559" y="18"/>
                    </a:lnTo>
                    <a:lnTo>
                      <a:pt x="555" y="18"/>
                    </a:lnTo>
                    <a:lnTo>
                      <a:pt x="548" y="28"/>
                    </a:lnTo>
                    <a:lnTo>
                      <a:pt x="531" y="42"/>
                    </a:lnTo>
                    <a:lnTo>
                      <a:pt x="523" y="48"/>
                    </a:lnTo>
                    <a:lnTo>
                      <a:pt x="516" y="57"/>
                    </a:lnTo>
                    <a:lnTo>
                      <a:pt x="506" y="76"/>
                    </a:lnTo>
                    <a:lnTo>
                      <a:pt x="499" y="86"/>
                    </a:lnTo>
                    <a:lnTo>
                      <a:pt x="492" y="95"/>
                    </a:lnTo>
                    <a:lnTo>
                      <a:pt x="481" y="111"/>
                    </a:lnTo>
                    <a:lnTo>
                      <a:pt x="477" y="119"/>
                    </a:lnTo>
                    <a:lnTo>
                      <a:pt x="474" y="129"/>
                    </a:lnTo>
                    <a:lnTo>
                      <a:pt x="463" y="149"/>
                    </a:lnTo>
                    <a:lnTo>
                      <a:pt x="460" y="153"/>
                    </a:lnTo>
                    <a:lnTo>
                      <a:pt x="460" y="158"/>
                    </a:lnTo>
                    <a:lnTo>
                      <a:pt x="453" y="178"/>
                    </a:lnTo>
                    <a:lnTo>
                      <a:pt x="449" y="182"/>
                    </a:lnTo>
                    <a:lnTo>
                      <a:pt x="442" y="192"/>
                    </a:lnTo>
                    <a:lnTo>
                      <a:pt x="439" y="206"/>
                    </a:lnTo>
                    <a:lnTo>
                      <a:pt x="435" y="216"/>
                    </a:lnTo>
                    <a:lnTo>
                      <a:pt x="431" y="226"/>
                    </a:lnTo>
                    <a:lnTo>
                      <a:pt x="424" y="245"/>
                    </a:lnTo>
                    <a:lnTo>
                      <a:pt x="421" y="255"/>
                    </a:lnTo>
                    <a:lnTo>
                      <a:pt x="414" y="265"/>
                    </a:lnTo>
                    <a:lnTo>
                      <a:pt x="407" y="277"/>
                    </a:lnTo>
                    <a:lnTo>
                      <a:pt x="400" y="292"/>
                    </a:lnTo>
                    <a:lnTo>
                      <a:pt x="396" y="302"/>
                    </a:lnTo>
                    <a:lnTo>
                      <a:pt x="382" y="330"/>
                    </a:lnTo>
                    <a:lnTo>
                      <a:pt x="375" y="340"/>
                    </a:lnTo>
                    <a:lnTo>
                      <a:pt x="371" y="344"/>
                    </a:lnTo>
                    <a:lnTo>
                      <a:pt x="364" y="350"/>
                    </a:lnTo>
                    <a:lnTo>
                      <a:pt x="364" y="354"/>
                    </a:lnTo>
                    <a:lnTo>
                      <a:pt x="350" y="364"/>
                    </a:lnTo>
                    <a:lnTo>
                      <a:pt x="343" y="369"/>
                    </a:lnTo>
                    <a:lnTo>
                      <a:pt x="336" y="374"/>
                    </a:lnTo>
                    <a:lnTo>
                      <a:pt x="322" y="383"/>
                    </a:lnTo>
                    <a:lnTo>
                      <a:pt x="315" y="389"/>
                    </a:lnTo>
                    <a:lnTo>
                      <a:pt x="308" y="393"/>
                    </a:lnTo>
                    <a:lnTo>
                      <a:pt x="297" y="399"/>
                    </a:lnTo>
                    <a:lnTo>
                      <a:pt x="286" y="403"/>
                    </a:lnTo>
                    <a:lnTo>
                      <a:pt x="276" y="407"/>
                    </a:lnTo>
                    <a:lnTo>
                      <a:pt x="262" y="413"/>
                    </a:lnTo>
                    <a:lnTo>
                      <a:pt x="247" y="417"/>
                    </a:lnTo>
                    <a:lnTo>
                      <a:pt x="230" y="421"/>
                    </a:lnTo>
                    <a:lnTo>
                      <a:pt x="216" y="421"/>
                    </a:lnTo>
                    <a:lnTo>
                      <a:pt x="198" y="427"/>
                    </a:lnTo>
                    <a:lnTo>
                      <a:pt x="173" y="431"/>
                    </a:lnTo>
                    <a:lnTo>
                      <a:pt x="149" y="437"/>
                    </a:lnTo>
                    <a:lnTo>
                      <a:pt x="127" y="441"/>
                    </a:lnTo>
                    <a:lnTo>
                      <a:pt x="103" y="441"/>
                    </a:lnTo>
                    <a:lnTo>
                      <a:pt x="78" y="446"/>
                    </a:lnTo>
                    <a:lnTo>
                      <a:pt x="46" y="451"/>
                    </a:lnTo>
                    <a:lnTo>
                      <a:pt x="14" y="456"/>
                    </a:lnTo>
                    <a:lnTo>
                      <a:pt x="0" y="456"/>
                    </a:lnTo>
                  </a:path>
                </a:pathLst>
              </a:custGeom>
              <a:noFill/>
              <a:ln w="19050" cap="rnd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Freeform 26"/>
              <p:cNvSpPr>
                <a:spLocks/>
              </p:cNvSpPr>
              <p:nvPr/>
            </p:nvSpPr>
            <p:spPr bwMode="auto">
              <a:xfrm>
                <a:off x="6942504" y="5174761"/>
                <a:ext cx="958850" cy="7254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" y="4"/>
                  </a:cxn>
                  <a:cxn ang="0">
                    <a:pos x="28" y="9"/>
                  </a:cxn>
                  <a:cxn ang="0">
                    <a:pos x="42" y="14"/>
                  </a:cxn>
                  <a:cxn ang="0">
                    <a:pos x="53" y="18"/>
                  </a:cxn>
                  <a:cxn ang="0">
                    <a:pos x="57" y="18"/>
                  </a:cxn>
                  <a:cxn ang="0">
                    <a:pos x="64" y="28"/>
                  </a:cxn>
                  <a:cxn ang="0">
                    <a:pos x="81" y="42"/>
                  </a:cxn>
                  <a:cxn ang="0">
                    <a:pos x="89" y="48"/>
                  </a:cxn>
                  <a:cxn ang="0">
                    <a:pos x="96" y="57"/>
                  </a:cxn>
                  <a:cxn ang="0">
                    <a:pos x="110" y="76"/>
                  </a:cxn>
                  <a:cxn ang="0">
                    <a:pos x="113" y="86"/>
                  </a:cxn>
                  <a:cxn ang="0">
                    <a:pos x="120" y="95"/>
                  </a:cxn>
                  <a:cxn ang="0">
                    <a:pos x="135" y="111"/>
                  </a:cxn>
                  <a:cxn ang="0">
                    <a:pos x="138" y="119"/>
                  </a:cxn>
                  <a:cxn ang="0">
                    <a:pos x="145" y="129"/>
                  </a:cxn>
                  <a:cxn ang="0">
                    <a:pos x="152" y="149"/>
                  </a:cxn>
                  <a:cxn ang="0">
                    <a:pos x="152" y="153"/>
                  </a:cxn>
                  <a:cxn ang="0">
                    <a:pos x="156" y="163"/>
                  </a:cxn>
                  <a:cxn ang="0">
                    <a:pos x="163" y="178"/>
                  </a:cxn>
                  <a:cxn ang="0">
                    <a:pos x="166" y="182"/>
                  </a:cxn>
                  <a:cxn ang="0">
                    <a:pos x="170" y="192"/>
                  </a:cxn>
                  <a:cxn ang="0">
                    <a:pos x="177" y="206"/>
                  </a:cxn>
                  <a:cxn ang="0">
                    <a:pos x="177" y="216"/>
                  </a:cxn>
                  <a:cxn ang="0">
                    <a:pos x="181" y="226"/>
                  </a:cxn>
                  <a:cxn ang="0">
                    <a:pos x="188" y="245"/>
                  </a:cxn>
                  <a:cxn ang="0">
                    <a:pos x="191" y="255"/>
                  </a:cxn>
                  <a:cxn ang="0">
                    <a:pos x="198" y="265"/>
                  </a:cxn>
                  <a:cxn ang="0">
                    <a:pos x="209" y="283"/>
                  </a:cxn>
                  <a:cxn ang="0">
                    <a:pos x="212" y="292"/>
                  </a:cxn>
                  <a:cxn ang="0">
                    <a:pos x="219" y="306"/>
                  </a:cxn>
                  <a:cxn ang="0">
                    <a:pos x="234" y="330"/>
                  </a:cxn>
                  <a:cxn ang="0">
                    <a:pos x="241" y="340"/>
                  </a:cxn>
                  <a:cxn ang="0">
                    <a:pos x="244" y="344"/>
                  </a:cxn>
                  <a:cxn ang="0">
                    <a:pos x="248" y="350"/>
                  </a:cxn>
                  <a:cxn ang="0">
                    <a:pos x="251" y="354"/>
                  </a:cxn>
                  <a:cxn ang="0">
                    <a:pos x="262" y="364"/>
                  </a:cxn>
                  <a:cxn ang="0">
                    <a:pos x="269" y="369"/>
                  </a:cxn>
                  <a:cxn ang="0">
                    <a:pos x="276" y="374"/>
                  </a:cxn>
                  <a:cxn ang="0">
                    <a:pos x="290" y="383"/>
                  </a:cxn>
                  <a:cxn ang="0">
                    <a:pos x="300" y="389"/>
                  </a:cxn>
                  <a:cxn ang="0">
                    <a:pos x="308" y="393"/>
                  </a:cxn>
                  <a:cxn ang="0">
                    <a:pos x="318" y="399"/>
                  </a:cxn>
                  <a:cxn ang="0">
                    <a:pos x="325" y="403"/>
                  </a:cxn>
                  <a:cxn ang="0">
                    <a:pos x="336" y="407"/>
                  </a:cxn>
                  <a:cxn ang="0">
                    <a:pos x="354" y="413"/>
                  </a:cxn>
                  <a:cxn ang="0">
                    <a:pos x="368" y="417"/>
                  </a:cxn>
                  <a:cxn ang="0">
                    <a:pos x="382" y="421"/>
                  </a:cxn>
                  <a:cxn ang="0">
                    <a:pos x="396" y="421"/>
                  </a:cxn>
                  <a:cxn ang="0">
                    <a:pos x="417" y="427"/>
                  </a:cxn>
                  <a:cxn ang="0">
                    <a:pos x="442" y="431"/>
                  </a:cxn>
                  <a:cxn ang="0">
                    <a:pos x="463" y="437"/>
                  </a:cxn>
                  <a:cxn ang="0">
                    <a:pos x="488" y="441"/>
                  </a:cxn>
                  <a:cxn ang="0">
                    <a:pos x="509" y="441"/>
                  </a:cxn>
                  <a:cxn ang="0">
                    <a:pos x="534" y="446"/>
                  </a:cxn>
                  <a:cxn ang="0">
                    <a:pos x="566" y="451"/>
                  </a:cxn>
                  <a:cxn ang="0">
                    <a:pos x="598" y="456"/>
                  </a:cxn>
                  <a:cxn ang="0">
                    <a:pos x="612" y="456"/>
                  </a:cxn>
                </a:cxnLst>
                <a:rect l="0" t="0" r="r" b="b"/>
                <a:pathLst>
                  <a:path w="613" h="457">
                    <a:moveTo>
                      <a:pt x="0" y="0"/>
                    </a:moveTo>
                    <a:lnTo>
                      <a:pt x="11" y="4"/>
                    </a:lnTo>
                    <a:lnTo>
                      <a:pt x="28" y="9"/>
                    </a:lnTo>
                    <a:lnTo>
                      <a:pt x="42" y="14"/>
                    </a:lnTo>
                    <a:lnTo>
                      <a:pt x="53" y="18"/>
                    </a:lnTo>
                    <a:lnTo>
                      <a:pt x="57" y="18"/>
                    </a:lnTo>
                    <a:lnTo>
                      <a:pt x="64" y="28"/>
                    </a:lnTo>
                    <a:lnTo>
                      <a:pt x="81" y="42"/>
                    </a:lnTo>
                    <a:lnTo>
                      <a:pt x="89" y="48"/>
                    </a:lnTo>
                    <a:lnTo>
                      <a:pt x="96" y="57"/>
                    </a:lnTo>
                    <a:lnTo>
                      <a:pt x="110" y="76"/>
                    </a:lnTo>
                    <a:lnTo>
                      <a:pt x="113" y="86"/>
                    </a:lnTo>
                    <a:lnTo>
                      <a:pt x="120" y="95"/>
                    </a:lnTo>
                    <a:lnTo>
                      <a:pt x="135" y="111"/>
                    </a:lnTo>
                    <a:lnTo>
                      <a:pt x="138" y="119"/>
                    </a:lnTo>
                    <a:lnTo>
                      <a:pt x="145" y="129"/>
                    </a:lnTo>
                    <a:lnTo>
                      <a:pt x="152" y="149"/>
                    </a:lnTo>
                    <a:lnTo>
                      <a:pt x="152" y="153"/>
                    </a:lnTo>
                    <a:lnTo>
                      <a:pt x="156" y="163"/>
                    </a:lnTo>
                    <a:lnTo>
                      <a:pt x="163" y="178"/>
                    </a:lnTo>
                    <a:lnTo>
                      <a:pt x="166" y="182"/>
                    </a:lnTo>
                    <a:lnTo>
                      <a:pt x="170" y="192"/>
                    </a:lnTo>
                    <a:lnTo>
                      <a:pt x="177" y="206"/>
                    </a:lnTo>
                    <a:lnTo>
                      <a:pt x="177" y="216"/>
                    </a:lnTo>
                    <a:lnTo>
                      <a:pt x="181" y="226"/>
                    </a:lnTo>
                    <a:lnTo>
                      <a:pt x="188" y="245"/>
                    </a:lnTo>
                    <a:lnTo>
                      <a:pt x="191" y="255"/>
                    </a:lnTo>
                    <a:lnTo>
                      <a:pt x="198" y="265"/>
                    </a:lnTo>
                    <a:lnTo>
                      <a:pt x="209" y="283"/>
                    </a:lnTo>
                    <a:lnTo>
                      <a:pt x="212" y="292"/>
                    </a:lnTo>
                    <a:lnTo>
                      <a:pt x="219" y="306"/>
                    </a:lnTo>
                    <a:lnTo>
                      <a:pt x="234" y="330"/>
                    </a:lnTo>
                    <a:lnTo>
                      <a:pt x="241" y="340"/>
                    </a:lnTo>
                    <a:lnTo>
                      <a:pt x="244" y="344"/>
                    </a:lnTo>
                    <a:lnTo>
                      <a:pt x="248" y="350"/>
                    </a:lnTo>
                    <a:lnTo>
                      <a:pt x="251" y="354"/>
                    </a:lnTo>
                    <a:lnTo>
                      <a:pt x="262" y="364"/>
                    </a:lnTo>
                    <a:lnTo>
                      <a:pt x="269" y="369"/>
                    </a:lnTo>
                    <a:lnTo>
                      <a:pt x="276" y="374"/>
                    </a:lnTo>
                    <a:lnTo>
                      <a:pt x="290" y="383"/>
                    </a:lnTo>
                    <a:lnTo>
                      <a:pt x="300" y="389"/>
                    </a:lnTo>
                    <a:lnTo>
                      <a:pt x="308" y="393"/>
                    </a:lnTo>
                    <a:lnTo>
                      <a:pt x="318" y="399"/>
                    </a:lnTo>
                    <a:lnTo>
                      <a:pt x="325" y="403"/>
                    </a:lnTo>
                    <a:lnTo>
                      <a:pt x="336" y="407"/>
                    </a:lnTo>
                    <a:lnTo>
                      <a:pt x="354" y="413"/>
                    </a:lnTo>
                    <a:lnTo>
                      <a:pt x="368" y="417"/>
                    </a:lnTo>
                    <a:lnTo>
                      <a:pt x="382" y="421"/>
                    </a:lnTo>
                    <a:lnTo>
                      <a:pt x="396" y="421"/>
                    </a:lnTo>
                    <a:lnTo>
                      <a:pt x="417" y="427"/>
                    </a:lnTo>
                    <a:lnTo>
                      <a:pt x="442" y="431"/>
                    </a:lnTo>
                    <a:lnTo>
                      <a:pt x="463" y="437"/>
                    </a:lnTo>
                    <a:lnTo>
                      <a:pt x="488" y="441"/>
                    </a:lnTo>
                    <a:lnTo>
                      <a:pt x="509" y="441"/>
                    </a:lnTo>
                    <a:lnTo>
                      <a:pt x="534" y="446"/>
                    </a:lnTo>
                    <a:lnTo>
                      <a:pt x="566" y="451"/>
                    </a:lnTo>
                    <a:lnTo>
                      <a:pt x="598" y="456"/>
                    </a:lnTo>
                    <a:lnTo>
                      <a:pt x="612" y="456"/>
                    </a:lnTo>
                  </a:path>
                </a:pathLst>
              </a:custGeom>
              <a:noFill/>
              <a:ln w="19050" cap="rnd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5524470" y="5509846"/>
              <a:ext cx="20811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tx1"/>
                  </a:solidFill>
                </a:rPr>
                <a:t>t</a:t>
              </a:r>
              <a:endParaRPr lang="en-US" sz="2000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25" y="317500"/>
            <a:ext cx="8772525" cy="1090171"/>
          </a:xfrm>
        </p:spPr>
        <p:txBody>
          <a:bodyPr/>
          <a:lstStyle/>
          <a:p>
            <a:r>
              <a:rPr lang="en-US" dirty="0" smtClean="0"/>
              <a:t>Human-Computer Collaboration in Open Worlds</a:t>
            </a:r>
            <a:endParaRPr lang="en-US" dirty="0"/>
          </a:p>
        </p:txBody>
      </p:sp>
      <p:sp>
        <p:nvSpPr>
          <p:cNvPr id="1419267" name="Freeform 3"/>
          <p:cNvSpPr>
            <a:spLocks/>
          </p:cNvSpPr>
          <p:nvPr/>
        </p:nvSpPr>
        <p:spPr bwMode="auto">
          <a:xfrm>
            <a:off x="1771650" y="2079625"/>
            <a:ext cx="2797175" cy="3589338"/>
          </a:xfrm>
          <a:custGeom>
            <a:avLst/>
            <a:gdLst/>
            <a:ahLst/>
            <a:cxnLst>
              <a:cxn ang="0">
                <a:pos x="394" y="368"/>
              </a:cxn>
              <a:cxn ang="0">
                <a:pos x="384" y="756"/>
              </a:cxn>
              <a:cxn ang="0">
                <a:pos x="593" y="1238"/>
              </a:cxn>
              <a:cxn ang="0">
                <a:pos x="165" y="2116"/>
              </a:cxn>
              <a:cxn ang="0">
                <a:pos x="1585" y="2106"/>
              </a:cxn>
              <a:cxn ang="0">
                <a:pos x="1225" y="1497"/>
              </a:cxn>
              <a:cxn ang="0">
                <a:pos x="1248" y="1103"/>
              </a:cxn>
              <a:cxn ang="0">
                <a:pos x="1287" y="1024"/>
              </a:cxn>
              <a:cxn ang="0">
                <a:pos x="1446" y="1044"/>
              </a:cxn>
              <a:cxn ang="0">
                <a:pos x="1645" y="1024"/>
              </a:cxn>
              <a:cxn ang="0">
                <a:pos x="1625" y="895"/>
              </a:cxn>
              <a:cxn ang="0">
                <a:pos x="1635" y="845"/>
              </a:cxn>
              <a:cxn ang="0">
                <a:pos x="1625" y="716"/>
              </a:cxn>
              <a:cxn ang="0">
                <a:pos x="1724" y="646"/>
              </a:cxn>
              <a:cxn ang="0">
                <a:pos x="1595" y="448"/>
              </a:cxn>
              <a:cxn ang="0">
                <a:pos x="1546" y="319"/>
              </a:cxn>
              <a:cxn ang="0">
                <a:pos x="1555" y="209"/>
              </a:cxn>
              <a:cxn ang="0">
                <a:pos x="1516" y="51"/>
              </a:cxn>
              <a:cxn ang="0">
                <a:pos x="1248" y="11"/>
              </a:cxn>
              <a:cxn ang="0">
                <a:pos x="711" y="60"/>
              </a:cxn>
              <a:cxn ang="0">
                <a:pos x="394" y="368"/>
              </a:cxn>
            </a:cxnLst>
            <a:rect l="0" t="0" r="r" b="b"/>
            <a:pathLst>
              <a:path w="1762" h="2261">
                <a:moveTo>
                  <a:pt x="394" y="368"/>
                </a:moveTo>
                <a:cubicBezTo>
                  <a:pt x="340" y="484"/>
                  <a:pt x="351" y="611"/>
                  <a:pt x="384" y="756"/>
                </a:cubicBezTo>
                <a:cubicBezTo>
                  <a:pt x="417" y="901"/>
                  <a:pt x="629" y="1011"/>
                  <a:pt x="593" y="1238"/>
                </a:cubicBezTo>
                <a:cubicBezTo>
                  <a:pt x="557" y="1465"/>
                  <a:pt x="0" y="1971"/>
                  <a:pt x="165" y="2116"/>
                </a:cubicBezTo>
                <a:cubicBezTo>
                  <a:pt x="330" y="2261"/>
                  <a:pt x="1408" y="2209"/>
                  <a:pt x="1585" y="2106"/>
                </a:cubicBezTo>
                <a:cubicBezTo>
                  <a:pt x="1762" y="2003"/>
                  <a:pt x="1281" y="1664"/>
                  <a:pt x="1225" y="1497"/>
                </a:cubicBezTo>
                <a:cubicBezTo>
                  <a:pt x="1169" y="1330"/>
                  <a:pt x="1238" y="1182"/>
                  <a:pt x="1248" y="1103"/>
                </a:cubicBezTo>
                <a:cubicBezTo>
                  <a:pt x="1258" y="1024"/>
                  <a:pt x="1254" y="1034"/>
                  <a:pt x="1287" y="1024"/>
                </a:cubicBezTo>
                <a:cubicBezTo>
                  <a:pt x="1320" y="1014"/>
                  <a:pt x="1386" y="1044"/>
                  <a:pt x="1446" y="1044"/>
                </a:cubicBezTo>
                <a:cubicBezTo>
                  <a:pt x="1506" y="1044"/>
                  <a:pt x="1615" y="1049"/>
                  <a:pt x="1645" y="1024"/>
                </a:cubicBezTo>
                <a:cubicBezTo>
                  <a:pt x="1675" y="999"/>
                  <a:pt x="1627" y="925"/>
                  <a:pt x="1625" y="895"/>
                </a:cubicBezTo>
                <a:cubicBezTo>
                  <a:pt x="1623" y="865"/>
                  <a:pt x="1635" y="875"/>
                  <a:pt x="1635" y="845"/>
                </a:cubicBezTo>
                <a:cubicBezTo>
                  <a:pt x="1635" y="815"/>
                  <a:pt x="1610" y="749"/>
                  <a:pt x="1625" y="716"/>
                </a:cubicBezTo>
                <a:cubicBezTo>
                  <a:pt x="1640" y="683"/>
                  <a:pt x="1729" y="691"/>
                  <a:pt x="1724" y="646"/>
                </a:cubicBezTo>
                <a:cubicBezTo>
                  <a:pt x="1719" y="601"/>
                  <a:pt x="1625" y="502"/>
                  <a:pt x="1595" y="448"/>
                </a:cubicBezTo>
                <a:cubicBezTo>
                  <a:pt x="1565" y="394"/>
                  <a:pt x="1553" y="359"/>
                  <a:pt x="1546" y="319"/>
                </a:cubicBezTo>
                <a:cubicBezTo>
                  <a:pt x="1539" y="279"/>
                  <a:pt x="1560" y="254"/>
                  <a:pt x="1555" y="209"/>
                </a:cubicBezTo>
                <a:cubicBezTo>
                  <a:pt x="1550" y="164"/>
                  <a:pt x="1567" y="84"/>
                  <a:pt x="1516" y="51"/>
                </a:cubicBezTo>
                <a:cubicBezTo>
                  <a:pt x="1465" y="18"/>
                  <a:pt x="1382" y="10"/>
                  <a:pt x="1248" y="11"/>
                </a:cubicBezTo>
                <a:cubicBezTo>
                  <a:pt x="1114" y="12"/>
                  <a:pt x="853" y="0"/>
                  <a:pt x="711" y="60"/>
                </a:cubicBezTo>
                <a:cubicBezTo>
                  <a:pt x="569" y="120"/>
                  <a:pt x="458" y="252"/>
                  <a:pt x="394" y="368"/>
                </a:cubicBezTo>
                <a:close/>
              </a:path>
            </a:pathLst>
          </a:custGeom>
          <a:solidFill>
            <a:schemeClr val="accent1"/>
          </a:solidFill>
          <a:ln w="12700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l" rtl="0"/>
            <a:endParaRPr lang="en-US" kern="120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1419269" name="Rectangle 5"/>
          <p:cNvSpPr>
            <a:spLocks noChangeArrowheads="1"/>
          </p:cNvSpPr>
          <p:nvPr/>
        </p:nvSpPr>
        <p:spPr bwMode="auto">
          <a:xfrm>
            <a:off x="6164263" y="2049463"/>
            <a:ext cx="315912" cy="3341687"/>
          </a:xfrm>
          <a:prstGeom prst="rect">
            <a:avLst/>
          </a:prstGeom>
          <a:solidFill>
            <a:schemeClr val="hlink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/>
            <a:endParaRPr lang="en-US" kern="120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1419270" name="Line 6"/>
          <p:cNvSpPr>
            <a:spLocks noChangeShapeType="1"/>
          </p:cNvSpPr>
          <p:nvPr/>
        </p:nvSpPr>
        <p:spPr bwMode="auto">
          <a:xfrm flipH="1" flipV="1">
            <a:off x="5233988" y="2081213"/>
            <a:ext cx="741362" cy="425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/>
            <a:endParaRPr lang="en-US" kern="120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1419271" name="Line 7"/>
          <p:cNvSpPr>
            <a:spLocks noChangeShapeType="1"/>
          </p:cNvSpPr>
          <p:nvPr/>
        </p:nvSpPr>
        <p:spPr bwMode="auto">
          <a:xfrm flipH="1" flipV="1">
            <a:off x="5308600" y="2957513"/>
            <a:ext cx="677863" cy="1587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/>
            <a:endParaRPr lang="en-US" kern="120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1419272" name="Line 8"/>
          <p:cNvSpPr>
            <a:spLocks noChangeShapeType="1"/>
          </p:cNvSpPr>
          <p:nvPr/>
        </p:nvSpPr>
        <p:spPr bwMode="auto">
          <a:xfrm flipH="1">
            <a:off x="5226050" y="4497388"/>
            <a:ext cx="835025" cy="2524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/>
            <a:endParaRPr lang="en-US" kern="120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1419273" name="Line 9"/>
          <p:cNvSpPr>
            <a:spLocks noChangeShapeType="1"/>
          </p:cNvSpPr>
          <p:nvPr/>
        </p:nvSpPr>
        <p:spPr bwMode="auto">
          <a:xfrm flipH="1">
            <a:off x="5319713" y="3835400"/>
            <a:ext cx="677862" cy="158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/>
            <a:endParaRPr lang="en-US" kern="120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3954" name="Rectangle 2"/>
          <p:cNvSpPr>
            <a:spLocks noGrp="1" noChangeArrowheads="1"/>
          </p:cNvSpPr>
          <p:nvPr>
            <p:ph type="title"/>
          </p:nvPr>
        </p:nvSpPr>
        <p:spPr>
          <a:xfrm>
            <a:off x="493713" y="269875"/>
            <a:ext cx="8172450" cy="591573"/>
          </a:xfrm>
        </p:spPr>
        <p:txBody>
          <a:bodyPr/>
          <a:lstStyle/>
          <a:p>
            <a:r>
              <a:rPr lang="en-US" dirty="0" smtClean="0"/>
              <a:t>Grounding</a:t>
            </a:r>
            <a:endParaRPr lang="en-US" dirty="0"/>
          </a:p>
        </p:txBody>
      </p:sp>
      <p:sp>
        <p:nvSpPr>
          <p:cNvPr id="1533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4000" y="1169823"/>
            <a:ext cx="8890000" cy="1216040"/>
          </a:xfrm>
        </p:spPr>
        <p:txBody>
          <a:bodyPr/>
          <a:lstStyle/>
          <a:p>
            <a:pPr>
              <a:buNone/>
            </a:pPr>
            <a:r>
              <a:rPr lang="en-US" sz="3600" b="1" dirty="0" smtClean="0"/>
              <a:t>Converging on shared references, beliefs, and intentions</a:t>
            </a:r>
            <a:endParaRPr lang="en-US" sz="3600" b="1" dirty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177500" y="4367213"/>
            <a:ext cx="1641475" cy="2457450"/>
            <a:chOff x="647" y="2240"/>
            <a:chExt cx="1154" cy="1716"/>
          </a:xfrm>
        </p:grpSpPr>
        <p:sp>
          <p:nvSpPr>
            <p:cNvPr id="1533957" name="Freeform 5"/>
            <p:cNvSpPr>
              <a:spLocks/>
            </p:cNvSpPr>
            <p:nvPr/>
          </p:nvSpPr>
          <p:spPr bwMode="auto">
            <a:xfrm>
              <a:off x="1125" y="2522"/>
              <a:ext cx="183" cy="1434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9" y="168"/>
                </a:cxn>
                <a:cxn ang="0">
                  <a:pos x="38" y="309"/>
                </a:cxn>
                <a:cxn ang="0">
                  <a:pos x="178" y="759"/>
                </a:cxn>
                <a:cxn ang="0">
                  <a:pos x="9" y="1434"/>
                </a:cxn>
              </a:cxnLst>
              <a:rect l="0" t="0" r="r" b="b"/>
              <a:pathLst>
                <a:path w="183" h="1434">
                  <a:moveTo>
                    <a:pt x="94" y="0"/>
                  </a:moveTo>
                  <a:cubicBezTo>
                    <a:pt x="56" y="58"/>
                    <a:pt x="18" y="117"/>
                    <a:pt x="9" y="168"/>
                  </a:cubicBezTo>
                  <a:cubicBezTo>
                    <a:pt x="0" y="219"/>
                    <a:pt x="10" y="211"/>
                    <a:pt x="38" y="309"/>
                  </a:cubicBezTo>
                  <a:cubicBezTo>
                    <a:pt x="66" y="407"/>
                    <a:pt x="183" y="572"/>
                    <a:pt x="178" y="759"/>
                  </a:cubicBezTo>
                  <a:cubicBezTo>
                    <a:pt x="173" y="946"/>
                    <a:pt x="91" y="1190"/>
                    <a:pt x="9" y="143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3958" name="Freeform 6"/>
            <p:cNvSpPr>
              <a:spLocks/>
            </p:cNvSpPr>
            <p:nvPr/>
          </p:nvSpPr>
          <p:spPr bwMode="auto">
            <a:xfrm>
              <a:off x="1238" y="2310"/>
              <a:ext cx="563" cy="647"/>
            </a:xfrm>
            <a:custGeom>
              <a:avLst/>
              <a:gdLst/>
              <a:ahLst/>
              <a:cxnLst>
                <a:cxn ang="0">
                  <a:pos x="0" y="647"/>
                </a:cxn>
                <a:cxn ang="0">
                  <a:pos x="197" y="535"/>
                </a:cxn>
                <a:cxn ang="0">
                  <a:pos x="309" y="169"/>
                </a:cxn>
                <a:cxn ang="0">
                  <a:pos x="563" y="0"/>
                </a:cxn>
              </a:cxnLst>
              <a:rect l="0" t="0" r="r" b="b"/>
              <a:pathLst>
                <a:path w="563" h="647">
                  <a:moveTo>
                    <a:pt x="0" y="647"/>
                  </a:moveTo>
                  <a:cubicBezTo>
                    <a:pt x="73" y="631"/>
                    <a:pt x="146" y="615"/>
                    <a:pt x="197" y="535"/>
                  </a:cubicBezTo>
                  <a:cubicBezTo>
                    <a:pt x="248" y="455"/>
                    <a:pt x="248" y="258"/>
                    <a:pt x="309" y="169"/>
                  </a:cubicBezTo>
                  <a:cubicBezTo>
                    <a:pt x="370" y="80"/>
                    <a:pt x="466" y="40"/>
                    <a:pt x="56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3959" name="Freeform 7"/>
            <p:cNvSpPr>
              <a:spLocks/>
            </p:cNvSpPr>
            <p:nvPr/>
          </p:nvSpPr>
          <p:spPr bwMode="auto">
            <a:xfrm>
              <a:off x="647" y="2746"/>
              <a:ext cx="563" cy="229"/>
            </a:xfrm>
            <a:custGeom>
              <a:avLst/>
              <a:gdLst/>
              <a:ahLst/>
              <a:cxnLst>
                <a:cxn ang="0">
                  <a:pos x="563" y="225"/>
                </a:cxn>
                <a:cxn ang="0">
                  <a:pos x="422" y="196"/>
                </a:cxn>
                <a:cxn ang="0">
                  <a:pos x="113" y="28"/>
                </a:cxn>
                <a:cxn ang="0">
                  <a:pos x="0" y="28"/>
                </a:cxn>
              </a:cxnLst>
              <a:rect l="0" t="0" r="r" b="b"/>
              <a:pathLst>
                <a:path w="563" h="229">
                  <a:moveTo>
                    <a:pt x="563" y="225"/>
                  </a:moveTo>
                  <a:cubicBezTo>
                    <a:pt x="530" y="227"/>
                    <a:pt x="497" y="229"/>
                    <a:pt x="422" y="196"/>
                  </a:cubicBezTo>
                  <a:cubicBezTo>
                    <a:pt x="347" y="163"/>
                    <a:pt x="183" y="56"/>
                    <a:pt x="113" y="28"/>
                  </a:cubicBezTo>
                  <a:cubicBezTo>
                    <a:pt x="43" y="0"/>
                    <a:pt x="21" y="14"/>
                    <a:pt x="0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3960" name="Freeform 8"/>
            <p:cNvSpPr>
              <a:spLocks/>
            </p:cNvSpPr>
            <p:nvPr/>
          </p:nvSpPr>
          <p:spPr bwMode="auto">
            <a:xfrm>
              <a:off x="1303" y="3253"/>
              <a:ext cx="338" cy="7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1" y="197"/>
                </a:cxn>
                <a:cxn ang="0">
                  <a:pos x="338" y="703"/>
                </a:cxn>
              </a:cxnLst>
              <a:rect l="0" t="0" r="r" b="b"/>
              <a:pathLst>
                <a:path w="338" h="703">
                  <a:moveTo>
                    <a:pt x="0" y="0"/>
                  </a:moveTo>
                  <a:cubicBezTo>
                    <a:pt x="42" y="40"/>
                    <a:pt x="85" y="80"/>
                    <a:pt x="141" y="197"/>
                  </a:cubicBezTo>
                  <a:cubicBezTo>
                    <a:pt x="197" y="314"/>
                    <a:pt x="267" y="508"/>
                    <a:pt x="338" y="70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3961" name="Oval 9"/>
            <p:cNvSpPr>
              <a:spLocks noChangeArrowheads="1"/>
            </p:cNvSpPr>
            <p:nvPr/>
          </p:nvSpPr>
          <p:spPr bwMode="auto">
            <a:xfrm>
              <a:off x="994" y="2240"/>
              <a:ext cx="366" cy="45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533962" name="Rectangle 10"/>
          <p:cNvSpPr>
            <a:spLocks noChangeArrowheads="1"/>
          </p:cNvSpPr>
          <p:nvPr/>
        </p:nvSpPr>
        <p:spPr bwMode="auto">
          <a:xfrm>
            <a:off x="5738138" y="3921125"/>
            <a:ext cx="3385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b="1" dirty="0">
                <a:solidFill>
                  <a:schemeClr val="tx1"/>
                </a:solidFill>
                <a:effectLst/>
                <a:latin typeface="Times New Roman" pitchFamily="18" charset="0"/>
              </a:rPr>
              <a:t>?</a:t>
            </a:r>
            <a:endParaRPr lang="en-US" sz="2400" b="1" dirty="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533963" name="AutoShape 11"/>
          <p:cNvSpPr>
            <a:spLocks noChangeArrowheads="1"/>
          </p:cNvSpPr>
          <p:nvPr/>
        </p:nvSpPr>
        <p:spPr bwMode="auto">
          <a:xfrm>
            <a:off x="6404888" y="3325813"/>
            <a:ext cx="1652587" cy="1025525"/>
          </a:xfrm>
          <a:prstGeom prst="cloudCallout">
            <a:avLst>
              <a:gd name="adj1" fmla="val -76032"/>
              <a:gd name="adj2" fmla="val 63778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sz="1200" b="0">
              <a:effectLst/>
              <a:latin typeface="Times New Roman" pitchFamily="18" charset="0"/>
            </a:endParaRP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2464713" y="3211513"/>
            <a:ext cx="1385887" cy="1139825"/>
            <a:chOff x="1200" y="1912"/>
            <a:chExt cx="873" cy="718"/>
          </a:xfrm>
        </p:grpSpPr>
        <p:sp>
          <p:nvSpPr>
            <p:cNvPr id="1533965" name="AutoShape 13"/>
            <p:cNvSpPr>
              <a:spLocks noChangeArrowheads="1"/>
            </p:cNvSpPr>
            <p:nvPr/>
          </p:nvSpPr>
          <p:spPr bwMode="auto">
            <a:xfrm>
              <a:off x="1200" y="1912"/>
              <a:ext cx="873" cy="718"/>
            </a:xfrm>
            <a:prstGeom prst="cloudCallout">
              <a:avLst>
                <a:gd name="adj1" fmla="val 31671"/>
                <a:gd name="adj2" fmla="val 77995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sz="1200" b="0">
                <a:effectLst/>
                <a:latin typeface="Times New Roman" pitchFamily="18" charset="0"/>
              </a:endParaRPr>
            </a:p>
          </p:txBody>
        </p:sp>
        <p:sp>
          <p:nvSpPr>
            <p:cNvPr id="1533966" name="Rectangle 14"/>
            <p:cNvSpPr>
              <a:spLocks noChangeArrowheads="1"/>
            </p:cNvSpPr>
            <p:nvPr/>
          </p:nvSpPr>
          <p:spPr bwMode="auto">
            <a:xfrm>
              <a:off x="1344" y="2001"/>
              <a:ext cx="642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sz="1200" b="0" dirty="0">
                  <a:solidFill>
                    <a:schemeClr val="tx1"/>
                  </a:solidFill>
                  <a:effectLst/>
                  <a:latin typeface="Times New Roman" pitchFamily="18" charset="0"/>
                </a:rPr>
                <a:t>*&amp;(#))(@%+</a:t>
              </a:r>
            </a:p>
            <a:p>
              <a:pPr ea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sz="1200" b="0" dirty="0">
                  <a:solidFill>
                    <a:schemeClr val="tx1"/>
                  </a:solidFill>
                  <a:effectLst/>
                  <a:latin typeface="Times New Roman" pitchFamily="18" charset="0"/>
                </a:rPr>
                <a:t>%%$#*%$#</a:t>
              </a:r>
            </a:p>
            <a:p>
              <a:pPr ea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sz="1200" b="0" dirty="0">
                  <a:solidFill>
                    <a:schemeClr val="tx1"/>
                  </a:solidFill>
                  <a:effectLst/>
                  <a:latin typeface="Times New Roman" pitchFamily="18" charset="0"/>
                </a:rPr>
                <a:t>*&amp;%*&amp;(^*^</a:t>
              </a:r>
            </a:p>
            <a:p>
              <a:pPr ea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sz="1200" b="0" dirty="0">
                  <a:solidFill>
                    <a:schemeClr val="tx1"/>
                  </a:solidFill>
                  <a:effectLst/>
                  <a:latin typeface="Times New Roman" pitchFamily="18" charset="0"/>
                </a:rPr>
                <a:t>&amp;*%^*&amp;+</a:t>
              </a:r>
              <a:r>
                <a:rPr lang="en-US" sz="1200" b="0" dirty="0">
                  <a:effectLst/>
                  <a:latin typeface="Times New Roman" pitchFamily="18" charset="0"/>
                </a:rPr>
                <a:t>#</a:t>
              </a:r>
            </a:p>
          </p:txBody>
        </p:sp>
      </p:grpSp>
      <p:sp>
        <p:nvSpPr>
          <p:cNvPr id="1533967" name="Rectangle 15"/>
          <p:cNvSpPr>
            <a:spLocks noChangeArrowheads="1"/>
          </p:cNvSpPr>
          <p:nvPr/>
        </p:nvSpPr>
        <p:spPr bwMode="auto">
          <a:xfrm>
            <a:off x="6481088" y="3886200"/>
            <a:ext cx="101123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200" b="0" dirty="0">
                <a:solidFill>
                  <a:srgbClr val="11FFE8"/>
                </a:solidFill>
                <a:effectLst/>
                <a:latin typeface="Times New Roman" pitchFamily="18" charset="0"/>
              </a:rPr>
              <a:t>*&amp;(#))(@%+</a:t>
            </a:r>
          </a:p>
        </p:txBody>
      </p:sp>
      <p:sp>
        <p:nvSpPr>
          <p:cNvPr id="1533968" name="Rectangle 16"/>
          <p:cNvSpPr>
            <a:spLocks noChangeArrowheads="1"/>
          </p:cNvSpPr>
          <p:nvPr/>
        </p:nvSpPr>
        <p:spPr bwMode="auto">
          <a:xfrm>
            <a:off x="3754618" y="3898534"/>
            <a:ext cx="13179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600" dirty="0" smtClean="0">
                <a:solidFill>
                  <a:srgbClr val="F7E001"/>
                </a:solidFill>
                <a:effectLst/>
                <a:latin typeface="Times New Roman" pitchFamily="18" charset="0"/>
              </a:rPr>
              <a:t>*&amp;(#)@%+ </a:t>
            </a:r>
            <a:r>
              <a:rPr lang="en-US" b="1" dirty="0" smtClean="0">
                <a:solidFill>
                  <a:srgbClr val="F7E001"/>
                </a:solidFill>
                <a:effectLst/>
                <a:latin typeface="Times New Roman" pitchFamily="18" charset="0"/>
              </a:rPr>
              <a:t>!</a:t>
            </a:r>
            <a:endParaRPr lang="en-US" sz="1600" b="1" dirty="0">
              <a:solidFill>
                <a:srgbClr val="F7E001"/>
              </a:solidFill>
              <a:effectLst/>
              <a:latin typeface="Times New Roman" pitchFamily="18" charset="0"/>
            </a:endParaRPr>
          </a:p>
        </p:txBody>
      </p:sp>
      <p:sp>
        <p:nvSpPr>
          <p:cNvPr id="1533970" name="Freeform 18"/>
          <p:cNvSpPr>
            <a:spLocks/>
          </p:cNvSpPr>
          <p:nvPr/>
        </p:nvSpPr>
        <p:spPr bwMode="auto">
          <a:xfrm>
            <a:off x="3971128" y="3286004"/>
            <a:ext cx="1830387" cy="462307"/>
          </a:xfrm>
          <a:custGeom>
            <a:avLst/>
            <a:gdLst/>
            <a:ahLst/>
            <a:cxnLst>
              <a:cxn ang="0">
                <a:pos x="896" y="62"/>
              </a:cxn>
              <a:cxn ang="0">
                <a:pos x="833" y="301"/>
              </a:cxn>
              <a:cxn ang="0">
                <a:pos x="116" y="399"/>
              </a:cxn>
              <a:cxn ang="0">
                <a:pos x="137" y="118"/>
              </a:cxn>
              <a:cxn ang="0">
                <a:pos x="439" y="48"/>
              </a:cxn>
              <a:cxn ang="0">
                <a:pos x="833" y="406"/>
              </a:cxn>
            </a:cxnLst>
            <a:rect l="0" t="0" r="r" b="b"/>
            <a:pathLst>
              <a:path w="963" h="429">
                <a:moveTo>
                  <a:pt x="896" y="62"/>
                </a:moveTo>
                <a:cubicBezTo>
                  <a:pt x="929" y="153"/>
                  <a:pt x="963" y="245"/>
                  <a:pt x="833" y="301"/>
                </a:cubicBezTo>
                <a:cubicBezTo>
                  <a:pt x="703" y="357"/>
                  <a:pt x="232" y="429"/>
                  <a:pt x="116" y="399"/>
                </a:cubicBezTo>
                <a:cubicBezTo>
                  <a:pt x="0" y="369"/>
                  <a:pt x="83" y="176"/>
                  <a:pt x="137" y="118"/>
                </a:cubicBezTo>
                <a:cubicBezTo>
                  <a:pt x="191" y="60"/>
                  <a:pt x="323" y="0"/>
                  <a:pt x="439" y="48"/>
                </a:cubicBezTo>
                <a:cubicBezTo>
                  <a:pt x="555" y="96"/>
                  <a:pt x="769" y="346"/>
                  <a:pt x="833" y="406"/>
                </a:cubicBezTo>
              </a:path>
            </a:pathLst>
          </a:custGeom>
          <a:noFill/>
          <a:ln w="9525" cap="flat" cmpd="sng">
            <a:solidFill>
              <a:srgbClr val="00FFFF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wrap="square" lIns="92075" tIns="46038" rIns="92075" bIns="46038" anchor="ctr">
            <a:spAutoFit/>
          </a:bodyPr>
          <a:lstStyle/>
          <a:p>
            <a:endParaRPr lang="en-US"/>
          </a:p>
        </p:txBody>
      </p:sp>
      <p:sp>
        <p:nvSpPr>
          <p:cNvPr id="1533971" name="Rectangle 19"/>
          <p:cNvSpPr>
            <a:spLocks noChangeArrowheads="1"/>
          </p:cNvSpPr>
          <p:nvPr/>
        </p:nvSpPr>
        <p:spPr bwMode="auto">
          <a:xfrm>
            <a:off x="6543000" y="3533775"/>
            <a:ext cx="12827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200" b="0" dirty="0">
                <a:solidFill>
                  <a:schemeClr val="tx1"/>
                </a:solidFill>
                <a:effectLst/>
                <a:latin typeface="Times New Roman" pitchFamily="18" charset="0"/>
              </a:rPr>
              <a:t>*&amp;(#))(@%+</a:t>
            </a:r>
          </a:p>
          <a:p>
            <a:pPr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200" b="0" dirty="0">
                <a:solidFill>
                  <a:schemeClr val="tx1"/>
                </a:solidFill>
                <a:effectLst/>
                <a:latin typeface="Times New Roman" pitchFamily="18" charset="0"/>
              </a:rPr>
              <a:t>%%$#*%$#</a:t>
            </a:r>
          </a:p>
        </p:txBody>
      </p:sp>
      <p:grpSp>
        <p:nvGrpSpPr>
          <p:cNvPr id="11" name="Group 42"/>
          <p:cNvGrpSpPr>
            <a:grpSpLocks/>
          </p:cNvGrpSpPr>
          <p:nvPr/>
        </p:nvGrpSpPr>
        <p:grpSpPr bwMode="auto">
          <a:xfrm rot="-2032374">
            <a:off x="2029738" y="3149600"/>
            <a:ext cx="677862" cy="744538"/>
            <a:chOff x="4152" y="2862"/>
            <a:chExt cx="581" cy="648"/>
          </a:xfrm>
        </p:grpSpPr>
        <p:grpSp>
          <p:nvGrpSpPr>
            <p:cNvPr id="12" name="Group 43"/>
            <p:cNvGrpSpPr>
              <a:grpSpLocks/>
            </p:cNvGrpSpPr>
            <p:nvPr/>
          </p:nvGrpSpPr>
          <p:grpSpPr bwMode="auto">
            <a:xfrm>
              <a:off x="4506" y="2982"/>
              <a:ext cx="227" cy="528"/>
              <a:chOff x="856" y="2392"/>
              <a:chExt cx="264" cy="648"/>
            </a:xfrm>
          </p:grpSpPr>
          <p:sp>
            <p:nvSpPr>
              <p:cNvPr id="1533996" name="Line 44"/>
              <p:cNvSpPr>
                <a:spLocks noChangeShapeType="1"/>
              </p:cNvSpPr>
              <p:nvPr/>
            </p:nvSpPr>
            <p:spPr bwMode="auto">
              <a:xfrm flipV="1">
                <a:off x="992" y="2632"/>
                <a:ext cx="0" cy="408"/>
              </a:xfrm>
              <a:prstGeom prst="line">
                <a:avLst/>
              </a:prstGeom>
              <a:noFill/>
              <a:ln w="9525">
                <a:solidFill>
                  <a:srgbClr val="F7E00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33997" name="AutoShape 45"/>
              <p:cNvSpPr>
                <a:spLocks noChangeArrowheads="1"/>
              </p:cNvSpPr>
              <p:nvPr/>
            </p:nvSpPr>
            <p:spPr bwMode="auto">
              <a:xfrm>
                <a:off x="856" y="2392"/>
                <a:ext cx="264" cy="240"/>
              </a:xfrm>
              <a:prstGeom prst="octagon">
                <a:avLst>
                  <a:gd name="adj" fmla="val 29287"/>
                </a:avLst>
              </a:prstGeom>
              <a:solidFill>
                <a:schemeClr val="bg1"/>
              </a:solidFill>
              <a:ln w="9525">
                <a:solidFill>
                  <a:srgbClr val="F7E00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lang="en-US" sz="700">
                    <a:effectLst/>
                  </a:rPr>
                  <a:t>STOP</a:t>
                </a:r>
                <a:endParaRPr lang="en-US" sz="1200">
                  <a:effectLst/>
                </a:endParaRPr>
              </a:p>
            </p:txBody>
          </p:sp>
        </p:grpSp>
        <p:grpSp>
          <p:nvGrpSpPr>
            <p:cNvPr id="13" name="Group 46"/>
            <p:cNvGrpSpPr>
              <a:grpSpLocks/>
            </p:cNvGrpSpPr>
            <p:nvPr/>
          </p:nvGrpSpPr>
          <p:grpSpPr bwMode="auto">
            <a:xfrm>
              <a:off x="4152" y="2862"/>
              <a:ext cx="539" cy="539"/>
              <a:chOff x="4314" y="2952"/>
              <a:chExt cx="971" cy="863"/>
            </a:xfrm>
          </p:grpSpPr>
          <p:grpSp>
            <p:nvGrpSpPr>
              <p:cNvPr id="14" name="Group 47"/>
              <p:cNvGrpSpPr>
                <a:grpSpLocks/>
              </p:cNvGrpSpPr>
              <p:nvPr/>
            </p:nvGrpSpPr>
            <p:grpSpPr bwMode="auto">
              <a:xfrm>
                <a:off x="4314" y="3401"/>
                <a:ext cx="971" cy="414"/>
                <a:chOff x="72" y="3029"/>
                <a:chExt cx="971" cy="414"/>
              </a:xfrm>
            </p:grpSpPr>
            <p:grpSp>
              <p:nvGrpSpPr>
                <p:cNvPr id="15" name="Group 48"/>
                <p:cNvGrpSpPr>
                  <a:grpSpLocks/>
                </p:cNvGrpSpPr>
                <p:nvPr/>
              </p:nvGrpSpPr>
              <p:grpSpPr bwMode="auto">
                <a:xfrm rot="1578857">
                  <a:off x="530" y="3176"/>
                  <a:ext cx="513" cy="267"/>
                  <a:chOff x="308" y="3608"/>
                  <a:chExt cx="513" cy="267"/>
                </a:xfrm>
              </p:grpSpPr>
              <p:sp>
                <p:nvSpPr>
                  <p:cNvPr id="1534001" name="Oval 49"/>
                  <p:cNvSpPr>
                    <a:spLocks noChangeArrowheads="1"/>
                  </p:cNvSpPr>
                  <p:nvPr/>
                </p:nvSpPr>
                <p:spPr bwMode="auto">
                  <a:xfrm rot="-1872926">
                    <a:off x="611" y="3757"/>
                    <a:ext cx="88" cy="118"/>
                  </a:xfrm>
                  <a:prstGeom prst="ellipse">
                    <a:avLst/>
                  </a:prstGeom>
                  <a:solidFill>
                    <a:srgbClr val="8184FF"/>
                  </a:solidFill>
                  <a:ln w="12700" algn="ctr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534002" name="Oval 50"/>
                  <p:cNvSpPr>
                    <a:spLocks noChangeArrowheads="1"/>
                  </p:cNvSpPr>
                  <p:nvPr/>
                </p:nvSpPr>
                <p:spPr bwMode="auto">
                  <a:xfrm rot="-1872926">
                    <a:off x="347" y="3653"/>
                    <a:ext cx="94" cy="132"/>
                  </a:xfrm>
                  <a:prstGeom prst="ellipse">
                    <a:avLst/>
                  </a:prstGeom>
                  <a:solidFill>
                    <a:srgbClr val="8184FF"/>
                  </a:solidFill>
                  <a:ln w="12700" algn="ctr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534003" name="Freeform 51"/>
                  <p:cNvSpPr>
                    <a:spLocks/>
                  </p:cNvSpPr>
                  <p:nvPr/>
                </p:nvSpPr>
                <p:spPr bwMode="auto">
                  <a:xfrm>
                    <a:off x="308" y="3608"/>
                    <a:ext cx="513" cy="243"/>
                  </a:xfrm>
                  <a:custGeom>
                    <a:avLst/>
                    <a:gdLst/>
                    <a:ahLst/>
                    <a:cxnLst>
                      <a:cxn ang="0">
                        <a:pos x="12" y="99"/>
                      </a:cxn>
                      <a:cxn ang="0">
                        <a:pos x="0" y="67"/>
                      </a:cxn>
                      <a:cxn ang="0">
                        <a:pos x="16" y="39"/>
                      </a:cxn>
                      <a:cxn ang="0">
                        <a:pos x="46" y="34"/>
                      </a:cxn>
                      <a:cxn ang="0">
                        <a:pos x="160" y="34"/>
                      </a:cxn>
                      <a:cxn ang="0">
                        <a:pos x="244" y="0"/>
                      </a:cxn>
                      <a:cxn ang="0">
                        <a:pos x="467" y="75"/>
                      </a:cxn>
                      <a:cxn ang="0">
                        <a:pos x="468" y="151"/>
                      </a:cxn>
                      <a:cxn ang="0">
                        <a:pos x="513" y="204"/>
                      </a:cxn>
                      <a:cxn ang="0">
                        <a:pos x="490" y="243"/>
                      </a:cxn>
                      <a:cxn ang="0">
                        <a:pos x="390" y="220"/>
                      </a:cxn>
                      <a:cxn ang="0">
                        <a:pos x="340" y="187"/>
                      </a:cxn>
                      <a:cxn ang="0">
                        <a:pos x="270" y="199"/>
                      </a:cxn>
                      <a:cxn ang="0">
                        <a:pos x="169" y="165"/>
                      </a:cxn>
                      <a:cxn ang="0">
                        <a:pos x="122" y="127"/>
                      </a:cxn>
                      <a:cxn ang="0">
                        <a:pos x="88" y="114"/>
                      </a:cxn>
                      <a:cxn ang="0">
                        <a:pos x="10" y="100"/>
                      </a:cxn>
                    </a:cxnLst>
                    <a:rect l="0" t="0" r="r" b="b"/>
                    <a:pathLst>
                      <a:path w="513" h="243">
                        <a:moveTo>
                          <a:pt x="12" y="99"/>
                        </a:moveTo>
                        <a:lnTo>
                          <a:pt x="0" y="67"/>
                        </a:lnTo>
                        <a:lnTo>
                          <a:pt x="16" y="39"/>
                        </a:lnTo>
                        <a:lnTo>
                          <a:pt x="46" y="34"/>
                        </a:lnTo>
                        <a:lnTo>
                          <a:pt x="160" y="34"/>
                        </a:lnTo>
                        <a:lnTo>
                          <a:pt x="244" y="0"/>
                        </a:lnTo>
                        <a:lnTo>
                          <a:pt x="467" y="75"/>
                        </a:lnTo>
                        <a:lnTo>
                          <a:pt x="468" y="151"/>
                        </a:lnTo>
                        <a:lnTo>
                          <a:pt x="513" y="204"/>
                        </a:lnTo>
                        <a:lnTo>
                          <a:pt x="490" y="243"/>
                        </a:lnTo>
                        <a:lnTo>
                          <a:pt x="390" y="220"/>
                        </a:lnTo>
                        <a:lnTo>
                          <a:pt x="340" y="187"/>
                        </a:lnTo>
                        <a:lnTo>
                          <a:pt x="270" y="199"/>
                        </a:lnTo>
                        <a:lnTo>
                          <a:pt x="169" y="165"/>
                        </a:lnTo>
                        <a:lnTo>
                          <a:pt x="122" y="127"/>
                        </a:lnTo>
                        <a:lnTo>
                          <a:pt x="88" y="114"/>
                        </a:lnTo>
                        <a:lnTo>
                          <a:pt x="10" y="100"/>
                        </a:lnTo>
                      </a:path>
                    </a:pathLst>
                  </a:custGeom>
                  <a:solidFill>
                    <a:srgbClr val="8184FF"/>
                  </a:solidFill>
                  <a:ln w="12700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6" name="Group 52"/>
                <p:cNvGrpSpPr>
                  <a:grpSpLocks/>
                </p:cNvGrpSpPr>
                <p:nvPr/>
              </p:nvGrpSpPr>
              <p:grpSpPr bwMode="auto">
                <a:xfrm>
                  <a:off x="72" y="3029"/>
                  <a:ext cx="519" cy="235"/>
                  <a:chOff x="225" y="2285"/>
                  <a:chExt cx="573" cy="313"/>
                </a:xfrm>
              </p:grpSpPr>
              <p:sp>
                <p:nvSpPr>
                  <p:cNvPr id="1534005" name="Oval 53"/>
                  <p:cNvSpPr>
                    <a:spLocks noChangeArrowheads="1"/>
                  </p:cNvSpPr>
                  <p:nvPr/>
                </p:nvSpPr>
                <p:spPr bwMode="auto">
                  <a:xfrm rot="1872926" flipH="1">
                    <a:off x="369" y="2447"/>
                    <a:ext cx="88" cy="151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12700" algn="ctr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534006" name="Oval 54"/>
                  <p:cNvSpPr>
                    <a:spLocks noChangeArrowheads="1"/>
                  </p:cNvSpPr>
                  <p:nvPr/>
                </p:nvSpPr>
                <p:spPr bwMode="auto">
                  <a:xfrm rot="1872926" flipH="1">
                    <a:off x="662" y="2367"/>
                    <a:ext cx="88" cy="151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12700" algn="ctr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534007" name="Freeform 55"/>
                  <p:cNvSpPr>
                    <a:spLocks/>
                  </p:cNvSpPr>
                  <p:nvPr/>
                </p:nvSpPr>
                <p:spPr bwMode="auto">
                  <a:xfrm>
                    <a:off x="225" y="2285"/>
                    <a:ext cx="573" cy="283"/>
                  </a:xfrm>
                  <a:custGeom>
                    <a:avLst/>
                    <a:gdLst/>
                    <a:ahLst/>
                    <a:cxnLst>
                      <a:cxn ang="0">
                        <a:pos x="550" y="129"/>
                      </a:cxn>
                      <a:cxn ang="0">
                        <a:pos x="573" y="99"/>
                      </a:cxn>
                      <a:cxn ang="0">
                        <a:pos x="567" y="73"/>
                      </a:cxn>
                      <a:cxn ang="0">
                        <a:pos x="528" y="75"/>
                      </a:cxn>
                      <a:cxn ang="0">
                        <a:pos x="440" y="73"/>
                      </a:cxn>
                      <a:cxn ang="0">
                        <a:pos x="405" y="54"/>
                      </a:cxn>
                      <a:cxn ang="0">
                        <a:pos x="345" y="0"/>
                      </a:cxn>
                      <a:cxn ang="0">
                        <a:pos x="140" y="70"/>
                      </a:cxn>
                      <a:cxn ang="0">
                        <a:pos x="87" y="169"/>
                      </a:cxn>
                      <a:cxn ang="0">
                        <a:pos x="29" y="199"/>
                      </a:cxn>
                      <a:cxn ang="0">
                        <a:pos x="0" y="252"/>
                      </a:cxn>
                      <a:cxn ang="0">
                        <a:pos x="42" y="283"/>
                      </a:cxn>
                      <a:cxn ang="0">
                        <a:pos x="133" y="248"/>
                      </a:cxn>
                      <a:cxn ang="0">
                        <a:pos x="174" y="204"/>
                      </a:cxn>
                      <a:cxn ang="0">
                        <a:pos x="219" y="195"/>
                      </a:cxn>
                      <a:cxn ang="0">
                        <a:pos x="292" y="229"/>
                      </a:cxn>
                      <a:cxn ang="0">
                        <a:pos x="422" y="201"/>
                      </a:cxn>
                      <a:cxn ang="0">
                        <a:pos x="440" y="157"/>
                      </a:cxn>
                      <a:cxn ang="0">
                        <a:pos x="493" y="117"/>
                      </a:cxn>
                      <a:cxn ang="0">
                        <a:pos x="554" y="129"/>
                      </a:cxn>
                    </a:cxnLst>
                    <a:rect l="0" t="0" r="r" b="b"/>
                    <a:pathLst>
                      <a:path w="573" h="283">
                        <a:moveTo>
                          <a:pt x="550" y="129"/>
                        </a:moveTo>
                        <a:lnTo>
                          <a:pt x="573" y="99"/>
                        </a:lnTo>
                        <a:lnTo>
                          <a:pt x="567" y="73"/>
                        </a:lnTo>
                        <a:lnTo>
                          <a:pt x="528" y="75"/>
                        </a:lnTo>
                        <a:lnTo>
                          <a:pt x="440" y="73"/>
                        </a:lnTo>
                        <a:lnTo>
                          <a:pt x="405" y="54"/>
                        </a:lnTo>
                        <a:lnTo>
                          <a:pt x="345" y="0"/>
                        </a:lnTo>
                        <a:lnTo>
                          <a:pt x="140" y="70"/>
                        </a:lnTo>
                        <a:lnTo>
                          <a:pt x="87" y="169"/>
                        </a:lnTo>
                        <a:lnTo>
                          <a:pt x="29" y="199"/>
                        </a:lnTo>
                        <a:lnTo>
                          <a:pt x="0" y="252"/>
                        </a:lnTo>
                        <a:lnTo>
                          <a:pt x="42" y="283"/>
                        </a:lnTo>
                        <a:lnTo>
                          <a:pt x="133" y="248"/>
                        </a:lnTo>
                        <a:lnTo>
                          <a:pt x="174" y="204"/>
                        </a:lnTo>
                        <a:lnTo>
                          <a:pt x="219" y="195"/>
                        </a:lnTo>
                        <a:lnTo>
                          <a:pt x="292" y="229"/>
                        </a:lnTo>
                        <a:lnTo>
                          <a:pt x="422" y="201"/>
                        </a:lnTo>
                        <a:lnTo>
                          <a:pt x="440" y="157"/>
                        </a:lnTo>
                        <a:lnTo>
                          <a:pt x="493" y="117"/>
                        </a:lnTo>
                        <a:lnTo>
                          <a:pt x="554" y="129"/>
                        </a:lnTo>
                      </a:path>
                    </a:pathLst>
                  </a:custGeom>
                  <a:solidFill>
                    <a:schemeClr val="accent2"/>
                  </a:solidFill>
                  <a:ln w="12700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17" name="Group 56"/>
              <p:cNvGrpSpPr>
                <a:grpSpLocks/>
              </p:cNvGrpSpPr>
              <p:nvPr/>
            </p:nvGrpSpPr>
            <p:grpSpPr bwMode="auto">
              <a:xfrm>
                <a:off x="4560" y="2952"/>
                <a:ext cx="372" cy="510"/>
                <a:chOff x="318" y="2580"/>
                <a:chExt cx="372" cy="510"/>
              </a:xfrm>
            </p:grpSpPr>
            <p:sp>
              <p:nvSpPr>
                <p:cNvPr id="1534009" name="Line 57"/>
                <p:cNvSpPr>
                  <a:spLocks noChangeShapeType="1"/>
                </p:cNvSpPr>
                <p:nvPr/>
              </p:nvSpPr>
              <p:spPr bwMode="auto">
                <a:xfrm flipH="1" flipV="1">
                  <a:off x="510" y="2580"/>
                  <a:ext cx="66" cy="47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34010" name="Line 58"/>
                <p:cNvSpPr>
                  <a:spLocks noChangeShapeType="1"/>
                </p:cNvSpPr>
                <p:nvPr/>
              </p:nvSpPr>
              <p:spPr bwMode="auto">
                <a:xfrm flipV="1">
                  <a:off x="606" y="2712"/>
                  <a:ext cx="18" cy="34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34011" name="Line 59"/>
                <p:cNvSpPr>
                  <a:spLocks noChangeShapeType="1"/>
                </p:cNvSpPr>
                <p:nvPr/>
              </p:nvSpPr>
              <p:spPr bwMode="auto">
                <a:xfrm flipV="1">
                  <a:off x="618" y="2928"/>
                  <a:ext cx="72" cy="16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34012" name="Line 60"/>
                <p:cNvSpPr>
                  <a:spLocks noChangeShapeType="1"/>
                </p:cNvSpPr>
                <p:nvPr/>
              </p:nvSpPr>
              <p:spPr bwMode="auto">
                <a:xfrm flipH="1" flipV="1">
                  <a:off x="318" y="2604"/>
                  <a:ext cx="228" cy="44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8" name="Group 61"/>
          <p:cNvGrpSpPr>
            <a:grpSpLocks/>
          </p:cNvGrpSpPr>
          <p:nvPr/>
        </p:nvGrpSpPr>
        <p:grpSpPr bwMode="auto">
          <a:xfrm>
            <a:off x="7606625" y="3225800"/>
            <a:ext cx="750888" cy="838200"/>
            <a:chOff x="4386" y="2920"/>
            <a:chExt cx="473" cy="528"/>
          </a:xfrm>
        </p:grpSpPr>
        <p:grpSp>
          <p:nvGrpSpPr>
            <p:cNvPr id="19" name="Group 62"/>
            <p:cNvGrpSpPr>
              <a:grpSpLocks/>
            </p:cNvGrpSpPr>
            <p:nvPr/>
          </p:nvGrpSpPr>
          <p:grpSpPr bwMode="auto">
            <a:xfrm rot="961950">
              <a:off x="4386" y="2920"/>
              <a:ext cx="227" cy="528"/>
              <a:chOff x="856" y="2392"/>
              <a:chExt cx="264" cy="648"/>
            </a:xfrm>
          </p:grpSpPr>
          <p:sp>
            <p:nvSpPr>
              <p:cNvPr id="1534015" name="Line 63"/>
              <p:cNvSpPr>
                <a:spLocks noChangeShapeType="1"/>
              </p:cNvSpPr>
              <p:nvPr/>
            </p:nvSpPr>
            <p:spPr bwMode="auto">
              <a:xfrm flipV="1">
                <a:off x="992" y="2632"/>
                <a:ext cx="0" cy="408"/>
              </a:xfrm>
              <a:prstGeom prst="line">
                <a:avLst/>
              </a:prstGeom>
              <a:noFill/>
              <a:ln w="9525">
                <a:solidFill>
                  <a:srgbClr val="F7E00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34016" name="AutoShape 64"/>
              <p:cNvSpPr>
                <a:spLocks noChangeArrowheads="1"/>
              </p:cNvSpPr>
              <p:nvPr/>
            </p:nvSpPr>
            <p:spPr bwMode="auto">
              <a:xfrm>
                <a:off x="856" y="2392"/>
                <a:ext cx="264" cy="240"/>
              </a:xfrm>
              <a:prstGeom prst="octagon">
                <a:avLst>
                  <a:gd name="adj" fmla="val 29287"/>
                </a:avLst>
              </a:prstGeom>
              <a:solidFill>
                <a:schemeClr val="bg1"/>
              </a:solidFill>
              <a:ln w="9525">
                <a:solidFill>
                  <a:srgbClr val="F7E00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lang="en-US" sz="1000" dirty="0">
                    <a:solidFill>
                      <a:srgbClr val="FFFFFF"/>
                    </a:solidFill>
                    <a:effectLst/>
                  </a:rPr>
                  <a:t>STOP</a:t>
                </a:r>
                <a:endParaRPr lang="en-US" sz="1800" dirty="0">
                  <a:solidFill>
                    <a:srgbClr val="FFFFFF"/>
                  </a:solidFill>
                  <a:effectLst/>
                </a:endParaRPr>
              </a:p>
            </p:txBody>
          </p:sp>
        </p:grpSp>
        <p:grpSp>
          <p:nvGrpSpPr>
            <p:cNvPr id="20" name="Group 65"/>
            <p:cNvGrpSpPr>
              <a:grpSpLocks/>
            </p:cNvGrpSpPr>
            <p:nvPr/>
          </p:nvGrpSpPr>
          <p:grpSpPr bwMode="auto">
            <a:xfrm rot="961950">
              <a:off x="4466" y="3195"/>
              <a:ext cx="288" cy="147"/>
              <a:chOff x="225" y="2285"/>
              <a:chExt cx="573" cy="313"/>
            </a:xfrm>
          </p:grpSpPr>
          <p:sp>
            <p:nvSpPr>
              <p:cNvPr id="1534018" name="Oval 66"/>
              <p:cNvSpPr>
                <a:spLocks noChangeArrowheads="1"/>
              </p:cNvSpPr>
              <p:nvPr/>
            </p:nvSpPr>
            <p:spPr bwMode="auto">
              <a:xfrm rot="1872926" flipH="1">
                <a:off x="369" y="2447"/>
                <a:ext cx="88" cy="151"/>
              </a:xfrm>
              <a:prstGeom prst="ellipse">
                <a:avLst/>
              </a:prstGeom>
              <a:solidFill>
                <a:srgbClr val="8184FF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34019" name="Oval 67"/>
              <p:cNvSpPr>
                <a:spLocks noChangeArrowheads="1"/>
              </p:cNvSpPr>
              <p:nvPr/>
            </p:nvSpPr>
            <p:spPr bwMode="auto">
              <a:xfrm rot="1872926" flipH="1">
                <a:off x="662" y="2367"/>
                <a:ext cx="88" cy="151"/>
              </a:xfrm>
              <a:prstGeom prst="ellipse">
                <a:avLst/>
              </a:prstGeom>
              <a:solidFill>
                <a:srgbClr val="8184FF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34020" name="Freeform 68"/>
              <p:cNvSpPr>
                <a:spLocks/>
              </p:cNvSpPr>
              <p:nvPr/>
            </p:nvSpPr>
            <p:spPr bwMode="auto">
              <a:xfrm>
                <a:off x="225" y="2285"/>
                <a:ext cx="573" cy="283"/>
              </a:xfrm>
              <a:custGeom>
                <a:avLst/>
                <a:gdLst/>
                <a:ahLst/>
                <a:cxnLst>
                  <a:cxn ang="0">
                    <a:pos x="550" y="129"/>
                  </a:cxn>
                  <a:cxn ang="0">
                    <a:pos x="573" y="99"/>
                  </a:cxn>
                  <a:cxn ang="0">
                    <a:pos x="567" y="73"/>
                  </a:cxn>
                  <a:cxn ang="0">
                    <a:pos x="528" y="75"/>
                  </a:cxn>
                  <a:cxn ang="0">
                    <a:pos x="440" y="73"/>
                  </a:cxn>
                  <a:cxn ang="0">
                    <a:pos x="405" y="54"/>
                  </a:cxn>
                  <a:cxn ang="0">
                    <a:pos x="345" y="0"/>
                  </a:cxn>
                  <a:cxn ang="0">
                    <a:pos x="140" y="70"/>
                  </a:cxn>
                  <a:cxn ang="0">
                    <a:pos x="87" y="169"/>
                  </a:cxn>
                  <a:cxn ang="0">
                    <a:pos x="29" y="199"/>
                  </a:cxn>
                  <a:cxn ang="0">
                    <a:pos x="0" y="252"/>
                  </a:cxn>
                  <a:cxn ang="0">
                    <a:pos x="42" y="283"/>
                  </a:cxn>
                  <a:cxn ang="0">
                    <a:pos x="133" y="248"/>
                  </a:cxn>
                  <a:cxn ang="0">
                    <a:pos x="174" y="204"/>
                  </a:cxn>
                  <a:cxn ang="0">
                    <a:pos x="219" y="195"/>
                  </a:cxn>
                  <a:cxn ang="0">
                    <a:pos x="292" y="229"/>
                  </a:cxn>
                  <a:cxn ang="0">
                    <a:pos x="422" y="201"/>
                  </a:cxn>
                  <a:cxn ang="0">
                    <a:pos x="440" y="157"/>
                  </a:cxn>
                  <a:cxn ang="0">
                    <a:pos x="493" y="117"/>
                  </a:cxn>
                  <a:cxn ang="0">
                    <a:pos x="554" y="129"/>
                  </a:cxn>
                </a:cxnLst>
                <a:rect l="0" t="0" r="r" b="b"/>
                <a:pathLst>
                  <a:path w="573" h="283">
                    <a:moveTo>
                      <a:pt x="550" y="129"/>
                    </a:moveTo>
                    <a:lnTo>
                      <a:pt x="573" y="99"/>
                    </a:lnTo>
                    <a:lnTo>
                      <a:pt x="567" y="73"/>
                    </a:lnTo>
                    <a:lnTo>
                      <a:pt x="528" y="75"/>
                    </a:lnTo>
                    <a:lnTo>
                      <a:pt x="440" y="73"/>
                    </a:lnTo>
                    <a:lnTo>
                      <a:pt x="405" y="54"/>
                    </a:lnTo>
                    <a:lnTo>
                      <a:pt x="345" y="0"/>
                    </a:lnTo>
                    <a:lnTo>
                      <a:pt x="140" y="70"/>
                    </a:lnTo>
                    <a:lnTo>
                      <a:pt x="87" y="169"/>
                    </a:lnTo>
                    <a:lnTo>
                      <a:pt x="29" y="199"/>
                    </a:lnTo>
                    <a:lnTo>
                      <a:pt x="0" y="252"/>
                    </a:lnTo>
                    <a:lnTo>
                      <a:pt x="42" y="283"/>
                    </a:lnTo>
                    <a:lnTo>
                      <a:pt x="133" y="248"/>
                    </a:lnTo>
                    <a:lnTo>
                      <a:pt x="174" y="204"/>
                    </a:lnTo>
                    <a:lnTo>
                      <a:pt x="219" y="195"/>
                    </a:lnTo>
                    <a:lnTo>
                      <a:pt x="292" y="229"/>
                    </a:lnTo>
                    <a:lnTo>
                      <a:pt x="422" y="201"/>
                    </a:lnTo>
                    <a:lnTo>
                      <a:pt x="440" y="157"/>
                    </a:lnTo>
                    <a:lnTo>
                      <a:pt x="493" y="117"/>
                    </a:lnTo>
                    <a:lnTo>
                      <a:pt x="554" y="129"/>
                    </a:lnTo>
                  </a:path>
                </a:pathLst>
              </a:custGeom>
              <a:solidFill>
                <a:srgbClr val="8184FF"/>
              </a:solidFill>
              <a:ln w="1270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1" name="Group 69"/>
            <p:cNvGrpSpPr>
              <a:grpSpLocks/>
            </p:cNvGrpSpPr>
            <p:nvPr/>
          </p:nvGrpSpPr>
          <p:grpSpPr bwMode="auto">
            <a:xfrm rot="961950">
              <a:off x="4653" y="2949"/>
              <a:ext cx="206" cy="319"/>
              <a:chOff x="318" y="2580"/>
              <a:chExt cx="372" cy="510"/>
            </a:xfrm>
          </p:grpSpPr>
          <p:sp>
            <p:nvSpPr>
              <p:cNvPr id="1534022" name="Line 70"/>
              <p:cNvSpPr>
                <a:spLocks noChangeShapeType="1"/>
              </p:cNvSpPr>
              <p:nvPr/>
            </p:nvSpPr>
            <p:spPr bwMode="auto">
              <a:xfrm flipH="1" flipV="1">
                <a:off x="510" y="2580"/>
                <a:ext cx="66" cy="47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023" name="Line 71"/>
              <p:cNvSpPr>
                <a:spLocks noChangeShapeType="1"/>
              </p:cNvSpPr>
              <p:nvPr/>
            </p:nvSpPr>
            <p:spPr bwMode="auto">
              <a:xfrm flipV="1">
                <a:off x="606" y="2712"/>
                <a:ext cx="18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024" name="Line 72"/>
              <p:cNvSpPr>
                <a:spLocks noChangeShapeType="1"/>
              </p:cNvSpPr>
              <p:nvPr/>
            </p:nvSpPr>
            <p:spPr bwMode="auto">
              <a:xfrm flipV="1">
                <a:off x="618" y="2928"/>
                <a:ext cx="72" cy="16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025" name="Line 73"/>
              <p:cNvSpPr>
                <a:spLocks noChangeShapeType="1"/>
              </p:cNvSpPr>
              <p:nvPr/>
            </p:nvSpPr>
            <p:spPr bwMode="auto">
              <a:xfrm flipH="1" flipV="1">
                <a:off x="318" y="2604"/>
                <a:ext cx="228" cy="44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22" name="Group 74"/>
          <p:cNvGrpSpPr>
            <a:grpSpLocks/>
          </p:cNvGrpSpPr>
          <p:nvPr/>
        </p:nvGrpSpPr>
        <p:grpSpPr bwMode="auto">
          <a:xfrm>
            <a:off x="5376188" y="4400550"/>
            <a:ext cx="500062" cy="1209675"/>
            <a:chOff x="2160" y="3024"/>
            <a:chExt cx="240" cy="573"/>
          </a:xfrm>
        </p:grpSpPr>
        <p:sp>
          <p:nvSpPr>
            <p:cNvPr id="1534027" name="Rectangle 75"/>
            <p:cNvSpPr>
              <a:spLocks noChangeArrowheads="1"/>
            </p:cNvSpPr>
            <p:nvPr/>
          </p:nvSpPr>
          <p:spPr bwMode="auto">
            <a:xfrm>
              <a:off x="2334" y="3024"/>
              <a:ext cx="66" cy="573"/>
            </a:xfrm>
            <a:prstGeom prst="rect">
              <a:avLst/>
            </a:prstGeom>
            <a:solidFill>
              <a:srgbClr val="3136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3" name="Group 76"/>
            <p:cNvGrpSpPr>
              <a:grpSpLocks/>
            </p:cNvGrpSpPr>
            <p:nvPr/>
          </p:nvGrpSpPr>
          <p:grpSpPr bwMode="auto">
            <a:xfrm>
              <a:off x="2160" y="3072"/>
              <a:ext cx="144" cy="475"/>
              <a:chOff x="2160" y="3186"/>
              <a:chExt cx="133" cy="361"/>
            </a:xfrm>
          </p:grpSpPr>
          <p:sp>
            <p:nvSpPr>
              <p:cNvPr id="1534029" name="Line 77"/>
              <p:cNvSpPr>
                <a:spLocks noChangeShapeType="1"/>
              </p:cNvSpPr>
              <p:nvPr/>
            </p:nvSpPr>
            <p:spPr bwMode="auto">
              <a:xfrm flipH="1" flipV="1">
                <a:off x="2199" y="3186"/>
                <a:ext cx="61" cy="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34030" name="Line 78"/>
              <p:cNvSpPr>
                <a:spLocks noChangeShapeType="1"/>
              </p:cNvSpPr>
              <p:nvPr/>
            </p:nvSpPr>
            <p:spPr bwMode="auto">
              <a:xfrm flipH="1">
                <a:off x="2182" y="3489"/>
                <a:ext cx="111" cy="5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34031" name="Line 79"/>
              <p:cNvSpPr>
                <a:spLocks noChangeShapeType="1"/>
              </p:cNvSpPr>
              <p:nvPr/>
            </p:nvSpPr>
            <p:spPr bwMode="auto">
              <a:xfrm flipH="1" flipV="1">
                <a:off x="2160" y="3260"/>
                <a:ext cx="105" cy="33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34032" name="Line 80"/>
              <p:cNvSpPr>
                <a:spLocks noChangeShapeType="1"/>
              </p:cNvSpPr>
              <p:nvPr/>
            </p:nvSpPr>
            <p:spPr bwMode="auto">
              <a:xfrm flipH="1">
                <a:off x="2182" y="3388"/>
                <a:ext cx="83" cy="2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534033" name="Rectangle 81"/>
          <p:cNvSpPr>
            <a:spLocks noChangeArrowheads="1"/>
          </p:cNvSpPr>
          <p:nvPr/>
        </p:nvSpPr>
        <p:spPr bwMode="auto">
          <a:xfrm>
            <a:off x="5734963" y="5703888"/>
            <a:ext cx="450850" cy="188912"/>
          </a:xfrm>
          <a:prstGeom prst="rect">
            <a:avLst/>
          </a:prstGeom>
          <a:solidFill>
            <a:srgbClr val="3136FF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4034" name="Freeform 82"/>
          <p:cNvSpPr>
            <a:spLocks/>
          </p:cNvSpPr>
          <p:nvPr/>
        </p:nvSpPr>
        <p:spPr bwMode="auto">
          <a:xfrm>
            <a:off x="2502813" y="2798763"/>
            <a:ext cx="5094287" cy="307975"/>
          </a:xfrm>
          <a:custGeom>
            <a:avLst/>
            <a:gdLst/>
            <a:ahLst/>
            <a:cxnLst>
              <a:cxn ang="0">
                <a:pos x="0" y="184"/>
              </a:cxn>
              <a:cxn ang="0">
                <a:pos x="1426" y="2"/>
              </a:cxn>
              <a:cxn ang="0">
                <a:pos x="3209" y="194"/>
              </a:cxn>
            </a:cxnLst>
            <a:rect l="0" t="0" r="r" b="b"/>
            <a:pathLst>
              <a:path w="3209" h="194">
                <a:moveTo>
                  <a:pt x="0" y="184"/>
                </a:moveTo>
                <a:cubicBezTo>
                  <a:pt x="445" y="92"/>
                  <a:pt x="891" y="0"/>
                  <a:pt x="1426" y="2"/>
                </a:cubicBezTo>
                <a:cubicBezTo>
                  <a:pt x="1961" y="4"/>
                  <a:pt x="2585" y="99"/>
                  <a:pt x="3209" y="194"/>
                </a:cubicBezTo>
              </a:path>
            </a:pathLst>
          </a:custGeom>
          <a:noFill/>
          <a:ln w="12700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4" name="Group 83"/>
          <p:cNvGrpSpPr>
            <a:grpSpLocks/>
          </p:cNvGrpSpPr>
          <p:nvPr/>
        </p:nvGrpSpPr>
        <p:grpSpPr bwMode="auto">
          <a:xfrm>
            <a:off x="7562175" y="3184525"/>
            <a:ext cx="820738" cy="893763"/>
            <a:chOff x="4412" y="2006"/>
            <a:chExt cx="517" cy="563"/>
          </a:xfrm>
        </p:grpSpPr>
        <p:sp>
          <p:nvSpPr>
            <p:cNvPr id="1534036" name="Freeform 84"/>
            <p:cNvSpPr>
              <a:spLocks/>
            </p:cNvSpPr>
            <p:nvPr/>
          </p:nvSpPr>
          <p:spPr bwMode="auto">
            <a:xfrm>
              <a:off x="4855" y="2011"/>
              <a:ext cx="74" cy="5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7" y="0"/>
                </a:cxn>
                <a:cxn ang="0">
                  <a:pos x="247" y="732"/>
                </a:cxn>
                <a:cxn ang="0">
                  <a:pos x="46" y="732"/>
                </a:cxn>
              </a:cxnLst>
              <a:rect l="0" t="0" r="r" b="b"/>
              <a:pathLst>
                <a:path w="247" h="732">
                  <a:moveTo>
                    <a:pt x="0" y="0"/>
                  </a:moveTo>
                  <a:lnTo>
                    <a:pt x="247" y="0"/>
                  </a:lnTo>
                  <a:lnTo>
                    <a:pt x="247" y="732"/>
                  </a:lnTo>
                  <a:lnTo>
                    <a:pt x="46" y="732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34037" name="Freeform 85"/>
            <p:cNvSpPr>
              <a:spLocks/>
            </p:cNvSpPr>
            <p:nvPr/>
          </p:nvSpPr>
          <p:spPr bwMode="auto">
            <a:xfrm flipH="1">
              <a:off x="4412" y="2006"/>
              <a:ext cx="74" cy="54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7" y="0"/>
                </a:cxn>
                <a:cxn ang="0">
                  <a:pos x="247" y="732"/>
                </a:cxn>
                <a:cxn ang="0">
                  <a:pos x="46" y="732"/>
                </a:cxn>
              </a:cxnLst>
              <a:rect l="0" t="0" r="r" b="b"/>
              <a:pathLst>
                <a:path w="247" h="732">
                  <a:moveTo>
                    <a:pt x="0" y="0"/>
                  </a:moveTo>
                  <a:lnTo>
                    <a:pt x="247" y="0"/>
                  </a:lnTo>
                  <a:lnTo>
                    <a:pt x="247" y="732"/>
                  </a:lnTo>
                  <a:lnTo>
                    <a:pt x="46" y="732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272694" y="3703637"/>
            <a:ext cx="2149475" cy="3154363"/>
            <a:chOff x="-285431" y="3703637"/>
            <a:chExt cx="2149475" cy="3154363"/>
          </a:xfrm>
        </p:grpSpPr>
        <p:grpSp>
          <p:nvGrpSpPr>
            <p:cNvPr id="4" name="Group 20"/>
            <p:cNvGrpSpPr>
              <a:grpSpLocks/>
            </p:cNvGrpSpPr>
            <p:nvPr/>
          </p:nvGrpSpPr>
          <p:grpSpPr bwMode="auto">
            <a:xfrm>
              <a:off x="185421" y="4538029"/>
              <a:ext cx="1254760" cy="1908492"/>
              <a:chOff x="2" y="2604"/>
              <a:chExt cx="955" cy="1533"/>
            </a:xfrm>
          </p:grpSpPr>
          <p:grpSp>
            <p:nvGrpSpPr>
              <p:cNvPr id="5" name="Group 21"/>
              <p:cNvGrpSpPr>
                <a:grpSpLocks/>
              </p:cNvGrpSpPr>
              <p:nvPr/>
            </p:nvGrpSpPr>
            <p:grpSpPr bwMode="auto">
              <a:xfrm>
                <a:off x="2" y="2604"/>
                <a:ext cx="955" cy="1138"/>
                <a:chOff x="9" y="2392"/>
                <a:chExt cx="1111" cy="1395"/>
              </a:xfrm>
            </p:grpSpPr>
            <p:sp>
              <p:nvSpPr>
                <p:cNvPr id="1533974" name="Freeform 22"/>
                <p:cNvSpPr>
                  <a:spLocks/>
                </p:cNvSpPr>
                <p:nvPr/>
              </p:nvSpPr>
              <p:spPr bwMode="auto">
                <a:xfrm>
                  <a:off x="9" y="2690"/>
                  <a:ext cx="399" cy="10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366" y="366"/>
                    </a:cxn>
                    <a:cxn ang="0">
                      <a:pos x="535" y="760"/>
                    </a:cxn>
                    <a:cxn ang="0">
                      <a:pos x="0" y="1097"/>
                    </a:cxn>
                  </a:cxnLst>
                  <a:rect l="0" t="0" r="r" b="b"/>
                  <a:pathLst>
                    <a:path w="596" h="1097">
                      <a:moveTo>
                        <a:pt x="0" y="0"/>
                      </a:moveTo>
                      <a:cubicBezTo>
                        <a:pt x="61" y="61"/>
                        <a:pt x="277" y="239"/>
                        <a:pt x="366" y="366"/>
                      </a:cubicBezTo>
                      <a:cubicBezTo>
                        <a:pt x="455" y="493"/>
                        <a:pt x="596" y="638"/>
                        <a:pt x="535" y="760"/>
                      </a:cubicBezTo>
                      <a:cubicBezTo>
                        <a:pt x="474" y="882"/>
                        <a:pt x="89" y="1041"/>
                        <a:pt x="0" y="1097"/>
                      </a:cubicBezTo>
                    </a:path>
                  </a:pathLst>
                </a:custGeom>
                <a:noFill/>
                <a:ln w="9525">
                  <a:solidFill>
                    <a:srgbClr val="F7E00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6" name="Group 24"/>
                <p:cNvGrpSpPr>
                  <a:grpSpLocks/>
                </p:cNvGrpSpPr>
                <p:nvPr/>
              </p:nvGrpSpPr>
              <p:grpSpPr bwMode="auto">
                <a:xfrm>
                  <a:off x="856" y="2392"/>
                  <a:ext cx="264" cy="648"/>
                  <a:chOff x="856" y="2392"/>
                  <a:chExt cx="264" cy="648"/>
                </a:xfrm>
              </p:grpSpPr>
              <p:sp>
                <p:nvSpPr>
                  <p:cNvPr id="1533977" name="Line 2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992" y="2632"/>
                    <a:ext cx="0" cy="408"/>
                  </a:xfrm>
                  <a:prstGeom prst="line">
                    <a:avLst/>
                  </a:prstGeom>
                  <a:noFill/>
                  <a:ln w="9525">
                    <a:solidFill>
                      <a:srgbClr val="F7E00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533978" name="AutoShape 26"/>
                  <p:cNvSpPr>
                    <a:spLocks noChangeArrowheads="1"/>
                  </p:cNvSpPr>
                  <p:nvPr/>
                </p:nvSpPr>
                <p:spPr bwMode="auto">
                  <a:xfrm>
                    <a:off x="856" y="2392"/>
                    <a:ext cx="264" cy="240"/>
                  </a:xfrm>
                  <a:prstGeom prst="octagon">
                    <a:avLst>
                      <a:gd name="adj" fmla="val 29287"/>
                    </a:avLst>
                  </a:prstGeom>
                  <a:solidFill>
                    <a:schemeClr val="bg1"/>
                  </a:solidFill>
                  <a:ln w="9525">
                    <a:solidFill>
                      <a:srgbClr val="F7E00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algn="ctr" ea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</a:pPr>
                    <a:r>
                      <a:rPr lang="en-US" sz="1000" dirty="0">
                        <a:solidFill>
                          <a:schemeClr val="tx1"/>
                        </a:solidFill>
                        <a:effectLst/>
                      </a:rPr>
                      <a:t>STOP</a:t>
                    </a:r>
                    <a:endParaRPr lang="en-US" sz="1800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p:grpSp>
          </p:grpSp>
          <p:sp>
            <p:nvSpPr>
              <p:cNvPr id="1533979" name="Freeform 27"/>
              <p:cNvSpPr>
                <a:spLocks/>
              </p:cNvSpPr>
              <p:nvPr/>
            </p:nvSpPr>
            <p:spPr bwMode="auto">
              <a:xfrm>
                <a:off x="23" y="2760"/>
                <a:ext cx="927" cy="1377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209" y="15"/>
                  </a:cxn>
                  <a:cxn ang="0">
                    <a:pos x="40" y="99"/>
                  </a:cxn>
                  <a:cxn ang="0">
                    <a:pos x="448" y="204"/>
                  </a:cxn>
                  <a:cxn ang="0">
                    <a:pos x="279" y="408"/>
                  </a:cxn>
                  <a:cxn ang="0">
                    <a:pos x="925" y="844"/>
                  </a:cxn>
                  <a:cxn ang="0">
                    <a:pos x="265" y="1377"/>
                  </a:cxn>
                </a:cxnLst>
                <a:rect l="0" t="0" r="r" b="b"/>
                <a:pathLst>
                  <a:path w="927" h="1377">
                    <a:moveTo>
                      <a:pt x="5" y="8"/>
                    </a:moveTo>
                    <a:cubicBezTo>
                      <a:pt x="104" y="4"/>
                      <a:pt x="203" y="0"/>
                      <a:pt x="209" y="15"/>
                    </a:cubicBezTo>
                    <a:cubicBezTo>
                      <a:pt x="215" y="30"/>
                      <a:pt x="0" y="68"/>
                      <a:pt x="40" y="99"/>
                    </a:cubicBezTo>
                    <a:cubicBezTo>
                      <a:pt x="80" y="130"/>
                      <a:pt x="408" y="153"/>
                      <a:pt x="448" y="204"/>
                    </a:cubicBezTo>
                    <a:cubicBezTo>
                      <a:pt x="488" y="255"/>
                      <a:pt x="199" y="301"/>
                      <a:pt x="279" y="408"/>
                    </a:cubicBezTo>
                    <a:cubicBezTo>
                      <a:pt x="359" y="515"/>
                      <a:pt x="927" y="683"/>
                      <a:pt x="925" y="844"/>
                    </a:cubicBezTo>
                    <a:cubicBezTo>
                      <a:pt x="923" y="1005"/>
                      <a:pt x="594" y="1191"/>
                      <a:pt x="265" y="1377"/>
                    </a:cubicBezTo>
                  </a:path>
                </a:pathLst>
              </a:custGeom>
              <a:noFill/>
              <a:ln w="9525" cap="flat" cmpd="sng">
                <a:solidFill>
                  <a:srgbClr val="F7E00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lIns="92075" tIns="46038" rIns="92075" bIns="46038" anchor="ctr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114300" y="4808538"/>
              <a:ext cx="1541463" cy="657225"/>
              <a:chOff x="72" y="3029"/>
              <a:chExt cx="971" cy="414"/>
            </a:xfrm>
          </p:grpSpPr>
          <p:grpSp>
            <p:nvGrpSpPr>
              <p:cNvPr id="8" name="Group 29"/>
              <p:cNvGrpSpPr>
                <a:grpSpLocks/>
              </p:cNvGrpSpPr>
              <p:nvPr/>
            </p:nvGrpSpPr>
            <p:grpSpPr bwMode="auto">
              <a:xfrm rot="1578857">
                <a:off x="530" y="3176"/>
                <a:ext cx="513" cy="267"/>
                <a:chOff x="308" y="3608"/>
                <a:chExt cx="513" cy="267"/>
              </a:xfrm>
            </p:grpSpPr>
            <p:sp>
              <p:nvSpPr>
                <p:cNvPr id="1533982" name="Oval 30"/>
                <p:cNvSpPr>
                  <a:spLocks noChangeArrowheads="1"/>
                </p:cNvSpPr>
                <p:nvPr/>
              </p:nvSpPr>
              <p:spPr bwMode="auto">
                <a:xfrm rot="-1872926">
                  <a:off x="611" y="3757"/>
                  <a:ext cx="88" cy="118"/>
                </a:xfrm>
                <a:prstGeom prst="ellipse">
                  <a:avLst/>
                </a:prstGeom>
                <a:solidFill>
                  <a:srgbClr val="8184FF"/>
                </a:soli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33983" name="Oval 31"/>
                <p:cNvSpPr>
                  <a:spLocks noChangeArrowheads="1"/>
                </p:cNvSpPr>
                <p:nvPr/>
              </p:nvSpPr>
              <p:spPr bwMode="auto">
                <a:xfrm rot="-1872926">
                  <a:off x="347" y="3653"/>
                  <a:ext cx="94" cy="132"/>
                </a:xfrm>
                <a:prstGeom prst="ellipse">
                  <a:avLst/>
                </a:prstGeom>
                <a:solidFill>
                  <a:srgbClr val="8184FF"/>
                </a:soli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33984" name="Freeform 32"/>
                <p:cNvSpPr>
                  <a:spLocks/>
                </p:cNvSpPr>
                <p:nvPr/>
              </p:nvSpPr>
              <p:spPr bwMode="auto">
                <a:xfrm>
                  <a:off x="308" y="3608"/>
                  <a:ext cx="513" cy="243"/>
                </a:xfrm>
                <a:custGeom>
                  <a:avLst/>
                  <a:gdLst/>
                  <a:ahLst/>
                  <a:cxnLst>
                    <a:cxn ang="0">
                      <a:pos x="12" y="99"/>
                    </a:cxn>
                    <a:cxn ang="0">
                      <a:pos x="0" y="67"/>
                    </a:cxn>
                    <a:cxn ang="0">
                      <a:pos x="16" y="39"/>
                    </a:cxn>
                    <a:cxn ang="0">
                      <a:pos x="46" y="34"/>
                    </a:cxn>
                    <a:cxn ang="0">
                      <a:pos x="160" y="34"/>
                    </a:cxn>
                    <a:cxn ang="0">
                      <a:pos x="244" y="0"/>
                    </a:cxn>
                    <a:cxn ang="0">
                      <a:pos x="467" y="75"/>
                    </a:cxn>
                    <a:cxn ang="0">
                      <a:pos x="468" y="151"/>
                    </a:cxn>
                    <a:cxn ang="0">
                      <a:pos x="513" y="204"/>
                    </a:cxn>
                    <a:cxn ang="0">
                      <a:pos x="490" y="243"/>
                    </a:cxn>
                    <a:cxn ang="0">
                      <a:pos x="390" y="220"/>
                    </a:cxn>
                    <a:cxn ang="0">
                      <a:pos x="340" y="187"/>
                    </a:cxn>
                    <a:cxn ang="0">
                      <a:pos x="270" y="199"/>
                    </a:cxn>
                    <a:cxn ang="0">
                      <a:pos x="169" y="165"/>
                    </a:cxn>
                    <a:cxn ang="0">
                      <a:pos x="122" y="127"/>
                    </a:cxn>
                    <a:cxn ang="0">
                      <a:pos x="88" y="114"/>
                    </a:cxn>
                    <a:cxn ang="0">
                      <a:pos x="10" y="100"/>
                    </a:cxn>
                  </a:cxnLst>
                  <a:rect l="0" t="0" r="r" b="b"/>
                  <a:pathLst>
                    <a:path w="513" h="243">
                      <a:moveTo>
                        <a:pt x="12" y="99"/>
                      </a:moveTo>
                      <a:lnTo>
                        <a:pt x="0" y="67"/>
                      </a:lnTo>
                      <a:lnTo>
                        <a:pt x="16" y="39"/>
                      </a:lnTo>
                      <a:lnTo>
                        <a:pt x="46" y="34"/>
                      </a:lnTo>
                      <a:lnTo>
                        <a:pt x="160" y="34"/>
                      </a:lnTo>
                      <a:lnTo>
                        <a:pt x="244" y="0"/>
                      </a:lnTo>
                      <a:lnTo>
                        <a:pt x="467" y="75"/>
                      </a:lnTo>
                      <a:lnTo>
                        <a:pt x="468" y="151"/>
                      </a:lnTo>
                      <a:lnTo>
                        <a:pt x="513" y="204"/>
                      </a:lnTo>
                      <a:lnTo>
                        <a:pt x="490" y="243"/>
                      </a:lnTo>
                      <a:lnTo>
                        <a:pt x="390" y="220"/>
                      </a:lnTo>
                      <a:lnTo>
                        <a:pt x="340" y="187"/>
                      </a:lnTo>
                      <a:lnTo>
                        <a:pt x="270" y="199"/>
                      </a:lnTo>
                      <a:lnTo>
                        <a:pt x="169" y="165"/>
                      </a:lnTo>
                      <a:lnTo>
                        <a:pt x="122" y="127"/>
                      </a:lnTo>
                      <a:lnTo>
                        <a:pt x="88" y="114"/>
                      </a:lnTo>
                      <a:lnTo>
                        <a:pt x="10" y="100"/>
                      </a:lnTo>
                    </a:path>
                  </a:pathLst>
                </a:custGeom>
                <a:solidFill>
                  <a:srgbClr val="8184FF"/>
                </a:solidFill>
                <a:ln w="12700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9" name="Group 33"/>
              <p:cNvGrpSpPr>
                <a:grpSpLocks/>
              </p:cNvGrpSpPr>
              <p:nvPr/>
            </p:nvGrpSpPr>
            <p:grpSpPr bwMode="auto">
              <a:xfrm>
                <a:off x="72" y="3029"/>
                <a:ext cx="519" cy="235"/>
                <a:chOff x="225" y="2285"/>
                <a:chExt cx="573" cy="313"/>
              </a:xfrm>
            </p:grpSpPr>
            <p:sp>
              <p:nvSpPr>
                <p:cNvPr id="1533986" name="Oval 34"/>
                <p:cNvSpPr>
                  <a:spLocks noChangeArrowheads="1"/>
                </p:cNvSpPr>
                <p:nvPr/>
              </p:nvSpPr>
              <p:spPr bwMode="auto">
                <a:xfrm rot="1872926" flipH="1">
                  <a:off x="369" y="2447"/>
                  <a:ext cx="88" cy="151"/>
                </a:xfrm>
                <a:prstGeom prst="ellipse">
                  <a:avLst/>
                </a:prstGeom>
                <a:solidFill>
                  <a:schemeClr val="accent2"/>
                </a:soli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33987" name="Oval 35"/>
                <p:cNvSpPr>
                  <a:spLocks noChangeArrowheads="1"/>
                </p:cNvSpPr>
                <p:nvPr/>
              </p:nvSpPr>
              <p:spPr bwMode="auto">
                <a:xfrm rot="1872926" flipH="1">
                  <a:off x="662" y="2367"/>
                  <a:ext cx="88" cy="151"/>
                </a:xfrm>
                <a:prstGeom prst="ellipse">
                  <a:avLst/>
                </a:prstGeom>
                <a:solidFill>
                  <a:schemeClr val="accent2"/>
                </a:soli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33988" name="Freeform 36"/>
                <p:cNvSpPr>
                  <a:spLocks/>
                </p:cNvSpPr>
                <p:nvPr/>
              </p:nvSpPr>
              <p:spPr bwMode="auto">
                <a:xfrm>
                  <a:off x="225" y="2285"/>
                  <a:ext cx="573" cy="283"/>
                </a:xfrm>
                <a:custGeom>
                  <a:avLst/>
                  <a:gdLst/>
                  <a:ahLst/>
                  <a:cxnLst>
                    <a:cxn ang="0">
                      <a:pos x="550" y="129"/>
                    </a:cxn>
                    <a:cxn ang="0">
                      <a:pos x="573" y="99"/>
                    </a:cxn>
                    <a:cxn ang="0">
                      <a:pos x="567" y="73"/>
                    </a:cxn>
                    <a:cxn ang="0">
                      <a:pos x="528" y="75"/>
                    </a:cxn>
                    <a:cxn ang="0">
                      <a:pos x="440" y="73"/>
                    </a:cxn>
                    <a:cxn ang="0">
                      <a:pos x="405" y="54"/>
                    </a:cxn>
                    <a:cxn ang="0">
                      <a:pos x="345" y="0"/>
                    </a:cxn>
                    <a:cxn ang="0">
                      <a:pos x="140" y="70"/>
                    </a:cxn>
                    <a:cxn ang="0">
                      <a:pos x="87" y="169"/>
                    </a:cxn>
                    <a:cxn ang="0">
                      <a:pos x="29" y="199"/>
                    </a:cxn>
                    <a:cxn ang="0">
                      <a:pos x="0" y="252"/>
                    </a:cxn>
                    <a:cxn ang="0">
                      <a:pos x="42" y="283"/>
                    </a:cxn>
                    <a:cxn ang="0">
                      <a:pos x="133" y="248"/>
                    </a:cxn>
                    <a:cxn ang="0">
                      <a:pos x="174" y="204"/>
                    </a:cxn>
                    <a:cxn ang="0">
                      <a:pos x="219" y="195"/>
                    </a:cxn>
                    <a:cxn ang="0">
                      <a:pos x="292" y="229"/>
                    </a:cxn>
                    <a:cxn ang="0">
                      <a:pos x="422" y="201"/>
                    </a:cxn>
                    <a:cxn ang="0">
                      <a:pos x="440" y="157"/>
                    </a:cxn>
                    <a:cxn ang="0">
                      <a:pos x="493" y="117"/>
                    </a:cxn>
                    <a:cxn ang="0">
                      <a:pos x="554" y="129"/>
                    </a:cxn>
                  </a:cxnLst>
                  <a:rect l="0" t="0" r="r" b="b"/>
                  <a:pathLst>
                    <a:path w="573" h="283">
                      <a:moveTo>
                        <a:pt x="550" y="129"/>
                      </a:moveTo>
                      <a:lnTo>
                        <a:pt x="573" y="99"/>
                      </a:lnTo>
                      <a:lnTo>
                        <a:pt x="567" y="73"/>
                      </a:lnTo>
                      <a:lnTo>
                        <a:pt x="528" y="75"/>
                      </a:lnTo>
                      <a:lnTo>
                        <a:pt x="440" y="73"/>
                      </a:lnTo>
                      <a:lnTo>
                        <a:pt x="405" y="54"/>
                      </a:lnTo>
                      <a:lnTo>
                        <a:pt x="345" y="0"/>
                      </a:lnTo>
                      <a:lnTo>
                        <a:pt x="140" y="70"/>
                      </a:lnTo>
                      <a:lnTo>
                        <a:pt x="87" y="169"/>
                      </a:lnTo>
                      <a:lnTo>
                        <a:pt x="29" y="199"/>
                      </a:lnTo>
                      <a:lnTo>
                        <a:pt x="0" y="252"/>
                      </a:lnTo>
                      <a:lnTo>
                        <a:pt x="42" y="283"/>
                      </a:lnTo>
                      <a:lnTo>
                        <a:pt x="133" y="248"/>
                      </a:lnTo>
                      <a:lnTo>
                        <a:pt x="174" y="204"/>
                      </a:lnTo>
                      <a:lnTo>
                        <a:pt x="219" y="195"/>
                      </a:lnTo>
                      <a:lnTo>
                        <a:pt x="292" y="229"/>
                      </a:lnTo>
                      <a:lnTo>
                        <a:pt x="422" y="201"/>
                      </a:lnTo>
                      <a:lnTo>
                        <a:pt x="440" y="157"/>
                      </a:lnTo>
                      <a:lnTo>
                        <a:pt x="493" y="117"/>
                      </a:lnTo>
                      <a:lnTo>
                        <a:pt x="554" y="129"/>
                      </a:lnTo>
                    </a:path>
                  </a:pathLst>
                </a:custGeom>
                <a:solidFill>
                  <a:schemeClr val="accent2"/>
                </a:solidFill>
                <a:ln w="12700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10" name="Group 37"/>
            <p:cNvGrpSpPr>
              <a:grpSpLocks/>
            </p:cNvGrpSpPr>
            <p:nvPr/>
          </p:nvGrpSpPr>
          <p:grpSpPr bwMode="auto">
            <a:xfrm>
              <a:off x="504825" y="4095750"/>
              <a:ext cx="590550" cy="809625"/>
              <a:chOff x="318" y="2580"/>
              <a:chExt cx="372" cy="510"/>
            </a:xfrm>
          </p:grpSpPr>
          <p:sp>
            <p:nvSpPr>
              <p:cNvPr id="1533990" name="Line 38"/>
              <p:cNvSpPr>
                <a:spLocks noChangeShapeType="1"/>
              </p:cNvSpPr>
              <p:nvPr/>
            </p:nvSpPr>
            <p:spPr bwMode="auto">
              <a:xfrm flipH="1" flipV="1">
                <a:off x="510" y="2580"/>
                <a:ext cx="66" cy="47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991" name="Line 39"/>
              <p:cNvSpPr>
                <a:spLocks noChangeShapeType="1"/>
              </p:cNvSpPr>
              <p:nvPr/>
            </p:nvSpPr>
            <p:spPr bwMode="auto">
              <a:xfrm flipV="1">
                <a:off x="606" y="2712"/>
                <a:ext cx="18" cy="3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992" name="Line 40"/>
              <p:cNvSpPr>
                <a:spLocks noChangeShapeType="1"/>
              </p:cNvSpPr>
              <p:nvPr/>
            </p:nvSpPr>
            <p:spPr bwMode="auto">
              <a:xfrm flipV="1">
                <a:off x="618" y="2928"/>
                <a:ext cx="72" cy="16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993" name="Line 41"/>
              <p:cNvSpPr>
                <a:spLocks noChangeShapeType="1"/>
              </p:cNvSpPr>
              <p:nvPr/>
            </p:nvSpPr>
            <p:spPr bwMode="auto">
              <a:xfrm flipH="1" flipV="1">
                <a:off x="318" y="2604"/>
                <a:ext cx="228" cy="44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87" name="AutoShape 13"/>
            <p:cNvSpPr>
              <a:spLocks noChangeArrowheads="1"/>
            </p:cNvSpPr>
            <p:nvPr/>
          </p:nvSpPr>
          <p:spPr bwMode="auto">
            <a:xfrm>
              <a:off x="-285431" y="3703637"/>
              <a:ext cx="2149475" cy="3154363"/>
            </a:xfrm>
            <a:prstGeom prst="cloudCallout">
              <a:avLst>
                <a:gd name="adj1" fmla="val 93495"/>
                <a:gd name="adj2" fmla="val -17006"/>
              </a:avLst>
            </a:prstGeom>
            <a:solidFill>
              <a:srgbClr val="0099FF">
                <a:alpha val="38824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sz="1200" b="0"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3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33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C 0.00798 -0.01436 0.01614 -0.02848 0.03073 -0.03426 C 0.04531 -0.04005 0.07587 -0.0345 0.08715 -0.03426 C 0.09844 -0.03403 0.09861 -0.03334 0.09878 -0.03241 " pathEditMode="relative" rAng="0" ptsTypes="aaaA">
                                      <p:cBhvr>
                                        <p:cTn id="28" dur="2000" fill="hold"/>
                                        <p:tgtEl>
                                          <p:spTgt spid="15339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-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3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533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53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3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33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3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3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533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53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3962" grpId="0" autoUpdateAnimBg="0"/>
      <p:bldP spid="1533963" grpId="0" animBg="1" autoUpdateAnimBg="0"/>
      <p:bldP spid="1533967" grpId="0" autoUpdateAnimBg="0"/>
      <p:bldP spid="1533968" grpId="0"/>
      <p:bldP spid="1533968" grpId="1"/>
      <p:bldP spid="1533970" grpId="0" animBg="1"/>
      <p:bldP spid="1533971" grpId="0"/>
      <p:bldP spid="1534034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4370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25" y="317500"/>
            <a:ext cx="8772525" cy="591573"/>
          </a:xfrm>
        </p:spPr>
        <p:txBody>
          <a:bodyPr/>
          <a:lstStyle/>
          <a:p>
            <a:r>
              <a:rPr lang="en-US" dirty="0" smtClean="0"/>
              <a:t>Grounding on Beliefs</a:t>
            </a:r>
            <a:endParaRPr lang="en-US" dirty="0"/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2266950" y="2562188"/>
            <a:ext cx="3798888" cy="2400300"/>
            <a:chOff x="3072" y="2280"/>
            <a:chExt cx="2393" cy="1512"/>
          </a:xfrm>
        </p:grpSpPr>
        <p:sp>
          <p:nvSpPr>
            <p:cNvPr id="954410" name="Freeform 42"/>
            <p:cNvSpPr>
              <a:spLocks/>
            </p:cNvSpPr>
            <p:nvPr/>
          </p:nvSpPr>
          <p:spPr bwMode="blackWhite">
            <a:xfrm>
              <a:off x="3072" y="2496"/>
              <a:ext cx="864" cy="1008"/>
            </a:xfrm>
            <a:custGeom>
              <a:avLst/>
              <a:gdLst/>
              <a:ahLst/>
              <a:cxnLst>
                <a:cxn ang="0">
                  <a:pos x="380" y="573"/>
                </a:cxn>
                <a:cxn ang="0">
                  <a:pos x="386" y="546"/>
                </a:cxn>
                <a:cxn ang="0">
                  <a:pos x="407" y="531"/>
                </a:cxn>
                <a:cxn ang="0">
                  <a:pos x="475" y="517"/>
                </a:cxn>
                <a:cxn ang="0">
                  <a:pos x="509" y="502"/>
                </a:cxn>
                <a:cxn ang="0">
                  <a:pos x="521" y="486"/>
                </a:cxn>
                <a:cxn ang="0">
                  <a:pos x="520" y="450"/>
                </a:cxn>
                <a:cxn ang="0">
                  <a:pos x="518" y="399"/>
                </a:cxn>
                <a:cxn ang="0">
                  <a:pos x="527" y="365"/>
                </a:cxn>
                <a:cxn ang="0">
                  <a:pos x="550" y="350"/>
                </a:cxn>
                <a:cxn ang="0">
                  <a:pos x="575" y="337"/>
                </a:cxn>
                <a:cxn ang="0">
                  <a:pos x="579" y="322"/>
                </a:cxn>
                <a:cxn ang="0">
                  <a:pos x="566" y="306"/>
                </a:cxn>
                <a:cxn ang="0">
                  <a:pos x="515" y="242"/>
                </a:cxn>
                <a:cxn ang="0">
                  <a:pos x="523" y="225"/>
                </a:cxn>
                <a:cxn ang="0">
                  <a:pos x="535" y="184"/>
                </a:cxn>
                <a:cxn ang="0">
                  <a:pos x="524" y="125"/>
                </a:cxn>
                <a:cxn ang="0">
                  <a:pos x="495" y="66"/>
                </a:cxn>
                <a:cxn ang="0">
                  <a:pos x="459" y="28"/>
                </a:cxn>
                <a:cxn ang="0">
                  <a:pos x="392" y="5"/>
                </a:cxn>
                <a:cxn ang="0">
                  <a:pos x="314" y="0"/>
                </a:cxn>
                <a:cxn ang="0">
                  <a:pos x="244" y="6"/>
                </a:cxn>
                <a:cxn ang="0">
                  <a:pos x="180" y="25"/>
                </a:cxn>
                <a:cxn ang="0">
                  <a:pos x="105" y="70"/>
                </a:cxn>
                <a:cxn ang="0">
                  <a:pos x="69" y="103"/>
                </a:cxn>
                <a:cxn ang="0">
                  <a:pos x="31" y="152"/>
                </a:cxn>
                <a:cxn ang="0">
                  <a:pos x="4" y="216"/>
                </a:cxn>
                <a:cxn ang="0">
                  <a:pos x="2" y="274"/>
                </a:cxn>
                <a:cxn ang="0">
                  <a:pos x="18" y="326"/>
                </a:cxn>
                <a:cxn ang="0">
                  <a:pos x="93" y="439"/>
                </a:cxn>
                <a:cxn ang="0">
                  <a:pos x="117" y="488"/>
                </a:cxn>
                <a:cxn ang="0">
                  <a:pos x="123" y="522"/>
                </a:cxn>
                <a:cxn ang="0">
                  <a:pos x="125" y="567"/>
                </a:cxn>
                <a:cxn ang="0">
                  <a:pos x="380" y="631"/>
                </a:cxn>
              </a:cxnLst>
              <a:rect l="0" t="0" r="r" b="b"/>
              <a:pathLst>
                <a:path w="580" h="632">
                  <a:moveTo>
                    <a:pt x="380" y="631"/>
                  </a:moveTo>
                  <a:lnTo>
                    <a:pt x="380" y="573"/>
                  </a:lnTo>
                  <a:lnTo>
                    <a:pt x="382" y="560"/>
                  </a:lnTo>
                  <a:lnTo>
                    <a:pt x="386" y="546"/>
                  </a:lnTo>
                  <a:lnTo>
                    <a:pt x="394" y="536"/>
                  </a:lnTo>
                  <a:lnTo>
                    <a:pt x="407" y="531"/>
                  </a:lnTo>
                  <a:lnTo>
                    <a:pt x="450" y="522"/>
                  </a:lnTo>
                  <a:lnTo>
                    <a:pt x="475" y="517"/>
                  </a:lnTo>
                  <a:lnTo>
                    <a:pt x="495" y="508"/>
                  </a:lnTo>
                  <a:lnTo>
                    <a:pt x="509" y="502"/>
                  </a:lnTo>
                  <a:lnTo>
                    <a:pt x="516" y="495"/>
                  </a:lnTo>
                  <a:lnTo>
                    <a:pt x="521" y="486"/>
                  </a:lnTo>
                  <a:lnTo>
                    <a:pt x="521" y="470"/>
                  </a:lnTo>
                  <a:lnTo>
                    <a:pt x="520" y="450"/>
                  </a:lnTo>
                  <a:lnTo>
                    <a:pt x="518" y="423"/>
                  </a:lnTo>
                  <a:lnTo>
                    <a:pt x="518" y="399"/>
                  </a:lnTo>
                  <a:lnTo>
                    <a:pt x="521" y="378"/>
                  </a:lnTo>
                  <a:lnTo>
                    <a:pt x="527" y="365"/>
                  </a:lnTo>
                  <a:lnTo>
                    <a:pt x="535" y="356"/>
                  </a:lnTo>
                  <a:lnTo>
                    <a:pt x="550" y="350"/>
                  </a:lnTo>
                  <a:lnTo>
                    <a:pt x="569" y="343"/>
                  </a:lnTo>
                  <a:lnTo>
                    <a:pt x="575" y="337"/>
                  </a:lnTo>
                  <a:lnTo>
                    <a:pt x="579" y="331"/>
                  </a:lnTo>
                  <a:lnTo>
                    <a:pt x="579" y="322"/>
                  </a:lnTo>
                  <a:lnTo>
                    <a:pt x="572" y="313"/>
                  </a:lnTo>
                  <a:lnTo>
                    <a:pt x="566" y="306"/>
                  </a:lnTo>
                  <a:lnTo>
                    <a:pt x="519" y="247"/>
                  </a:lnTo>
                  <a:lnTo>
                    <a:pt x="515" y="242"/>
                  </a:lnTo>
                  <a:lnTo>
                    <a:pt x="517" y="233"/>
                  </a:lnTo>
                  <a:lnTo>
                    <a:pt x="523" y="225"/>
                  </a:lnTo>
                  <a:lnTo>
                    <a:pt x="532" y="200"/>
                  </a:lnTo>
                  <a:lnTo>
                    <a:pt x="535" y="184"/>
                  </a:lnTo>
                  <a:lnTo>
                    <a:pt x="535" y="160"/>
                  </a:lnTo>
                  <a:lnTo>
                    <a:pt x="524" y="125"/>
                  </a:lnTo>
                  <a:lnTo>
                    <a:pt x="513" y="99"/>
                  </a:lnTo>
                  <a:lnTo>
                    <a:pt x="495" y="66"/>
                  </a:lnTo>
                  <a:lnTo>
                    <a:pt x="478" y="46"/>
                  </a:lnTo>
                  <a:lnTo>
                    <a:pt x="459" y="28"/>
                  </a:lnTo>
                  <a:lnTo>
                    <a:pt x="432" y="14"/>
                  </a:lnTo>
                  <a:lnTo>
                    <a:pt x="392" y="5"/>
                  </a:lnTo>
                  <a:lnTo>
                    <a:pt x="354" y="0"/>
                  </a:lnTo>
                  <a:lnTo>
                    <a:pt x="314" y="0"/>
                  </a:lnTo>
                  <a:lnTo>
                    <a:pt x="276" y="2"/>
                  </a:lnTo>
                  <a:lnTo>
                    <a:pt x="244" y="6"/>
                  </a:lnTo>
                  <a:lnTo>
                    <a:pt x="214" y="12"/>
                  </a:lnTo>
                  <a:lnTo>
                    <a:pt x="180" y="25"/>
                  </a:lnTo>
                  <a:lnTo>
                    <a:pt x="146" y="42"/>
                  </a:lnTo>
                  <a:lnTo>
                    <a:pt x="105" y="70"/>
                  </a:lnTo>
                  <a:lnTo>
                    <a:pt x="86" y="86"/>
                  </a:lnTo>
                  <a:lnTo>
                    <a:pt x="69" y="103"/>
                  </a:lnTo>
                  <a:lnTo>
                    <a:pt x="49" y="125"/>
                  </a:lnTo>
                  <a:lnTo>
                    <a:pt x="31" y="152"/>
                  </a:lnTo>
                  <a:lnTo>
                    <a:pt x="13" y="187"/>
                  </a:lnTo>
                  <a:lnTo>
                    <a:pt x="4" y="216"/>
                  </a:lnTo>
                  <a:lnTo>
                    <a:pt x="0" y="249"/>
                  </a:lnTo>
                  <a:lnTo>
                    <a:pt x="2" y="274"/>
                  </a:lnTo>
                  <a:lnTo>
                    <a:pt x="7" y="299"/>
                  </a:lnTo>
                  <a:lnTo>
                    <a:pt x="18" y="326"/>
                  </a:lnTo>
                  <a:lnTo>
                    <a:pt x="51" y="376"/>
                  </a:lnTo>
                  <a:lnTo>
                    <a:pt x="93" y="439"/>
                  </a:lnTo>
                  <a:lnTo>
                    <a:pt x="110" y="470"/>
                  </a:lnTo>
                  <a:lnTo>
                    <a:pt x="117" y="488"/>
                  </a:lnTo>
                  <a:lnTo>
                    <a:pt x="121" y="506"/>
                  </a:lnTo>
                  <a:lnTo>
                    <a:pt x="123" y="522"/>
                  </a:lnTo>
                  <a:lnTo>
                    <a:pt x="124" y="537"/>
                  </a:lnTo>
                  <a:lnTo>
                    <a:pt x="125" y="567"/>
                  </a:lnTo>
                  <a:lnTo>
                    <a:pt x="121" y="631"/>
                  </a:lnTo>
                  <a:lnTo>
                    <a:pt x="380" y="631"/>
                  </a:lnTo>
                </a:path>
              </a:pathLst>
            </a:custGeom>
            <a:solidFill>
              <a:srgbClr val="00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l" rtl="0"/>
              <a:endParaRPr lang="en-US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3" name="Group 43"/>
            <p:cNvGrpSpPr>
              <a:grpSpLocks/>
            </p:cNvGrpSpPr>
            <p:nvPr/>
          </p:nvGrpSpPr>
          <p:grpSpPr bwMode="auto">
            <a:xfrm>
              <a:off x="5041" y="2280"/>
              <a:ext cx="424" cy="1512"/>
              <a:chOff x="2160" y="3024"/>
              <a:chExt cx="240" cy="573"/>
            </a:xfrm>
          </p:grpSpPr>
          <p:sp>
            <p:nvSpPr>
              <p:cNvPr id="954412" name="Rectangle 44"/>
              <p:cNvSpPr>
                <a:spLocks noChangeArrowheads="1"/>
              </p:cNvSpPr>
              <p:nvPr/>
            </p:nvSpPr>
            <p:spPr bwMode="auto">
              <a:xfrm>
                <a:off x="2334" y="3024"/>
                <a:ext cx="66" cy="573"/>
              </a:xfrm>
              <a:prstGeom prst="rect">
                <a:avLst/>
              </a:prstGeom>
              <a:solidFill>
                <a:srgbClr val="00FF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grpSp>
            <p:nvGrpSpPr>
              <p:cNvPr id="4" name="Group 45"/>
              <p:cNvGrpSpPr>
                <a:grpSpLocks/>
              </p:cNvGrpSpPr>
              <p:nvPr/>
            </p:nvGrpSpPr>
            <p:grpSpPr bwMode="auto">
              <a:xfrm>
                <a:off x="2160" y="3072"/>
                <a:ext cx="144" cy="475"/>
                <a:chOff x="2160" y="3186"/>
                <a:chExt cx="133" cy="361"/>
              </a:xfrm>
            </p:grpSpPr>
            <p:sp>
              <p:nvSpPr>
                <p:cNvPr id="954414" name="Line 46"/>
                <p:cNvSpPr>
                  <a:spLocks noChangeShapeType="1"/>
                </p:cNvSpPr>
                <p:nvPr/>
              </p:nvSpPr>
              <p:spPr bwMode="auto">
                <a:xfrm flipH="1" flipV="1">
                  <a:off x="2199" y="3186"/>
                  <a:ext cx="61" cy="4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pPr algn="l" rtl="0"/>
                  <a:endParaRPr lang="en-US" kern="120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954415" name="Line 47"/>
                <p:cNvSpPr>
                  <a:spLocks noChangeShapeType="1"/>
                </p:cNvSpPr>
                <p:nvPr/>
              </p:nvSpPr>
              <p:spPr bwMode="auto">
                <a:xfrm flipH="1">
                  <a:off x="2182" y="3489"/>
                  <a:ext cx="111" cy="58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pPr algn="l" rtl="0"/>
                  <a:endParaRPr lang="en-US" kern="120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954416" name="Line 48"/>
                <p:cNvSpPr>
                  <a:spLocks noChangeShapeType="1"/>
                </p:cNvSpPr>
                <p:nvPr/>
              </p:nvSpPr>
              <p:spPr bwMode="auto">
                <a:xfrm flipH="1" flipV="1">
                  <a:off x="2160" y="3260"/>
                  <a:ext cx="105" cy="3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pPr algn="l" rtl="0"/>
                  <a:endParaRPr lang="en-US" kern="120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954417" name="Line 49"/>
                <p:cNvSpPr>
                  <a:spLocks noChangeShapeType="1"/>
                </p:cNvSpPr>
                <p:nvPr/>
              </p:nvSpPr>
              <p:spPr bwMode="auto">
                <a:xfrm flipH="1">
                  <a:off x="2182" y="3388"/>
                  <a:ext cx="83" cy="2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pPr algn="l" rtl="0"/>
                  <a:endParaRPr lang="en-US" kern="1200">
                    <a:solidFill>
                      <a:srgbClr val="FFFFFF"/>
                    </a:solidFill>
                    <a:latin typeface="Arial"/>
                    <a:ea typeface="+mn-ea"/>
                    <a:cs typeface="+mn-cs"/>
                  </a:endParaRPr>
                </a:p>
              </p:txBody>
            </p:sp>
          </p:grpSp>
        </p:grpSp>
      </p:grpSp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3752850" y="2693950"/>
            <a:ext cx="1562100" cy="2060575"/>
            <a:chOff x="2508" y="2098"/>
            <a:chExt cx="984" cy="1298"/>
          </a:xfrm>
        </p:grpSpPr>
        <p:sp>
          <p:nvSpPr>
            <p:cNvPr id="954419" name="Freeform 51"/>
            <p:cNvSpPr>
              <a:spLocks/>
            </p:cNvSpPr>
            <p:nvPr/>
          </p:nvSpPr>
          <p:spPr bwMode="auto">
            <a:xfrm>
              <a:off x="2652" y="2098"/>
              <a:ext cx="840" cy="1106"/>
            </a:xfrm>
            <a:custGeom>
              <a:avLst/>
              <a:gdLst/>
              <a:ahLst/>
              <a:cxnLst>
                <a:cxn ang="0">
                  <a:pos x="891" y="554"/>
                </a:cxn>
                <a:cxn ang="0">
                  <a:pos x="686" y="878"/>
                </a:cxn>
                <a:cxn ang="0">
                  <a:pos x="201" y="133"/>
                </a:cxn>
                <a:cxn ang="0">
                  <a:pos x="0" y="77"/>
                </a:cxn>
              </a:cxnLst>
              <a:rect l="0" t="0" r="r" b="b"/>
              <a:pathLst>
                <a:path w="891" h="948">
                  <a:moveTo>
                    <a:pt x="891" y="554"/>
                  </a:moveTo>
                  <a:cubicBezTo>
                    <a:pt x="857" y="608"/>
                    <a:pt x="801" y="948"/>
                    <a:pt x="686" y="878"/>
                  </a:cubicBezTo>
                  <a:cubicBezTo>
                    <a:pt x="572" y="808"/>
                    <a:pt x="316" y="267"/>
                    <a:pt x="201" y="133"/>
                  </a:cubicBezTo>
                  <a:cubicBezTo>
                    <a:pt x="86" y="0"/>
                    <a:pt x="42" y="91"/>
                    <a:pt x="0" y="77"/>
                  </a:cubicBezTo>
                </a:path>
              </a:pathLst>
            </a:custGeom>
            <a:noFill/>
            <a:ln w="9525">
              <a:solidFill>
                <a:schemeClr val="tx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 algn="l" rtl="0"/>
              <a:endParaRPr lang="en-US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20" name="Freeform 52"/>
            <p:cNvSpPr>
              <a:spLocks/>
            </p:cNvSpPr>
            <p:nvPr/>
          </p:nvSpPr>
          <p:spPr bwMode="auto">
            <a:xfrm>
              <a:off x="2508" y="2290"/>
              <a:ext cx="840" cy="1106"/>
            </a:xfrm>
            <a:custGeom>
              <a:avLst/>
              <a:gdLst/>
              <a:ahLst/>
              <a:cxnLst>
                <a:cxn ang="0">
                  <a:pos x="0" y="394"/>
                </a:cxn>
                <a:cxn ang="0">
                  <a:pos x="205" y="70"/>
                </a:cxn>
                <a:cxn ang="0">
                  <a:pos x="690" y="815"/>
                </a:cxn>
                <a:cxn ang="0">
                  <a:pos x="891" y="871"/>
                </a:cxn>
              </a:cxnLst>
              <a:rect l="0" t="0" r="r" b="b"/>
              <a:pathLst>
                <a:path w="891" h="948">
                  <a:moveTo>
                    <a:pt x="0" y="394"/>
                  </a:moveTo>
                  <a:cubicBezTo>
                    <a:pt x="34" y="340"/>
                    <a:pt x="90" y="0"/>
                    <a:pt x="205" y="70"/>
                  </a:cubicBezTo>
                  <a:cubicBezTo>
                    <a:pt x="319" y="140"/>
                    <a:pt x="575" y="681"/>
                    <a:pt x="690" y="815"/>
                  </a:cubicBezTo>
                  <a:cubicBezTo>
                    <a:pt x="805" y="948"/>
                    <a:pt x="849" y="857"/>
                    <a:pt x="891" y="871"/>
                  </a:cubicBezTo>
                </a:path>
              </a:pathLst>
            </a:custGeom>
            <a:noFill/>
            <a:ln w="9525">
              <a:solidFill>
                <a:schemeClr val="tx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 algn="l" rtl="0"/>
              <a:endParaRPr lang="en-US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6" name="Group 74"/>
          <p:cNvGrpSpPr>
            <a:grpSpLocks/>
          </p:cNvGrpSpPr>
          <p:nvPr/>
        </p:nvGrpSpPr>
        <p:grpSpPr bwMode="auto">
          <a:xfrm>
            <a:off x="247650" y="1032150"/>
            <a:ext cx="2593975" cy="1584325"/>
            <a:chOff x="300" y="796"/>
            <a:chExt cx="1634" cy="998"/>
          </a:xfrm>
        </p:grpSpPr>
        <p:sp>
          <p:nvSpPr>
            <p:cNvPr id="954396" name="AutoShape 28"/>
            <p:cNvSpPr>
              <a:spLocks noChangeArrowheads="1"/>
            </p:cNvSpPr>
            <p:nvPr/>
          </p:nvSpPr>
          <p:spPr bwMode="auto">
            <a:xfrm>
              <a:off x="300" y="796"/>
              <a:ext cx="1634" cy="998"/>
            </a:xfrm>
            <a:prstGeom prst="cloudCallout">
              <a:avLst>
                <a:gd name="adj1" fmla="val 39046"/>
                <a:gd name="adj2" fmla="val 94088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rtl="0"/>
              <a:endParaRPr lang="en-US" sz="1200" kern="1200">
                <a:solidFill>
                  <a:srgbClr val="FFFFFF"/>
                </a:solidFill>
                <a:latin typeface="Times New Roman" pitchFamily="18" charset="0"/>
                <a:ea typeface="+mn-ea"/>
                <a:cs typeface="+mn-cs"/>
              </a:endParaRPr>
            </a:p>
          </p:txBody>
        </p:sp>
        <p:grpSp>
          <p:nvGrpSpPr>
            <p:cNvPr id="7" name="Group 57"/>
            <p:cNvGrpSpPr>
              <a:grpSpLocks/>
            </p:cNvGrpSpPr>
            <p:nvPr/>
          </p:nvGrpSpPr>
          <p:grpSpPr bwMode="auto">
            <a:xfrm>
              <a:off x="656" y="869"/>
              <a:ext cx="767" cy="797"/>
              <a:chOff x="656" y="869"/>
              <a:chExt cx="767" cy="797"/>
            </a:xfrm>
          </p:grpSpPr>
          <p:sp>
            <p:nvSpPr>
              <p:cNvPr id="954375" name="Freeform 7"/>
              <p:cNvSpPr>
                <a:spLocks/>
              </p:cNvSpPr>
              <p:nvPr/>
            </p:nvSpPr>
            <p:spPr bwMode="blackWhite">
              <a:xfrm flipH="1">
                <a:off x="731" y="869"/>
                <a:ext cx="91" cy="451"/>
              </a:xfrm>
              <a:custGeom>
                <a:avLst/>
                <a:gdLst/>
                <a:ahLst/>
                <a:cxnLst>
                  <a:cxn ang="0">
                    <a:pos x="96" y="432"/>
                  </a:cxn>
                  <a:cxn ang="0">
                    <a:pos x="96" y="384"/>
                  </a:cxn>
                  <a:cxn ang="0">
                    <a:pos x="96" y="348"/>
                  </a:cxn>
                  <a:cxn ang="0">
                    <a:pos x="96" y="312"/>
                  </a:cxn>
                  <a:cxn ang="0">
                    <a:pos x="96" y="276"/>
                  </a:cxn>
                  <a:cxn ang="0">
                    <a:pos x="96" y="204"/>
                  </a:cxn>
                  <a:cxn ang="0">
                    <a:pos x="96" y="168"/>
                  </a:cxn>
                  <a:cxn ang="0">
                    <a:pos x="96" y="132"/>
                  </a:cxn>
                  <a:cxn ang="0">
                    <a:pos x="96" y="0"/>
                  </a:cxn>
                  <a:cxn ang="0">
                    <a:pos x="0" y="36"/>
                  </a:cxn>
                  <a:cxn ang="0">
                    <a:pos x="0" y="528"/>
                  </a:cxn>
                </a:cxnLst>
                <a:rect l="0" t="0" r="r" b="b"/>
                <a:pathLst>
                  <a:path w="97" h="529">
                    <a:moveTo>
                      <a:pt x="96" y="432"/>
                    </a:moveTo>
                    <a:lnTo>
                      <a:pt x="96" y="384"/>
                    </a:lnTo>
                    <a:lnTo>
                      <a:pt x="96" y="348"/>
                    </a:lnTo>
                    <a:lnTo>
                      <a:pt x="96" y="312"/>
                    </a:lnTo>
                    <a:lnTo>
                      <a:pt x="96" y="276"/>
                    </a:lnTo>
                    <a:lnTo>
                      <a:pt x="96" y="204"/>
                    </a:lnTo>
                    <a:lnTo>
                      <a:pt x="96" y="168"/>
                    </a:lnTo>
                    <a:lnTo>
                      <a:pt x="96" y="132"/>
                    </a:lnTo>
                    <a:lnTo>
                      <a:pt x="96" y="0"/>
                    </a:lnTo>
                    <a:lnTo>
                      <a:pt x="0" y="36"/>
                    </a:lnTo>
                    <a:lnTo>
                      <a:pt x="0" y="528"/>
                    </a:lnTo>
                  </a:path>
                </a:pathLst>
              </a:custGeom>
              <a:solidFill>
                <a:srgbClr val="25FDFD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376" name="Freeform 8"/>
              <p:cNvSpPr>
                <a:spLocks/>
              </p:cNvSpPr>
              <p:nvPr/>
            </p:nvSpPr>
            <p:spPr bwMode="blackWhite">
              <a:xfrm flipH="1">
                <a:off x="855" y="1084"/>
                <a:ext cx="92" cy="297"/>
              </a:xfrm>
              <a:custGeom>
                <a:avLst/>
                <a:gdLst/>
                <a:ahLst/>
                <a:cxnLst>
                  <a:cxn ang="0">
                    <a:pos x="96" y="285"/>
                  </a:cxn>
                  <a:cxn ang="0">
                    <a:pos x="96" y="253"/>
                  </a:cxn>
                  <a:cxn ang="0">
                    <a:pos x="96" y="229"/>
                  </a:cxn>
                  <a:cxn ang="0">
                    <a:pos x="96" y="206"/>
                  </a:cxn>
                  <a:cxn ang="0">
                    <a:pos x="96" y="182"/>
                  </a:cxn>
                  <a:cxn ang="0">
                    <a:pos x="96" y="134"/>
                  </a:cxn>
                  <a:cxn ang="0">
                    <a:pos x="96" y="111"/>
                  </a:cxn>
                  <a:cxn ang="0">
                    <a:pos x="96" y="87"/>
                  </a:cxn>
                  <a:cxn ang="0">
                    <a:pos x="96" y="0"/>
                  </a:cxn>
                  <a:cxn ang="0">
                    <a:pos x="0" y="24"/>
                  </a:cxn>
                  <a:cxn ang="0">
                    <a:pos x="0" y="348"/>
                  </a:cxn>
                </a:cxnLst>
                <a:rect l="0" t="0" r="r" b="b"/>
                <a:pathLst>
                  <a:path w="97" h="349">
                    <a:moveTo>
                      <a:pt x="96" y="285"/>
                    </a:moveTo>
                    <a:lnTo>
                      <a:pt x="96" y="253"/>
                    </a:lnTo>
                    <a:lnTo>
                      <a:pt x="96" y="229"/>
                    </a:lnTo>
                    <a:lnTo>
                      <a:pt x="96" y="206"/>
                    </a:lnTo>
                    <a:lnTo>
                      <a:pt x="96" y="182"/>
                    </a:lnTo>
                    <a:lnTo>
                      <a:pt x="96" y="134"/>
                    </a:lnTo>
                    <a:lnTo>
                      <a:pt x="96" y="111"/>
                    </a:lnTo>
                    <a:lnTo>
                      <a:pt x="96" y="87"/>
                    </a:lnTo>
                    <a:lnTo>
                      <a:pt x="96" y="0"/>
                    </a:lnTo>
                    <a:lnTo>
                      <a:pt x="0" y="24"/>
                    </a:lnTo>
                    <a:lnTo>
                      <a:pt x="0" y="348"/>
                    </a:lnTo>
                  </a:path>
                </a:pathLst>
              </a:custGeom>
              <a:solidFill>
                <a:srgbClr val="25FDFD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377" name="Freeform 9"/>
              <p:cNvSpPr>
                <a:spLocks/>
              </p:cNvSpPr>
              <p:nvPr/>
            </p:nvSpPr>
            <p:spPr bwMode="blackWhite">
              <a:xfrm>
                <a:off x="996" y="1284"/>
                <a:ext cx="96" cy="174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0" y="0"/>
                  </a:cxn>
                  <a:cxn ang="0">
                    <a:pos x="93" y="54"/>
                  </a:cxn>
                  <a:cxn ang="0">
                    <a:pos x="96" y="174"/>
                  </a:cxn>
                </a:cxnLst>
                <a:rect l="0" t="0" r="r" b="b"/>
                <a:pathLst>
                  <a:path w="96" h="174">
                    <a:moveTo>
                      <a:pt x="0" y="132"/>
                    </a:moveTo>
                    <a:lnTo>
                      <a:pt x="0" y="0"/>
                    </a:lnTo>
                    <a:lnTo>
                      <a:pt x="93" y="54"/>
                    </a:lnTo>
                    <a:lnTo>
                      <a:pt x="96" y="174"/>
                    </a:lnTo>
                  </a:path>
                </a:pathLst>
              </a:custGeom>
              <a:solidFill>
                <a:srgbClr val="25FDFD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22" name="Freeform 54"/>
              <p:cNvSpPr>
                <a:spLocks/>
              </p:cNvSpPr>
              <p:nvPr/>
            </p:nvSpPr>
            <p:spPr bwMode="blackWhite">
              <a:xfrm>
                <a:off x="1110" y="1362"/>
                <a:ext cx="96" cy="174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0" y="0"/>
                  </a:cxn>
                  <a:cxn ang="0">
                    <a:pos x="93" y="54"/>
                  </a:cxn>
                  <a:cxn ang="0">
                    <a:pos x="96" y="174"/>
                  </a:cxn>
                </a:cxnLst>
                <a:rect l="0" t="0" r="r" b="b"/>
                <a:pathLst>
                  <a:path w="96" h="174">
                    <a:moveTo>
                      <a:pt x="0" y="132"/>
                    </a:moveTo>
                    <a:lnTo>
                      <a:pt x="0" y="0"/>
                    </a:lnTo>
                    <a:lnTo>
                      <a:pt x="93" y="54"/>
                    </a:lnTo>
                    <a:lnTo>
                      <a:pt x="96" y="174"/>
                    </a:lnTo>
                  </a:path>
                </a:pathLst>
              </a:custGeom>
              <a:solidFill>
                <a:srgbClr val="25FDFD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23" name="Freeform 55"/>
              <p:cNvSpPr>
                <a:spLocks/>
              </p:cNvSpPr>
              <p:nvPr/>
            </p:nvSpPr>
            <p:spPr bwMode="blackWhite">
              <a:xfrm>
                <a:off x="1242" y="1440"/>
                <a:ext cx="96" cy="174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0" y="0"/>
                  </a:cxn>
                  <a:cxn ang="0">
                    <a:pos x="93" y="54"/>
                  </a:cxn>
                  <a:cxn ang="0">
                    <a:pos x="96" y="174"/>
                  </a:cxn>
                </a:cxnLst>
                <a:rect l="0" t="0" r="r" b="b"/>
                <a:pathLst>
                  <a:path w="96" h="174">
                    <a:moveTo>
                      <a:pt x="0" y="132"/>
                    </a:moveTo>
                    <a:lnTo>
                      <a:pt x="0" y="0"/>
                    </a:lnTo>
                    <a:lnTo>
                      <a:pt x="93" y="54"/>
                    </a:lnTo>
                    <a:lnTo>
                      <a:pt x="96" y="174"/>
                    </a:lnTo>
                  </a:path>
                </a:pathLst>
              </a:custGeom>
              <a:solidFill>
                <a:srgbClr val="25FDFD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374" name="Line 6"/>
              <p:cNvSpPr>
                <a:spLocks noChangeShapeType="1"/>
              </p:cNvSpPr>
              <p:nvPr/>
            </p:nvSpPr>
            <p:spPr bwMode="blackWhite">
              <a:xfrm>
                <a:off x="656" y="1204"/>
                <a:ext cx="767" cy="46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8" name="Group 62"/>
          <p:cNvGrpSpPr>
            <a:grpSpLocks/>
          </p:cNvGrpSpPr>
          <p:nvPr/>
        </p:nvGrpSpPr>
        <p:grpSpPr bwMode="auto">
          <a:xfrm>
            <a:off x="5873750" y="1233763"/>
            <a:ext cx="2711450" cy="1436687"/>
            <a:chOff x="3850" y="923"/>
            <a:chExt cx="1708" cy="905"/>
          </a:xfrm>
        </p:grpSpPr>
        <p:sp>
          <p:nvSpPr>
            <p:cNvPr id="954394" name="AutoShape 26"/>
            <p:cNvSpPr>
              <a:spLocks noChangeArrowheads="1"/>
            </p:cNvSpPr>
            <p:nvPr/>
          </p:nvSpPr>
          <p:spPr bwMode="auto">
            <a:xfrm>
              <a:off x="3850" y="924"/>
              <a:ext cx="1708" cy="904"/>
            </a:xfrm>
            <a:prstGeom prst="cloudCallout">
              <a:avLst>
                <a:gd name="adj1" fmla="val -35185"/>
                <a:gd name="adj2" fmla="val 92366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rtl="0"/>
              <a:endParaRPr lang="en-US" sz="800" kern="1200">
                <a:solidFill>
                  <a:srgbClr val="FFFFFF"/>
                </a:solidFill>
                <a:latin typeface="Times New Roman" pitchFamily="18" charset="0"/>
                <a:ea typeface="+mn-ea"/>
                <a:cs typeface="+mn-cs"/>
              </a:endParaRPr>
            </a:p>
          </p:txBody>
        </p:sp>
        <p:grpSp>
          <p:nvGrpSpPr>
            <p:cNvPr id="9" name="Group 58"/>
            <p:cNvGrpSpPr>
              <a:grpSpLocks/>
            </p:cNvGrpSpPr>
            <p:nvPr/>
          </p:nvGrpSpPr>
          <p:grpSpPr bwMode="auto">
            <a:xfrm>
              <a:off x="4412" y="923"/>
              <a:ext cx="767" cy="803"/>
              <a:chOff x="4412" y="923"/>
              <a:chExt cx="767" cy="803"/>
            </a:xfrm>
          </p:grpSpPr>
          <p:sp>
            <p:nvSpPr>
              <p:cNvPr id="954404" name="Freeform 36"/>
              <p:cNvSpPr>
                <a:spLocks/>
              </p:cNvSpPr>
              <p:nvPr/>
            </p:nvSpPr>
            <p:spPr bwMode="blackWhite">
              <a:xfrm>
                <a:off x="4999" y="923"/>
                <a:ext cx="90" cy="454"/>
              </a:xfrm>
              <a:custGeom>
                <a:avLst/>
                <a:gdLst/>
                <a:ahLst/>
                <a:cxnLst>
                  <a:cxn ang="0">
                    <a:pos x="96" y="432"/>
                  </a:cxn>
                  <a:cxn ang="0">
                    <a:pos x="96" y="384"/>
                  </a:cxn>
                  <a:cxn ang="0">
                    <a:pos x="96" y="348"/>
                  </a:cxn>
                  <a:cxn ang="0">
                    <a:pos x="96" y="312"/>
                  </a:cxn>
                  <a:cxn ang="0">
                    <a:pos x="96" y="276"/>
                  </a:cxn>
                  <a:cxn ang="0">
                    <a:pos x="96" y="204"/>
                  </a:cxn>
                  <a:cxn ang="0">
                    <a:pos x="96" y="168"/>
                  </a:cxn>
                  <a:cxn ang="0">
                    <a:pos x="96" y="132"/>
                  </a:cxn>
                  <a:cxn ang="0">
                    <a:pos x="96" y="0"/>
                  </a:cxn>
                  <a:cxn ang="0">
                    <a:pos x="0" y="36"/>
                  </a:cxn>
                  <a:cxn ang="0">
                    <a:pos x="0" y="528"/>
                  </a:cxn>
                </a:cxnLst>
                <a:rect l="0" t="0" r="r" b="b"/>
                <a:pathLst>
                  <a:path w="97" h="529">
                    <a:moveTo>
                      <a:pt x="96" y="432"/>
                    </a:moveTo>
                    <a:lnTo>
                      <a:pt x="96" y="384"/>
                    </a:lnTo>
                    <a:lnTo>
                      <a:pt x="96" y="348"/>
                    </a:lnTo>
                    <a:lnTo>
                      <a:pt x="96" y="312"/>
                    </a:lnTo>
                    <a:lnTo>
                      <a:pt x="96" y="276"/>
                    </a:lnTo>
                    <a:lnTo>
                      <a:pt x="96" y="204"/>
                    </a:lnTo>
                    <a:lnTo>
                      <a:pt x="96" y="168"/>
                    </a:lnTo>
                    <a:lnTo>
                      <a:pt x="96" y="132"/>
                    </a:lnTo>
                    <a:lnTo>
                      <a:pt x="96" y="0"/>
                    </a:lnTo>
                    <a:lnTo>
                      <a:pt x="0" y="36"/>
                    </a:lnTo>
                    <a:lnTo>
                      <a:pt x="0" y="528"/>
                    </a:lnTo>
                  </a:path>
                </a:pathLst>
              </a:custGeom>
              <a:solidFill>
                <a:srgbClr val="F33DE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05" name="Freeform 37"/>
              <p:cNvSpPr>
                <a:spLocks/>
              </p:cNvSpPr>
              <p:nvPr/>
            </p:nvSpPr>
            <p:spPr bwMode="blackWhite">
              <a:xfrm>
                <a:off x="4877" y="1295"/>
                <a:ext cx="84" cy="132"/>
              </a:xfrm>
              <a:custGeom>
                <a:avLst/>
                <a:gdLst/>
                <a:ahLst/>
                <a:cxnLst>
                  <a:cxn ang="0">
                    <a:pos x="96" y="285"/>
                  </a:cxn>
                  <a:cxn ang="0">
                    <a:pos x="96" y="253"/>
                  </a:cxn>
                  <a:cxn ang="0">
                    <a:pos x="96" y="229"/>
                  </a:cxn>
                  <a:cxn ang="0">
                    <a:pos x="96" y="206"/>
                  </a:cxn>
                  <a:cxn ang="0">
                    <a:pos x="96" y="182"/>
                  </a:cxn>
                  <a:cxn ang="0">
                    <a:pos x="96" y="134"/>
                  </a:cxn>
                  <a:cxn ang="0">
                    <a:pos x="96" y="111"/>
                  </a:cxn>
                  <a:cxn ang="0">
                    <a:pos x="96" y="87"/>
                  </a:cxn>
                  <a:cxn ang="0">
                    <a:pos x="96" y="0"/>
                  </a:cxn>
                  <a:cxn ang="0">
                    <a:pos x="0" y="24"/>
                  </a:cxn>
                  <a:cxn ang="0">
                    <a:pos x="0" y="348"/>
                  </a:cxn>
                </a:cxnLst>
                <a:rect l="0" t="0" r="r" b="b"/>
                <a:pathLst>
                  <a:path w="97" h="349">
                    <a:moveTo>
                      <a:pt x="96" y="285"/>
                    </a:moveTo>
                    <a:lnTo>
                      <a:pt x="96" y="253"/>
                    </a:lnTo>
                    <a:lnTo>
                      <a:pt x="96" y="229"/>
                    </a:lnTo>
                    <a:lnTo>
                      <a:pt x="96" y="206"/>
                    </a:lnTo>
                    <a:lnTo>
                      <a:pt x="96" y="182"/>
                    </a:lnTo>
                    <a:lnTo>
                      <a:pt x="96" y="134"/>
                    </a:lnTo>
                    <a:lnTo>
                      <a:pt x="96" y="111"/>
                    </a:lnTo>
                    <a:lnTo>
                      <a:pt x="96" y="87"/>
                    </a:lnTo>
                    <a:lnTo>
                      <a:pt x="96" y="0"/>
                    </a:lnTo>
                    <a:lnTo>
                      <a:pt x="0" y="24"/>
                    </a:lnTo>
                    <a:lnTo>
                      <a:pt x="0" y="348"/>
                    </a:lnTo>
                  </a:path>
                </a:pathLst>
              </a:custGeom>
              <a:solidFill>
                <a:srgbClr val="F33DE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06" name="Freeform 38"/>
              <p:cNvSpPr>
                <a:spLocks/>
              </p:cNvSpPr>
              <p:nvPr/>
            </p:nvSpPr>
            <p:spPr bwMode="blackWhite">
              <a:xfrm>
                <a:off x="4744" y="1352"/>
                <a:ext cx="96" cy="168"/>
              </a:xfrm>
              <a:custGeom>
                <a:avLst/>
                <a:gdLst/>
                <a:ahLst/>
                <a:cxnLst>
                  <a:cxn ang="0">
                    <a:pos x="96" y="285"/>
                  </a:cxn>
                  <a:cxn ang="0">
                    <a:pos x="96" y="253"/>
                  </a:cxn>
                  <a:cxn ang="0">
                    <a:pos x="96" y="229"/>
                  </a:cxn>
                  <a:cxn ang="0">
                    <a:pos x="96" y="206"/>
                  </a:cxn>
                  <a:cxn ang="0">
                    <a:pos x="96" y="182"/>
                  </a:cxn>
                  <a:cxn ang="0">
                    <a:pos x="96" y="134"/>
                  </a:cxn>
                  <a:cxn ang="0">
                    <a:pos x="96" y="111"/>
                  </a:cxn>
                  <a:cxn ang="0">
                    <a:pos x="96" y="87"/>
                  </a:cxn>
                  <a:cxn ang="0">
                    <a:pos x="96" y="0"/>
                  </a:cxn>
                  <a:cxn ang="0">
                    <a:pos x="0" y="24"/>
                  </a:cxn>
                  <a:cxn ang="0">
                    <a:pos x="0" y="348"/>
                  </a:cxn>
                </a:cxnLst>
                <a:rect l="0" t="0" r="r" b="b"/>
                <a:pathLst>
                  <a:path w="97" h="349">
                    <a:moveTo>
                      <a:pt x="96" y="285"/>
                    </a:moveTo>
                    <a:lnTo>
                      <a:pt x="96" y="253"/>
                    </a:lnTo>
                    <a:lnTo>
                      <a:pt x="96" y="229"/>
                    </a:lnTo>
                    <a:lnTo>
                      <a:pt x="96" y="206"/>
                    </a:lnTo>
                    <a:lnTo>
                      <a:pt x="96" y="182"/>
                    </a:lnTo>
                    <a:lnTo>
                      <a:pt x="96" y="134"/>
                    </a:lnTo>
                    <a:lnTo>
                      <a:pt x="96" y="111"/>
                    </a:lnTo>
                    <a:lnTo>
                      <a:pt x="96" y="87"/>
                    </a:lnTo>
                    <a:lnTo>
                      <a:pt x="96" y="0"/>
                    </a:lnTo>
                    <a:lnTo>
                      <a:pt x="0" y="24"/>
                    </a:lnTo>
                    <a:lnTo>
                      <a:pt x="0" y="348"/>
                    </a:lnTo>
                  </a:path>
                </a:pathLst>
              </a:custGeom>
              <a:solidFill>
                <a:srgbClr val="F33DE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07" name="Freeform 39"/>
              <p:cNvSpPr>
                <a:spLocks/>
              </p:cNvSpPr>
              <p:nvPr/>
            </p:nvSpPr>
            <p:spPr bwMode="blackWhite">
              <a:xfrm>
                <a:off x="4611" y="1432"/>
                <a:ext cx="79" cy="181"/>
              </a:xfrm>
              <a:custGeom>
                <a:avLst/>
                <a:gdLst/>
                <a:ahLst/>
                <a:cxnLst>
                  <a:cxn ang="0">
                    <a:pos x="84" y="383"/>
                  </a:cxn>
                  <a:cxn ang="0">
                    <a:pos x="84" y="340"/>
                  </a:cxn>
                  <a:cxn ang="0">
                    <a:pos x="84" y="308"/>
                  </a:cxn>
                  <a:cxn ang="0">
                    <a:pos x="84" y="277"/>
                  </a:cxn>
                  <a:cxn ang="0">
                    <a:pos x="84" y="245"/>
                  </a:cxn>
                  <a:cxn ang="0">
                    <a:pos x="84" y="181"/>
                  </a:cxn>
                  <a:cxn ang="0">
                    <a:pos x="84" y="149"/>
                  </a:cxn>
                  <a:cxn ang="0">
                    <a:pos x="84" y="117"/>
                  </a:cxn>
                  <a:cxn ang="0">
                    <a:pos x="84" y="0"/>
                  </a:cxn>
                  <a:cxn ang="0">
                    <a:pos x="0" y="32"/>
                  </a:cxn>
                  <a:cxn ang="0">
                    <a:pos x="0" y="468"/>
                  </a:cxn>
                </a:cxnLst>
                <a:rect l="0" t="0" r="r" b="b"/>
                <a:pathLst>
                  <a:path w="85" h="469">
                    <a:moveTo>
                      <a:pt x="84" y="383"/>
                    </a:moveTo>
                    <a:lnTo>
                      <a:pt x="84" y="340"/>
                    </a:lnTo>
                    <a:lnTo>
                      <a:pt x="84" y="308"/>
                    </a:lnTo>
                    <a:lnTo>
                      <a:pt x="84" y="277"/>
                    </a:lnTo>
                    <a:lnTo>
                      <a:pt x="84" y="245"/>
                    </a:lnTo>
                    <a:lnTo>
                      <a:pt x="84" y="181"/>
                    </a:lnTo>
                    <a:lnTo>
                      <a:pt x="84" y="149"/>
                    </a:lnTo>
                    <a:lnTo>
                      <a:pt x="84" y="117"/>
                    </a:lnTo>
                    <a:lnTo>
                      <a:pt x="84" y="0"/>
                    </a:lnTo>
                    <a:lnTo>
                      <a:pt x="0" y="32"/>
                    </a:lnTo>
                    <a:lnTo>
                      <a:pt x="0" y="468"/>
                    </a:lnTo>
                  </a:path>
                </a:pathLst>
              </a:custGeom>
              <a:solidFill>
                <a:srgbClr val="F33DE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08" name="Freeform 40"/>
              <p:cNvSpPr>
                <a:spLocks/>
              </p:cNvSpPr>
              <p:nvPr/>
            </p:nvSpPr>
            <p:spPr bwMode="blackWhite">
              <a:xfrm>
                <a:off x="4467" y="1310"/>
                <a:ext cx="84" cy="382"/>
              </a:xfrm>
              <a:custGeom>
                <a:avLst/>
                <a:gdLst/>
                <a:ahLst/>
                <a:cxnLst>
                  <a:cxn ang="0">
                    <a:pos x="96" y="295"/>
                  </a:cxn>
                  <a:cxn ang="0">
                    <a:pos x="96" y="262"/>
                  </a:cxn>
                  <a:cxn ang="0">
                    <a:pos x="96" y="237"/>
                  </a:cxn>
                  <a:cxn ang="0">
                    <a:pos x="96" y="213"/>
                  </a:cxn>
                  <a:cxn ang="0">
                    <a:pos x="96" y="188"/>
                  </a:cxn>
                  <a:cxn ang="0">
                    <a:pos x="96" y="139"/>
                  </a:cxn>
                  <a:cxn ang="0">
                    <a:pos x="96" y="115"/>
                  </a:cxn>
                  <a:cxn ang="0">
                    <a:pos x="96" y="90"/>
                  </a:cxn>
                  <a:cxn ang="0">
                    <a:pos x="96" y="0"/>
                  </a:cxn>
                  <a:cxn ang="0">
                    <a:pos x="0" y="25"/>
                  </a:cxn>
                  <a:cxn ang="0">
                    <a:pos x="0" y="360"/>
                  </a:cxn>
                </a:cxnLst>
                <a:rect l="0" t="0" r="r" b="b"/>
                <a:pathLst>
                  <a:path w="97" h="361">
                    <a:moveTo>
                      <a:pt x="96" y="295"/>
                    </a:moveTo>
                    <a:lnTo>
                      <a:pt x="96" y="262"/>
                    </a:lnTo>
                    <a:lnTo>
                      <a:pt x="96" y="237"/>
                    </a:lnTo>
                    <a:lnTo>
                      <a:pt x="96" y="213"/>
                    </a:lnTo>
                    <a:lnTo>
                      <a:pt x="96" y="188"/>
                    </a:lnTo>
                    <a:lnTo>
                      <a:pt x="96" y="139"/>
                    </a:lnTo>
                    <a:lnTo>
                      <a:pt x="96" y="115"/>
                    </a:lnTo>
                    <a:lnTo>
                      <a:pt x="96" y="90"/>
                    </a:lnTo>
                    <a:lnTo>
                      <a:pt x="96" y="0"/>
                    </a:lnTo>
                    <a:lnTo>
                      <a:pt x="0" y="25"/>
                    </a:lnTo>
                    <a:lnTo>
                      <a:pt x="0" y="360"/>
                    </a:lnTo>
                  </a:path>
                </a:pathLst>
              </a:custGeom>
              <a:solidFill>
                <a:srgbClr val="F33DE6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24" name="Line 56"/>
              <p:cNvSpPr>
                <a:spLocks noChangeShapeType="1"/>
              </p:cNvSpPr>
              <p:nvPr/>
            </p:nvSpPr>
            <p:spPr bwMode="blackWhite">
              <a:xfrm flipH="1">
                <a:off x="4412" y="1264"/>
                <a:ext cx="767" cy="46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0" name="Group 75"/>
          <p:cNvGrpSpPr>
            <a:grpSpLocks/>
          </p:cNvGrpSpPr>
          <p:nvPr/>
        </p:nvGrpSpPr>
        <p:grpSpPr bwMode="auto">
          <a:xfrm>
            <a:off x="1704975" y="914394"/>
            <a:ext cx="5640388" cy="1184556"/>
            <a:chOff x="1218" y="627"/>
            <a:chExt cx="3553" cy="841"/>
          </a:xfrm>
        </p:grpSpPr>
        <p:grpSp>
          <p:nvGrpSpPr>
            <p:cNvPr id="11" name="Group 63"/>
            <p:cNvGrpSpPr>
              <a:grpSpLocks/>
            </p:cNvGrpSpPr>
            <p:nvPr/>
          </p:nvGrpSpPr>
          <p:grpSpPr bwMode="auto">
            <a:xfrm flipH="1">
              <a:off x="4004" y="671"/>
              <a:ext cx="767" cy="797"/>
              <a:chOff x="656" y="869"/>
              <a:chExt cx="767" cy="797"/>
            </a:xfrm>
          </p:grpSpPr>
          <p:sp>
            <p:nvSpPr>
              <p:cNvPr id="954432" name="Freeform 64"/>
              <p:cNvSpPr>
                <a:spLocks/>
              </p:cNvSpPr>
              <p:nvPr/>
            </p:nvSpPr>
            <p:spPr bwMode="blackWhite">
              <a:xfrm flipH="1">
                <a:off x="731" y="869"/>
                <a:ext cx="91" cy="451"/>
              </a:xfrm>
              <a:custGeom>
                <a:avLst/>
                <a:gdLst/>
                <a:ahLst/>
                <a:cxnLst>
                  <a:cxn ang="0">
                    <a:pos x="96" y="432"/>
                  </a:cxn>
                  <a:cxn ang="0">
                    <a:pos x="96" y="384"/>
                  </a:cxn>
                  <a:cxn ang="0">
                    <a:pos x="96" y="348"/>
                  </a:cxn>
                  <a:cxn ang="0">
                    <a:pos x="96" y="312"/>
                  </a:cxn>
                  <a:cxn ang="0">
                    <a:pos x="96" y="276"/>
                  </a:cxn>
                  <a:cxn ang="0">
                    <a:pos x="96" y="204"/>
                  </a:cxn>
                  <a:cxn ang="0">
                    <a:pos x="96" y="168"/>
                  </a:cxn>
                  <a:cxn ang="0">
                    <a:pos x="96" y="132"/>
                  </a:cxn>
                  <a:cxn ang="0">
                    <a:pos x="96" y="0"/>
                  </a:cxn>
                  <a:cxn ang="0">
                    <a:pos x="0" y="36"/>
                  </a:cxn>
                  <a:cxn ang="0">
                    <a:pos x="0" y="528"/>
                  </a:cxn>
                </a:cxnLst>
                <a:rect l="0" t="0" r="r" b="b"/>
                <a:pathLst>
                  <a:path w="97" h="529">
                    <a:moveTo>
                      <a:pt x="96" y="432"/>
                    </a:moveTo>
                    <a:lnTo>
                      <a:pt x="96" y="384"/>
                    </a:lnTo>
                    <a:lnTo>
                      <a:pt x="96" y="348"/>
                    </a:lnTo>
                    <a:lnTo>
                      <a:pt x="96" y="312"/>
                    </a:lnTo>
                    <a:lnTo>
                      <a:pt x="96" y="276"/>
                    </a:lnTo>
                    <a:lnTo>
                      <a:pt x="96" y="204"/>
                    </a:lnTo>
                    <a:lnTo>
                      <a:pt x="96" y="168"/>
                    </a:lnTo>
                    <a:lnTo>
                      <a:pt x="96" y="132"/>
                    </a:lnTo>
                    <a:lnTo>
                      <a:pt x="96" y="0"/>
                    </a:lnTo>
                    <a:lnTo>
                      <a:pt x="0" y="36"/>
                    </a:lnTo>
                    <a:lnTo>
                      <a:pt x="0" y="528"/>
                    </a:lnTo>
                  </a:path>
                </a:pathLst>
              </a:custGeom>
              <a:solidFill>
                <a:srgbClr val="3136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33" name="Freeform 65"/>
              <p:cNvSpPr>
                <a:spLocks/>
              </p:cNvSpPr>
              <p:nvPr/>
            </p:nvSpPr>
            <p:spPr bwMode="blackWhite">
              <a:xfrm flipH="1">
                <a:off x="855" y="1084"/>
                <a:ext cx="92" cy="297"/>
              </a:xfrm>
              <a:custGeom>
                <a:avLst/>
                <a:gdLst/>
                <a:ahLst/>
                <a:cxnLst>
                  <a:cxn ang="0">
                    <a:pos x="96" y="285"/>
                  </a:cxn>
                  <a:cxn ang="0">
                    <a:pos x="96" y="253"/>
                  </a:cxn>
                  <a:cxn ang="0">
                    <a:pos x="96" y="229"/>
                  </a:cxn>
                  <a:cxn ang="0">
                    <a:pos x="96" y="206"/>
                  </a:cxn>
                  <a:cxn ang="0">
                    <a:pos x="96" y="182"/>
                  </a:cxn>
                  <a:cxn ang="0">
                    <a:pos x="96" y="134"/>
                  </a:cxn>
                  <a:cxn ang="0">
                    <a:pos x="96" y="111"/>
                  </a:cxn>
                  <a:cxn ang="0">
                    <a:pos x="96" y="87"/>
                  </a:cxn>
                  <a:cxn ang="0">
                    <a:pos x="96" y="0"/>
                  </a:cxn>
                  <a:cxn ang="0">
                    <a:pos x="0" y="24"/>
                  </a:cxn>
                  <a:cxn ang="0">
                    <a:pos x="0" y="348"/>
                  </a:cxn>
                </a:cxnLst>
                <a:rect l="0" t="0" r="r" b="b"/>
                <a:pathLst>
                  <a:path w="97" h="349">
                    <a:moveTo>
                      <a:pt x="96" y="285"/>
                    </a:moveTo>
                    <a:lnTo>
                      <a:pt x="96" y="253"/>
                    </a:lnTo>
                    <a:lnTo>
                      <a:pt x="96" y="229"/>
                    </a:lnTo>
                    <a:lnTo>
                      <a:pt x="96" y="206"/>
                    </a:lnTo>
                    <a:lnTo>
                      <a:pt x="96" y="182"/>
                    </a:lnTo>
                    <a:lnTo>
                      <a:pt x="96" y="134"/>
                    </a:lnTo>
                    <a:lnTo>
                      <a:pt x="96" y="111"/>
                    </a:lnTo>
                    <a:lnTo>
                      <a:pt x="96" y="87"/>
                    </a:lnTo>
                    <a:lnTo>
                      <a:pt x="96" y="0"/>
                    </a:lnTo>
                    <a:lnTo>
                      <a:pt x="0" y="24"/>
                    </a:lnTo>
                    <a:lnTo>
                      <a:pt x="0" y="348"/>
                    </a:lnTo>
                  </a:path>
                </a:pathLst>
              </a:custGeom>
              <a:solidFill>
                <a:srgbClr val="3136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34" name="Freeform 66"/>
              <p:cNvSpPr>
                <a:spLocks/>
              </p:cNvSpPr>
              <p:nvPr/>
            </p:nvSpPr>
            <p:spPr bwMode="blackWhite">
              <a:xfrm>
                <a:off x="996" y="1284"/>
                <a:ext cx="96" cy="174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0" y="0"/>
                  </a:cxn>
                  <a:cxn ang="0">
                    <a:pos x="93" y="54"/>
                  </a:cxn>
                  <a:cxn ang="0">
                    <a:pos x="96" y="174"/>
                  </a:cxn>
                </a:cxnLst>
                <a:rect l="0" t="0" r="r" b="b"/>
                <a:pathLst>
                  <a:path w="96" h="174">
                    <a:moveTo>
                      <a:pt x="0" y="132"/>
                    </a:moveTo>
                    <a:lnTo>
                      <a:pt x="0" y="0"/>
                    </a:lnTo>
                    <a:lnTo>
                      <a:pt x="93" y="54"/>
                    </a:lnTo>
                    <a:lnTo>
                      <a:pt x="96" y="174"/>
                    </a:lnTo>
                  </a:path>
                </a:pathLst>
              </a:custGeom>
              <a:solidFill>
                <a:srgbClr val="3136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35" name="Freeform 67"/>
              <p:cNvSpPr>
                <a:spLocks/>
              </p:cNvSpPr>
              <p:nvPr/>
            </p:nvSpPr>
            <p:spPr bwMode="blackWhite">
              <a:xfrm>
                <a:off x="1110" y="1362"/>
                <a:ext cx="96" cy="174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0" y="0"/>
                  </a:cxn>
                  <a:cxn ang="0">
                    <a:pos x="93" y="54"/>
                  </a:cxn>
                  <a:cxn ang="0">
                    <a:pos x="96" y="174"/>
                  </a:cxn>
                </a:cxnLst>
                <a:rect l="0" t="0" r="r" b="b"/>
                <a:pathLst>
                  <a:path w="96" h="174">
                    <a:moveTo>
                      <a:pt x="0" y="132"/>
                    </a:moveTo>
                    <a:lnTo>
                      <a:pt x="0" y="0"/>
                    </a:lnTo>
                    <a:lnTo>
                      <a:pt x="93" y="54"/>
                    </a:lnTo>
                    <a:lnTo>
                      <a:pt x="96" y="174"/>
                    </a:lnTo>
                  </a:path>
                </a:pathLst>
              </a:custGeom>
              <a:solidFill>
                <a:srgbClr val="3136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36" name="Freeform 68"/>
              <p:cNvSpPr>
                <a:spLocks/>
              </p:cNvSpPr>
              <p:nvPr/>
            </p:nvSpPr>
            <p:spPr bwMode="blackWhite">
              <a:xfrm>
                <a:off x="1242" y="1440"/>
                <a:ext cx="96" cy="174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0" y="0"/>
                  </a:cxn>
                  <a:cxn ang="0">
                    <a:pos x="93" y="54"/>
                  </a:cxn>
                  <a:cxn ang="0">
                    <a:pos x="96" y="174"/>
                  </a:cxn>
                </a:cxnLst>
                <a:rect l="0" t="0" r="r" b="b"/>
                <a:pathLst>
                  <a:path w="96" h="174">
                    <a:moveTo>
                      <a:pt x="0" y="132"/>
                    </a:moveTo>
                    <a:lnTo>
                      <a:pt x="0" y="0"/>
                    </a:lnTo>
                    <a:lnTo>
                      <a:pt x="93" y="54"/>
                    </a:lnTo>
                    <a:lnTo>
                      <a:pt x="96" y="174"/>
                    </a:lnTo>
                  </a:path>
                </a:pathLst>
              </a:custGeom>
              <a:solidFill>
                <a:srgbClr val="3136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54437" name="Line 69"/>
              <p:cNvSpPr>
                <a:spLocks noChangeShapeType="1"/>
              </p:cNvSpPr>
              <p:nvPr/>
            </p:nvSpPr>
            <p:spPr bwMode="blackWhite">
              <a:xfrm>
                <a:off x="656" y="1204"/>
                <a:ext cx="767" cy="46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954438" name="Freeform 70"/>
            <p:cNvSpPr>
              <a:spLocks/>
            </p:cNvSpPr>
            <p:nvPr/>
          </p:nvSpPr>
          <p:spPr bwMode="auto">
            <a:xfrm>
              <a:off x="1218" y="627"/>
              <a:ext cx="3054" cy="639"/>
            </a:xfrm>
            <a:custGeom>
              <a:avLst/>
              <a:gdLst/>
              <a:ahLst/>
              <a:cxnLst>
                <a:cxn ang="0">
                  <a:pos x="0" y="639"/>
                </a:cxn>
                <a:cxn ang="0">
                  <a:pos x="1266" y="87"/>
                </a:cxn>
                <a:cxn ang="0">
                  <a:pos x="2046" y="117"/>
                </a:cxn>
                <a:cxn ang="0">
                  <a:pos x="3054" y="519"/>
                </a:cxn>
              </a:cxnLst>
              <a:rect l="0" t="0" r="r" b="b"/>
              <a:pathLst>
                <a:path w="3054" h="639">
                  <a:moveTo>
                    <a:pt x="0" y="639"/>
                  </a:moveTo>
                  <a:cubicBezTo>
                    <a:pt x="211" y="547"/>
                    <a:pt x="925" y="174"/>
                    <a:pt x="1266" y="87"/>
                  </a:cubicBezTo>
                  <a:cubicBezTo>
                    <a:pt x="1607" y="0"/>
                    <a:pt x="1748" y="45"/>
                    <a:pt x="2046" y="117"/>
                  </a:cubicBezTo>
                  <a:cubicBezTo>
                    <a:pt x="2344" y="189"/>
                    <a:pt x="2844" y="435"/>
                    <a:pt x="3054" y="519"/>
                  </a:cubicBezTo>
                </a:path>
              </a:pathLst>
            </a:custGeom>
            <a:noFill/>
            <a:ln w="12700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954445" name="Freeform 77"/>
          <p:cNvSpPr>
            <a:spLocks/>
          </p:cNvSpPr>
          <p:nvPr/>
        </p:nvSpPr>
        <p:spPr bwMode="auto">
          <a:xfrm>
            <a:off x="6913563" y="792438"/>
            <a:ext cx="1301750" cy="398462"/>
          </a:xfrm>
          <a:custGeom>
            <a:avLst/>
            <a:gdLst/>
            <a:ahLst/>
            <a:cxnLst>
              <a:cxn ang="0">
                <a:pos x="295" y="57"/>
              </a:cxn>
              <a:cxn ang="0">
                <a:pos x="361" y="219"/>
              </a:cxn>
              <a:cxn ang="0">
                <a:pos x="97" y="279"/>
              </a:cxn>
              <a:cxn ang="0">
                <a:pos x="7" y="99"/>
              </a:cxn>
              <a:cxn ang="0">
                <a:pos x="139" y="3"/>
              </a:cxn>
              <a:cxn ang="0">
                <a:pos x="241" y="81"/>
              </a:cxn>
              <a:cxn ang="0">
                <a:pos x="181" y="165"/>
              </a:cxn>
              <a:cxn ang="0">
                <a:pos x="97" y="99"/>
              </a:cxn>
            </a:cxnLst>
            <a:rect l="0" t="0" r="r" b="b"/>
            <a:pathLst>
              <a:path w="394" h="299">
                <a:moveTo>
                  <a:pt x="295" y="57"/>
                </a:moveTo>
                <a:cubicBezTo>
                  <a:pt x="344" y="119"/>
                  <a:pt x="394" y="182"/>
                  <a:pt x="361" y="219"/>
                </a:cubicBezTo>
                <a:cubicBezTo>
                  <a:pt x="328" y="256"/>
                  <a:pt x="156" y="299"/>
                  <a:pt x="97" y="279"/>
                </a:cubicBezTo>
                <a:cubicBezTo>
                  <a:pt x="38" y="259"/>
                  <a:pt x="0" y="145"/>
                  <a:pt x="7" y="99"/>
                </a:cubicBezTo>
                <a:cubicBezTo>
                  <a:pt x="14" y="53"/>
                  <a:pt x="100" y="6"/>
                  <a:pt x="139" y="3"/>
                </a:cubicBezTo>
                <a:cubicBezTo>
                  <a:pt x="178" y="0"/>
                  <a:pt x="234" y="54"/>
                  <a:pt x="241" y="81"/>
                </a:cubicBezTo>
                <a:cubicBezTo>
                  <a:pt x="248" y="108"/>
                  <a:pt x="205" y="162"/>
                  <a:pt x="181" y="165"/>
                </a:cubicBezTo>
                <a:cubicBezTo>
                  <a:pt x="157" y="168"/>
                  <a:pt x="127" y="133"/>
                  <a:pt x="97" y="99"/>
                </a:cubicBezTo>
              </a:path>
            </a:pathLst>
          </a:custGeom>
          <a:noFill/>
          <a:ln w="38100" cmpd="sng">
            <a:solidFill>
              <a:schemeClr val="tx2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/>
          <a:lstStyle/>
          <a:p>
            <a:pPr algn="l" rtl="0"/>
            <a:endParaRPr lang="en-US" kern="120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grpSp>
        <p:nvGrpSpPr>
          <p:cNvPr id="12" name="Group 87"/>
          <p:cNvGrpSpPr>
            <a:grpSpLocks/>
          </p:cNvGrpSpPr>
          <p:nvPr/>
        </p:nvGrpSpPr>
        <p:grpSpPr bwMode="auto">
          <a:xfrm>
            <a:off x="6829234" y="4802368"/>
            <a:ext cx="1908937" cy="1505827"/>
            <a:chOff x="3849" y="2308"/>
            <a:chExt cx="1583" cy="1730"/>
          </a:xfrm>
        </p:grpSpPr>
        <p:sp>
          <p:nvSpPr>
            <p:cNvPr id="954446" name="Line 78"/>
            <p:cNvSpPr>
              <a:spLocks noChangeShapeType="1"/>
            </p:cNvSpPr>
            <p:nvPr/>
          </p:nvSpPr>
          <p:spPr bwMode="auto">
            <a:xfrm flipH="1">
              <a:off x="4632" y="2624"/>
              <a:ext cx="304" cy="112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47" name="Line 79"/>
            <p:cNvSpPr>
              <a:spLocks noChangeShapeType="1"/>
            </p:cNvSpPr>
            <p:nvPr/>
          </p:nvSpPr>
          <p:spPr bwMode="auto">
            <a:xfrm flipH="1">
              <a:off x="4136" y="2592"/>
              <a:ext cx="768" cy="6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48" name="Line 80"/>
            <p:cNvSpPr>
              <a:spLocks noChangeShapeType="1"/>
            </p:cNvSpPr>
            <p:nvPr/>
          </p:nvSpPr>
          <p:spPr bwMode="auto">
            <a:xfrm>
              <a:off x="4215" y="2526"/>
              <a:ext cx="977" cy="6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49" name="Oval 81"/>
            <p:cNvSpPr>
              <a:spLocks noChangeArrowheads="1"/>
            </p:cNvSpPr>
            <p:nvPr/>
          </p:nvSpPr>
          <p:spPr bwMode="auto">
            <a:xfrm>
              <a:off x="3849" y="3181"/>
              <a:ext cx="338" cy="289"/>
            </a:xfrm>
            <a:prstGeom prst="ellipse">
              <a:avLst/>
            </a:prstGeom>
            <a:solidFill>
              <a:srgbClr val="063DE8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l" rtl="0"/>
              <a:r>
                <a:rPr lang="en-US" sz="1400" b="1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E</a:t>
              </a:r>
              <a:r>
                <a:rPr lang="en-US" sz="1400" b="1" kern="1200" baseline="-250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954450" name="Oval 82"/>
            <p:cNvSpPr>
              <a:spLocks noChangeArrowheads="1"/>
            </p:cNvSpPr>
            <p:nvPr/>
          </p:nvSpPr>
          <p:spPr bwMode="auto">
            <a:xfrm>
              <a:off x="5093" y="3169"/>
              <a:ext cx="339" cy="320"/>
            </a:xfrm>
            <a:prstGeom prst="ellipse">
              <a:avLst/>
            </a:prstGeom>
            <a:solidFill>
              <a:srgbClr val="063DE8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l" rtl="0"/>
              <a:r>
                <a:rPr lang="en-US" sz="1400" b="1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E</a:t>
              </a:r>
              <a:r>
                <a:rPr lang="en-US" sz="1400" b="1" kern="1200" baseline="-250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954451" name="Line 83"/>
            <p:cNvSpPr>
              <a:spLocks noChangeShapeType="1"/>
            </p:cNvSpPr>
            <p:nvPr/>
          </p:nvSpPr>
          <p:spPr bwMode="auto">
            <a:xfrm flipH="1">
              <a:off x="4064" y="2584"/>
              <a:ext cx="120" cy="57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52" name="Oval 84"/>
            <p:cNvSpPr>
              <a:spLocks noChangeArrowheads="1"/>
            </p:cNvSpPr>
            <p:nvPr/>
          </p:nvSpPr>
          <p:spPr bwMode="auto">
            <a:xfrm>
              <a:off x="3927" y="2316"/>
              <a:ext cx="533" cy="408"/>
            </a:xfrm>
            <a:prstGeom prst="ellipse">
              <a:avLst/>
            </a:prstGeom>
            <a:solidFill>
              <a:srgbClr val="063DE8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l" rtl="0"/>
              <a:r>
                <a:rPr lang="en-US" sz="1400" b="1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H</a:t>
              </a:r>
              <a:r>
                <a:rPr lang="en-US" sz="1400" b="1" kern="1200" baseline="-250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954453" name="Oval 85"/>
            <p:cNvSpPr>
              <a:spLocks noChangeArrowheads="1"/>
            </p:cNvSpPr>
            <p:nvPr/>
          </p:nvSpPr>
          <p:spPr bwMode="auto">
            <a:xfrm>
              <a:off x="4695" y="2308"/>
              <a:ext cx="533" cy="408"/>
            </a:xfrm>
            <a:prstGeom prst="ellipse">
              <a:avLst/>
            </a:prstGeom>
            <a:solidFill>
              <a:srgbClr val="063DE8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l" rtl="0"/>
              <a:r>
                <a:rPr lang="en-US" sz="1400" b="1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H</a:t>
              </a:r>
              <a:r>
                <a:rPr lang="en-US" sz="1400" b="1" kern="1200" baseline="-250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954454" name="Oval 86"/>
            <p:cNvSpPr>
              <a:spLocks noChangeArrowheads="1"/>
            </p:cNvSpPr>
            <p:nvPr/>
          </p:nvSpPr>
          <p:spPr bwMode="auto">
            <a:xfrm>
              <a:off x="4457" y="3749"/>
              <a:ext cx="338" cy="289"/>
            </a:xfrm>
            <a:prstGeom prst="ellipse">
              <a:avLst/>
            </a:prstGeom>
            <a:solidFill>
              <a:srgbClr val="063DE8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l" rtl="0"/>
              <a:r>
                <a:rPr lang="en-US" sz="1400" b="1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E</a:t>
              </a:r>
              <a:r>
                <a:rPr lang="en-US" sz="1400" b="1" kern="1200" baseline="-250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13" name="Group 88"/>
          <p:cNvGrpSpPr>
            <a:grpSpLocks/>
          </p:cNvGrpSpPr>
          <p:nvPr/>
        </p:nvGrpSpPr>
        <p:grpSpPr bwMode="auto">
          <a:xfrm>
            <a:off x="6412374" y="2986263"/>
            <a:ext cx="2534855" cy="1539438"/>
            <a:chOff x="316" y="2244"/>
            <a:chExt cx="2236" cy="1730"/>
          </a:xfrm>
        </p:grpSpPr>
        <p:sp>
          <p:nvSpPr>
            <p:cNvPr id="954457" name="Line 89"/>
            <p:cNvSpPr>
              <a:spLocks noChangeShapeType="1"/>
            </p:cNvSpPr>
            <p:nvPr/>
          </p:nvSpPr>
          <p:spPr bwMode="auto">
            <a:xfrm flipH="1">
              <a:off x="1752" y="2560"/>
              <a:ext cx="304" cy="112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58" name="Line 90"/>
            <p:cNvSpPr>
              <a:spLocks noChangeShapeType="1"/>
            </p:cNvSpPr>
            <p:nvPr/>
          </p:nvSpPr>
          <p:spPr bwMode="auto">
            <a:xfrm flipH="1">
              <a:off x="1840" y="3280"/>
              <a:ext cx="544" cy="43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59" name="Line 91"/>
            <p:cNvSpPr>
              <a:spLocks noChangeShapeType="1"/>
            </p:cNvSpPr>
            <p:nvPr/>
          </p:nvSpPr>
          <p:spPr bwMode="auto">
            <a:xfrm>
              <a:off x="1128" y="3280"/>
              <a:ext cx="536" cy="3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60" name="Line 92"/>
            <p:cNvSpPr>
              <a:spLocks noChangeShapeType="1"/>
            </p:cNvSpPr>
            <p:nvPr/>
          </p:nvSpPr>
          <p:spPr bwMode="auto">
            <a:xfrm flipH="1">
              <a:off x="1256" y="2528"/>
              <a:ext cx="768" cy="6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61" name="Line 93"/>
            <p:cNvSpPr>
              <a:spLocks noChangeShapeType="1"/>
            </p:cNvSpPr>
            <p:nvPr/>
          </p:nvSpPr>
          <p:spPr bwMode="auto">
            <a:xfrm>
              <a:off x="2064" y="2528"/>
              <a:ext cx="272" cy="5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62" name="Line 94"/>
            <p:cNvSpPr>
              <a:spLocks noChangeShapeType="1"/>
            </p:cNvSpPr>
            <p:nvPr/>
          </p:nvSpPr>
          <p:spPr bwMode="auto">
            <a:xfrm>
              <a:off x="1335" y="2462"/>
              <a:ext cx="977" cy="6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63" name="Line 95"/>
            <p:cNvSpPr>
              <a:spLocks noChangeShapeType="1"/>
            </p:cNvSpPr>
            <p:nvPr/>
          </p:nvSpPr>
          <p:spPr bwMode="auto">
            <a:xfrm flipH="1">
              <a:off x="568" y="2544"/>
              <a:ext cx="712" cy="5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64" name="Oval 96"/>
            <p:cNvSpPr>
              <a:spLocks noChangeArrowheads="1"/>
            </p:cNvSpPr>
            <p:nvPr/>
          </p:nvSpPr>
          <p:spPr bwMode="auto">
            <a:xfrm>
              <a:off x="316" y="3096"/>
              <a:ext cx="339" cy="289"/>
            </a:xfrm>
            <a:prstGeom prst="ellipse">
              <a:avLst/>
            </a:prstGeom>
            <a:solidFill>
              <a:srgbClr val="F33DE6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l" rtl="0"/>
              <a:r>
                <a:rPr lang="en-US" sz="1400" b="1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E</a:t>
              </a:r>
              <a:r>
                <a:rPr lang="en-US" sz="1400" b="1" kern="1200" baseline="-250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954465" name="Oval 97"/>
            <p:cNvSpPr>
              <a:spLocks noChangeArrowheads="1"/>
            </p:cNvSpPr>
            <p:nvPr/>
          </p:nvSpPr>
          <p:spPr bwMode="auto">
            <a:xfrm>
              <a:off x="969" y="3117"/>
              <a:ext cx="338" cy="289"/>
            </a:xfrm>
            <a:prstGeom prst="ellipse">
              <a:avLst/>
            </a:prstGeom>
            <a:solidFill>
              <a:srgbClr val="F33DE6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l" rtl="0"/>
              <a:r>
                <a:rPr lang="en-US" sz="1400" b="1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E</a:t>
              </a:r>
              <a:r>
                <a:rPr lang="en-US" sz="1400" b="1" kern="1200" baseline="-250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954466" name="Oval 98"/>
            <p:cNvSpPr>
              <a:spLocks noChangeArrowheads="1"/>
            </p:cNvSpPr>
            <p:nvPr/>
          </p:nvSpPr>
          <p:spPr bwMode="auto">
            <a:xfrm>
              <a:off x="2213" y="3105"/>
              <a:ext cx="339" cy="320"/>
            </a:xfrm>
            <a:prstGeom prst="ellipse">
              <a:avLst/>
            </a:prstGeom>
            <a:solidFill>
              <a:srgbClr val="F33DE6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l" rtl="0"/>
              <a:r>
                <a:rPr lang="en-US" sz="1400" b="1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E</a:t>
              </a:r>
              <a:r>
                <a:rPr lang="en-US" sz="1400" b="1" kern="1200" baseline="-250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954467" name="Line 99"/>
            <p:cNvSpPr>
              <a:spLocks noChangeShapeType="1"/>
            </p:cNvSpPr>
            <p:nvPr/>
          </p:nvSpPr>
          <p:spPr bwMode="auto">
            <a:xfrm flipH="1">
              <a:off x="1184" y="2520"/>
              <a:ext cx="120" cy="57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68" name="Oval 100"/>
            <p:cNvSpPr>
              <a:spLocks noChangeArrowheads="1"/>
            </p:cNvSpPr>
            <p:nvPr/>
          </p:nvSpPr>
          <p:spPr bwMode="auto">
            <a:xfrm>
              <a:off x="1047" y="2252"/>
              <a:ext cx="533" cy="408"/>
            </a:xfrm>
            <a:prstGeom prst="ellipse">
              <a:avLst/>
            </a:prstGeom>
            <a:solidFill>
              <a:srgbClr val="F33DE6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l" rtl="0"/>
              <a:r>
                <a:rPr lang="en-US" sz="1400" b="1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H</a:t>
              </a:r>
              <a:r>
                <a:rPr lang="en-US" sz="1400" b="1" kern="1200" baseline="-2500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954469" name="Line 101"/>
            <p:cNvSpPr>
              <a:spLocks noChangeShapeType="1"/>
            </p:cNvSpPr>
            <p:nvPr/>
          </p:nvSpPr>
          <p:spPr bwMode="auto">
            <a:xfrm>
              <a:off x="640" y="3280"/>
              <a:ext cx="32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70" name="Oval 102"/>
            <p:cNvSpPr>
              <a:spLocks noChangeArrowheads="1"/>
            </p:cNvSpPr>
            <p:nvPr/>
          </p:nvSpPr>
          <p:spPr bwMode="auto">
            <a:xfrm>
              <a:off x="1815" y="2244"/>
              <a:ext cx="533" cy="408"/>
            </a:xfrm>
            <a:prstGeom prst="ellipse">
              <a:avLst/>
            </a:prstGeom>
            <a:solidFill>
              <a:srgbClr val="F33DE6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l" rtl="0"/>
              <a:r>
                <a:rPr lang="en-US" sz="1400" b="1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H</a:t>
              </a:r>
              <a:r>
                <a:rPr lang="en-US" sz="1400" b="1" kern="1200" baseline="-250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954471" name="Line 103"/>
            <p:cNvSpPr>
              <a:spLocks noChangeShapeType="1"/>
            </p:cNvSpPr>
            <p:nvPr/>
          </p:nvSpPr>
          <p:spPr bwMode="auto">
            <a:xfrm flipV="1">
              <a:off x="1584" y="2440"/>
              <a:ext cx="224" cy="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b="1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4472" name="Oval 104"/>
            <p:cNvSpPr>
              <a:spLocks noChangeArrowheads="1"/>
            </p:cNvSpPr>
            <p:nvPr/>
          </p:nvSpPr>
          <p:spPr bwMode="auto">
            <a:xfrm>
              <a:off x="1577" y="3685"/>
              <a:ext cx="338" cy="289"/>
            </a:xfrm>
            <a:prstGeom prst="ellipse">
              <a:avLst/>
            </a:prstGeom>
            <a:solidFill>
              <a:srgbClr val="F33DE6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l" rtl="0"/>
              <a:r>
                <a:rPr lang="en-US" sz="1400" b="1" kern="12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E</a:t>
              </a:r>
              <a:r>
                <a:rPr lang="en-US" sz="1400" b="1" kern="1200" baseline="-25000" dirty="0">
                  <a:solidFill>
                    <a:srgbClr val="FFFFFF"/>
                  </a:solidFill>
                  <a:latin typeface="Arial"/>
                  <a:ea typeface="+mn-ea"/>
                  <a:cs typeface="+mn-cs"/>
                </a:rPr>
                <a:t>4</a:t>
              </a:r>
            </a:p>
          </p:txBody>
        </p:sp>
      </p:grpSp>
      <p:sp>
        <p:nvSpPr>
          <p:cNvPr id="72" name="Content Placeholder 2"/>
          <p:cNvSpPr>
            <a:spLocks noGrp="1"/>
          </p:cNvSpPr>
          <p:nvPr>
            <p:ph idx="1"/>
          </p:nvPr>
        </p:nvSpPr>
        <p:spPr>
          <a:xfrm>
            <a:off x="-206875" y="4872554"/>
            <a:ext cx="5890050" cy="2198167"/>
          </a:xfrm>
        </p:spPr>
        <p:txBody>
          <a:bodyPr/>
          <a:lstStyle/>
          <a:p>
            <a:r>
              <a:rPr lang="en-US" sz="2400" dirty="0" err="1" smtClean="0"/>
              <a:t>Debiasing</a:t>
            </a:r>
            <a:r>
              <a:rPr lang="en-US" sz="2400" dirty="0" smtClean="0"/>
              <a:t> human judgment</a:t>
            </a:r>
          </a:p>
          <a:p>
            <a:r>
              <a:rPr lang="en-US" dirty="0" smtClean="0"/>
              <a:t>Tutoring, advising, education</a:t>
            </a:r>
          </a:p>
          <a:p>
            <a:r>
              <a:rPr lang="en-US" dirty="0" smtClean="0"/>
              <a:t>Human expectation &amp; surprise</a:t>
            </a:r>
          </a:p>
          <a:p>
            <a:r>
              <a:rPr lang="en-US" dirty="0" smtClean="0"/>
              <a:t>Ideal display &amp; alerting</a:t>
            </a:r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54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54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54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4445" grpId="0" animBg="1"/>
      <p:bldP spid="72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7" name="Rectangle 3"/>
          <p:cNvSpPr>
            <a:spLocks noChangeArrowheads="1"/>
          </p:cNvSpPr>
          <p:nvPr/>
        </p:nvSpPr>
        <p:spPr bwMode="auto">
          <a:xfrm>
            <a:off x="57875" y="942775"/>
            <a:ext cx="8866208" cy="923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 anchorCtr="1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Interleaving of contributions from </a:t>
            </a:r>
            <a:r>
              <a:rPr lang="en-US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machine and human </a:t>
            </a:r>
            <a:r>
              <a:rPr 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to </a:t>
            </a:r>
            <a:r>
              <a:rPr lang="en-US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jointly solve </a:t>
            </a:r>
            <a:r>
              <a:rPr 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problems</a:t>
            </a: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.</a:t>
            </a:r>
            <a:endParaRPr lang="en-US" sz="400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grpSp>
        <p:nvGrpSpPr>
          <p:cNvPr id="123929" name="Group 25"/>
          <p:cNvGrpSpPr>
            <a:grpSpLocks/>
          </p:cNvGrpSpPr>
          <p:nvPr/>
        </p:nvGrpSpPr>
        <p:grpSpPr bwMode="auto">
          <a:xfrm>
            <a:off x="3336949" y="3418470"/>
            <a:ext cx="2876578" cy="2445204"/>
            <a:chOff x="3636" y="2838"/>
            <a:chExt cx="1374" cy="1095"/>
          </a:xfrm>
        </p:grpSpPr>
        <p:sp>
          <p:nvSpPr>
            <p:cNvPr id="123930" name="Freeform 26"/>
            <p:cNvSpPr>
              <a:spLocks/>
            </p:cNvSpPr>
            <p:nvPr/>
          </p:nvSpPr>
          <p:spPr bwMode="auto">
            <a:xfrm>
              <a:off x="3636" y="3113"/>
              <a:ext cx="1374" cy="820"/>
            </a:xfrm>
            <a:custGeom>
              <a:avLst/>
              <a:gdLst>
                <a:gd name="connsiteX0" fmla="*/ 203 w 1246"/>
                <a:gd name="connsiteY0" fmla="*/ 99 h 655"/>
                <a:gd name="connsiteX1" fmla="*/ 56 w 1246"/>
                <a:gd name="connsiteY1" fmla="*/ 336 h 655"/>
                <a:gd name="connsiteX2" fmla="*/ 541 w 1246"/>
                <a:gd name="connsiteY2" fmla="*/ 547 h 655"/>
                <a:gd name="connsiteX3" fmla="*/ 1153 w 1246"/>
                <a:gd name="connsiteY3" fmla="*/ 629 h 655"/>
                <a:gd name="connsiteX4" fmla="*/ 1098 w 1246"/>
                <a:gd name="connsiteY4" fmla="*/ 393 h 655"/>
                <a:gd name="connsiteX5" fmla="*/ 979 w 1246"/>
                <a:gd name="connsiteY5" fmla="*/ 183 h 655"/>
                <a:gd name="connsiteX6" fmla="*/ 833 w 1246"/>
                <a:gd name="connsiteY6" fmla="*/ 247 h 655"/>
                <a:gd name="connsiteX7" fmla="*/ 819 w 1246"/>
                <a:gd name="connsiteY7" fmla="*/ 195 h 655"/>
                <a:gd name="connsiteX8" fmla="*/ 623 w 1246"/>
                <a:gd name="connsiteY8" fmla="*/ 154 h 655"/>
                <a:gd name="connsiteX9" fmla="*/ 422 w 1246"/>
                <a:gd name="connsiteY9" fmla="*/ 154 h 655"/>
                <a:gd name="connsiteX10" fmla="*/ 340 w 1246"/>
                <a:gd name="connsiteY10" fmla="*/ 7 h 655"/>
                <a:gd name="connsiteX11" fmla="*/ 203 w 1246"/>
                <a:gd name="connsiteY11" fmla="*/ 199 h 655"/>
                <a:gd name="connsiteX12" fmla="*/ 203 w 1246"/>
                <a:gd name="connsiteY12" fmla="*/ 99 h 655"/>
                <a:gd name="connsiteX0" fmla="*/ 203 w 1246"/>
                <a:gd name="connsiteY0" fmla="*/ 99 h 655"/>
                <a:gd name="connsiteX1" fmla="*/ 56 w 1246"/>
                <a:gd name="connsiteY1" fmla="*/ 336 h 655"/>
                <a:gd name="connsiteX2" fmla="*/ 541 w 1246"/>
                <a:gd name="connsiteY2" fmla="*/ 547 h 655"/>
                <a:gd name="connsiteX3" fmla="*/ 1153 w 1246"/>
                <a:gd name="connsiteY3" fmla="*/ 629 h 655"/>
                <a:gd name="connsiteX4" fmla="*/ 1098 w 1246"/>
                <a:gd name="connsiteY4" fmla="*/ 393 h 655"/>
                <a:gd name="connsiteX5" fmla="*/ 979 w 1246"/>
                <a:gd name="connsiteY5" fmla="*/ 183 h 655"/>
                <a:gd name="connsiteX6" fmla="*/ 833 w 1246"/>
                <a:gd name="connsiteY6" fmla="*/ 247 h 655"/>
                <a:gd name="connsiteX7" fmla="*/ 830 w 1246"/>
                <a:gd name="connsiteY7" fmla="*/ 175 h 655"/>
                <a:gd name="connsiteX8" fmla="*/ 819 w 1246"/>
                <a:gd name="connsiteY8" fmla="*/ 195 h 655"/>
                <a:gd name="connsiteX9" fmla="*/ 623 w 1246"/>
                <a:gd name="connsiteY9" fmla="*/ 154 h 655"/>
                <a:gd name="connsiteX10" fmla="*/ 422 w 1246"/>
                <a:gd name="connsiteY10" fmla="*/ 154 h 655"/>
                <a:gd name="connsiteX11" fmla="*/ 340 w 1246"/>
                <a:gd name="connsiteY11" fmla="*/ 7 h 655"/>
                <a:gd name="connsiteX12" fmla="*/ 203 w 1246"/>
                <a:gd name="connsiteY12" fmla="*/ 199 h 655"/>
                <a:gd name="connsiteX13" fmla="*/ 203 w 1246"/>
                <a:gd name="connsiteY13" fmla="*/ 99 h 655"/>
                <a:gd name="connsiteX0" fmla="*/ 203 w 1246"/>
                <a:gd name="connsiteY0" fmla="*/ 99 h 655"/>
                <a:gd name="connsiteX1" fmla="*/ 56 w 1246"/>
                <a:gd name="connsiteY1" fmla="*/ 336 h 655"/>
                <a:gd name="connsiteX2" fmla="*/ 541 w 1246"/>
                <a:gd name="connsiteY2" fmla="*/ 547 h 655"/>
                <a:gd name="connsiteX3" fmla="*/ 1153 w 1246"/>
                <a:gd name="connsiteY3" fmla="*/ 629 h 655"/>
                <a:gd name="connsiteX4" fmla="*/ 1098 w 1246"/>
                <a:gd name="connsiteY4" fmla="*/ 393 h 655"/>
                <a:gd name="connsiteX5" fmla="*/ 979 w 1246"/>
                <a:gd name="connsiteY5" fmla="*/ 183 h 655"/>
                <a:gd name="connsiteX6" fmla="*/ 833 w 1246"/>
                <a:gd name="connsiteY6" fmla="*/ 247 h 655"/>
                <a:gd name="connsiteX7" fmla="*/ 830 w 1246"/>
                <a:gd name="connsiteY7" fmla="*/ 166 h 655"/>
                <a:gd name="connsiteX8" fmla="*/ 830 w 1246"/>
                <a:gd name="connsiteY8" fmla="*/ 175 h 655"/>
                <a:gd name="connsiteX9" fmla="*/ 819 w 1246"/>
                <a:gd name="connsiteY9" fmla="*/ 195 h 655"/>
                <a:gd name="connsiteX10" fmla="*/ 623 w 1246"/>
                <a:gd name="connsiteY10" fmla="*/ 154 h 655"/>
                <a:gd name="connsiteX11" fmla="*/ 422 w 1246"/>
                <a:gd name="connsiteY11" fmla="*/ 154 h 655"/>
                <a:gd name="connsiteX12" fmla="*/ 340 w 1246"/>
                <a:gd name="connsiteY12" fmla="*/ 7 h 655"/>
                <a:gd name="connsiteX13" fmla="*/ 203 w 1246"/>
                <a:gd name="connsiteY13" fmla="*/ 199 h 655"/>
                <a:gd name="connsiteX14" fmla="*/ 203 w 1246"/>
                <a:gd name="connsiteY14" fmla="*/ 99 h 655"/>
                <a:gd name="connsiteX0" fmla="*/ 203 w 1246"/>
                <a:gd name="connsiteY0" fmla="*/ 99 h 655"/>
                <a:gd name="connsiteX1" fmla="*/ 56 w 1246"/>
                <a:gd name="connsiteY1" fmla="*/ 336 h 655"/>
                <a:gd name="connsiteX2" fmla="*/ 541 w 1246"/>
                <a:gd name="connsiteY2" fmla="*/ 547 h 655"/>
                <a:gd name="connsiteX3" fmla="*/ 1153 w 1246"/>
                <a:gd name="connsiteY3" fmla="*/ 629 h 655"/>
                <a:gd name="connsiteX4" fmla="*/ 1098 w 1246"/>
                <a:gd name="connsiteY4" fmla="*/ 393 h 655"/>
                <a:gd name="connsiteX5" fmla="*/ 979 w 1246"/>
                <a:gd name="connsiteY5" fmla="*/ 183 h 655"/>
                <a:gd name="connsiteX6" fmla="*/ 830 w 1246"/>
                <a:gd name="connsiteY6" fmla="*/ 166 h 655"/>
                <a:gd name="connsiteX7" fmla="*/ 830 w 1246"/>
                <a:gd name="connsiteY7" fmla="*/ 175 h 655"/>
                <a:gd name="connsiteX8" fmla="*/ 819 w 1246"/>
                <a:gd name="connsiteY8" fmla="*/ 195 h 655"/>
                <a:gd name="connsiteX9" fmla="*/ 623 w 1246"/>
                <a:gd name="connsiteY9" fmla="*/ 154 h 655"/>
                <a:gd name="connsiteX10" fmla="*/ 422 w 1246"/>
                <a:gd name="connsiteY10" fmla="*/ 154 h 655"/>
                <a:gd name="connsiteX11" fmla="*/ 340 w 1246"/>
                <a:gd name="connsiteY11" fmla="*/ 7 h 655"/>
                <a:gd name="connsiteX12" fmla="*/ 203 w 1246"/>
                <a:gd name="connsiteY12" fmla="*/ 199 h 655"/>
                <a:gd name="connsiteX13" fmla="*/ 203 w 1246"/>
                <a:gd name="connsiteY13" fmla="*/ 99 h 655"/>
                <a:gd name="connsiteX0" fmla="*/ 203 w 1246"/>
                <a:gd name="connsiteY0" fmla="*/ 99 h 655"/>
                <a:gd name="connsiteX1" fmla="*/ 56 w 1246"/>
                <a:gd name="connsiteY1" fmla="*/ 336 h 655"/>
                <a:gd name="connsiteX2" fmla="*/ 541 w 1246"/>
                <a:gd name="connsiteY2" fmla="*/ 547 h 655"/>
                <a:gd name="connsiteX3" fmla="*/ 1153 w 1246"/>
                <a:gd name="connsiteY3" fmla="*/ 629 h 655"/>
                <a:gd name="connsiteX4" fmla="*/ 1098 w 1246"/>
                <a:gd name="connsiteY4" fmla="*/ 393 h 655"/>
                <a:gd name="connsiteX5" fmla="*/ 979 w 1246"/>
                <a:gd name="connsiteY5" fmla="*/ 183 h 655"/>
                <a:gd name="connsiteX6" fmla="*/ 830 w 1246"/>
                <a:gd name="connsiteY6" fmla="*/ 166 h 655"/>
                <a:gd name="connsiteX7" fmla="*/ 830 w 1246"/>
                <a:gd name="connsiteY7" fmla="*/ 175 h 655"/>
                <a:gd name="connsiteX8" fmla="*/ 623 w 1246"/>
                <a:gd name="connsiteY8" fmla="*/ 154 h 655"/>
                <a:gd name="connsiteX9" fmla="*/ 422 w 1246"/>
                <a:gd name="connsiteY9" fmla="*/ 154 h 655"/>
                <a:gd name="connsiteX10" fmla="*/ 340 w 1246"/>
                <a:gd name="connsiteY10" fmla="*/ 7 h 655"/>
                <a:gd name="connsiteX11" fmla="*/ 203 w 1246"/>
                <a:gd name="connsiteY11" fmla="*/ 199 h 655"/>
                <a:gd name="connsiteX12" fmla="*/ 203 w 1246"/>
                <a:gd name="connsiteY12" fmla="*/ 99 h 655"/>
                <a:gd name="connsiteX0" fmla="*/ 203 w 1246"/>
                <a:gd name="connsiteY0" fmla="*/ 99 h 655"/>
                <a:gd name="connsiteX1" fmla="*/ 56 w 1246"/>
                <a:gd name="connsiteY1" fmla="*/ 336 h 655"/>
                <a:gd name="connsiteX2" fmla="*/ 541 w 1246"/>
                <a:gd name="connsiteY2" fmla="*/ 547 h 655"/>
                <a:gd name="connsiteX3" fmla="*/ 1153 w 1246"/>
                <a:gd name="connsiteY3" fmla="*/ 629 h 655"/>
                <a:gd name="connsiteX4" fmla="*/ 1098 w 1246"/>
                <a:gd name="connsiteY4" fmla="*/ 393 h 655"/>
                <a:gd name="connsiteX5" fmla="*/ 979 w 1246"/>
                <a:gd name="connsiteY5" fmla="*/ 183 h 655"/>
                <a:gd name="connsiteX6" fmla="*/ 830 w 1246"/>
                <a:gd name="connsiteY6" fmla="*/ 166 h 655"/>
                <a:gd name="connsiteX7" fmla="*/ 830 w 1246"/>
                <a:gd name="connsiteY7" fmla="*/ 175 h 655"/>
                <a:gd name="connsiteX8" fmla="*/ 623 w 1246"/>
                <a:gd name="connsiteY8" fmla="*/ 95 h 655"/>
                <a:gd name="connsiteX9" fmla="*/ 422 w 1246"/>
                <a:gd name="connsiteY9" fmla="*/ 154 h 655"/>
                <a:gd name="connsiteX10" fmla="*/ 340 w 1246"/>
                <a:gd name="connsiteY10" fmla="*/ 7 h 655"/>
                <a:gd name="connsiteX11" fmla="*/ 203 w 1246"/>
                <a:gd name="connsiteY11" fmla="*/ 199 h 655"/>
                <a:gd name="connsiteX12" fmla="*/ 203 w 1246"/>
                <a:gd name="connsiteY12" fmla="*/ 99 h 655"/>
                <a:gd name="connsiteX0" fmla="*/ 203 w 1246"/>
                <a:gd name="connsiteY0" fmla="*/ 99 h 655"/>
                <a:gd name="connsiteX1" fmla="*/ 56 w 1246"/>
                <a:gd name="connsiteY1" fmla="*/ 336 h 655"/>
                <a:gd name="connsiteX2" fmla="*/ 541 w 1246"/>
                <a:gd name="connsiteY2" fmla="*/ 547 h 655"/>
                <a:gd name="connsiteX3" fmla="*/ 1153 w 1246"/>
                <a:gd name="connsiteY3" fmla="*/ 629 h 655"/>
                <a:gd name="connsiteX4" fmla="*/ 1098 w 1246"/>
                <a:gd name="connsiteY4" fmla="*/ 393 h 655"/>
                <a:gd name="connsiteX5" fmla="*/ 979 w 1246"/>
                <a:gd name="connsiteY5" fmla="*/ 183 h 655"/>
                <a:gd name="connsiteX6" fmla="*/ 830 w 1246"/>
                <a:gd name="connsiteY6" fmla="*/ 166 h 655"/>
                <a:gd name="connsiteX7" fmla="*/ 830 w 1246"/>
                <a:gd name="connsiteY7" fmla="*/ 175 h 655"/>
                <a:gd name="connsiteX8" fmla="*/ 728 w 1246"/>
                <a:gd name="connsiteY8" fmla="*/ 175 h 655"/>
                <a:gd name="connsiteX9" fmla="*/ 623 w 1246"/>
                <a:gd name="connsiteY9" fmla="*/ 95 h 655"/>
                <a:gd name="connsiteX10" fmla="*/ 422 w 1246"/>
                <a:gd name="connsiteY10" fmla="*/ 154 h 655"/>
                <a:gd name="connsiteX11" fmla="*/ 340 w 1246"/>
                <a:gd name="connsiteY11" fmla="*/ 7 h 655"/>
                <a:gd name="connsiteX12" fmla="*/ 203 w 1246"/>
                <a:gd name="connsiteY12" fmla="*/ 199 h 655"/>
                <a:gd name="connsiteX13" fmla="*/ 203 w 1246"/>
                <a:gd name="connsiteY13" fmla="*/ 99 h 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46" h="655">
                  <a:moveTo>
                    <a:pt x="203" y="99"/>
                  </a:moveTo>
                  <a:cubicBezTo>
                    <a:pt x="179" y="122"/>
                    <a:pt x="0" y="261"/>
                    <a:pt x="56" y="336"/>
                  </a:cubicBezTo>
                  <a:cubicBezTo>
                    <a:pt x="112" y="411"/>
                    <a:pt x="358" y="498"/>
                    <a:pt x="541" y="547"/>
                  </a:cubicBezTo>
                  <a:cubicBezTo>
                    <a:pt x="724" y="596"/>
                    <a:pt x="1060" y="655"/>
                    <a:pt x="1153" y="629"/>
                  </a:cubicBezTo>
                  <a:cubicBezTo>
                    <a:pt x="1246" y="603"/>
                    <a:pt x="1127" y="467"/>
                    <a:pt x="1098" y="393"/>
                  </a:cubicBezTo>
                  <a:cubicBezTo>
                    <a:pt x="1069" y="319"/>
                    <a:pt x="1024" y="221"/>
                    <a:pt x="979" y="183"/>
                  </a:cubicBezTo>
                  <a:cubicBezTo>
                    <a:pt x="934" y="145"/>
                    <a:pt x="855" y="167"/>
                    <a:pt x="830" y="166"/>
                  </a:cubicBezTo>
                  <a:cubicBezTo>
                    <a:pt x="805" y="165"/>
                    <a:pt x="847" y="174"/>
                    <a:pt x="830" y="175"/>
                  </a:cubicBezTo>
                  <a:cubicBezTo>
                    <a:pt x="813" y="177"/>
                    <a:pt x="762" y="175"/>
                    <a:pt x="728" y="175"/>
                  </a:cubicBezTo>
                  <a:cubicBezTo>
                    <a:pt x="694" y="162"/>
                    <a:pt x="674" y="99"/>
                    <a:pt x="623" y="95"/>
                  </a:cubicBezTo>
                  <a:cubicBezTo>
                    <a:pt x="572" y="92"/>
                    <a:pt x="469" y="169"/>
                    <a:pt x="422" y="154"/>
                  </a:cubicBezTo>
                  <a:cubicBezTo>
                    <a:pt x="375" y="139"/>
                    <a:pt x="376" y="0"/>
                    <a:pt x="340" y="7"/>
                  </a:cubicBezTo>
                  <a:cubicBezTo>
                    <a:pt x="304" y="14"/>
                    <a:pt x="226" y="182"/>
                    <a:pt x="203" y="199"/>
                  </a:cubicBezTo>
                  <a:cubicBezTo>
                    <a:pt x="180" y="216"/>
                    <a:pt x="227" y="76"/>
                    <a:pt x="203" y="99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23931" name="Line 27"/>
            <p:cNvSpPr>
              <a:spLocks noChangeShapeType="1"/>
            </p:cNvSpPr>
            <p:nvPr/>
          </p:nvSpPr>
          <p:spPr bwMode="auto">
            <a:xfrm>
              <a:off x="3711" y="2838"/>
              <a:ext cx="265" cy="309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123932" name="Freeform 28"/>
          <p:cNvSpPr>
            <a:spLocks/>
          </p:cNvSpPr>
          <p:nvPr/>
        </p:nvSpPr>
        <p:spPr bwMode="auto">
          <a:xfrm>
            <a:off x="3750933" y="3016955"/>
            <a:ext cx="2213234" cy="1559805"/>
          </a:xfrm>
          <a:custGeom>
            <a:avLst/>
            <a:gdLst/>
            <a:ahLst/>
            <a:cxnLst>
              <a:cxn ang="0">
                <a:pos x="750" y="320"/>
              </a:cxn>
              <a:cxn ang="0">
                <a:pos x="905" y="448"/>
              </a:cxn>
              <a:cxn ang="0">
                <a:pos x="1060" y="722"/>
              </a:cxn>
              <a:cxn ang="0">
                <a:pos x="311" y="110"/>
              </a:cxn>
              <a:cxn ang="0">
                <a:pos x="0" y="64"/>
              </a:cxn>
            </a:cxnLst>
            <a:rect l="0" t="0" r="r" b="b"/>
            <a:pathLst>
              <a:path w="1159" h="778">
                <a:moveTo>
                  <a:pt x="750" y="320"/>
                </a:moveTo>
                <a:cubicBezTo>
                  <a:pt x="777" y="341"/>
                  <a:pt x="853" y="381"/>
                  <a:pt x="905" y="448"/>
                </a:cubicBezTo>
                <a:cubicBezTo>
                  <a:pt x="957" y="515"/>
                  <a:pt x="1159" y="778"/>
                  <a:pt x="1060" y="722"/>
                </a:cubicBezTo>
                <a:cubicBezTo>
                  <a:pt x="961" y="666"/>
                  <a:pt x="488" y="220"/>
                  <a:pt x="311" y="110"/>
                </a:cubicBezTo>
                <a:cubicBezTo>
                  <a:pt x="134" y="0"/>
                  <a:pt x="65" y="74"/>
                  <a:pt x="0" y="64"/>
                </a:cubicBezTo>
              </a:path>
            </a:pathLst>
          </a:custGeom>
          <a:noFill/>
          <a:ln w="19050">
            <a:solidFill>
              <a:schemeClr val="tx2"/>
            </a:solidFill>
            <a:round/>
            <a:headEnd type="none" w="med" len="med"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grpSp>
        <p:nvGrpSpPr>
          <p:cNvPr id="123933" name="Group 29"/>
          <p:cNvGrpSpPr>
            <a:grpSpLocks/>
          </p:cNvGrpSpPr>
          <p:nvPr/>
        </p:nvGrpSpPr>
        <p:grpSpPr bwMode="auto">
          <a:xfrm>
            <a:off x="2145619" y="2939493"/>
            <a:ext cx="4596423" cy="3536626"/>
            <a:chOff x="3073" y="2397"/>
            <a:chExt cx="2407" cy="1764"/>
          </a:xfrm>
        </p:grpSpPr>
        <p:sp>
          <p:nvSpPr>
            <p:cNvPr id="123934" name="Freeform 30"/>
            <p:cNvSpPr>
              <a:spLocks/>
            </p:cNvSpPr>
            <p:nvPr/>
          </p:nvSpPr>
          <p:spPr bwMode="blackWhite">
            <a:xfrm>
              <a:off x="3300" y="2397"/>
              <a:ext cx="466" cy="489"/>
            </a:xfrm>
            <a:custGeom>
              <a:avLst/>
              <a:gdLst/>
              <a:ahLst/>
              <a:cxnLst>
                <a:cxn ang="0">
                  <a:pos x="380" y="573"/>
                </a:cxn>
                <a:cxn ang="0">
                  <a:pos x="386" y="546"/>
                </a:cxn>
                <a:cxn ang="0">
                  <a:pos x="407" y="531"/>
                </a:cxn>
                <a:cxn ang="0">
                  <a:pos x="475" y="517"/>
                </a:cxn>
                <a:cxn ang="0">
                  <a:pos x="509" y="502"/>
                </a:cxn>
                <a:cxn ang="0">
                  <a:pos x="521" y="486"/>
                </a:cxn>
                <a:cxn ang="0">
                  <a:pos x="520" y="450"/>
                </a:cxn>
                <a:cxn ang="0">
                  <a:pos x="518" y="399"/>
                </a:cxn>
                <a:cxn ang="0">
                  <a:pos x="527" y="365"/>
                </a:cxn>
                <a:cxn ang="0">
                  <a:pos x="550" y="350"/>
                </a:cxn>
                <a:cxn ang="0">
                  <a:pos x="575" y="337"/>
                </a:cxn>
                <a:cxn ang="0">
                  <a:pos x="579" y="322"/>
                </a:cxn>
                <a:cxn ang="0">
                  <a:pos x="566" y="306"/>
                </a:cxn>
                <a:cxn ang="0">
                  <a:pos x="515" y="242"/>
                </a:cxn>
                <a:cxn ang="0">
                  <a:pos x="523" y="225"/>
                </a:cxn>
                <a:cxn ang="0">
                  <a:pos x="535" y="184"/>
                </a:cxn>
                <a:cxn ang="0">
                  <a:pos x="524" y="125"/>
                </a:cxn>
                <a:cxn ang="0">
                  <a:pos x="495" y="66"/>
                </a:cxn>
                <a:cxn ang="0">
                  <a:pos x="459" y="28"/>
                </a:cxn>
                <a:cxn ang="0">
                  <a:pos x="392" y="5"/>
                </a:cxn>
                <a:cxn ang="0">
                  <a:pos x="314" y="0"/>
                </a:cxn>
                <a:cxn ang="0">
                  <a:pos x="244" y="6"/>
                </a:cxn>
                <a:cxn ang="0">
                  <a:pos x="180" y="25"/>
                </a:cxn>
                <a:cxn ang="0">
                  <a:pos x="105" y="70"/>
                </a:cxn>
                <a:cxn ang="0">
                  <a:pos x="69" y="103"/>
                </a:cxn>
                <a:cxn ang="0">
                  <a:pos x="31" y="152"/>
                </a:cxn>
                <a:cxn ang="0">
                  <a:pos x="4" y="216"/>
                </a:cxn>
                <a:cxn ang="0">
                  <a:pos x="2" y="274"/>
                </a:cxn>
                <a:cxn ang="0">
                  <a:pos x="18" y="326"/>
                </a:cxn>
                <a:cxn ang="0">
                  <a:pos x="93" y="439"/>
                </a:cxn>
                <a:cxn ang="0">
                  <a:pos x="117" y="488"/>
                </a:cxn>
                <a:cxn ang="0">
                  <a:pos x="123" y="522"/>
                </a:cxn>
                <a:cxn ang="0">
                  <a:pos x="125" y="567"/>
                </a:cxn>
                <a:cxn ang="0">
                  <a:pos x="380" y="631"/>
                </a:cxn>
              </a:cxnLst>
              <a:rect l="0" t="0" r="r" b="b"/>
              <a:pathLst>
                <a:path w="580" h="632">
                  <a:moveTo>
                    <a:pt x="380" y="631"/>
                  </a:moveTo>
                  <a:lnTo>
                    <a:pt x="380" y="573"/>
                  </a:lnTo>
                  <a:lnTo>
                    <a:pt x="382" y="560"/>
                  </a:lnTo>
                  <a:lnTo>
                    <a:pt x="386" y="546"/>
                  </a:lnTo>
                  <a:lnTo>
                    <a:pt x="394" y="536"/>
                  </a:lnTo>
                  <a:lnTo>
                    <a:pt x="407" y="531"/>
                  </a:lnTo>
                  <a:lnTo>
                    <a:pt x="450" y="522"/>
                  </a:lnTo>
                  <a:lnTo>
                    <a:pt x="475" y="517"/>
                  </a:lnTo>
                  <a:lnTo>
                    <a:pt x="495" y="508"/>
                  </a:lnTo>
                  <a:lnTo>
                    <a:pt x="509" y="502"/>
                  </a:lnTo>
                  <a:lnTo>
                    <a:pt x="516" y="495"/>
                  </a:lnTo>
                  <a:lnTo>
                    <a:pt x="521" y="486"/>
                  </a:lnTo>
                  <a:lnTo>
                    <a:pt x="521" y="470"/>
                  </a:lnTo>
                  <a:lnTo>
                    <a:pt x="520" y="450"/>
                  </a:lnTo>
                  <a:lnTo>
                    <a:pt x="518" y="423"/>
                  </a:lnTo>
                  <a:lnTo>
                    <a:pt x="518" y="399"/>
                  </a:lnTo>
                  <a:lnTo>
                    <a:pt x="521" y="378"/>
                  </a:lnTo>
                  <a:lnTo>
                    <a:pt x="527" y="365"/>
                  </a:lnTo>
                  <a:lnTo>
                    <a:pt x="535" y="356"/>
                  </a:lnTo>
                  <a:lnTo>
                    <a:pt x="550" y="350"/>
                  </a:lnTo>
                  <a:lnTo>
                    <a:pt x="569" y="343"/>
                  </a:lnTo>
                  <a:lnTo>
                    <a:pt x="575" y="337"/>
                  </a:lnTo>
                  <a:lnTo>
                    <a:pt x="579" y="331"/>
                  </a:lnTo>
                  <a:lnTo>
                    <a:pt x="579" y="322"/>
                  </a:lnTo>
                  <a:lnTo>
                    <a:pt x="572" y="313"/>
                  </a:lnTo>
                  <a:lnTo>
                    <a:pt x="566" y="306"/>
                  </a:lnTo>
                  <a:lnTo>
                    <a:pt x="519" y="247"/>
                  </a:lnTo>
                  <a:lnTo>
                    <a:pt x="515" y="242"/>
                  </a:lnTo>
                  <a:lnTo>
                    <a:pt x="517" y="233"/>
                  </a:lnTo>
                  <a:lnTo>
                    <a:pt x="523" y="225"/>
                  </a:lnTo>
                  <a:lnTo>
                    <a:pt x="532" y="200"/>
                  </a:lnTo>
                  <a:lnTo>
                    <a:pt x="535" y="184"/>
                  </a:lnTo>
                  <a:lnTo>
                    <a:pt x="535" y="160"/>
                  </a:lnTo>
                  <a:lnTo>
                    <a:pt x="524" y="125"/>
                  </a:lnTo>
                  <a:lnTo>
                    <a:pt x="513" y="99"/>
                  </a:lnTo>
                  <a:lnTo>
                    <a:pt x="495" y="66"/>
                  </a:lnTo>
                  <a:lnTo>
                    <a:pt x="478" y="46"/>
                  </a:lnTo>
                  <a:lnTo>
                    <a:pt x="459" y="28"/>
                  </a:lnTo>
                  <a:lnTo>
                    <a:pt x="432" y="14"/>
                  </a:lnTo>
                  <a:lnTo>
                    <a:pt x="392" y="5"/>
                  </a:lnTo>
                  <a:lnTo>
                    <a:pt x="354" y="0"/>
                  </a:lnTo>
                  <a:lnTo>
                    <a:pt x="314" y="0"/>
                  </a:lnTo>
                  <a:lnTo>
                    <a:pt x="276" y="2"/>
                  </a:lnTo>
                  <a:lnTo>
                    <a:pt x="244" y="6"/>
                  </a:lnTo>
                  <a:lnTo>
                    <a:pt x="214" y="12"/>
                  </a:lnTo>
                  <a:lnTo>
                    <a:pt x="180" y="25"/>
                  </a:lnTo>
                  <a:lnTo>
                    <a:pt x="146" y="42"/>
                  </a:lnTo>
                  <a:lnTo>
                    <a:pt x="105" y="70"/>
                  </a:lnTo>
                  <a:lnTo>
                    <a:pt x="86" y="86"/>
                  </a:lnTo>
                  <a:lnTo>
                    <a:pt x="69" y="103"/>
                  </a:lnTo>
                  <a:lnTo>
                    <a:pt x="49" y="125"/>
                  </a:lnTo>
                  <a:lnTo>
                    <a:pt x="31" y="152"/>
                  </a:lnTo>
                  <a:lnTo>
                    <a:pt x="13" y="187"/>
                  </a:lnTo>
                  <a:lnTo>
                    <a:pt x="4" y="216"/>
                  </a:lnTo>
                  <a:lnTo>
                    <a:pt x="0" y="249"/>
                  </a:lnTo>
                  <a:lnTo>
                    <a:pt x="2" y="274"/>
                  </a:lnTo>
                  <a:lnTo>
                    <a:pt x="7" y="299"/>
                  </a:lnTo>
                  <a:lnTo>
                    <a:pt x="18" y="326"/>
                  </a:lnTo>
                  <a:lnTo>
                    <a:pt x="51" y="376"/>
                  </a:lnTo>
                  <a:lnTo>
                    <a:pt x="93" y="439"/>
                  </a:lnTo>
                  <a:lnTo>
                    <a:pt x="110" y="470"/>
                  </a:lnTo>
                  <a:lnTo>
                    <a:pt x="117" y="488"/>
                  </a:lnTo>
                  <a:lnTo>
                    <a:pt x="121" y="506"/>
                  </a:lnTo>
                  <a:lnTo>
                    <a:pt x="123" y="522"/>
                  </a:lnTo>
                  <a:lnTo>
                    <a:pt x="124" y="537"/>
                  </a:lnTo>
                  <a:lnTo>
                    <a:pt x="125" y="567"/>
                  </a:lnTo>
                  <a:lnTo>
                    <a:pt x="121" y="631"/>
                  </a:lnTo>
                  <a:lnTo>
                    <a:pt x="380" y="631"/>
                  </a:lnTo>
                </a:path>
              </a:pathLst>
            </a:custGeom>
            <a:solidFill>
              <a:srgbClr val="00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3935" name="Group 31"/>
            <p:cNvGrpSpPr>
              <a:grpSpLocks/>
            </p:cNvGrpSpPr>
            <p:nvPr/>
          </p:nvGrpSpPr>
          <p:grpSpPr bwMode="auto">
            <a:xfrm>
              <a:off x="4831" y="2450"/>
              <a:ext cx="373" cy="652"/>
              <a:chOff x="2694" y="2220"/>
              <a:chExt cx="579" cy="1065"/>
            </a:xfrm>
          </p:grpSpPr>
          <p:grpSp>
            <p:nvGrpSpPr>
              <p:cNvPr id="123938" name="Group 34"/>
              <p:cNvGrpSpPr>
                <a:grpSpLocks/>
              </p:cNvGrpSpPr>
              <p:nvPr/>
            </p:nvGrpSpPr>
            <p:grpSpPr bwMode="auto">
              <a:xfrm>
                <a:off x="2909" y="2285"/>
                <a:ext cx="54" cy="600"/>
                <a:chOff x="1602" y="2510"/>
                <a:chExt cx="43" cy="472"/>
              </a:xfrm>
            </p:grpSpPr>
            <p:sp>
              <p:nvSpPr>
                <p:cNvPr id="123939" name="Arc 35"/>
                <p:cNvSpPr>
                  <a:spLocks/>
                </p:cNvSpPr>
                <p:nvPr/>
              </p:nvSpPr>
              <p:spPr bwMode="auto">
                <a:xfrm>
                  <a:off x="1605" y="2510"/>
                  <a:ext cx="40" cy="244"/>
                </a:xfrm>
                <a:custGeom>
                  <a:avLst/>
                  <a:gdLst>
                    <a:gd name="G0" fmla="+- 21600 0 0"/>
                    <a:gd name="G1" fmla="+- 21593 0 0"/>
                    <a:gd name="G2" fmla="+- 21600 0 0"/>
                    <a:gd name="T0" fmla="*/ 0 w 21600"/>
                    <a:gd name="T1" fmla="*/ 21593 h 21593"/>
                    <a:gd name="T2" fmla="*/ 21053 w 21600"/>
                    <a:gd name="T3" fmla="*/ 0 h 21593"/>
                    <a:gd name="T4" fmla="*/ 21600 w 21600"/>
                    <a:gd name="T5" fmla="*/ 21593 h 215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593" fill="none" extrusionOk="0">
                      <a:moveTo>
                        <a:pt x="0" y="21593"/>
                      </a:moveTo>
                      <a:cubicBezTo>
                        <a:pt x="0" y="9876"/>
                        <a:pt x="9340" y="296"/>
                        <a:pt x="21052" y="-1"/>
                      </a:cubicBezTo>
                    </a:path>
                    <a:path w="21600" h="21593" stroke="0" extrusionOk="0">
                      <a:moveTo>
                        <a:pt x="0" y="21593"/>
                      </a:moveTo>
                      <a:cubicBezTo>
                        <a:pt x="0" y="9876"/>
                        <a:pt x="9340" y="296"/>
                        <a:pt x="21052" y="-1"/>
                      </a:cubicBezTo>
                      <a:lnTo>
                        <a:pt x="21600" y="2159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 cap="rnd">
                  <a:solidFill>
                    <a:srgbClr val="25FDFD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940" name="Arc 36"/>
                <p:cNvSpPr>
                  <a:spLocks/>
                </p:cNvSpPr>
                <p:nvPr/>
              </p:nvSpPr>
              <p:spPr bwMode="auto">
                <a:xfrm>
                  <a:off x="1602" y="2738"/>
                  <a:ext cx="40" cy="244"/>
                </a:xfrm>
                <a:custGeom>
                  <a:avLst/>
                  <a:gdLst>
                    <a:gd name="G0" fmla="+- 21600 0 0"/>
                    <a:gd name="G1" fmla="+- 0 0 0"/>
                    <a:gd name="G2" fmla="+- 21600 0 0"/>
                    <a:gd name="T0" fmla="*/ 21053 w 21600"/>
                    <a:gd name="T1" fmla="*/ 21593 h 21593"/>
                    <a:gd name="T2" fmla="*/ 0 w 21600"/>
                    <a:gd name="T3" fmla="*/ 0 h 21593"/>
                    <a:gd name="T4" fmla="*/ 21600 w 21600"/>
                    <a:gd name="T5" fmla="*/ 0 h 215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593" fill="none" extrusionOk="0">
                      <a:moveTo>
                        <a:pt x="21052" y="21593"/>
                      </a:moveTo>
                      <a:cubicBezTo>
                        <a:pt x="9340" y="21296"/>
                        <a:pt x="0" y="11716"/>
                        <a:pt x="0" y="0"/>
                      </a:cubicBezTo>
                    </a:path>
                    <a:path w="21600" h="21593" stroke="0" extrusionOk="0">
                      <a:moveTo>
                        <a:pt x="21052" y="21593"/>
                      </a:moveTo>
                      <a:cubicBezTo>
                        <a:pt x="9340" y="21296"/>
                        <a:pt x="0" y="11716"/>
                        <a:pt x="0" y="0"/>
                      </a:cubicBezTo>
                      <a:lnTo>
                        <a:pt x="21600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 cap="rnd">
                  <a:solidFill>
                    <a:srgbClr val="25FDFD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23941" name="Line 37"/>
              <p:cNvSpPr>
                <a:spLocks noChangeShapeType="1"/>
              </p:cNvSpPr>
              <p:nvPr/>
            </p:nvSpPr>
            <p:spPr bwMode="auto">
              <a:xfrm flipH="1" flipV="1">
                <a:off x="2753" y="2323"/>
                <a:ext cx="92" cy="67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942" name="Line 38"/>
              <p:cNvSpPr>
                <a:spLocks noChangeShapeType="1"/>
              </p:cNvSpPr>
              <p:nvPr/>
            </p:nvSpPr>
            <p:spPr bwMode="auto">
              <a:xfrm flipH="1">
                <a:off x="2728" y="2800"/>
                <a:ext cx="167" cy="91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943" name="Line 39"/>
              <p:cNvSpPr>
                <a:spLocks noChangeShapeType="1"/>
              </p:cNvSpPr>
              <p:nvPr/>
            </p:nvSpPr>
            <p:spPr bwMode="auto">
              <a:xfrm flipH="1" flipV="1">
                <a:off x="2694" y="2440"/>
                <a:ext cx="159" cy="51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944" name="Line 40"/>
              <p:cNvSpPr>
                <a:spLocks noChangeShapeType="1"/>
              </p:cNvSpPr>
              <p:nvPr/>
            </p:nvSpPr>
            <p:spPr bwMode="auto">
              <a:xfrm flipH="1">
                <a:off x="2728" y="2641"/>
                <a:ext cx="125" cy="33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945" name="Rectangle 41"/>
              <p:cNvSpPr>
                <a:spLocks noChangeArrowheads="1"/>
              </p:cNvSpPr>
              <p:nvPr/>
            </p:nvSpPr>
            <p:spPr bwMode="auto">
              <a:xfrm>
                <a:off x="2906" y="3046"/>
                <a:ext cx="367" cy="239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25FDFD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937" name="Rectangle 33"/>
              <p:cNvSpPr>
                <a:spLocks noChangeArrowheads="1"/>
              </p:cNvSpPr>
              <p:nvPr/>
            </p:nvSpPr>
            <p:spPr bwMode="auto">
              <a:xfrm>
                <a:off x="2958" y="2220"/>
                <a:ext cx="91" cy="75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25FDFD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23946" name="Rectangle 42"/>
            <p:cNvSpPr>
              <a:spLocks noChangeArrowheads="1"/>
            </p:cNvSpPr>
            <p:nvPr/>
          </p:nvSpPr>
          <p:spPr bwMode="auto">
            <a:xfrm>
              <a:off x="3073" y="3977"/>
              <a:ext cx="2407" cy="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endPara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ＭＳ Ｐゴシック" pitchFamily="34" charset="-128"/>
              </a:endParaRPr>
            </a:p>
          </p:txBody>
        </p:sp>
      </p:grpSp>
      <p:grpSp>
        <p:nvGrpSpPr>
          <p:cNvPr id="123948" name="Group 44"/>
          <p:cNvGrpSpPr>
            <a:grpSpLocks/>
          </p:cNvGrpSpPr>
          <p:nvPr/>
        </p:nvGrpSpPr>
        <p:grpSpPr bwMode="auto">
          <a:xfrm>
            <a:off x="3464561" y="3482092"/>
            <a:ext cx="2339269" cy="2155257"/>
            <a:chOff x="3672" y="2773"/>
            <a:chExt cx="1225" cy="1075"/>
          </a:xfrm>
        </p:grpSpPr>
        <p:grpSp>
          <p:nvGrpSpPr>
            <p:cNvPr id="123949" name="Group 45"/>
            <p:cNvGrpSpPr>
              <a:grpSpLocks/>
            </p:cNvGrpSpPr>
            <p:nvPr/>
          </p:nvGrpSpPr>
          <p:grpSpPr bwMode="auto">
            <a:xfrm>
              <a:off x="3672" y="2773"/>
              <a:ext cx="1225" cy="1075"/>
              <a:chOff x="3672" y="2773"/>
              <a:chExt cx="1225" cy="1075"/>
            </a:xfrm>
          </p:grpSpPr>
          <p:sp>
            <p:nvSpPr>
              <p:cNvPr id="123950" name="Line 46"/>
              <p:cNvSpPr>
                <a:spLocks noChangeShapeType="1"/>
              </p:cNvSpPr>
              <p:nvPr/>
            </p:nvSpPr>
            <p:spPr bwMode="auto">
              <a:xfrm flipH="1">
                <a:off x="4129" y="2773"/>
                <a:ext cx="651" cy="553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123951" name="Line 47"/>
              <p:cNvSpPr>
                <a:spLocks noChangeShapeType="1"/>
              </p:cNvSpPr>
              <p:nvPr/>
            </p:nvSpPr>
            <p:spPr bwMode="auto">
              <a:xfrm flipH="1">
                <a:off x="4769" y="2808"/>
                <a:ext cx="65" cy="538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  <p:grpSp>
            <p:nvGrpSpPr>
              <p:cNvPr id="123952" name="Group 48"/>
              <p:cNvGrpSpPr>
                <a:grpSpLocks/>
              </p:cNvGrpSpPr>
              <p:nvPr/>
            </p:nvGrpSpPr>
            <p:grpSpPr bwMode="auto">
              <a:xfrm>
                <a:off x="3672" y="3195"/>
                <a:ext cx="1225" cy="653"/>
                <a:chOff x="3672" y="3195"/>
                <a:chExt cx="1225" cy="653"/>
              </a:xfrm>
            </p:grpSpPr>
            <p:sp>
              <p:nvSpPr>
                <p:cNvPr id="123953" name="Freeform 49"/>
                <p:cNvSpPr>
                  <a:spLocks/>
                </p:cNvSpPr>
                <p:nvPr/>
              </p:nvSpPr>
              <p:spPr bwMode="auto">
                <a:xfrm>
                  <a:off x="4230" y="3273"/>
                  <a:ext cx="665" cy="423"/>
                </a:xfrm>
                <a:custGeom>
                  <a:avLst/>
                  <a:gdLst/>
                  <a:ahLst/>
                  <a:cxnLst>
                    <a:cxn ang="0">
                      <a:pos x="610" y="378"/>
                    </a:cxn>
                    <a:cxn ang="0">
                      <a:pos x="446" y="232"/>
                    </a:cxn>
                    <a:cxn ang="0">
                      <a:pos x="53" y="314"/>
                    </a:cxn>
                    <a:cxn ang="0">
                      <a:pos x="126" y="113"/>
                    </a:cxn>
                    <a:cxn ang="0">
                      <a:pos x="126" y="3"/>
                    </a:cxn>
                    <a:cxn ang="0">
                      <a:pos x="263" y="95"/>
                    </a:cxn>
                    <a:cxn ang="0">
                      <a:pos x="501" y="59"/>
                    </a:cxn>
                    <a:cxn ang="0">
                      <a:pos x="647" y="370"/>
                    </a:cxn>
                    <a:cxn ang="0">
                      <a:pos x="610" y="378"/>
                    </a:cxn>
                  </a:cxnLst>
                  <a:rect l="0" t="0" r="r" b="b"/>
                  <a:pathLst>
                    <a:path w="665" h="423">
                      <a:moveTo>
                        <a:pt x="610" y="378"/>
                      </a:moveTo>
                      <a:cubicBezTo>
                        <a:pt x="584" y="367"/>
                        <a:pt x="539" y="243"/>
                        <a:pt x="446" y="232"/>
                      </a:cubicBezTo>
                      <a:cubicBezTo>
                        <a:pt x="353" y="221"/>
                        <a:pt x="106" y="334"/>
                        <a:pt x="53" y="314"/>
                      </a:cubicBezTo>
                      <a:cubicBezTo>
                        <a:pt x="0" y="294"/>
                        <a:pt x="114" y="165"/>
                        <a:pt x="126" y="113"/>
                      </a:cubicBezTo>
                      <a:cubicBezTo>
                        <a:pt x="138" y="61"/>
                        <a:pt x="103" y="6"/>
                        <a:pt x="126" y="3"/>
                      </a:cubicBezTo>
                      <a:cubicBezTo>
                        <a:pt x="149" y="0"/>
                        <a:pt x="201" y="86"/>
                        <a:pt x="263" y="95"/>
                      </a:cubicBezTo>
                      <a:cubicBezTo>
                        <a:pt x="325" y="104"/>
                        <a:pt x="437" y="13"/>
                        <a:pt x="501" y="59"/>
                      </a:cubicBezTo>
                      <a:cubicBezTo>
                        <a:pt x="565" y="105"/>
                        <a:pt x="629" y="317"/>
                        <a:pt x="647" y="370"/>
                      </a:cubicBezTo>
                      <a:cubicBezTo>
                        <a:pt x="665" y="423"/>
                        <a:pt x="618" y="376"/>
                        <a:pt x="610" y="378"/>
                      </a:cubicBezTo>
                      <a:close/>
                    </a:path>
                  </a:pathLst>
                </a:custGeom>
                <a:solidFill>
                  <a:schemeClr val="hlink"/>
                </a:solidFill>
                <a:ln w="19050">
                  <a:solidFill>
                    <a:schemeClr val="bg2"/>
                  </a:solidFill>
                  <a:round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23954" name="Freeform 50"/>
                <p:cNvSpPr>
                  <a:spLocks/>
                </p:cNvSpPr>
                <p:nvPr/>
              </p:nvSpPr>
              <p:spPr bwMode="auto">
                <a:xfrm>
                  <a:off x="3672" y="3195"/>
                  <a:ext cx="1225" cy="653"/>
                </a:xfrm>
                <a:custGeom>
                  <a:avLst/>
                  <a:gdLst/>
                  <a:ahLst/>
                  <a:cxnLst>
                    <a:cxn ang="0">
                      <a:pos x="203" y="99"/>
                    </a:cxn>
                    <a:cxn ang="0">
                      <a:pos x="56" y="336"/>
                    </a:cxn>
                    <a:cxn ang="0">
                      <a:pos x="541" y="547"/>
                    </a:cxn>
                    <a:cxn ang="0">
                      <a:pos x="1153" y="629"/>
                    </a:cxn>
                    <a:cxn ang="0">
                      <a:pos x="971" y="400"/>
                    </a:cxn>
                    <a:cxn ang="0">
                      <a:pos x="523" y="437"/>
                    </a:cxn>
                    <a:cxn ang="0">
                      <a:pos x="623" y="154"/>
                    </a:cxn>
                    <a:cxn ang="0">
                      <a:pos x="422" y="154"/>
                    </a:cxn>
                    <a:cxn ang="0">
                      <a:pos x="340" y="7"/>
                    </a:cxn>
                    <a:cxn ang="0">
                      <a:pos x="203" y="199"/>
                    </a:cxn>
                    <a:cxn ang="0">
                      <a:pos x="203" y="99"/>
                    </a:cxn>
                  </a:cxnLst>
                  <a:rect l="0" t="0" r="r" b="b"/>
                  <a:pathLst>
                    <a:path w="1225" h="653">
                      <a:moveTo>
                        <a:pt x="203" y="99"/>
                      </a:moveTo>
                      <a:cubicBezTo>
                        <a:pt x="179" y="122"/>
                        <a:pt x="0" y="261"/>
                        <a:pt x="56" y="336"/>
                      </a:cubicBezTo>
                      <a:cubicBezTo>
                        <a:pt x="112" y="411"/>
                        <a:pt x="358" y="498"/>
                        <a:pt x="541" y="547"/>
                      </a:cubicBezTo>
                      <a:cubicBezTo>
                        <a:pt x="724" y="596"/>
                        <a:pt x="1081" y="653"/>
                        <a:pt x="1153" y="629"/>
                      </a:cubicBezTo>
                      <a:cubicBezTo>
                        <a:pt x="1225" y="605"/>
                        <a:pt x="1076" y="432"/>
                        <a:pt x="971" y="400"/>
                      </a:cubicBezTo>
                      <a:cubicBezTo>
                        <a:pt x="866" y="368"/>
                        <a:pt x="581" y="478"/>
                        <a:pt x="523" y="437"/>
                      </a:cubicBezTo>
                      <a:cubicBezTo>
                        <a:pt x="465" y="396"/>
                        <a:pt x="640" y="201"/>
                        <a:pt x="623" y="154"/>
                      </a:cubicBezTo>
                      <a:cubicBezTo>
                        <a:pt x="606" y="107"/>
                        <a:pt x="469" y="179"/>
                        <a:pt x="422" y="154"/>
                      </a:cubicBezTo>
                      <a:cubicBezTo>
                        <a:pt x="375" y="129"/>
                        <a:pt x="376" y="0"/>
                        <a:pt x="340" y="7"/>
                      </a:cubicBezTo>
                      <a:cubicBezTo>
                        <a:pt x="304" y="14"/>
                        <a:pt x="226" y="182"/>
                        <a:pt x="203" y="199"/>
                      </a:cubicBezTo>
                      <a:cubicBezTo>
                        <a:pt x="180" y="216"/>
                        <a:pt x="227" y="76"/>
                        <a:pt x="203" y="99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>
                  <a:solidFill>
                    <a:schemeClr val="bg2"/>
                  </a:solidFill>
                  <a:round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</p:grpSp>
        <p:sp>
          <p:nvSpPr>
            <p:cNvPr id="123955" name="Rectangle 51"/>
            <p:cNvSpPr>
              <a:spLocks noChangeArrowheads="1"/>
            </p:cNvSpPr>
            <p:nvPr/>
          </p:nvSpPr>
          <p:spPr bwMode="auto">
            <a:xfrm>
              <a:off x="3940" y="3364"/>
              <a:ext cx="217" cy="25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en-US" sz="2000" b="1" i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  <a:ea typeface="ＭＳ Ｐゴシック" pitchFamily="34" charset="-128"/>
                </a:rPr>
                <a:t>a</a:t>
              </a:r>
              <a:endParaRPr kumimoji="1" lang="en-US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endParaRPr>
            </a:p>
          </p:txBody>
        </p:sp>
        <p:sp>
          <p:nvSpPr>
            <p:cNvPr id="123956" name="Rectangle 52"/>
            <p:cNvSpPr>
              <a:spLocks noChangeArrowheads="1"/>
            </p:cNvSpPr>
            <p:nvPr/>
          </p:nvSpPr>
          <p:spPr bwMode="auto">
            <a:xfrm>
              <a:off x="4352" y="3320"/>
              <a:ext cx="282" cy="25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/>
              <a:r>
                <a:rPr kumimoji="1" lang="en-US" sz="2000" b="1" i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Symbol" pitchFamily="18" charset="2"/>
                  <a:ea typeface="ＭＳ Ｐゴシック" pitchFamily="34" charset="-128"/>
                </a:rPr>
                <a:t>b</a:t>
              </a:r>
              <a:endParaRPr kumimoji="1" lang="en-US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endParaRPr>
            </a:p>
          </p:txBody>
        </p:sp>
      </p:grpSp>
      <p:sp>
        <p:nvSpPr>
          <p:cNvPr id="123957" name="Freeform 53"/>
          <p:cNvSpPr>
            <a:spLocks/>
          </p:cNvSpPr>
          <p:nvPr/>
        </p:nvSpPr>
        <p:spPr bwMode="auto">
          <a:xfrm>
            <a:off x="2720051" y="3993266"/>
            <a:ext cx="1453661" cy="1465020"/>
          </a:xfrm>
          <a:custGeom>
            <a:avLst/>
            <a:gdLst/>
            <a:ahLst/>
            <a:cxnLst>
              <a:cxn ang="0">
                <a:pos x="199" y="0"/>
              </a:cxn>
              <a:cxn ang="0">
                <a:pos x="7" y="375"/>
              </a:cxn>
              <a:cxn ang="0">
                <a:pos x="154" y="741"/>
              </a:cxn>
              <a:cxn ang="0">
                <a:pos x="748" y="585"/>
              </a:cxn>
            </a:cxnLst>
            <a:rect l="0" t="0" r="r" b="b"/>
            <a:pathLst>
              <a:path w="748" h="776">
                <a:moveTo>
                  <a:pt x="199" y="0"/>
                </a:moveTo>
                <a:cubicBezTo>
                  <a:pt x="165" y="62"/>
                  <a:pt x="14" y="252"/>
                  <a:pt x="7" y="375"/>
                </a:cubicBezTo>
                <a:cubicBezTo>
                  <a:pt x="0" y="498"/>
                  <a:pt x="31" y="706"/>
                  <a:pt x="154" y="741"/>
                </a:cubicBezTo>
                <a:cubicBezTo>
                  <a:pt x="277" y="776"/>
                  <a:pt x="624" y="618"/>
                  <a:pt x="748" y="585"/>
                </a:cubicBezTo>
              </a:path>
            </a:pathLst>
          </a:custGeom>
          <a:noFill/>
          <a:ln w="19050">
            <a:solidFill>
              <a:srgbClr val="FFFF99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23958" name="Freeform 54"/>
          <p:cNvSpPr>
            <a:spLocks/>
          </p:cNvSpPr>
          <p:nvPr/>
        </p:nvSpPr>
        <p:spPr bwMode="auto">
          <a:xfrm>
            <a:off x="5392912" y="3614870"/>
            <a:ext cx="1509468" cy="1362770"/>
          </a:xfrm>
          <a:custGeom>
            <a:avLst/>
            <a:gdLst>
              <a:gd name="connsiteX0" fmla="*/ 701 w 1027"/>
              <a:gd name="connsiteY0" fmla="*/ 0 h 729"/>
              <a:gd name="connsiteX1" fmla="*/ 960 w 1027"/>
              <a:gd name="connsiteY1" fmla="*/ 305 h 729"/>
              <a:gd name="connsiteX2" fmla="*/ 933 w 1027"/>
              <a:gd name="connsiteY2" fmla="*/ 680 h 729"/>
              <a:gd name="connsiteX3" fmla="*/ 393 w 1027"/>
              <a:gd name="connsiteY3" fmla="*/ 597 h 729"/>
              <a:gd name="connsiteX4" fmla="*/ 0 w 1027"/>
              <a:gd name="connsiteY4" fmla="*/ 625 h 729"/>
              <a:gd name="connsiteX0" fmla="*/ 701 w 1027"/>
              <a:gd name="connsiteY0" fmla="*/ 52 h 781"/>
              <a:gd name="connsiteX1" fmla="*/ 544 w 1027"/>
              <a:gd name="connsiteY1" fmla="*/ 51 h 781"/>
              <a:gd name="connsiteX2" fmla="*/ 960 w 1027"/>
              <a:gd name="connsiteY2" fmla="*/ 357 h 781"/>
              <a:gd name="connsiteX3" fmla="*/ 933 w 1027"/>
              <a:gd name="connsiteY3" fmla="*/ 732 h 781"/>
              <a:gd name="connsiteX4" fmla="*/ 393 w 1027"/>
              <a:gd name="connsiteY4" fmla="*/ 649 h 781"/>
              <a:gd name="connsiteX5" fmla="*/ 0 w 1027"/>
              <a:gd name="connsiteY5" fmla="*/ 677 h 781"/>
              <a:gd name="connsiteX0" fmla="*/ 449 w 1027"/>
              <a:gd name="connsiteY0" fmla="*/ 52 h 781"/>
              <a:gd name="connsiteX1" fmla="*/ 544 w 1027"/>
              <a:gd name="connsiteY1" fmla="*/ 51 h 781"/>
              <a:gd name="connsiteX2" fmla="*/ 960 w 1027"/>
              <a:gd name="connsiteY2" fmla="*/ 357 h 781"/>
              <a:gd name="connsiteX3" fmla="*/ 933 w 1027"/>
              <a:gd name="connsiteY3" fmla="*/ 732 h 781"/>
              <a:gd name="connsiteX4" fmla="*/ 393 w 1027"/>
              <a:gd name="connsiteY4" fmla="*/ 649 h 781"/>
              <a:gd name="connsiteX5" fmla="*/ 0 w 1027"/>
              <a:gd name="connsiteY5" fmla="*/ 677 h 781"/>
              <a:gd name="connsiteX0" fmla="*/ 449 w 1027"/>
              <a:gd name="connsiteY0" fmla="*/ 52 h 781"/>
              <a:gd name="connsiteX1" fmla="*/ 733 w 1027"/>
              <a:gd name="connsiteY1" fmla="*/ 51 h 781"/>
              <a:gd name="connsiteX2" fmla="*/ 960 w 1027"/>
              <a:gd name="connsiteY2" fmla="*/ 357 h 781"/>
              <a:gd name="connsiteX3" fmla="*/ 933 w 1027"/>
              <a:gd name="connsiteY3" fmla="*/ 732 h 781"/>
              <a:gd name="connsiteX4" fmla="*/ 393 w 1027"/>
              <a:gd name="connsiteY4" fmla="*/ 649 h 781"/>
              <a:gd name="connsiteX5" fmla="*/ 0 w 1027"/>
              <a:gd name="connsiteY5" fmla="*/ 677 h 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7" h="781">
                <a:moveTo>
                  <a:pt x="449" y="52"/>
                </a:moveTo>
                <a:cubicBezTo>
                  <a:pt x="450" y="52"/>
                  <a:pt x="648" y="0"/>
                  <a:pt x="733" y="51"/>
                </a:cubicBezTo>
                <a:cubicBezTo>
                  <a:pt x="818" y="102"/>
                  <a:pt x="927" y="244"/>
                  <a:pt x="960" y="357"/>
                </a:cubicBezTo>
                <a:cubicBezTo>
                  <a:pt x="993" y="470"/>
                  <a:pt x="1027" y="683"/>
                  <a:pt x="933" y="732"/>
                </a:cubicBezTo>
                <a:cubicBezTo>
                  <a:pt x="839" y="781"/>
                  <a:pt x="548" y="658"/>
                  <a:pt x="393" y="649"/>
                </a:cubicBezTo>
                <a:cubicBezTo>
                  <a:pt x="238" y="640"/>
                  <a:pt x="119" y="658"/>
                  <a:pt x="0" y="677"/>
                </a:cubicBezTo>
              </a:path>
            </a:pathLst>
          </a:custGeom>
          <a:noFill/>
          <a:ln w="19050">
            <a:solidFill>
              <a:srgbClr val="FFFF99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23967" name="Rectangle 63"/>
          <p:cNvSpPr>
            <a:spLocks noChangeArrowheads="1"/>
          </p:cNvSpPr>
          <p:nvPr/>
        </p:nvSpPr>
        <p:spPr bwMode="auto">
          <a:xfrm>
            <a:off x="0" y="1583263"/>
            <a:ext cx="8993529" cy="887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 anchorCtr="1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lang="en-US" sz="2000" b="1" dirty="0">
              <a:solidFill>
                <a:srgbClr val="B7EFF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lang="en-US" sz="300" b="1" dirty="0">
              <a:solidFill>
                <a:srgbClr val="B7EFF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971550" lvl="1" indent="-30480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Ø"/>
            </a:pPr>
            <a:r>
              <a:rPr lang="en-US" sz="2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Problem recognition, decomposition, coordination</a:t>
            </a:r>
            <a:endParaRPr lang="en-US" sz="2500" b="1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/>
          </p:nvPr>
        </p:nvSpPr>
        <p:spPr>
          <a:xfrm>
            <a:off x="150813" y="104775"/>
            <a:ext cx="8905875" cy="614363"/>
          </a:xfrm>
        </p:spPr>
        <p:txBody>
          <a:bodyPr/>
          <a:lstStyle/>
          <a:p>
            <a:r>
              <a:rPr lang="en-US" sz="3800" dirty="0"/>
              <a:t>Mixed-Initiative </a:t>
            </a:r>
            <a:r>
              <a:rPr lang="en-US" sz="3800" dirty="0" smtClean="0"/>
              <a:t>Collaboration</a:t>
            </a:r>
            <a:endParaRPr lang="en-US" sz="3800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39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23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3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3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39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23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23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build="allAtOnce"/>
      <p:bldP spid="123932" grpId="0" animBg="1"/>
      <p:bldP spid="123957" grpId="0" animBg="1"/>
      <p:bldP spid="123958" grpId="0" animBg="1"/>
      <p:bldP spid="123967" grpId="0" uiExpand="1" build="allAtOnce"/>
      <p:bldP spid="123967" grpId="1" build="allAtOnce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67" name="Rectangle 63"/>
          <p:cNvSpPr>
            <a:spLocks noChangeArrowheads="1"/>
          </p:cNvSpPr>
          <p:nvPr/>
        </p:nvSpPr>
        <p:spPr bwMode="auto">
          <a:xfrm>
            <a:off x="-754063" y="1490663"/>
            <a:ext cx="9899651" cy="887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Ctr="1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lang="en-US" sz="2000" b="1" dirty="0">
              <a:solidFill>
                <a:srgbClr val="B7EFF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lang="en-US" sz="300" b="1" dirty="0">
              <a:solidFill>
                <a:srgbClr val="B7EFF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971550" lvl="1" indent="-30480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Ø"/>
            </a:pPr>
            <a:r>
              <a:rPr lang="en-US" sz="2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Problem </a:t>
            </a:r>
            <a:r>
              <a:rPr lang="en-US" sz="25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recognition, decomposition, coordination</a:t>
            </a:r>
          </a:p>
        </p:txBody>
      </p: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4982" y="1956753"/>
            <a:ext cx="9144000" cy="4821237"/>
            <a:chOff x="188" y="1062"/>
            <a:chExt cx="4545" cy="2022"/>
          </a:xfrm>
        </p:grpSpPr>
        <p:sp>
          <p:nvSpPr>
            <p:cNvPr id="123960" name="Rectangle 56"/>
            <p:cNvSpPr>
              <a:spLocks noChangeArrowheads="1"/>
            </p:cNvSpPr>
            <p:nvPr/>
          </p:nvSpPr>
          <p:spPr bwMode="auto">
            <a:xfrm>
              <a:off x="188" y="1062"/>
              <a:ext cx="4545" cy="2022"/>
            </a:xfrm>
            <a:prstGeom prst="rect">
              <a:avLst/>
            </a:prstGeom>
            <a:solidFill>
              <a:schemeClr val="tx1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endParaRPr lang="en-US"/>
            </a:p>
          </p:txBody>
        </p:sp>
        <p:graphicFrame>
          <p:nvGraphicFramePr>
            <p:cNvPr id="123961" name="Object 57"/>
            <p:cNvGraphicFramePr>
              <a:graphicFrameLocks noChangeAspect="1"/>
            </p:cNvGraphicFramePr>
            <p:nvPr/>
          </p:nvGraphicFramePr>
          <p:xfrm>
            <a:off x="2542" y="1283"/>
            <a:ext cx="1733" cy="9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72468" name="Photo Editor Photo" r:id="rId3" imgW="4105848" imgH="2600000" progId="">
                    <p:embed/>
                  </p:oleObj>
                </mc:Choice>
                <mc:Fallback>
                  <p:oleObj name="Photo Editor Photo" r:id="rId3" imgW="4105848" imgH="2600000" progId="">
                    <p:embed/>
                    <p:pic>
                      <p:nvPicPr>
                        <p:cNvPr id="0" name="Object 5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42" y="1283"/>
                          <a:ext cx="1733" cy="9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962" name="Object 58"/>
            <p:cNvGraphicFramePr>
              <a:graphicFrameLocks noChangeAspect="1"/>
            </p:cNvGraphicFramePr>
            <p:nvPr/>
          </p:nvGraphicFramePr>
          <p:xfrm>
            <a:off x="3140" y="1639"/>
            <a:ext cx="1493" cy="133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72469" name="Photo Editor Photo" r:id="rId5" imgW="4619048" imgH="4258269" progId="">
                    <p:embed/>
                  </p:oleObj>
                </mc:Choice>
                <mc:Fallback>
                  <p:oleObj name="Photo Editor Photo" r:id="rId5" imgW="4619048" imgH="4258269" progId="">
                    <p:embed/>
                    <p:pic>
                      <p:nvPicPr>
                        <p:cNvPr id="0" name="Object 5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40" y="1639"/>
                          <a:ext cx="1493" cy="133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963" name="Object 59"/>
            <p:cNvGraphicFramePr>
              <a:graphicFrameLocks noChangeAspect="1"/>
            </p:cNvGraphicFramePr>
            <p:nvPr/>
          </p:nvGraphicFramePr>
          <p:xfrm>
            <a:off x="209" y="1165"/>
            <a:ext cx="1756" cy="10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72470" name="Photo Editor Photo" r:id="rId7" imgW="4161905" imgH="2638095" progId="">
                    <p:embed/>
                  </p:oleObj>
                </mc:Choice>
                <mc:Fallback>
                  <p:oleObj name="Photo Editor Photo" r:id="rId7" imgW="4161905" imgH="2638095" progId="">
                    <p:embed/>
                    <p:pic>
                      <p:nvPicPr>
                        <p:cNvPr id="0" name="Object 5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9" y="1165"/>
                          <a:ext cx="1756" cy="10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964" name="Object 60"/>
            <p:cNvGraphicFramePr>
              <a:graphicFrameLocks noChangeAspect="1"/>
            </p:cNvGraphicFramePr>
            <p:nvPr/>
          </p:nvGraphicFramePr>
          <p:xfrm>
            <a:off x="1095" y="1987"/>
            <a:ext cx="1703" cy="9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72471" name="Photo Editor Photo" r:id="rId9" imgW="4038095" imgH="2600000" progId="">
                    <p:embed/>
                  </p:oleObj>
                </mc:Choice>
                <mc:Fallback>
                  <p:oleObj name="Photo Editor Photo" r:id="rId9" imgW="4038095" imgH="2600000" progId="">
                    <p:embed/>
                    <p:pic>
                      <p:nvPicPr>
                        <p:cNvPr id="0" name="Object 6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95" y="1987"/>
                          <a:ext cx="1703" cy="9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965" name="Object 61"/>
            <p:cNvGraphicFramePr>
              <a:graphicFrameLocks noChangeAspect="1"/>
            </p:cNvGraphicFramePr>
            <p:nvPr/>
          </p:nvGraphicFramePr>
          <p:xfrm flipV="1">
            <a:off x="708" y="2105"/>
            <a:ext cx="572" cy="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72472" name="Photo Editor Photo" r:id="rId11" imgW="666667" imgH="181096" progId="">
                    <p:embed/>
                  </p:oleObj>
                </mc:Choice>
                <mc:Fallback>
                  <p:oleObj name="Photo Editor Photo" r:id="rId11" imgW="666667" imgH="181096" progId="">
                    <p:embed/>
                    <p:pic>
                      <p:nvPicPr>
                        <p:cNvPr id="0" name="Object 6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 flipV="1">
                          <a:off x="708" y="2105"/>
                          <a:ext cx="572" cy="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966" name="Object 62"/>
            <p:cNvGraphicFramePr>
              <a:graphicFrameLocks noChangeAspect="1"/>
            </p:cNvGraphicFramePr>
            <p:nvPr/>
          </p:nvGraphicFramePr>
          <p:xfrm>
            <a:off x="1375" y="2094"/>
            <a:ext cx="138" cy="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72473" name="Photo Editor Photo" r:id="rId13" imgW="237969" imgH="209524" progId="">
                    <p:embed/>
                  </p:oleObj>
                </mc:Choice>
                <mc:Fallback>
                  <p:oleObj name="Photo Editor Photo" r:id="rId13" imgW="237969" imgH="209524" progId="">
                    <p:embed/>
                    <p:pic>
                      <p:nvPicPr>
                        <p:cNvPr id="0" name="Object 6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75" y="2094"/>
                          <a:ext cx="138" cy="7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57875" y="942775"/>
            <a:ext cx="8866208" cy="923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 anchorCtr="1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Interleaving of contributions from </a:t>
            </a:r>
            <a:r>
              <a:rPr lang="en-US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machine and human </a:t>
            </a:r>
            <a:r>
              <a:rPr 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to </a:t>
            </a:r>
            <a:r>
              <a:rPr lang="en-US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jointly solve </a:t>
            </a:r>
            <a:r>
              <a:rPr 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problems</a:t>
            </a: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.</a:t>
            </a:r>
            <a:endParaRPr lang="en-US" sz="400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16" name="Rectangle 2"/>
          <p:cNvSpPr>
            <a:spLocks noGrp="1" noChangeArrowheads="1"/>
          </p:cNvSpPr>
          <p:nvPr>
            <p:ph type="title"/>
          </p:nvPr>
        </p:nvSpPr>
        <p:spPr>
          <a:xfrm>
            <a:off x="150813" y="104775"/>
            <a:ext cx="8905875" cy="614363"/>
          </a:xfrm>
        </p:spPr>
        <p:txBody>
          <a:bodyPr/>
          <a:lstStyle/>
          <a:p>
            <a:r>
              <a:rPr lang="en-US" sz="3800" dirty="0"/>
              <a:t>Mixed-Initiative </a:t>
            </a:r>
            <a:r>
              <a:rPr lang="en-US" sz="3800" dirty="0" smtClean="0"/>
              <a:t>Collaboration</a:t>
            </a:r>
            <a:endParaRPr lang="en-US" sz="3800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allAtOnce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306" name="Rectangle 2"/>
          <p:cNvSpPr>
            <a:spLocks noGrp="1" noChangeArrowheads="1"/>
          </p:cNvSpPr>
          <p:nvPr>
            <p:ph type="title"/>
          </p:nvPr>
        </p:nvSpPr>
        <p:spPr>
          <a:xfrm>
            <a:off x="69450" y="79325"/>
            <a:ext cx="9144000" cy="557213"/>
          </a:xfrm>
        </p:spPr>
        <p:txBody>
          <a:bodyPr/>
          <a:lstStyle/>
          <a:p>
            <a:r>
              <a:rPr lang="en-US" sz="3400"/>
              <a:t>Complementary Computing</a:t>
            </a:r>
            <a:endParaRPr lang="en-US" sz="3400" i="1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795238" y="3713375"/>
            <a:ext cx="1936750" cy="1868488"/>
            <a:chOff x="3687" y="2536"/>
            <a:chExt cx="1220" cy="1177"/>
          </a:xfrm>
        </p:grpSpPr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3687" y="2536"/>
              <a:ext cx="393" cy="642"/>
              <a:chOff x="4830" y="2396"/>
              <a:chExt cx="393" cy="642"/>
            </a:xfrm>
          </p:grpSpPr>
          <p:sp>
            <p:nvSpPr>
              <p:cNvPr id="994318" name="Rectangle 14"/>
              <p:cNvSpPr>
                <a:spLocks noChangeArrowheads="1"/>
              </p:cNvSpPr>
              <p:nvPr/>
            </p:nvSpPr>
            <p:spPr bwMode="auto">
              <a:xfrm>
                <a:off x="5000" y="2396"/>
                <a:ext cx="57" cy="459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25FDFD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19" name="Line 15"/>
              <p:cNvSpPr>
                <a:spLocks noChangeShapeType="1"/>
              </p:cNvSpPr>
              <p:nvPr/>
            </p:nvSpPr>
            <p:spPr bwMode="auto">
              <a:xfrm flipH="1" flipV="1">
                <a:off x="4868" y="2459"/>
                <a:ext cx="59" cy="41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20" name="Line 16"/>
              <p:cNvSpPr>
                <a:spLocks noChangeShapeType="1"/>
              </p:cNvSpPr>
              <p:nvPr/>
            </p:nvSpPr>
            <p:spPr bwMode="auto">
              <a:xfrm flipH="1">
                <a:off x="4852" y="2751"/>
                <a:ext cx="107" cy="56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21" name="Line 17"/>
              <p:cNvSpPr>
                <a:spLocks noChangeShapeType="1"/>
              </p:cNvSpPr>
              <p:nvPr/>
            </p:nvSpPr>
            <p:spPr bwMode="auto">
              <a:xfrm flipH="1" flipV="1">
                <a:off x="4830" y="2531"/>
                <a:ext cx="102" cy="31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22" name="Line 18"/>
              <p:cNvSpPr>
                <a:spLocks noChangeShapeType="1"/>
              </p:cNvSpPr>
              <p:nvPr/>
            </p:nvSpPr>
            <p:spPr bwMode="auto">
              <a:xfrm flipH="1">
                <a:off x="4852" y="2654"/>
                <a:ext cx="80" cy="20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23" name="Rectangle 19"/>
              <p:cNvSpPr>
                <a:spLocks noChangeArrowheads="1"/>
              </p:cNvSpPr>
              <p:nvPr/>
            </p:nvSpPr>
            <p:spPr bwMode="auto">
              <a:xfrm>
                <a:off x="4968" y="2902"/>
                <a:ext cx="255" cy="13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25FDFD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" name="Group 20"/>
            <p:cNvGrpSpPr>
              <a:grpSpLocks/>
            </p:cNvGrpSpPr>
            <p:nvPr/>
          </p:nvGrpSpPr>
          <p:grpSpPr bwMode="auto">
            <a:xfrm>
              <a:off x="3947" y="2696"/>
              <a:ext cx="393" cy="642"/>
              <a:chOff x="4830" y="2396"/>
              <a:chExt cx="393" cy="642"/>
            </a:xfrm>
          </p:grpSpPr>
          <p:sp>
            <p:nvSpPr>
              <p:cNvPr id="994325" name="Rectangle 21"/>
              <p:cNvSpPr>
                <a:spLocks noChangeArrowheads="1"/>
              </p:cNvSpPr>
              <p:nvPr/>
            </p:nvSpPr>
            <p:spPr bwMode="auto">
              <a:xfrm>
                <a:off x="5000" y="2396"/>
                <a:ext cx="57" cy="459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25FDFD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26" name="Line 22"/>
              <p:cNvSpPr>
                <a:spLocks noChangeShapeType="1"/>
              </p:cNvSpPr>
              <p:nvPr/>
            </p:nvSpPr>
            <p:spPr bwMode="auto">
              <a:xfrm flipH="1" flipV="1">
                <a:off x="4868" y="2459"/>
                <a:ext cx="59" cy="41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27" name="Line 23"/>
              <p:cNvSpPr>
                <a:spLocks noChangeShapeType="1"/>
              </p:cNvSpPr>
              <p:nvPr/>
            </p:nvSpPr>
            <p:spPr bwMode="auto">
              <a:xfrm flipH="1">
                <a:off x="4852" y="2751"/>
                <a:ext cx="107" cy="56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28" name="Line 24"/>
              <p:cNvSpPr>
                <a:spLocks noChangeShapeType="1"/>
              </p:cNvSpPr>
              <p:nvPr/>
            </p:nvSpPr>
            <p:spPr bwMode="auto">
              <a:xfrm flipH="1" flipV="1">
                <a:off x="4830" y="2531"/>
                <a:ext cx="102" cy="31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29" name="Line 25"/>
              <p:cNvSpPr>
                <a:spLocks noChangeShapeType="1"/>
              </p:cNvSpPr>
              <p:nvPr/>
            </p:nvSpPr>
            <p:spPr bwMode="auto">
              <a:xfrm flipH="1">
                <a:off x="4852" y="2654"/>
                <a:ext cx="80" cy="20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30" name="Rectangle 26"/>
              <p:cNvSpPr>
                <a:spLocks noChangeArrowheads="1"/>
              </p:cNvSpPr>
              <p:nvPr/>
            </p:nvSpPr>
            <p:spPr bwMode="auto">
              <a:xfrm>
                <a:off x="4968" y="2902"/>
                <a:ext cx="255" cy="13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25FDFD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" name="Group 27"/>
            <p:cNvGrpSpPr>
              <a:grpSpLocks/>
            </p:cNvGrpSpPr>
            <p:nvPr/>
          </p:nvGrpSpPr>
          <p:grpSpPr bwMode="auto">
            <a:xfrm>
              <a:off x="4217" y="2792"/>
              <a:ext cx="393" cy="642"/>
              <a:chOff x="4830" y="2396"/>
              <a:chExt cx="393" cy="642"/>
            </a:xfrm>
          </p:grpSpPr>
          <p:sp>
            <p:nvSpPr>
              <p:cNvPr id="994332" name="Rectangle 28"/>
              <p:cNvSpPr>
                <a:spLocks noChangeArrowheads="1"/>
              </p:cNvSpPr>
              <p:nvPr/>
            </p:nvSpPr>
            <p:spPr bwMode="auto">
              <a:xfrm>
                <a:off x="5000" y="2396"/>
                <a:ext cx="57" cy="459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25FDFD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33" name="Line 29"/>
              <p:cNvSpPr>
                <a:spLocks noChangeShapeType="1"/>
              </p:cNvSpPr>
              <p:nvPr/>
            </p:nvSpPr>
            <p:spPr bwMode="auto">
              <a:xfrm flipH="1" flipV="1">
                <a:off x="4868" y="2459"/>
                <a:ext cx="59" cy="41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34" name="Line 30"/>
              <p:cNvSpPr>
                <a:spLocks noChangeShapeType="1"/>
              </p:cNvSpPr>
              <p:nvPr/>
            </p:nvSpPr>
            <p:spPr bwMode="auto">
              <a:xfrm flipH="1">
                <a:off x="4852" y="2751"/>
                <a:ext cx="107" cy="56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35" name="Line 31"/>
              <p:cNvSpPr>
                <a:spLocks noChangeShapeType="1"/>
              </p:cNvSpPr>
              <p:nvPr/>
            </p:nvSpPr>
            <p:spPr bwMode="auto">
              <a:xfrm flipH="1" flipV="1">
                <a:off x="4830" y="2531"/>
                <a:ext cx="102" cy="31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36" name="Line 32"/>
              <p:cNvSpPr>
                <a:spLocks noChangeShapeType="1"/>
              </p:cNvSpPr>
              <p:nvPr/>
            </p:nvSpPr>
            <p:spPr bwMode="auto">
              <a:xfrm flipH="1">
                <a:off x="4852" y="2654"/>
                <a:ext cx="80" cy="20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37" name="Rectangle 33"/>
              <p:cNvSpPr>
                <a:spLocks noChangeArrowheads="1"/>
              </p:cNvSpPr>
              <p:nvPr/>
            </p:nvSpPr>
            <p:spPr bwMode="auto">
              <a:xfrm>
                <a:off x="4968" y="2902"/>
                <a:ext cx="255" cy="13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25FDFD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" name="Group 34"/>
            <p:cNvGrpSpPr>
              <a:grpSpLocks/>
            </p:cNvGrpSpPr>
            <p:nvPr/>
          </p:nvGrpSpPr>
          <p:grpSpPr bwMode="auto">
            <a:xfrm>
              <a:off x="4514" y="3071"/>
              <a:ext cx="393" cy="642"/>
              <a:chOff x="4830" y="2396"/>
              <a:chExt cx="393" cy="642"/>
            </a:xfrm>
          </p:grpSpPr>
          <p:sp>
            <p:nvSpPr>
              <p:cNvPr id="994339" name="Rectangle 35"/>
              <p:cNvSpPr>
                <a:spLocks noChangeArrowheads="1"/>
              </p:cNvSpPr>
              <p:nvPr/>
            </p:nvSpPr>
            <p:spPr bwMode="auto">
              <a:xfrm>
                <a:off x="5000" y="2396"/>
                <a:ext cx="57" cy="459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25FDFD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40" name="Line 36"/>
              <p:cNvSpPr>
                <a:spLocks noChangeShapeType="1"/>
              </p:cNvSpPr>
              <p:nvPr/>
            </p:nvSpPr>
            <p:spPr bwMode="auto">
              <a:xfrm flipH="1" flipV="1">
                <a:off x="4868" y="2459"/>
                <a:ext cx="59" cy="41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41" name="Line 37"/>
              <p:cNvSpPr>
                <a:spLocks noChangeShapeType="1"/>
              </p:cNvSpPr>
              <p:nvPr/>
            </p:nvSpPr>
            <p:spPr bwMode="auto">
              <a:xfrm flipH="1">
                <a:off x="4852" y="2751"/>
                <a:ext cx="107" cy="56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42" name="Line 38"/>
              <p:cNvSpPr>
                <a:spLocks noChangeShapeType="1"/>
              </p:cNvSpPr>
              <p:nvPr/>
            </p:nvSpPr>
            <p:spPr bwMode="auto">
              <a:xfrm flipH="1" flipV="1">
                <a:off x="4830" y="2531"/>
                <a:ext cx="102" cy="31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43" name="Line 39"/>
              <p:cNvSpPr>
                <a:spLocks noChangeShapeType="1"/>
              </p:cNvSpPr>
              <p:nvPr/>
            </p:nvSpPr>
            <p:spPr bwMode="auto">
              <a:xfrm flipH="1">
                <a:off x="4852" y="2654"/>
                <a:ext cx="80" cy="20"/>
              </a:xfrm>
              <a:prstGeom prst="line">
                <a:avLst/>
              </a:prstGeom>
              <a:noFill/>
              <a:ln w="12700">
                <a:solidFill>
                  <a:srgbClr val="25FDFD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4344" name="Rectangle 40"/>
              <p:cNvSpPr>
                <a:spLocks noChangeArrowheads="1"/>
              </p:cNvSpPr>
              <p:nvPr/>
            </p:nvSpPr>
            <p:spPr bwMode="auto">
              <a:xfrm>
                <a:off x="4968" y="2902"/>
                <a:ext cx="255" cy="13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25FDFD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1254988" y="3397463"/>
            <a:ext cx="1914525" cy="2046287"/>
            <a:chOff x="827" y="2337"/>
            <a:chExt cx="1206" cy="1289"/>
          </a:xfrm>
        </p:grpSpPr>
        <p:sp>
          <p:nvSpPr>
            <p:cNvPr id="994346" name="Freeform 42"/>
            <p:cNvSpPr>
              <a:spLocks/>
            </p:cNvSpPr>
            <p:nvPr/>
          </p:nvSpPr>
          <p:spPr bwMode="blackWhite">
            <a:xfrm>
              <a:off x="951" y="2337"/>
              <a:ext cx="466" cy="489"/>
            </a:xfrm>
            <a:custGeom>
              <a:avLst/>
              <a:gdLst/>
              <a:ahLst/>
              <a:cxnLst>
                <a:cxn ang="0">
                  <a:pos x="380" y="573"/>
                </a:cxn>
                <a:cxn ang="0">
                  <a:pos x="386" y="546"/>
                </a:cxn>
                <a:cxn ang="0">
                  <a:pos x="407" y="531"/>
                </a:cxn>
                <a:cxn ang="0">
                  <a:pos x="475" y="517"/>
                </a:cxn>
                <a:cxn ang="0">
                  <a:pos x="509" y="502"/>
                </a:cxn>
                <a:cxn ang="0">
                  <a:pos x="521" y="486"/>
                </a:cxn>
                <a:cxn ang="0">
                  <a:pos x="520" y="450"/>
                </a:cxn>
                <a:cxn ang="0">
                  <a:pos x="518" y="399"/>
                </a:cxn>
                <a:cxn ang="0">
                  <a:pos x="527" y="365"/>
                </a:cxn>
                <a:cxn ang="0">
                  <a:pos x="550" y="350"/>
                </a:cxn>
                <a:cxn ang="0">
                  <a:pos x="575" y="337"/>
                </a:cxn>
                <a:cxn ang="0">
                  <a:pos x="579" y="322"/>
                </a:cxn>
                <a:cxn ang="0">
                  <a:pos x="566" y="306"/>
                </a:cxn>
                <a:cxn ang="0">
                  <a:pos x="515" y="242"/>
                </a:cxn>
                <a:cxn ang="0">
                  <a:pos x="523" y="225"/>
                </a:cxn>
                <a:cxn ang="0">
                  <a:pos x="535" y="184"/>
                </a:cxn>
                <a:cxn ang="0">
                  <a:pos x="524" y="125"/>
                </a:cxn>
                <a:cxn ang="0">
                  <a:pos x="495" y="66"/>
                </a:cxn>
                <a:cxn ang="0">
                  <a:pos x="459" y="28"/>
                </a:cxn>
                <a:cxn ang="0">
                  <a:pos x="392" y="5"/>
                </a:cxn>
                <a:cxn ang="0">
                  <a:pos x="314" y="0"/>
                </a:cxn>
                <a:cxn ang="0">
                  <a:pos x="244" y="6"/>
                </a:cxn>
                <a:cxn ang="0">
                  <a:pos x="180" y="25"/>
                </a:cxn>
                <a:cxn ang="0">
                  <a:pos x="105" y="70"/>
                </a:cxn>
                <a:cxn ang="0">
                  <a:pos x="69" y="103"/>
                </a:cxn>
                <a:cxn ang="0">
                  <a:pos x="31" y="152"/>
                </a:cxn>
                <a:cxn ang="0">
                  <a:pos x="4" y="216"/>
                </a:cxn>
                <a:cxn ang="0">
                  <a:pos x="2" y="274"/>
                </a:cxn>
                <a:cxn ang="0">
                  <a:pos x="18" y="326"/>
                </a:cxn>
                <a:cxn ang="0">
                  <a:pos x="93" y="439"/>
                </a:cxn>
                <a:cxn ang="0">
                  <a:pos x="117" y="488"/>
                </a:cxn>
                <a:cxn ang="0">
                  <a:pos x="123" y="522"/>
                </a:cxn>
                <a:cxn ang="0">
                  <a:pos x="125" y="567"/>
                </a:cxn>
                <a:cxn ang="0">
                  <a:pos x="380" y="631"/>
                </a:cxn>
              </a:cxnLst>
              <a:rect l="0" t="0" r="r" b="b"/>
              <a:pathLst>
                <a:path w="580" h="632">
                  <a:moveTo>
                    <a:pt x="380" y="631"/>
                  </a:moveTo>
                  <a:lnTo>
                    <a:pt x="380" y="573"/>
                  </a:lnTo>
                  <a:lnTo>
                    <a:pt x="382" y="560"/>
                  </a:lnTo>
                  <a:lnTo>
                    <a:pt x="386" y="546"/>
                  </a:lnTo>
                  <a:lnTo>
                    <a:pt x="394" y="536"/>
                  </a:lnTo>
                  <a:lnTo>
                    <a:pt x="407" y="531"/>
                  </a:lnTo>
                  <a:lnTo>
                    <a:pt x="450" y="522"/>
                  </a:lnTo>
                  <a:lnTo>
                    <a:pt x="475" y="517"/>
                  </a:lnTo>
                  <a:lnTo>
                    <a:pt x="495" y="508"/>
                  </a:lnTo>
                  <a:lnTo>
                    <a:pt x="509" y="502"/>
                  </a:lnTo>
                  <a:lnTo>
                    <a:pt x="516" y="495"/>
                  </a:lnTo>
                  <a:lnTo>
                    <a:pt x="521" y="486"/>
                  </a:lnTo>
                  <a:lnTo>
                    <a:pt x="521" y="470"/>
                  </a:lnTo>
                  <a:lnTo>
                    <a:pt x="520" y="450"/>
                  </a:lnTo>
                  <a:lnTo>
                    <a:pt x="518" y="423"/>
                  </a:lnTo>
                  <a:lnTo>
                    <a:pt x="518" y="399"/>
                  </a:lnTo>
                  <a:lnTo>
                    <a:pt x="521" y="378"/>
                  </a:lnTo>
                  <a:lnTo>
                    <a:pt x="527" y="365"/>
                  </a:lnTo>
                  <a:lnTo>
                    <a:pt x="535" y="356"/>
                  </a:lnTo>
                  <a:lnTo>
                    <a:pt x="550" y="350"/>
                  </a:lnTo>
                  <a:lnTo>
                    <a:pt x="569" y="343"/>
                  </a:lnTo>
                  <a:lnTo>
                    <a:pt x="575" y="337"/>
                  </a:lnTo>
                  <a:lnTo>
                    <a:pt x="579" y="331"/>
                  </a:lnTo>
                  <a:lnTo>
                    <a:pt x="579" y="322"/>
                  </a:lnTo>
                  <a:lnTo>
                    <a:pt x="572" y="313"/>
                  </a:lnTo>
                  <a:lnTo>
                    <a:pt x="566" y="306"/>
                  </a:lnTo>
                  <a:lnTo>
                    <a:pt x="519" y="247"/>
                  </a:lnTo>
                  <a:lnTo>
                    <a:pt x="515" y="242"/>
                  </a:lnTo>
                  <a:lnTo>
                    <a:pt x="517" y="233"/>
                  </a:lnTo>
                  <a:lnTo>
                    <a:pt x="523" y="225"/>
                  </a:lnTo>
                  <a:lnTo>
                    <a:pt x="532" y="200"/>
                  </a:lnTo>
                  <a:lnTo>
                    <a:pt x="535" y="184"/>
                  </a:lnTo>
                  <a:lnTo>
                    <a:pt x="535" y="160"/>
                  </a:lnTo>
                  <a:lnTo>
                    <a:pt x="524" y="125"/>
                  </a:lnTo>
                  <a:lnTo>
                    <a:pt x="513" y="99"/>
                  </a:lnTo>
                  <a:lnTo>
                    <a:pt x="495" y="66"/>
                  </a:lnTo>
                  <a:lnTo>
                    <a:pt x="478" y="46"/>
                  </a:lnTo>
                  <a:lnTo>
                    <a:pt x="459" y="28"/>
                  </a:lnTo>
                  <a:lnTo>
                    <a:pt x="432" y="14"/>
                  </a:lnTo>
                  <a:lnTo>
                    <a:pt x="392" y="5"/>
                  </a:lnTo>
                  <a:lnTo>
                    <a:pt x="354" y="0"/>
                  </a:lnTo>
                  <a:lnTo>
                    <a:pt x="314" y="0"/>
                  </a:lnTo>
                  <a:lnTo>
                    <a:pt x="276" y="2"/>
                  </a:lnTo>
                  <a:lnTo>
                    <a:pt x="244" y="6"/>
                  </a:lnTo>
                  <a:lnTo>
                    <a:pt x="214" y="12"/>
                  </a:lnTo>
                  <a:lnTo>
                    <a:pt x="180" y="25"/>
                  </a:lnTo>
                  <a:lnTo>
                    <a:pt x="146" y="42"/>
                  </a:lnTo>
                  <a:lnTo>
                    <a:pt x="105" y="70"/>
                  </a:lnTo>
                  <a:lnTo>
                    <a:pt x="86" y="86"/>
                  </a:lnTo>
                  <a:lnTo>
                    <a:pt x="69" y="103"/>
                  </a:lnTo>
                  <a:lnTo>
                    <a:pt x="49" y="125"/>
                  </a:lnTo>
                  <a:lnTo>
                    <a:pt x="31" y="152"/>
                  </a:lnTo>
                  <a:lnTo>
                    <a:pt x="13" y="187"/>
                  </a:lnTo>
                  <a:lnTo>
                    <a:pt x="4" y="216"/>
                  </a:lnTo>
                  <a:lnTo>
                    <a:pt x="0" y="249"/>
                  </a:lnTo>
                  <a:lnTo>
                    <a:pt x="2" y="274"/>
                  </a:lnTo>
                  <a:lnTo>
                    <a:pt x="7" y="299"/>
                  </a:lnTo>
                  <a:lnTo>
                    <a:pt x="18" y="326"/>
                  </a:lnTo>
                  <a:lnTo>
                    <a:pt x="51" y="376"/>
                  </a:lnTo>
                  <a:lnTo>
                    <a:pt x="93" y="439"/>
                  </a:lnTo>
                  <a:lnTo>
                    <a:pt x="110" y="470"/>
                  </a:lnTo>
                  <a:lnTo>
                    <a:pt x="117" y="488"/>
                  </a:lnTo>
                  <a:lnTo>
                    <a:pt x="121" y="506"/>
                  </a:lnTo>
                  <a:lnTo>
                    <a:pt x="123" y="522"/>
                  </a:lnTo>
                  <a:lnTo>
                    <a:pt x="124" y="537"/>
                  </a:lnTo>
                  <a:lnTo>
                    <a:pt x="125" y="567"/>
                  </a:lnTo>
                  <a:lnTo>
                    <a:pt x="121" y="631"/>
                  </a:lnTo>
                  <a:lnTo>
                    <a:pt x="380" y="631"/>
                  </a:lnTo>
                </a:path>
              </a:pathLst>
            </a:custGeom>
            <a:solidFill>
              <a:srgbClr val="00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94347" name="Freeform 43"/>
            <p:cNvSpPr>
              <a:spLocks/>
            </p:cNvSpPr>
            <p:nvPr/>
          </p:nvSpPr>
          <p:spPr bwMode="blackWhite">
            <a:xfrm>
              <a:off x="827" y="2607"/>
              <a:ext cx="466" cy="489"/>
            </a:xfrm>
            <a:custGeom>
              <a:avLst/>
              <a:gdLst/>
              <a:ahLst/>
              <a:cxnLst>
                <a:cxn ang="0">
                  <a:pos x="380" y="573"/>
                </a:cxn>
                <a:cxn ang="0">
                  <a:pos x="386" y="546"/>
                </a:cxn>
                <a:cxn ang="0">
                  <a:pos x="407" y="531"/>
                </a:cxn>
                <a:cxn ang="0">
                  <a:pos x="475" y="517"/>
                </a:cxn>
                <a:cxn ang="0">
                  <a:pos x="509" y="502"/>
                </a:cxn>
                <a:cxn ang="0">
                  <a:pos x="521" y="486"/>
                </a:cxn>
                <a:cxn ang="0">
                  <a:pos x="520" y="450"/>
                </a:cxn>
                <a:cxn ang="0">
                  <a:pos x="518" y="399"/>
                </a:cxn>
                <a:cxn ang="0">
                  <a:pos x="527" y="365"/>
                </a:cxn>
                <a:cxn ang="0">
                  <a:pos x="550" y="350"/>
                </a:cxn>
                <a:cxn ang="0">
                  <a:pos x="575" y="337"/>
                </a:cxn>
                <a:cxn ang="0">
                  <a:pos x="579" y="322"/>
                </a:cxn>
                <a:cxn ang="0">
                  <a:pos x="566" y="306"/>
                </a:cxn>
                <a:cxn ang="0">
                  <a:pos x="515" y="242"/>
                </a:cxn>
                <a:cxn ang="0">
                  <a:pos x="523" y="225"/>
                </a:cxn>
                <a:cxn ang="0">
                  <a:pos x="535" y="184"/>
                </a:cxn>
                <a:cxn ang="0">
                  <a:pos x="524" y="125"/>
                </a:cxn>
                <a:cxn ang="0">
                  <a:pos x="495" y="66"/>
                </a:cxn>
                <a:cxn ang="0">
                  <a:pos x="459" y="28"/>
                </a:cxn>
                <a:cxn ang="0">
                  <a:pos x="392" y="5"/>
                </a:cxn>
                <a:cxn ang="0">
                  <a:pos x="314" y="0"/>
                </a:cxn>
                <a:cxn ang="0">
                  <a:pos x="244" y="6"/>
                </a:cxn>
                <a:cxn ang="0">
                  <a:pos x="180" y="25"/>
                </a:cxn>
                <a:cxn ang="0">
                  <a:pos x="105" y="70"/>
                </a:cxn>
                <a:cxn ang="0">
                  <a:pos x="69" y="103"/>
                </a:cxn>
                <a:cxn ang="0">
                  <a:pos x="31" y="152"/>
                </a:cxn>
                <a:cxn ang="0">
                  <a:pos x="4" y="216"/>
                </a:cxn>
                <a:cxn ang="0">
                  <a:pos x="2" y="274"/>
                </a:cxn>
                <a:cxn ang="0">
                  <a:pos x="18" y="326"/>
                </a:cxn>
                <a:cxn ang="0">
                  <a:pos x="93" y="439"/>
                </a:cxn>
                <a:cxn ang="0">
                  <a:pos x="117" y="488"/>
                </a:cxn>
                <a:cxn ang="0">
                  <a:pos x="123" y="522"/>
                </a:cxn>
                <a:cxn ang="0">
                  <a:pos x="125" y="567"/>
                </a:cxn>
                <a:cxn ang="0">
                  <a:pos x="380" y="631"/>
                </a:cxn>
              </a:cxnLst>
              <a:rect l="0" t="0" r="r" b="b"/>
              <a:pathLst>
                <a:path w="580" h="632">
                  <a:moveTo>
                    <a:pt x="380" y="631"/>
                  </a:moveTo>
                  <a:lnTo>
                    <a:pt x="380" y="573"/>
                  </a:lnTo>
                  <a:lnTo>
                    <a:pt x="382" y="560"/>
                  </a:lnTo>
                  <a:lnTo>
                    <a:pt x="386" y="546"/>
                  </a:lnTo>
                  <a:lnTo>
                    <a:pt x="394" y="536"/>
                  </a:lnTo>
                  <a:lnTo>
                    <a:pt x="407" y="531"/>
                  </a:lnTo>
                  <a:lnTo>
                    <a:pt x="450" y="522"/>
                  </a:lnTo>
                  <a:lnTo>
                    <a:pt x="475" y="517"/>
                  </a:lnTo>
                  <a:lnTo>
                    <a:pt x="495" y="508"/>
                  </a:lnTo>
                  <a:lnTo>
                    <a:pt x="509" y="502"/>
                  </a:lnTo>
                  <a:lnTo>
                    <a:pt x="516" y="495"/>
                  </a:lnTo>
                  <a:lnTo>
                    <a:pt x="521" y="486"/>
                  </a:lnTo>
                  <a:lnTo>
                    <a:pt x="521" y="470"/>
                  </a:lnTo>
                  <a:lnTo>
                    <a:pt x="520" y="450"/>
                  </a:lnTo>
                  <a:lnTo>
                    <a:pt x="518" y="423"/>
                  </a:lnTo>
                  <a:lnTo>
                    <a:pt x="518" y="399"/>
                  </a:lnTo>
                  <a:lnTo>
                    <a:pt x="521" y="378"/>
                  </a:lnTo>
                  <a:lnTo>
                    <a:pt x="527" y="365"/>
                  </a:lnTo>
                  <a:lnTo>
                    <a:pt x="535" y="356"/>
                  </a:lnTo>
                  <a:lnTo>
                    <a:pt x="550" y="350"/>
                  </a:lnTo>
                  <a:lnTo>
                    <a:pt x="569" y="343"/>
                  </a:lnTo>
                  <a:lnTo>
                    <a:pt x="575" y="337"/>
                  </a:lnTo>
                  <a:lnTo>
                    <a:pt x="579" y="331"/>
                  </a:lnTo>
                  <a:lnTo>
                    <a:pt x="579" y="322"/>
                  </a:lnTo>
                  <a:lnTo>
                    <a:pt x="572" y="313"/>
                  </a:lnTo>
                  <a:lnTo>
                    <a:pt x="566" y="306"/>
                  </a:lnTo>
                  <a:lnTo>
                    <a:pt x="519" y="247"/>
                  </a:lnTo>
                  <a:lnTo>
                    <a:pt x="515" y="242"/>
                  </a:lnTo>
                  <a:lnTo>
                    <a:pt x="517" y="233"/>
                  </a:lnTo>
                  <a:lnTo>
                    <a:pt x="523" y="225"/>
                  </a:lnTo>
                  <a:lnTo>
                    <a:pt x="532" y="200"/>
                  </a:lnTo>
                  <a:lnTo>
                    <a:pt x="535" y="184"/>
                  </a:lnTo>
                  <a:lnTo>
                    <a:pt x="535" y="160"/>
                  </a:lnTo>
                  <a:lnTo>
                    <a:pt x="524" y="125"/>
                  </a:lnTo>
                  <a:lnTo>
                    <a:pt x="513" y="99"/>
                  </a:lnTo>
                  <a:lnTo>
                    <a:pt x="495" y="66"/>
                  </a:lnTo>
                  <a:lnTo>
                    <a:pt x="478" y="46"/>
                  </a:lnTo>
                  <a:lnTo>
                    <a:pt x="459" y="28"/>
                  </a:lnTo>
                  <a:lnTo>
                    <a:pt x="432" y="14"/>
                  </a:lnTo>
                  <a:lnTo>
                    <a:pt x="392" y="5"/>
                  </a:lnTo>
                  <a:lnTo>
                    <a:pt x="354" y="0"/>
                  </a:lnTo>
                  <a:lnTo>
                    <a:pt x="314" y="0"/>
                  </a:lnTo>
                  <a:lnTo>
                    <a:pt x="276" y="2"/>
                  </a:lnTo>
                  <a:lnTo>
                    <a:pt x="244" y="6"/>
                  </a:lnTo>
                  <a:lnTo>
                    <a:pt x="214" y="12"/>
                  </a:lnTo>
                  <a:lnTo>
                    <a:pt x="180" y="25"/>
                  </a:lnTo>
                  <a:lnTo>
                    <a:pt x="146" y="42"/>
                  </a:lnTo>
                  <a:lnTo>
                    <a:pt x="105" y="70"/>
                  </a:lnTo>
                  <a:lnTo>
                    <a:pt x="86" y="86"/>
                  </a:lnTo>
                  <a:lnTo>
                    <a:pt x="69" y="103"/>
                  </a:lnTo>
                  <a:lnTo>
                    <a:pt x="49" y="125"/>
                  </a:lnTo>
                  <a:lnTo>
                    <a:pt x="31" y="152"/>
                  </a:lnTo>
                  <a:lnTo>
                    <a:pt x="13" y="187"/>
                  </a:lnTo>
                  <a:lnTo>
                    <a:pt x="4" y="216"/>
                  </a:lnTo>
                  <a:lnTo>
                    <a:pt x="0" y="249"/>
                  </a:lnTo>
                  <a:lnTo>
                    <a:pt x="2" y="274"/>
                  </a:lnTo>
                  <a:lnTo>
                    <a:pt x="7" y="299"/>
                  </a:lnTo>
                  <a:lnTo>
                    <a:pt x="18" y="326"/>
                  </a:lnTo>
                  <a:lnTo>
                    <a:pt x="51" y="376"/>
                  </a:lnTo>
                  <a:lnTo>
                    <a:pt x="93" y="439"/>
                  </a:lnTo>
                  <a:lnTo>
                    <a:pt x="110" y="470"/>
                  </a:lnTo>
                  <a:lnTo>
                    <a:pt x="117" y="488"/>
                  </a:lnTo>
                  <a:lnTo>
                    <a:pt x="121" y="506"/>
                  </a:lnTo>
                  <a:lnTo>
                    <a:pt x="123" y="522"/>
                  </a:lnTo>
                  <a:lnTo>
                    <a:pt x="124" y="537"/>
                  </a:lnTo>
                  <a:lnTo>
                    <a:pt x="125" y="567"/>
                  </a:lnTo>
                  <a:lnTo>
                    <a:pt x="121" y="631"/>
                  </a:lnTo>
                  <a:lnTo>
                    <a:pt x="380" y="631"/>
                  </a:lnTo>
                </a:path>
              </a:pathLst>
            </a:custGeom>
            <a:solidFill>
              <a:srgbClr val="00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94348" name="Freeform 44"/>
            <p:cNvSpPr>
              <a:spLocks/>
            </p:cNvSpPr>
            <p:nvPr/>
          </p:nvSpPr>
          <p:spPr bwMode="blackWhite">
            <a:xfrm>
              <a:off x="1270" y="2812"/>
              <a:ext cx="466" cy="489"/>
            </a:xfrm>
            <a:custGeom>
              <a:avLst/>
              <a:gdLst/>
              <a:ahLst/>
              <a:cxnLst>
                <a:cxn ang="0">
                  <a:pos x="380" y="573"/>
                </a:cxn>
                <a:cxn ang="0">
                  <a:pos x="386" y="546"/>
                </a:cxn>
                <a:cxn ang="0">
                  <a:pos x="407" y="531"/>
                </a:cxn>
                <a:cxn ang="0">
                  <a:pos x="475" y="517"/>
                </a:cxn>
                <a:cxn ang="0">
                  <a:pos x="509" y="502"/>
                </a:cxn>
                <a:cxn ang="0">
                  <a:pos x="521" y="486"/>
                </a:cxn>
                <a:cxn ang="0">
                  <a:pos x="520" y="450"/>
                </a:cxn>
                <a:cxn ang="0">
                  <a:pos x="518" y="399"/>
                </a:cxn>
                <a:cxn ang="0">
                  <a:pos x="527" y="365"/>
                </a:cxn>
                <a:cxn ang="0">
                  <a:pos x="550" y="350"/>
                </a:cxn>
                <a:cxn ang="0">
                  <a:pos x="575" y="337"/>
                </a:cxn>
                <a:cxn ang="0">
                  <a:pos x="579" y="322"/>
                </a:cxn>
                <a:cxn ang="0">
                  <a:pos x="566" y="306"/>
                </a:cxn>
                <a:cxn ang="0">
                  <a:pos x="515" y="242"/>
                </a:cxn>
                <a:cxn ang="0">
                  <a:pos x="523" y="225"/>
                </a:cxn>
                <a:cxn ang="0">
                  <a:pos x="535" y="184"/>
                </a:cxn>
                <a:cxn ang="0">
                  <a:pos x="524" y="125"/>
                </a:cxn>
                <a:cxn ang="0">
                  <a:pos x="495" y="66"/>
                </a:cxn>
                <a:cxn ang="0">
                  <a:pos x="459" y="28"/>
                </a:cxn>
                <a:cxn ang="0">
                  <a:pos x="392" y="5"/>
                </a:cxn>
                <a:cxn ang="0">
                  <a:pos x="314" y="0"/>
                </a:cxn>
                <a:cxn ang="0">
                  <a:pos x="244" y="6"/>
                </a:cxn>
                <a:cxn ang="0">
                  <a:pos x="180" y="25"/>
                </a:cxn>
                <a:cxn ang="0">
                  <a:pos x="105" y="70"/>
                </a:cxn>
                <a:cxn ang="0">
                  <a:pos x="69" y="103"/>
                </a:cxn>
                <a:cxn ang="0">
                  <a:pos x="31" y="152"/>
                </a:cxn>
                <a:cxn ang="0">
                  <a:pos x="4" y="216"/>
                </a:cxn>
                <a:cxn ang="0">
                  <a:pos x="2" y="274"/>
                </a:cxn>
                <a:cxn ang="0">
                  <a:pos x="18" y="326"/>
                </a:cxn>
                <a:cxn ang="0">
                  <a:pos x="93" y="439"/>
                </a:cxn>
                <a:cxn ang="0">
                  <a:pos x="117" y="488"/>
                </a:cxn>
                <a:cxn ang="0">
                  <a:pos x="123" y="522"/>
                </a:cxn>
                <a:cxn ang="0">
                  <a:pos x="125" y="567"/>
                </a:cxn>
                <a:cxn ang="0">
                  <a:pos x="380" y="631"/>
                </a:cxn>
              </a:cxnLst>
              <a:rect l="0" t="0" r="r" b="b"/>
              <a:pathLst>
                <a:path w="580" h="632">
                  <a:moveTo>
                    <a:pt x="380" y="631"/>
                  </a:moveTo>
                  <a:lnTo>
                    <a:pt x="380" y="573"/>
                  </a:lnTo>
                  <a:lnTo>
                    <a:pt x="382" y="560"/>
                  </a:lnTo>
                  <a:lnTo>
                    <a:pt x="386" y="546"/>
                  </a:lnTo>
                  <a:lnTo>
                    <a:pt x="394" y="536"/>
                  </a:lnTo>
                  <a:lnTo>
                    <a:pt x="407" y="531"/>
                  </a:lnTo>
                  <a:lnTo>
                    <a:pt x="450" y="522"/>
                  </a:lnTo>
                  <a:lnTo>
                    <a:pt x="475" y="517"/>
                  </a:lnTo>
                  <a:lnTo>
                    <a:pt x="495" y="508"/>
                  </a:lnTo>
                  <a:lnTo>
                    <a:pt x="509" y="502"/>
                  </a:lnTo>
                  <a:lnTo>
                    <a:pt x="516" y="495"/>
                  </a:lnTo>
                  <a:lnTo>
                    <a:pt x="521" y="486"/>
                  </a:lnTo>
                  <a:lnTo>
                    <a:pt x="521" y="470"/>
                  </a:lnTo>
                  <a:lnTo>
                    <a:pt x="520" y="450"/>
                  </a:lnTo>
                  <a:lnTo>
                    <a:pt x="518" y="423"/>
                  </a:lnTo>
                  <a:lnTo>
                    <a:pt x="518" y="399"/>
                  </a:lnTo>
                  <a:lnTo>
                    <a:pt x="521" y="378"/>
                  </a:lnTo>
                  <a:lnTo>
                    <a:pt x="527" y="365"/>
                  </a:lnTo>
                  <a:lnTo>
                    <a:pt x="535" y="356"/>
                  </a:lnTo>
                  <a:lnTo>
                    <a:pt x="550" y="350"/>
                  </a:lnTo>
                  <a:lnTo>
                    <a:pt x="569" y="343"/>
                  </a:lnTo>
                  <a:lnTo>
                    <a:pt x="575" y="337"/>
                  </a:lnTo>
                  <a:lnTo>
                    <a:pt x="579" y="331"/>
                  </a:lnTo>
                  <a:lnTo>
                    <a:pt x="579" y="322"/>
                  </a:lnTo>
                  <a:lnTo>
                    <a:pt x="572" y="313"/>
                  </a:lnTo>
                  <a:lnTo>
                    <a:pt x="566" y="306"/>
                  </a:lnTo>
                  <a:lnTo>
                    <a:pt x="519" y="247"/>
                  </a:lnTo>
                  <a:lnTo>
                    <a:pt x="515" y="242"/>
                  </a:lnTo>
                  <a:lnTo>
                    <a:pt x="517" y="233"/>
                  </a:lnTo>
                  <a:lnTo>
                    <a:pt x="523" y="225"/>
                  </a:lnTo>
                  <a:lnTo>
                    <a:pt x="532" y="200"/>
                  </a:lnTo>
                  <a:lnTo>
                    <a:pt x="535" y="184"/>
                  </a:lnTo>
                  <a:lnTo>
                    <a:pt x="535" y="160"/>
                  </a:lnTo>
                  <a:lnTo>
                    <a:pt x="524" y="125"/>
                  </a:lnTo>
                  <a:lnTo>
                    <a:pt x="513" y="99"/>
                  </a:lnTo>
                  <a:lnTo>
                    <a:pt x="495" y="66"/>
                  </a:lnTo>
                  <a:lnTo>
                    <a:pt x="478" y="46"/>
                  </a:lnTo>
                  <a:lnTo>
                    <a:pt x="459" y="28"/>
                  </a:lnTo>
                  <a:lnTo>
                    <a:pt x="432" y="14"/>
                  </a:lnTo>
                  <a:lnTo>
                    <a:pt x="392" y="5"/>
                  </a:lnTo>
                  <a:lnTo>
                    <a:pt x="354" y="0"/>
                  </a:lnTo>
                  <a:lnTo>
                    <a:pt x="314" y="0"/>
                  </a:lnTo>
                  <a:lnTo>
                    <a:pt x="276" y="2"/>
                  </a:lnTo>
                  <a:lnTo>
                    <a:pt x="244" y="6"/>
                  </a:lnTo>
                  <a:lnTo>
                    <a:pt x="214" y="12"/>
                  </a:lnTo>
                  <a:lnTo>
                    <a:pt x="180" y="25"/>
                  </a:lnTo>
                  <a:lnTo>
                    <a:pt x="146" y="42"/>
                  </a:lnTo>
                  <a:lnTo>
                    <a:pt x="105" y="70"/>
                  </a:lnTo>
                  <a:lnTo>
                    <a:pt x="86" y="86"/>
                  </a:lnTo>
                  <a:lnTo>
                    <a:pt x="69" y="103"/>
                  </a:lnTo>
                  <a:lnTo>
                    <a:pt x="49" y="125"/>
                  </a:lnTo>
                  <a:lnTo>
                    <a:pt x="31" y="152"/>
                  </a:lnTo>
                  <a:lnTo>
                    <a:pt x="13" y="187"/>
                  </a:lnTo>
                  <a:lnTo>
                    <a:pt x="4" y="216"/>
                  </a:lnTo>
                  <a:lnTo>
                    <a:pt x="0" y="249"/>
                  </a:lnTo>
                  <a:lnTo>
                    <a:pt x="2" y="274"/>
                  </a:lnTo>
                  <a:lnTo>
                    <a:pt x="7" y="299"/>
                  </a:lnTo>
                  <a:lnTo>
                    <a:pt x="18" y="326"/>
                  </a:lnTo>
                  <a:lnTo>
                    <a:pt x="51" y="376"/>
                  </a:lnTo>
                  <a:lnTo>
                    <a:pt x="93" y="439"/>
                  </a:lnTo>
                  <a:lnTo>
                    <a:pt x="110" y="470"/>
                  </a:lnTo>
                  <a:lnTo>
                    <a:pt x="117" y="488"/>
                  </a:lnTo>
                  <a:lnTo>
                    <a:pt x="121" y="506"/>
                  </a:lnTo>
                  <a:lnTo>
                    <a:pt x="123" y="522"/>
                  </a:lnTo>
                  <a:lnTo>
                    <a:pt x="124" y="537"/>
                  </a:lnTo>
                  <a:lnTo>
                    <a:pt x="125" y="567"/>
                  </a:lnTo>
                  <a:lnTo>
                    <a:pt x="121" y="631"/>
                  </a:lnTo>
                  <a:lnTo>
                    <a:pt x="380" y="631"/>
                  </a:lnTo>
                </a:path>
              </a:pathLst>
            </a:custGeom>
            <a:solidFill>
              <a:srgbClr val="00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94349" name="Freeform 45"/>
            <p:cNvSpPr>
              <a:spLocks/>
            </p:cNvSpPr>
            <p:nvPr/>
          </p:nvSpPr>
          <p:spPr bwMode="blackWhite">
            <a:xfrm>
              <a:off x="1567" y="3137"/>
              <a:ext cx="466" cy="489"/>
            </a:xfrm>
            <a:custGeom>
              <a:avLst/>
              <a:gdLst/>
              <a:ahLst/>
              <a:cxnLst>
                <a:cxn ang="0">
                  <a:pos x="380" y="573"/>
                </a:cxn>
                <a:cxn ang="0">
                  <a:pos x="386" y="546"/>
                </a:cxn>
                <a:cxn ang="0">
                  <a:pos x="407" y="531"/>
                </a:cxn>
                <a:cxn ang="0">
                  <a:pos x="475" y="517"/>
                </a:cxn>
                <a:cxn ang="0">
                  <a:pos x="509" y="502"/>
                </a:cxn>
                <a:cxn ang="0">
                  <a:pos x="521" y="486"/>
                </a:cxn>
                <a:cxn ang="0">
                  <a:pos x="520" y="450"/>
                </a:cxn>
                <a:cxn ang="0">
                  <a:pos x="518" y="399"/>
                </a:cxn>
                <a:cxn ang="0">
                  <a:pos x="527" y="365"/>
                </a:cxn>
                <a:cxn ang="0">
                  <a:pos x="550" y="350"/>
                </a:cxn>
                <a:cxn ang="0">
                  <a:pos x="575" y="337"/>
                </a:cxn>
                <a:cxn ang="0">
                  <a:pos x="579" y="322"/>
                </a:cxn>
                <a:cxn ang="0">
                  <a:pos x="566" y="306"/>
                </a:cxn>
                <a:cxn ang="0">
                  <a:pos x="515" y="242"/>
                </a:cxn>
                <a:cxn ang="0">
                  <a:pos x="523" y="225"/>
                </a:cxn>
                <a:cxn ang="0">
                  <a:pos x="535" y="184"/>
                </a:cxn>
                <a:cxn ang="0">
                  <a:pos x="524" y="125"/>
                </a:cxn>
                <a:cxn ang="0">
                  <a:pos x="495" y="66"/>
                </a:cxn>
                <a:cxn ang="0">
                  <a:pos x="459" y="28"/>
                </a:cxn>
                <a:cxn ang="0">
                  <a:pos x="392" y="5"/>
                </a:cxn>
                <a:cxn ang="0">
                  <a:pos x="314" y="0"/>
                </a:cxn>
                <a:cxn ang="0">
                  <a:pos x="244" y="6"/>
                </a:cxn>
                <a:cxn ang="0">
                  <a:pos x="180" y="25"/>
                </a:cxn>
                <a:cxn ang="0">
                  <a:pos x="105" y="70"/>
                </a:cxn>
                <a:cxn ang="0">
                  <a:pos x="69" y="103"/>
                </a:cxn>
                <a:cxn ang="0">
                  <a:pos x="31" y="152"/>
                </a:cxn>
                <a:cxn ang="0">
                  <a:pos x="4" y="216"/>
                </a:cxn>
                <a:cxn ang="0">
                  <a:pos x="2" y="274"/>
                </a:cxn>
                <a:cxn ang="0">
                  <a:pos x="18" y="326"/>
                </a:cxn>
                <a:cxn ang="0">
                  <a:pos x="93" y="439"/>
                </a:cxn>
                <a:cxn ang="0">
                  <a:pos x="117" y="488"/>
                </a:cxn>
                <a:cxn ang="0">
                  <a:pos x="123" y="522"/>
                </a:cxn>
                <a:cxn ang="0">
                  <a:pos x="125" y="567"/>
                </a:cxn>
                <a:cxn ang="0">
                  <a:pos x="380" y="631"/>
                </a:cxn>
              </a:cxnLst>
              <a:rect l="0" t="0" r="r" b="b"/>
              <a:pathLst>
                <a:path w="580" h="632">
                  <a:moveTo>
                    <a:pt x="380" y="631"/>
                  </a:moveTo>
                  <a:lnTo>
                    <a:pt x="380" y="573"/>
                  </a:lnTo>
                  <a:lnTo>
                    <a:pt x="382" y="560"/>
                  </a:lnTo>
                  <a:lnTo>
                    <a:pt x="386" y="546"/>
                  </a:lnTo>
                  <a:lnTo>
                    <a:pt x="394" y="536"/>
                  </a:lnTo>
                  <a:lnTo>
                    <a:pt x="407" y="531"/>
                  </a:lnTo>
                  <a:lnTo>
                    <a:pt x="450" y="522"/>
                  </a:lnTo>
                  <a:lnTo>
                    <a:pt x="475" y="517"/>
                  </a:lnTo>
                  <a:lnTo>
                    <a:pt x="495" y="508"/>
                  </a:lnTo>
                  <a:lnTo>
                    <a:pt x="509" y="502"/>
                  </a:lnTo>
                  <a:lnTo>
                    <a:pt x="516" y="495"/>
                  </a:lnTo>
                  <a:lnTo>
                    <a:pt x="521" y="486"/>
                  </a:lnTo>
                  <a:lnTo>
                    <a:pt x="521" y="470"/>
                  </a:lnTo>
                  <a:lnTo>
                    <a:pt x="520" y="450"/>
                  </a:lnTo>
                  <a:lnTo>
                    <a:pt x="518" y="423"/>
                  </a:lnTo>
                  <a:lnTo>
                    <a:pt x="518" y="399"/>
                  </a:lnTo>
                  <a:lnTo>
                    <a:pt x="521" y="378"/>
                  </a:lnTo>
                  <a:lnTo>
                    <a:pt x="527" y="365"/>
                  </a:lnTo>
                  <a:lnTo>
                    <a:pt x="535" y="356"/>
                  </a:lnTo>
                  <a:lnTo>
                    <a:pt x="550" y="350"/>
                  </a:lnTo>
                  <a:lnTo>
                    <a:pt x="569" y="343"/>
                  </a:lnTo>
                  <a:lnTo>
                    <a:pt x="575" y="337"/>
                  </a:lnTo>
                  <a:lnTo>
                    <a:pt x="579" y="331"/>
                  </a:lnTo>
                  <a:lnTo>
                    <a:pt x="579" y="322"/>
                  </a:lnTo>
                  <a:lnTo>
                    <a:pt x="572" y="313"/>
                  </a:lnTo>
                  <a:lnTo>
                    <a:pt x="566" y="306"/>
                  </a:lnTo>
                  <a:lnTo>
                    <a:pt x="519" y="247"/>
                  </a:lnTo>
                  <a:lnTo>
                    <a:pt x="515" y="242"/>
                  </a:lnTo>
                  <a:lnTo>
                    <a:pt x="517" y="233"/>
                  </a:lnTo>
                  <a:lnTo>
                    <a:pt x="523" y="225"/>
                  </a:lnTo>
                  <a:lnTo>
                    <a:pt x="532" y="200"/>
                  </a:lnTo>
                  <a:lnTo>
                    <a:pt x="535" y="184"/>
                  </a:lnTo>
                  <a:lnTo>
                    <a:pt x="535" y="160"/>
                  </a:lnTo>
                  <a:lnTo>
                    <a:pt x="524" y="125"/>
                  </a:lnTo>
                  <a:lnTo>
                    <a:pt x="513" y="99"/>
                  </a:lnTo>
                  <a:lnTo>
                    <a:pt x="495" y="66"/>
                  </a:lnTo>
                  <a:lnTo>
                    <a:pt x="478" y="46"/>
                  </a:lnTo>
                  <a:lnTo>
                    <a:pt x="459" y="28"/>
                  </a:lnTo>
                  <a:lnTo>
                    <a:pt x="432" y="14"/>
                  </a:lnTo>
                  <a:lnTo>
                    <a:pt x="392" y="5"/>
                  </a:lnTo>
                  <a:lnTo>
                    <a:pt x="354" y="0"/>
                  </a:lnTo>
                  <a:lnTo>
                    <a:pt x="314" y="0"/>
                  </a:lnTo>
                  <a:lnTo>
                    <a:pt x="276" y="2"/>
                  </a:lnTo>
                  <a:lnTo>
                    <a:pt x="244" y="6"/>
                  </a:lnTo>
                  <a:lnTo>
                    <a:pt x="214" y="12"/>
                  </a:lnTo>
                  <a:lnTo>
                    <a:pt x="180" y="25"/>
                  </a:lnTo>
                  <a:lnTo>
                    <a:pt x="146" y="42"/>
                  </a:lnTo>
                  <a:lnTo>
                    <a:pt x="105" y="70"/>
                  </a:lnTo>
                  <a:lnTo>
                    <a:pt x="86" y="86"/>
                  </a:lnTo>
                  <a:lnTo>
                    <a:pt x="69" y="103"/>
                  </a:lnTo>
                  <a:lnTo>
                    <a:pt x="49" y="125"/>
                  </a:lnTo>
                  <a:lnTo>
                    <a:pt x="31" y="152"/>
                  </a:lnTo>
                  <a:lnTo>
                    <a:pt x="13" y="187"/>
                  </a:lnTo>
                  <a:lnTo>
                    <a:pt x="4" y="216"/>
                  </a:lnTo>
                  <a:lnTo>
                    <a:pt x="0" y="249"/>
                  </a:lnTo>
                  <a:lnTo>
                    <a:pt x="2" y="274"/>
                  </a:lnTo>
                  <a:lnTo>
                    <a:pt x="7" y="299"/>
                  </a:lnTo>
                  <a:lnTo>
                    <a:pt x="18" y="326"/>
                  </a:lnTo>
                  <a:lnTo>
                    <a:pt x="51" y="376"/>
                  </a:lnTo>
                  <a:lnTo>
                    <a:pt x="93" y="439"/>
                  </a:lnTo>
                  <a:lnTo>
                    <a:pt x="110" y="470"/>
                  </a:lnTo>
                  <a:lnTo>
                    <a:pt x="117" y="488"/>
                  </a:lnTo>
                  <a:lnTo>
                    <a:pt x="121" y="506"/>
                  </a:lnTo>
                  <a:lnTo>
                    <a:pt x="123" y="522"/>
                  </a:lnTo>
                  <a:lnTo>
                    <a:pt x="124" y="537"/>
                  </a:lnTo>
                  <a:lnTo>
                    <a:pt x="125" y="567"/>
                  </a:lnTo>
                  <a:lnTo>
                    <a:pt x="121" y="631"/>
                  </a:lnTo>
                  <a:lnTo>
                    <a:pt x="380" y="631"/>
                  </a:lnTo>
                </a:path>
              </a:pathLst>
            </a:custGeom>
            <a:solidFill>
              <a:srgbClr val="00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94353" name="Freeform 49"/>
          <p:cNvSpPr>
            <a:spLocks/>
          </p:cNvSpPr>
          <p:nvPr/>
        </p:nvSpPr>
        <p:spPr bwMode="auto">
          <a:xfrm>
            <a:off x="3775938" y="4853200"/>
            <a:ext cx="2181225" cy="1301750"/>
          </a:xfrm>
          <a:custGeom>
            <a:avLst/>
            <a:gdLst/>
            <a:ahLst/>
            <a:cxnLst>
              <a:cxn ang="0">
                <a:pos x="203" y="99"/>
              </a:cxn>
              <a:cxn ang="0">
                <a:pos x="56" y="336"/>
              </a:cxn>
              <a:cxn ang="0">
                <a:pos x="541" y="547"/>
              </a:cxn>
              <a:cxn ang="0">
                <a:pos x="1153" y="629"/>
              </a:cxn>
              <a:cxn ang="0">
                <a:pos x="1098" y="393"/>
              </a:cxn>
              <a:cxn ang="0">
                <a:pos x="979" y="183"/>
              </a:cxn>
              <a:cxn ang="0">
                <a:pos x="833" y="247"/>
              </a:cxn>
              <a:cxn ang="0">
                <a:pos x="623" y="154"/>
              </a:cxn>
              <a:cxn ang="0">
                <a:pos x="422" y="154"/>
              </a:cxn>
              <a:cxn ang="0">
                <a:pos x="340" y="7"/>
              </a:cxn>
              <a:cxn ang="0">
                <a:pos x="203" y="199"/>
              </a:cxn>
              <a:cxn ang="0">
                <a:pos x="203" y="99"/>
              </a:cxn>
            </a:cxnLst>
            <a:rect l="0" t="0" r="r" b="b"/>
            <a:pathLst>
              <a:path w="1246" h="655">
                <a:moveTo>
                  <a:pt x="203" y="99"/>
                </a:moveTo>
                <a:cubicBezTo>
                  <a:pt x="179" y="122"/>
                  <a:pt x="0" y="261"/>
                  <a:pt x="56" y="336"/>
                </a:cubicBezTo>
                <a:cubicBezTo>
                  <a:pt x="112" y="411"/>
                  <a:pt x="358" y="498"/>
                  <a:pt x="541" y="547"/>
                </a:cubicBezTo>
                <a:cubicBezTo>
                  <a:pt x="724" y="596"/>
                  <a:pt x="1060" y="655"/>
                  <a:pt x="1153" y="629"/>
                </a:cubicBezTo>
                <a:cubicBezTo>
                  <a:pt x="1246" y="603"/>
                  <a:pt x="1127" y="467"/>
                  <a:pt x="1098" y="393"/>
                </a:cubicBezTo>
                <a:cubicBezTo>
                  <a:pt x="1069" y="319"/>
                  <a:pt x="1023" y="207"/>
                  <a:pt x="979" y="183"/>
                </a:cubicBezTo>
                <a:cubicBezTo>
                  <a:pt x="935" y="159"/>
                  <a:pt x="892" y="252"/>
                  <a:pt x="833" y="247"/>
                </a:cubicBezTo>
                <a:cubicBezTo>
                  <a:pt x="774" y="242"/>
                  <a:pt x="691" y="169"/>
                  <a:pt x="623" y="154"/>
                </a:cubicBezTo>
                <a:cubicBezTo>
                  <a:pt x="555" y="139"/>
                  <a:pt x="469" y="179"/>
                  <a:pt x="422" y="154"/>
                </a:cubicBezTo>
                <a:cubicBezTo>
                  <a:pt x="375" y="129"/>
                  <a:pt x="376" y="0"/>
                  <a:pt x="340" y="7"/>
                </a:cubicBezTo>
                <a:cubicBezTo>
                  <a:pt x="304" y="14"/>
                  <a:pt x="226" y="182"/>
                  <a:pt x="203" y="199"/>
                </a:cubicBezTo>
                <a:cubicBezTo>
                  <a:pt x="180" y="216"/>
                  <a:pt x="227" y="76"/>
                  <a:pt x="203" y="99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rgbClr val="0005D2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994360" name="Freeform 56"/>
          <p:cNvSpPr>
            <a:spLocks/>
          </p:cNvSpPr>
          <p:nvPr/>
        </p:nvSpPr>
        <p:spPr bwMode="auto">
          <a:xfrm>
            <a:off x="3812450" y="5243725"/>
            <a:ext cx="2181225" cy="1301750"/>
          </a:xfrm>
          <a:custGeom>
            <a:avLst/>
            <a:gdLst/>
            <a:ahLst/>
            <a:cxnLst>
              <a:cxn ang="0">
                <a:pos x="203" y="99"/>
              </a:cxn>
              <a:cxn ang="0">
                <a:pos x="56" y="336"/>
              </a:cxn>
              <a:cxn ang="0">
                <a:pos x="541" y="547"/>
              </a:cxn>
              <a:cxn ang="0">
                <a:pos x="1153" y="629"/>
              </a:cxn>
              <a:cxn ang="0">
                <a:pos x="1098" y="393"/>
              </a:cxn>
              <a:cxn ang="0">
                <a:pos x="979" y="183"/>
              </a:cxn>
              <a:cxn ang="0">
                <a:pos x="833" y="247"/>
              </a:cxn>
              <a:cxn ang="0">
                <a:pos x="623" y="154"/>
              </a:cxn>
              <a:cxn ang="0">
                <a:pos x="422" y="154"/>
              </a:cxn>
              <a:cxn ang="0">
                <a:pos x="340" y="7"/>
              </a:cxn>
              <a:cxn ang="0">
                <a:pos x="203" y="199"/>
              </a:cxn>
              <a:cxn ang="0">
                <a:pos x="203" y="99"/>
              </a:cxn>
            </a:cxnLst>
            <a:rect l="0" t="0" r="r" b="b"/>
            <a:pathLst>
              <a:path w="1246" h="655">
                <a:moveTo>
                  <a:pt x="203" y="99"/>
                </a:moveTo>
                <a:cubicBezTo>
                  <a:pt x="179" y="122"/>
                  <a:pt x="0" y="261"/>
                  <a:pt x="56" y="336"/>
                </a:cubicBezTo>
                <a:cubicBezTo>
                  <a:pt x="112" y="411"/>
                  <a:pt x="358" y="498"/>
                  <a:pt x="541" y="547"/>
                </a:cubicBezTo>
                <a:cubicBezTo>
                  <a:pt x="724" y="596"/>
                  <a:pt x="1060" y="655"/>
                  <a:pt x="1153" y="629"/>
                </a:cubicBezTo>
                <a:cubicBezTo>
                  <a:pt x="1246" y="603"/>
                  <a:pt x="1127" y="467"/>
                  <a:pt x="1098" y="393"/>
                </a:cubicBezTo>
                <a:cubicBezTo>
                  <a:pt x="1069" y="319"/>
                  <a:pt x="1023" y="207"/>
                  <a:pt x="979" y="183"/>
                </a:cubicBezTo>
                <a:cubicBezTo>
                  <a:pt x="935" y="159"/>
                  <a:pt x="892" y="252"/>
                  <a:pt x="833" y="247"/>
                </a:cubicBezTo>
                <a:cubicBezTo>
                  <a:pt x="774" y="242"/>
                  <a:pt x="691" y="169"/>
                  <a:pt x="623" y="154"/>
                </a:cubicBezTo>
                <a:cubicBezTo>
                  <a:pt x="555" y="139"/>
                  <a:pt x="469" y="179"/>
                  <a:pt x="422" y="154"/>
                </a:cubicBezTo>
                <a:cubicBezTo>
                  <a:pt x="375" y="129"/>
                  <a:pt x="376" y="0"/>
                  <a:pt x="340" y="7"/>
                </a:cubicBezTo>
                <a:cubicBezTo>
                  <a:pt x="304" y="14"/>
                  <a:pt x="226" y="182"/>
                  <a:pt x="203" y="199"/>
                </a:cubicBezTo>
                <a:cubicBezTo>
                  <a:pt x="180" y="216"/>
                  <a:pt x="227" y="76"/>
                  <a:pt x="203" y="99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rgbClr val="0005D2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994366" name="Freeform 62"/>
          <p:cNvSpPr>
            <a:spLocks/>
          </p:cNvSpPr>
          <p:nvPr/>
        </p:nvSpPr>
        <p:spPr bwMode="auto">
          <a:xfrm>
            <a:off x="2371000" y="4313450"/>
            <a:ext cx="5284788" cy="1430338"/>
          </a:xfrm>
          <a:custGeom>
            <a:avLst/>
            <a:gdLst/>
            <a:ahLst/>
            <a:cxnLst>
              <a:cxn ang="0">
                <a:pos x="2328" y="901"/>
              </a:cxn>
              <a:cxn ang="0">
                <a:pos x="2950" y="572"/>
              </a:cxn>
              <a:cxn ang="0">
                <a:pos x="2886" y="353"/>
              </a:cxn>
              <a:cxn ang="0">
                <a:pos x="289" y="14"/>
              </a:cxn>
              <a:cxn ang="0">
                <a:pos x="1149" y="435"/>
              </a:cxn>
            </a:cxnLst>
            <a:rect l="0" t="0" r="r" b="b"/>
            <a:pathLst>
              <a:path w="3329" h="901">
                <a:moveTo>
                  <a:pt x="2328" y="901"/>
                </a:moveTo>
                <a:cubicBezTo>
                  <a:pt x="2592" y="782"/>
                  <a:pt x="2857" y="663"/>
                  <a:pt x="2950" y="572"/>
                </a:cubicBezTo>
                <a:cubicBezTo>
                  <a:pt x="3043" y="481"/>
                  <a:pt x="3329" y="446"/>
                  <a:pt x="2886" y="353"/>
                </a:cubicBezTo>
                <a:cubicBezTo>
                  <a:pt x="2443" y="260"/>
                  <a:pt x="578" y="0"/>
                  <a:pt x="289" y="14"/>
                </a:cubicBezTo>
                <a:cubicBezTo>
                  <a:pt x="0" y="28"/>
                  <a:pt x="574" y="231"/>
                  <a:pt x="1149" y="435"/>
                </a:cubicBezTo>
              </a:path>
            </a:pathLst>
          </a:custGeom>
          <a:noFill/>
          <a:ln w="12700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94367" name="Line 63"/>
          <p:cNvSpPr>
            <a:spLocks noChangeShapeType="1"/>
          </p:cNvSpPr>
          <p:nvPr/>
        </p:nvSpPr>
        <p:spPr bwMode="auto">
          <a:xfrm flipH="1">
            <a:off x="4615725" y="4219788"/>
            <a:ext cx="1190625" cy="9001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94368" name="Line 64"/>
          <p:cNvSpPr>
            <a:spLocks noChangeShapeType="1"/>
          </p:cNvSpPr>
          <p:nvPr/>
        </p:nvSpPr>
        <p:spPr bwMode="auto">
          <a:xfrm flipH="1">
            <a:off x="5682525" y="4894475"/>
            <a:ext cx="654050" cy="463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94369" name="Freeform 65"/>
          <p:cNvSpPr>
            <a:spLocks/>
          </p:cNvSpPr>
          <p:nvPr/>
        </p:nvSpPr>
        <p:spPr bwMode="auto">
          <a:xfrm>
            <a:off x="2344013" y="3556213"/>
            <a:ext cx="3578225" cy="979487"/>
          </a:xfrm>
          <a:custGeom>
            <a:avLst/>
            <a:gdLst/>
            <a:ahLst/>
            <a:cxnLst>
              <a:cxn ang="0">
                <a:pos x="2254" y="617"/>
              </a:cxn>
              <a:cxn ang="0">
                <a:pos x="1833" y="288"/>
              </a:cxn>
              <a:cxn ang="0">
                <a:pos x="297" y="41"/>
              </a:cxn>
              <a:cxn ang="0">
                <a:pos x="50" y="41"/>
              </a:cxn>
            </a:cxnLst>
            <a:rect l="0" t="0" r="r" b="b"/>
            <a:pathLst>
              <a:path w="2254" h="617">
                <a:moveTo>
                  <a:pt x="2254" y="617"/>
                </a:moveTo>
                <a:cubicBezTo>
                  <a:pt x="2206" y="500"/>
                  <a:pt x="2159" y="384"/>
                  <a:pt x="1833" y="288"/>
                </a:cubicBezTo>
                <a:cubicBezTo>
                  <a:pt x="1507" y="192"/>
                  <a:pt x="594" y="82"/>
                  <a:pt x="297" y="41"/>
                </a:cubicBezTo>
                <a:cubicBezTo>
                  <a:pt x="0" y="0"/>
                  <a:pt x="25" y="20"/>
                  <a:pt x="50" y="41"/>
                </a:cubicBezTo>
              </a:path>
            </a:pathLst>
          </a:custGeom>
          <a:noFill/>
          <a:ln w="12700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8" name="Group 82"/>
          <p:cNvGrpSpPr>
            <a:grpSpLocks/>
          </p:cNvGrpSpPr>
          <p:nvPr/>
        </p:nvGrpSpPr>
        <p:grpSpPr bwMode="auto">
          <a:xfrm>
            <a:off x="4041050" y="3691150"/>
            <a:ext cx="1765300" cy="2759075"/>
            <a:chOff x="2582" y="2522"/>
            <a:chExt cx="1112" cy="1738"/>
          </a:xfrm>
        </p:grpSpPr>
        <p:grpSp>
          <p:nvGrpSpPr>
            <p:cNvPr id="9" name="Group 76"/>
            <p:cNvGrpSpPr>
              <a:grpSpLocks/>
            </p:cNvGrpSpPr>
            <p:nvPr/>
          </p:nvGrpSpPr>
          <p:grpSpPr bwMode="auto">
            <a:xfrm>
              <a:off x="2582" y="3671"/>
              <a:ext cx="1061" cy="589"/>
              <a:chOff x="2582" y="3671"/>
              <a:chExt cx="1061" cy="589"/>
            </a:xfrm>
          </p:grpSpPr>
          <p:sp>
            <p:nvSpPr>
              <p:cNvPr id="994362" name="Freeform 58"/>
              <p:cNvSpPr>
                <a:spLocks/>
              </p:cNvSpPr>
              <p:nvPr/>
            </p:nvSpPr>
            <p:spPr bwMode="auto">
              <a:xfrm>
                <a:off x="3055" y="3761"/>
                <a:ext cx="576" cy="382"/>
              </a:xfrm>
              <a:custGeom>
                <a:avLst/>
                <a:gdLst/>
                <a:ahLst/>
                <a:cxnLst>
                  <a:cxn ang="0">
                    <a:pos x="610" y="378"/>
                  </a:cxn>
                  <a:cxn ang="0">
                    <a:pos x="446" y="232"/>
                  </a:cxn>
                  <a:cxn ang="0">
                    <a:pos x="53" y="314"/>
                  </a:cxn>
                  <a:cxn ang="0">
                    <a:pos x="126" y="113"/>
                  </a:cxn>
                  <a:cxn ang="0">
                    <a:pos x="126" y="3"/>
                  </a:cxn>
                  <a:cxn ang="0">
                    <a:pos x="263" y="95"/>
                  </a:cxn>
                  <a:cxn ang="0">
                    <a:pos x="501" y="59"/>
                  </a:cxn>
                  <a:cxn ang="0">
                    <a:pos x="647" y="370"/>
                  </a:cxn>
                  <a:cxn ang="0">
                    <a:pos x="610" y="378"/>
                  </a:cxn>
                </a:cxnLst>
                <a:rect l="0" t="0" r="r" b="b"/>
                <a:pathLst>
                  <a:path w="665" h="423">
                    <a:moveTo>
                      <a:pt x="610" y="378"/>
                    </a:moveTo>
                    <a:cubicBezTo>
                      <a:pt x="584" y="367"/>
                      <a:pt x="539" y="243"/>
                      <a:pt x="446" y="232"/>
                    </a:cubicBezTo>
                    <a:cubicBezTo>
                      <a:pt x="353" y="221"/>
                      <a:pt x="106" y="334"/>
                      <a:pt x="53" y="314"/>
                    </a:cubicBezTo>
                    <a:cubicBezTo>
                      <a:pt x="0" y="294"/>
                      <a:pt x="114" y="165"/>
                      <a:pt x="126" y="113"/>
                    </a:cubicBezTo>
                    <a:cubicBezTo>
                      <a:pt x="138" y="61"/>
                      <a:pt x="103" y="6"/>
                      <a:pt x="126" y="3"/>
                    </a:cubicBezTo>
                    <a:cubicBezTo>
                      <a:pt x="149" y="0"/>
                      <a:pt x="201" y="86"/>
                      <a:pt x="263" y="95"/>
                    </a:cubicBezTo>
                    <a:cubicBezTo>
                      <a:pt x="325" y="104"/>
                      <a:pt x="437" y="13"/>
                      <a:pt x="501" y="59"/>
                    </a:cubicBezTo>
                    <a:cubicBezTo>
                      <a:pt x="565" y="105"/>
                      <a:pt x="629" y="317"/>
                      <a:pt x="647" y="370"/>
                    </a:cubicBezTo>
                    <a:cubicBezTo>
                      <a:pt x="665" y="423"/>
                      <a:pt x="618" y="376"/>
                      <a:pt x="610" y="378"/>
                    </a:cubicBezTo>
                    <a:close/>
                  </a:path>
                </a:pathLst>
              </a:custGeom>
              <a:solidFill>
                <a:srgbClr val="81FFF3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994363" name="Freeform 59"/>
              <p:cNvSpPr>
                <a:spLocks/>
              </p:cNvSpPr>
              <p:nvPr/>
            </p:nvSpPr>
            <p:spPr bwMode="auto">
              <a:xfrm>
                <a:off x="2582" y="3671"/>
                <a:ext cx="1061" cy="589"/>
              </a:xfrm>
              <a:custGeom>
                <a:avLst/>
                <a:gdLst/>
                <a:ahLst/>
                <a:cxnLst>
                  <a:cxn ang="0">
                    <a:pos x="203" y="99"/>
                  </a:cxn>
                  <a:cxn ang="0">
                    <a:pos x="56" y="336"/>
                  </a:cxn>
                  <a:cxn ang="0">
                    <a:pos x="541" y="547"/>
                  </a:cxn>
                  <a:cxn ang="0">
                    <a:pos x="1153" y="629"/>
                  </a:cxn>
                  <a:cxn ang="0">
                    <a:pos x="971" y="400"/>
                  </a:cxn>
                  <a:cxn ang="0">
                    <a:pos x="523" y="437"/>
                  </a:cxn>
                  <a:cxn ang="0">
                    <a:pos x="623" y="154"/>
                  </a:cxn>
                  <a:cxn ang="0">
                    <a:pos x="422" y="154"/>
                  </a:cxn>
                  <a:cxn ang="0">
                    <a:pos x="340" y="7"/>
                  </a:cxn>
                  <a:cxn ang="0">
                    <a:pos x="203" y="199"/>
                  </a:cxn>
                  <a:cxn ang="0">
                    <a:pos x="203" y="99"/>
                  </a:cxn>
                </a:cxnLst>
                <a:rect l="0" t="0" r="r" b="b"/>
                <a:pathLst>
                  <a:path w="1225" h="653">
                    <a:moveTo>
                      <a:pt x="203" y="99"/>
                    </a:moveTo>
                    <a:cubicBezTo>
                      <a:pt x="179" y="122"/>
                      <a:pt x="0" y="261"/>
                      <a:pt x="56" y="336"/>
                    </a:cubicBezTo>
                    <a:cubicBezTo>
                      <a:pt x="112" y="411"/>
                      <a:pt x="358" y="498"/>
                      <a:pt x="541" y="547"/>
                    </a:cubicBezTo>
                    <a:cubicBezTo>
                      <a:pt x="724" y="596"/>
                      <a:pt x="1081" y="653"/>
                      <a:pt x="1153" y="629"/>
                    </a:cubicBezTo>
                    <a:cubicBezTo>
                      <a:pt x="1225" y="605"/>
                      <a:pt x="1076" y="432"/>
                      <a:pt x="971" y="400"/>
                    </a:cubicBezTo>
                    <a:cubicBezTo>
                      <a:pt x="866" y="368"/>
                      <a:pt x="581" y="478"/>
                      <a:pt x="523" y="437"/>
                    </a:cubicBezTo>
                    <a:cubicBezTo>
                      <a:pt x="465" y="396"/>
                      <a:pt x="640" y="201"/>
                      <a:pt x="623" y="154"/>
                    </a:cubicBezTo>
                    <a:cubicBezTo>
                      <a:pt x="606" y="107"/>
                      <a:pt x="469" y="179"/>
                      <a:pt x="422" y="154"/>
                    </a:cubicBezTo>
                    <a:cubicBezTo>
                      <a:pt x="375" y="129"/>
                      <a:pt x="376" y="0"/>
                      <a:pt x="340" y="7"/>
                    </a:cubicBezTo>
                    <a:cubicBezTo>
                      <a:pt x="304" y="14"/>
                      <a:pt x="226" y="182"/>
                      <a:pt x="203" y="199"/>
                    </a:cubicBezTo>
                    <a:cubicBezTo>
                      <a:pt x="180" y="216"/>
                      <a:pt x="227" y="76"/>
                      <a:pt x="203" y="99"/>
                    </a:cubicBezTo>
                    <a:close/>
                  </a:path>
                </a:pathLst>
              </a:custGeom>
              <a:solidFill>
                <a:srgbClr val="81FFF3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994364" name="Rectangle 60"/>
              <p:cNvSpPr>
                <a:spLocks noChangeArrowheads="1"/>
              </p:cNvSpPr>
              <p:nvPr/>
            </p:nvSpPr>
            <p:spPr bwMode="auto">
              <a:xfrm>
                <a:off x="2787" y="3759"/>
                <a:ext cx="217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1" lang="en-US" sz="2000" i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Symbol" pitchFamily="18" charset="2"/>
                    <a:ea typeface="ＭＳ Ｐゴシック" pitchFamily="50" charset="-128"/>
                  </a:rPr>
                  <a:t>a</a:t>
                </a:r>
                <a:endParaRPr kumimoji="1" lang="en-US" sz="2400" b="0" dirty="0">
                  <a:solidFill>
                    <a:srgbClr val="FFFFFF"/>
                  </a:solidFill>
                  <a:effectLst/>
                  <a:ea typeface="ＭＳ Ｐゴシック" pitchFamily="50" charset="-128"/>
                </a:endParaRPr>
              </a:p>
            </p:txBody>
          </p:sp>
          <p:sp>
            <p:nvSpPr>
              <p:cNvPr id="994365" name="Rectangle 61"/>
              <p:cNvSpPr>
                <a:spLocks noChangeArrowheads="1"/>
              </p:cNvSpPr>
              <p:nvPr/>
            </p:nvSpPr>
            <p:spPr bwMode="auto">
              <a:xfrm>
                <a:off x="3093" y="3791"/>
                <a:ext cx="282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1" lang="en-US" sz="2000" i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Symbol" pitchFamily="18" charset="2"/>
                    <a:ea typeface="ＭＳ Ｐゴシック" pitchFamily="50" charset="-128"/>
                  </a:rPr>
                  <a:t>b</a:t>
                </a:r>
                <a:endParaRPr kumimoji="1" lang="en-US" sz="2400" b="0" dirty="0">
                  <a:solidFill>
                    <a:srgbClr val="FFFFFF"/>
                  </a:solidFill>
                  <a:effectLst/>
                  <a:ea typeface="ＭＳ Ｐゴシック" pitchFamily="50" charset="-128"/>
                </a:endParaRPr>
              </a:p>
            </p:txBody>
          </p:sp>
        </p:grpSp>
        <p:sp>
          <p:nvSpPr>
            <p:cNvPr id="994381" name="Freeform 77"/>
            <p:cNvSpPr>
              <a:spLocks/>
            </p:cNvSpPr>
            <p:nvPr/>
          </p:nvSpPr>
          <p:spPr bwMode="auto">
            <a:xfrm>
              <a:off x="2761" y="2522"/>
              <a:ext cx="933" cy="1251"/>
            </a:xfrm>
            <a:custGeom>
              <a:avLst/>
              <a:gdLst/>
              <a:ahLst/>
              <a:cxnLst>
                <a:cxn ang="0">
                  <a:pos x="0" y="60"/>
                </a:cxn>
                <a:cxn ang="0">
                  <a:pos x="447" y="60"/>
                </a:cxn>
                <a:cxn ang="0">
                  <a:pos x="874" y="418"/>
                </a:cxn>
                <a:cxn ang="0">
                  <a:pos x="804" y="1133"/>
                </a:cxn>
                <a:cxn ang="0">
                  <a:pos x="387" y="1123"/>
                </a:cxn>
                <a:cxn ang="0">
                  <a:pos x="79" y="696"/>
                </a:cxn>
                <a:cxn ang="0">
                  <a:pos x="109" y="179"/>
                </a:cxn>
              </a:cxnLst>
              <a:rect l="0" t="0" r="r" b="b"/>
              <a:pathLst>
                <a:path w="933" h="1251">
                  <a:moveTo>
                    <a:pt x="0" y="60"/>
                  </a:moveTo>
                  <a:cubicBezTo>
                    <a:pt x="150" y="30"/>
                    <a:pt x="301" y="0"/>
                    <a:pt x="447" y="60"/>
                  </a:cubicBezTo>
                  <a:cubicBezTo>
                    <a:pt x="593" y="120"/>
                    <a:pt x="815" y="239"/>
                    <a:pt x="874" y="418"/>
                  </a:cubicBezTo>
                  <a:cubicBezTo>
                    <a:pt x="933" y="597"/>
                    <a:pt x="885" y="1015"/>
                    <a:pt x="804" y="1133"/>
                  </a:cubicBezTo>
                  <a:cubicBezTo>
                    <a:pt x="723" y="1251"/>
                    <a:pt x="508" y="1196"/>
                    <a:pt x="387" y="1123"/>
                  </a:cubicBezTo>
                  <a:cubicBezTo>
                    <a:pt x="266" y="1050"/>
                    <a:pt x="125" y="853"/>
                    <a:pt x="79" y="696"/>
                  </a:cubicBezTo>
                  <a:cubicBezTo>
                    <a:pt x="33" y="539"/>
                    <a:pt x="71" y="359"/>
                    <a:pt x="109" y="179"/>
                  </a:cubicBezTo>
                </a:path>
              </a:pathLst>
            </a:custGeom>
            <a:noFill/>
            <a:ln w="12700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81"/>
          <p:cNvGrpSpPr>
            <a:grpSpLocks/>
          </p:cNvGrpSpPr>
          <p:nvPr/>
        </p:nvGrpSpPr>
        <p:grpSpPr bwMode="auto">
          <a:xfrm>
            <a:off x="2132875" y="2870413"/>
            <a:ext cx="5008563" cy="881062"/>
            <a:chOff x="1380" y="2005"/>
            <a:chExt cx="3155" cy="555"/>
          </a:xfrm>
        </p:grpSpPr>
        <p:grpSp>
          <p:nvGrpSpPr>
            <p:cNvPr id="11" name="Group 66"/>
            <p:cNvGrpSpPr>
              <a:grpSpLocks/>
            </p:cNvGrpSpPr>
            <p:nvPr/>
          </p:nvGrpSpPr>
          <p:grpSpPr bwMode="auto">
            <a:xfrm>
              <a:off x="2560" y="2391"/>
              <a:ext cx="800" cy="169"/>
              <a:chOff x="2560" y="2391"/>
              <a:chExt cx="800" cy="169"/>
            </a:xfrm>
          </p:grpSpPr>
          <p:sp>
            <p:nvSpPr>
              <p:cNvPr id="994371" name="Line 67"/>
              <p:cNvSpPr>
                <a:spLocks noChangeShapeType="1"/>
              </p:cNvSpPr>
              <p:nvPr/>
            </p:nvSpPr>
            <p:spPr bwMode="auto">
              <a:xfrm flipH="1">
                <a:off x="2560" y="2395"/>
                <a:ext cx="202" cy="16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4372" name="Line 68"/>
              <p:cNvSpPr>
                <a:spLocks noChangeShapeType="1"/>
              </p:cNvSpPr>
              <p:nvPr/>
            </p:nvSpPr>
            <p:spPr bwMode="auto">
              <a:xfrm flipH="1">
                <a:off x="2829" y="2400"/>
                <a:ext cx="65" cy="14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4373" name="Line 69"/>
              <p:cNvSpPr>
                <a:spLocks noChangeShapeType="1"/>
              </p:cNvSpPr>
              <p:nvPr/>
            </p:nvSpPr>
            <p:spPr bwMode="auto">
              <a:xfrm>
                <a:off x="3081" y="2404"/>
                <a:ext cx="72" cy="12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4374" name="Line 70"/>
              <p:cNvSpPr>
                <a:spLocks noChangeShapeType="1"/>
              </p:cNvSpPr>
              <p:nvPr/>
            </p:nvSpPr>
            <p:spPr bwMode="auto">
              <a:xfrm>
                <a:off x="3178" y="2391"/>
                <a:ext cx="182" cy="15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4375" name="Line 71"/>
              <p:cNvSpPr>
                <a:spLocks noChangeShapeType="1"/>
              </p:cNvSpPr>
              <p:nvPr/>
            </p:nvSpPr>
            <p:spPr bwMode="auto">
              <a:xfrm>
                <a:off x="2988" y="2410"/>
                <a:ext cx="17" cy="11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" name="Group 80"/>
            <p:cNvGrpSpPr>
              <a:grpSpLocks/>
            </p:cNvGrpSpPr>
            <p:nvPr/>
          </p:nvGrpSpPr>
          <p:grpSpPr bwMode="auto">
            <a:xfrm>
              <a:off x="1380" y="2005"/>
              <a:ext cx="3155" cy="383"/>
              <a:chOff x="1380" y="2005"/>
              <a:chExt cx="3155" cy="383"/>
            </a:xfrm>
          </p:grpSpPr>
          <p:sp>
            <p:nvSpPr>
              <p:cNvPr id="994315" name="Rectangle 11"/>
              <p:cNvSpPr>
                <a:spLocks noChangeArrowheads="1"/>
              </p:cNvSpPr>
              <p:nvPr/>
            </p:nvSpPr>
            <p:spPr bwMode="auto">
              <a:xfrm>
                <a:off x="2597" y="2005"/>
                <a:ext cx="730" cy="383"/>
              </a:xfrm>
              <a:prstGeom prst="rect">
                <a:avLst/>
              </a:prstGeom>
              <a:solidFill>
                <a:schemeClr val="accent1"/>
              </a:solidFill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lang="en-US" sz="2000" b="1" dirty="0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itchFamily="34" charset="0"/>
                    <a:ea typeface="ＭＳ Ｐゴシック" pitchFamily="50" charset="-128"/>
                  </a:rPr>
                  <a:t>Planner</a:t>
                </a:r>
                <a:endPara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ea typeface="ＭＳ Ｐゴシック" pitchFamily="50" charset="-128"/>
                </a:endParaRPr>
              </a:p>
            </p:txBody>
          </p:sp>
          <p:sp>
            <p:nvSpPr>
              <p:cNvPr id="994382" name="Line 78"/>
              <p:cNvSpPr>
                <a:spLocks noChangeShapeType="1"/>
              </p:cNvSpPr>
              <p:nvPr/>
            </p:nvSpPr>
            <p:spPr bwMode="auto">
              <a:xfrm flipH="1">
                <a:off x="1380" y="2195"/>
                <a:ext cx="1202" cy="89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4383" name="Line 79"/>
              <p:cNvSpPr>
                <a:spLocks noChangeShapeType="1"/>
              </p:cNvSpPr>
              <p:nvPr/>
            </p:nvSpPr>
            <p:spPr bwMode="auto">
              <a:xfrm>
                <a:off x="3333" y="2162"/>
                <a:ext cx="1202" cy="89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2" name="Rectangle 3"/>
          <p:cNvSpPr>
            <a:spLocks noChangeArrowheads="1"/>
          </p:cNvSpPr>
          <p:nvPr/>
        </p:nvSpPr>
        <p:spPr bwMode="auto">
          <a:xfrm>
            <a:off x="-162046" y="815443"/>
            <a:ext cx="9306046" cy="1902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 anchorCtr="1">
            <a:spAutoFit/>
          </a:bodyPr>
          <a:lstStyle/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Consider systems of people &amp; computation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Policies for coordinating contributions </a:t>
            </a:r>
          </a:p>
          <a:p>
            <a:pPr marL="552450" indent="-552450" eaLnBrk="1" hangingPunct="1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u"/>
            </a:pPr>
            <a:r>
              <a:rPr lang="en-US" sz="2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Task markets </a:t>
            </a: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for humans, computers, sensors, effectors</a:t>
            </a:r>
            <a:endParaRPr lang="en-US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9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9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94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94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9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9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99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9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4353" grpId="0" animBg="1"/>
      <p:bldP spid="994360" grpId="0" animBg="1"/>
      <p:bldP spid="994366" grpId="0" animBg="1"/>
      <p:bldP spid="994367" grpId="0" animBg="1"/>
      <p:bldP spid="994368" grpId="0" animBg="1"/>
      <p:bldP spid="994369" grpId="0" animBg="1"/>
      <p:bldP spid="62" grpId="0" build="allAtOnce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3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60338" y="493713"/>
            <a:ext cx="8967787" cy="1090171"/>
          </a:xfrm>
        </p:spPr>
        <p:txBody>
          <a:bodyPr/>
          <a:lstStyle/>
          <a:p>
            <a:r>
              <a:rPr lang="en-US" dirty="0" smtClean="0"/>
              <a:t>Adaptive Policies in an                     Automated Reception System</a:t>
            </a:r>
            <a:endParaRPr lang="en-US" dirty="0"/>
          </a:p>
        </p:txBody>
      </p:sp>
      <p:sp>
        <p:nvSpPr>
          <p:cNvPr id="1583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4488" y="1930400"/>
            <a:ext cx="8218487" cy="1698625"/>
          </a:xfrm>
        </p:spPr>
        <p:txBody>
          <a:bodyPr/>
          <a:lstStyle/>
          <a:p>
            <a:r>
              <a:rPr lang="en-US"/>
              <a:t>Changing dialog competencies</a:t>
            </a:r>
          </a:p>
          <a:p>
            <a:r>
              <a:rPr lang="en-US"/>
              <a:t>Changing load on staff</a:t>
            </a:r>
          </a:p>
          <a:p>
            <a:endParaRPr lang="en-US"/>
          </a:p>
        </p:txBody>
      </p:sp>
      <p:sp>
        <p:nvSpPr>
          <p:cNvPr id="1583108" name="Line 4"/>
          <p:cNvSpPr>
            <a:spLocks noChangeShapeType="1"/>
          </p:cNvSpPr>
          <p:nvPr/>
        </p:nvSpPr>
        <p:spPr bwMode="auto">
          <a:xfrm flipV="1">
            <a:off x="1122363" y="3359150"/>
            <a:ext cx="0" cy="1608138"/>
          </a:xfrm>
          <a:prstGeom prst="line">
            <a:avLst/>
          </a:prstGeom>
          <a:noFill/>
          <a:ln w="57150">
            <a:solidFill>
              <a:srgbClr val="03E32E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>
              <a:latin typeface="+mj-lt"/>
            </a:endParaRPr>
          </a:p>
        </p:txBody>
      </p:sp>
      <p:sp>
        <p:nvSpPr>
          <p:cNvPr id="1583109" name="Text Box 5"/>
          <p:cNvSpPr txBox="1">
            <a:spLocks noChangeArrowheads="1"/>
          </p:cNvSpPr>
          <p:nvPr/>
        </p:nvSpPr>
        <p:spPr bwMode="auto">
          <a:xfrm>
            <a:off x="1374775" y="3662363"/>
            <a:ext cx="1935163" cy="101566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2000" b="1"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Speech recognition</a:t>
            </a:r>
          </a:p>
          <a:p>
            <a:pPr algn="ctr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2000" b="1"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competency</a:t>
            </a:r>
          </a:p>
        </p:txBody>
      </p:sp>
      <p:sp>
        <p:nvSpPr>
          <p:cNvPr id="1583110" name="Rectangle 6"/>
          <p:cNvSpPr>
            <a:spLocks noChangeArrowheads="1"/>
          </p:cNvSpPr>
          <p:nvPr/>
        </p:nvSpPr>
        <p:spPr bwMode="auto">
          <a:xfrm>
            <a:off x="3595688" y="4495800"/>
            <a:ext cx="1954212" cy="1401763"/>
          </a:xfrm>
          <a:prstGeom prst="rect">
            <a:avLst/>
          </a:prstGeom>
          <a:solidFill>
            <a:schemeClr val="accent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600" b="1">
                <a:solidFill>
                  <a:srgbClr val="0000FF"/>
                </a:solidFill>
                <a:effectLst/>
                <a:latin typeface="+mj-lt"/>
                <a:ea typeface="ＭＳ Ｐゴシック" pitchFamily="50" charset="-128"/>
              </a:rPr>
              <a:t>Complementary</a:t>
            </a:r>
          </a:p>
          <a:p>
            <a:pPr algn="ctr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600" b="1">
                <a:solidFill>
                  <a:srgbClr val="0000FF"/>
                </a:solidFill>
                <a:effectLst/>
                <a:latin typeface="+mj-lt"/>
                <a:ea typeface="ＭＳ Ｐゴシック" pitchFamily="50" charset="-128"/>
              </a:rPr>
              <a:t>Computing</a:t>
            </a:r>
          </a:p>
          <a:p>
            <a:pPr algn="ctr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600" b="1">
                <a:solidFill>
                  <a:srgbClr val="0000FF"/>
                </a:solidFill>
                <a:effectLst/>
                <a:latin typeface="+mj-lt"/>
                <a:ea typeface="ＭＳ Ｐゴシック" pitchFamily="50" charset="-128"/>
              </a:rPr>
              <a:t>Policy</a:t>
            </a:r>
          </a:p>
        </p:txBody>
      </p:sp>
      <p:sp>
        <p:nvSpPr>
          <p:cNvPr id="1583112" name="Line 8"/>
          <p:cNvSpPr>
            <a:spLocks noChangeShapeType="1"/>
          </p:cNvSpPr>
          <p:nvPr/>
        </p:nvSpPr>
        <p:spPr bwMode="auto">
          <a:xfrm flipV="1">
            <a:off x="1370013" y="3384550"/>
            <a:ext cx="0" cy="1608138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 sz="2000" b="1">
              <a:latin typeface="+mj-lt"/>
            </a:endParaRPr>
          </a:p>
        </p:txBody>
      </p:sp>
      <p:sp>
        <p:nvSpPr>
          <p:cNvPr id="1583114" name="Text Box 10"/>
          <p:cNvSpPr txBox="1">
            <a:spLocks noChangeArrowheads="1"/>
          </p:cNvSpPr>
          <p:nvPr/>
        </p:nvSpPr>
        <p:spPr bwMode="auto">
          <a:xfrm>
            <a:off x="5757863" y="3938588"/>
            <a:ext cx="1935162" cy="70788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2000" b="1"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rPr>
              <a:t>Human resources</a:t>
            </a:r>
          </a:p>
        </p:txBody>
      </p:sp>
      <p:sp>
        <p:nvSpPr>
          <p:cNvPr id="1583117" name="Line 13"/>
          <p:cNvSpPr>
            <a:spLocks noChangeShapeType="1"/>
          </p:cNvSpPr>
          <p:nvPr/>
        </p:nvSpPr>
        <p:spPr bwMode="auto">
          <a:xfrm>
            <a:off x="3027363" y="4857750"/>
            <a:ext cx="393700" cy="3778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>
              <a:latin typeface="+mj-lt"/>
            </a:endParaRPr>
          </a:p>
        </p:txBody>
      </p:sp>
      <p:sp>
        <p:nvSpPr>
          <p:cNvPr id="1583119" name="Line 15"/>
          <p:cNvSpPr>
            <a:spLocks noChangeShapeType="1"/>
          </p:cNvSpPr>
          <p:nvPr/>
        </p:nvSpPr>
        <p:spPr bwMode="auto">
          <a:xfrm flipV="1">
            <a:off x="7532688" y="3448050"/>
            <a:ext cx="0" cy="1608138"/>
          </a:xfrm>
          <a:prstGeom prst="line">
            <a:avLst/>
          </a:prstGeom>
          <a:noFill/>
          <a:ln w="57150">
            <a:solidFill>
              <a:srgbClr val="03E32E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>
              <a:latin typeface="+mj-lt"/>
            </a:endParaRPr>
          </a:p>
        </p:txBody>
      </p:sp>
      <p:sp>
        <p:nvSpPr>
          <p:cNvPr id="1583120" name="Line 16"/>
          <p:cNvSpPr>
            <a:spLocks noChangeShapeType="1"/>
          </p:cNvSpPr>
          <p:nvPr/>
        </p:nvSpPr>
        <p:spPr bwMode="auto">
          <a:xfrm flipV="1">
            <a:off x="7780338" y="3473450"/>
            <a:ext cx="0" cy="1608138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 sz="2000" b="1">
              <a:latin typeface="+mj-lt"/>
            </a:endParaRPr>
          </a:p>
        </p:txBody>
      </p:sp>
      <p:sp>
        <p:nvSpPr>
          <p:cNvPr id="1583118" name="Line 14"/>
          <p:cNvSpPr>
            <a:spLocks noChangeShapeType="1"/>
          </p:cNvSpPr>
          <p:nvPr/>
        </p:nvSpPr>
        <p:spPr bwMode="auto">
          <a:xfrm flipH="1">
            <a:off x="5654675" y="4710113"/>
            <a:ext cx="550863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>
              <a:latin typeface="+mj-lt"/>
            </a:endParaRPr>
          </a:p>
        </p:txBody>
      </p:sp>
      <p:grpSp>
        <p:nvGrpSpPr>
          <p:cNvPr id="2" name="Group 47"/>
          <p:cNvGrpSpPr>
            <a:grpSpLocks/>
          </p:cNvGrpSpPr>
          <p:nvPr/>
        </p:nvGrpSpPr>
        <p:grpSpPr bwMode="auto">
          <a:xfrm>
            <a:off x="4176712" y="3560763"/>
            <a:ext cx="2352674" cy="896937"/>
            <a:chOff x="2631" y="2243"/>
            <a:chExt cx="1482" cy="565"/>
          </a:xfrm>
        </p:grpSpPr>
        <p:grpSp>
          <p:nvGrpSpPr>
            <p:cNvPr id="3" name="Group 29"/>
            <p:cNvGrpSpPr>
              <a:grpSpLocks/>
            </p:cNvGrpSpPr>
            <p:nvPr/>
          </p:nvGrpSpPr>
          <p:grpSpPr bwMode="auto">
            <a:xfrm>
              <a:off x="2631" y="2410"/>
              <a:ext cx="579" cy="398"/>
              <a:chOff x="2641" y="2301"/>
              <a:chExt cx="579" cy="398"/>
            </a:xfrm>
          </p:grpSpPr>
          <p:grpSp>
            <p:nvGrpSpPr>
              <p:cNvPr id="4" name="Group 19"/>
              <p:cNvGrpSpPr>
                <a:grpSpLocks/>
              </p:cNvGrpSpPr>
              <p:nvPr/>
            </p:nvGrpSpPr>
            <p:grpSpPr bwMode="auto">
              <a:xfrm rot="19937932" flipV="1">
                <a:off x="2851" y="2461"/>
                <a:ext cx="169" cy="238"/>
                <a:chOff x="2940" y="3605"/>
                <a:chExt cx="169" cy="238"/>
              </a:xfrm>
            </p:grpSpPr>
            <p:sp>
              <p:nvSpPr>
                <p:cNvPr id="1583121" name="Line 17"/>
                <p:cNvSpPr>
                  <a:spLocks noChangeShapeType="1"/>
                </p:cNvSpPr>
                <p:nvPr/>
              </p:nvSpPr>
              <p:spPr bwMode="auto">
                <a:xfrm>
                  <a:off x="2940" y="3605"/>
                  <a:ext cx="119" cy="189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 sz="2000" b="1">
                    <a:solidFill>
                      <a:schemeClr val="tx1"/>
                    </a:solidFill>
                    <a:latin typeface="+mj-lt"/>
                  </a:endParaRPr>
                </a:p>
              </p:txBody>
            </p:sp>
            <p:sp>
              <p:nvSpPr>
                <p:cNvPr id="1583122" name="Oval 18"/>
                <p:cNvSpPr>
                  <a:spLocks noChangeArrowheads="1"/>
                </p:cNvSpPr>
                <p:nvPr/>
              </p:nvSpPr>
              <p:spPr bwMode="auto">
                <a:xfrm>
                  <a:off x="3029" y="3764"/>
                  <a:ext cx="80" cy="79"/>
                </a:xfrm>
                <a:prstGeom prst="ellipse">
                  <a:avLst/>
                </a:prstGeom>
                <a:solidFill>
                  <a:schemeClr val="accent1"/>
                </a:soli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2000" b="1">
                    <a:solidFill>
                      <a:schemeClr val="tx1"/>
                    </a:solidFill>
                    <a:latin typeface="+mj-lt"/>
                  </a:endParaRPr>
                </a:p>
              </p:txBody>
            </p:sp>
          </p:grpSp>
          <p:sp>
            <p:nvSpPr>
              <p:cNvPr id="1583124" name="Oval 20"/>
              <p:cNvSpPr>
                <a:spLocks noChangeArrowheads="1"/>
              </p:cNvSpPr>
              <p:nvPr/>
            </p:nvSpPr>
            <p:spPr bwMode="auto">
              <a:xfrm flipV="1">
                <a:off x="2641" y="2494"/>
                <a:ext cx="56" cy="56"/>
              </a:xfrm>
              <a:prstGeom prst="ellipse">
                <a:avLst/>
              </a:prstGeom>
              <a:solidFill>
                <a:srgbClr val="0000FF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sz="2000" b="1">
                  <a:solidFill>
                    <a:schemeClr val="tx1"/>
                  </a:solidFill>
                  <a:latin typeface="+mj-lt"/>
                </a:endParaRPr>
              </a:p>
            </p:txBody>
          </p:sp>
          <p:sp>
            <p:nvSpPr>
              <p:cNvPr id="1583125" name="Oval 21"/>
              <p:cNvSpPr>
                <a:spLocks noChangeArrowheads="1"/>
              </p:cNvSpPr>
              <p:nvPr/>
            </p:nvSpPr>
            <p:spPr bwMode="auto">
              <a:xfrm flipV="1">
                <a:off x="2717" y="2338"/>
                <a:ext cx="56" cy="56"/>
              </a:xfrm>
              <a:prstGeom prst="ellipse">
                <a:avLst/>
              </a:prstGeom>
              <a:solidFill>
                <a:srgbClr val="0000FF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sz="2000" b="1">
                  <a:solidFill>
                    <a:schemeClr val="tx1"/>
                  </a:solidFill>
                  <a:latin typeface="+mj-lt"/>
                </a:endParaRPr>
              </a:p>
            </p:txBody>
          </p:sp>
          <p:sp>
            <p:nvSpPr>
              <p:cNvPr id="1583126" name="Oval 22"/>
              <p:cNvSpPr>
                <a:spLocks noChangeArrowheads="1"/>
              </p:cNvSpPr>
              <p:nvPr/>
            </p:nvSpPr>
            <p:spPr bwMode="auto">
              <a:xfrm flipV="1">
                <a:off x="2894" y="2301"/>
                <a:ext cx="56" cy="56"/>
              </a:xfrm>
              <a:prstGeom prst="ellipse">
                <a:avLst/>
              </a:prstGeom>
              <a:solidFill>
                <a:srgbClr val="0000FF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sz="2000" b="1">
                  <a:solidFill>
                    <a:schemeClr val="tx1"/>
                  </a:solidFill>
                  <a:latin typeface="+mj-lt"/>
                </a:endParaRPr>
              </a:p>
            </p:txBody>
          </p:sp>
          <p:sp>
            <p:nvSpPr>
              <p:cNvPr id="1583127" name="Oval 23"/>
              <p:cNvSpPr>
                <a:spLocks noChangeArrowheads="1"/>
              </p:cNvSpPr>
              <p:nvPr/>
            </p:nvSpPr>
            <p:spPr bwMode="auto">
              <a:xfrm flipV="1">
                <a:off x="3059" y="2345"/>
                <a:ext cx="56" cy="56"/>
              </a:xfrm>
              <a:prstGeom prst="ellipse">
                <a:avLst/>
              </a:prstGeom>
              <a:solidFill>
                <a:srgbClr val="0000FF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sz="2000" b="1">
                  <a:solidFill>
                    <a:schemeClr val="tx1"/>
                  </a:solidFill>
                  <a:latin typeface="+mj-lt"/>
                </a:endParaRPr>
              </a:p>
            </p:txBody>
          </p:sp>
          <p:sp>
            <p:nvSpPr>
              <p:cNvPr id="1583128" name="Oval 24"/>
              <p:cNvSpPr>
                <a:spLocks noChangeArrowheads="1"/>
              </p:cNvSpPr>
              <p:nvPr/>
            </p:nvSpPr>
            <p:spPr bwMode="auto">
              <a:xfrm flipV="1">
                <a:off x="3164" y="2487"/>
                <a:ext cx="56" cy="56"/>
              </a:xfrm>
              <a:prstGeom prst="ellipse">
                <a:avLst/>
              </a:prstGeom>
              <a:solidFill>
                <a:srgbClr val="0000FF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sz="2000" b="1">
                  <a:solidFill>
                    <a:schemeClr val="tx1"/>
                  </a:solidFill>
                  <a:latin typeface="+mj-lt"/>
                </a:endParaRPr>
              </a:p>
            </p:txBody>
          </p:sp>
        </p:grpSp>
        <p:sp>
          <p:nvSpPr>
            <p:cNvPr id="1583130" name="Text Box 26"/>
            <p:cNvSpPr txBox="1">
              <a:spLocks noChangeArrowheads="1"/>
            </p:cNvSpPr>
            <p:nvPr/>
          </p:nvSpPr>
          <p:spPr bwMode="auto">
            <a:xfrm>
              <a:off x="3066" y="2243"/>
              <a:ext cx="1047" cy="25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sz="2000" b="1" dirty="0">
                  <a:solidFill>
                    <a:schemeClr val="tx1"/>
                  </a:solidFill>
                  <a:effectLst/>
                  <a:latin typeface="+mj-lt"/>
                  <a:ea typeface="ＭＳ Ｐゴシック" pitchFamily="50" charset="-128"/>
                </a:rPr>
                <a:t>Preferences</a:t>
              </a:r>
              <a:endParaRPr lang="en-US" sz="1800" b="1" dirty="0">
                <a:solidFill>
                  <a:schemeClr val="tx1"/>
                </a:solidFill>
                <a:effectLst/>
                <a:latin typeface="+mj-lt"/>
                <a:ea typeface="ＭＳ Ｐゴシック" pitchFamily="50" charset="-128"/>
              </a:endParaRPr>
            </a:p>
          </p:txBody>
        </p:sp>
      </p:grpSp>
      <p:grpSp>
        <p:nvGrpSpPr>
          <p:cNvPr id="5" name="Group 46"/>
          <p:cNvGrpSpPr>
            <a:grpSpLocks/>
          </p:cNvGrpSpPr>
          <p:nvPr/>
        </p:nvGrpSpPr>
        <p:grpSpPr bwMode="auto">
          <a:xfrm>
            <a:off x="5565775" y="5484813"/>
            <a:ext cx="1795463" cy="820737"/>
            <a:chOff x="3506" y="3455"/>
            <a:chExt cx="1131" cy="517"/>
          </a:xfrm>
        </p:grpSpPr>
        <p:sp>
          <p:nvSpPr>
            <p:cNvPr id="1583134" name="Freeform 30"/>
            <p:cNvSpPr>
              <a:spLocks/>
            </p:cNvSpPr>
            <p:nvPr/>
          </p:nvSpPr>
          <p:spPr bwMode="auto">
            <a:xfrm>
              <a:off x="3506" y="3455"/>
              <a:ext cx="685" cy="30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0" y="141"/>
                </a:cxn>
                <a:cxn ang="0">
                  <a:pos x="493" y="91"/>
                </a:cxn>
                <a:cxn ang="0">
                  <a:pos x="379" y="199"/>
                </a:cxn>
                <a:cxn ang="0">
                  <a:pos x="685" y="307"/>
                </a:cxn>
              </a:cxnLst>
              <a:rect l="0" t="0" r="r" b="b"/>
              <a:pathLst>
                <a:path w="685" h="307">
                  <a:moveTo>
                    <a:pt x="0" y="0"/>
                  </a:moveTo>
                  <a:cubicBezTo>
                    <a:pt x="17" y="24"/>
                    <a:pt x="28" y="126"/>
                    <a:pt x="110" y="141"/>
                  </a:cubicBezTo>
                  <a:cubicBezTo>
                    <a:pt x="192" y="156"/>
                    <a:pt x="448" y="82"/>
                    <a:pt x="493" y="91"/>
                  </a:cubicBezTo>
                  <a:cubicBezTo>
                    <a:pt x="538" y="100"/>
                    <a:pt x="347" y="163"/>
                    <a:pt x="379" y="199"/>
                  </a:cubicBezTo>
                  <a:cubicBezTo>
                    <a:pt x="411" y="235"/>
                    <a:pt x="622" y="284"/>
                    <a:pt x="685" y="307"/>
                  </a:cubicBezTo>
                </a:path>
              </a:pathLst>
            </a:custGeom>
            <a:noFill/>
            <a:ln w="12700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n-US" sz="2000" b="1">
                <a:latin typeface="+mj-lt"/>
              </a:endParaRPr>
            </a:p>
          </p:txBody>
        </p:sp>
        <p:grpSp>
          <p:nvGrpSpPr>
            <p:cNvPr id="6" name="Group 45"/>
            <p:cNvGrpSpPr>
              <a:grpSpLocks/>
            </p:cNvGrpSpPr>
            <p:nvPr/>
          </p:nvGrpSpPr>
          <p:grpSpPr bwMode="auto">
            <a:xfrm>
              <a:off x="4179" y="3536"/>
              <a:ext cx="458" cy="436"/>
              <a:chOff x="3713" y="3764"/>
              <a:chExt cx="458" cy="436"/>
            </a:xfrm>
          </p:grpSpPr>
          <p:sp>
            <p:nvSpPr>
              <p:cNvPr id="1583135" name="Oval 31"/>
              <p:cNvSpPr>
                <a:spLocks noChangeArrowheads="1"/>
              </p:cNvSpPr>
              <p:nvPr/>
            </p:nvSpPr>
            <p:spPr bwMode="auto">
              <a:xfrm>
                <a:off x="3893" y="3952"/>
                <a:ext cx="79" cy="79"/>
              </a:xfrm>
              <a:prstGeom prst="ellipse">
                <a:avLst/>
              </a:prstGeom>
              <a:solidFill>
                <a:schemeClr val="accent1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sz="2000" b="1">
                  <a:latin typeface="+mj-lt"/>
                </a:endParaRPr>
              </a:p>
            </p:txBody>
          </p:sp>
          <p:sp>
            <p:nvSpPr>
              <p:cNvPr id="1583143" name="Line 39"/>
              <p:cNvSpPr>
                <a:spLocks noChangeShapeType="1"/>
              </p:cNvSpPr>
              <p:nvPr/>
            </p:nvSpPr>
            <p:spPr bwMode="auto">
              <a:xfrm flipH="1">
                <a:off x="3822" y="4062"/>
                <a:ext cx="81" cy="13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sz="2000" b="1">
                  <a:latin typeface="+mj-lt"/>
                </a:endParaRPr>
              </a:p>
            </p:txBody>
          </p:sp>
          <p:sp>
            <p:nvSpPr>
              <p:cNvPr id="1583144" name="Line 40"/>
              <p:cNvSpPr>
                <a:spLocks noChangeShapeType="1"/>
              </p:cNvSpPr>
              <p:nvPr/>
            </p:nvSpPr>
            <p:spPr bwMode="auto">
              <a:xfrm flipH="1">
                <a:off x="3764" y="4012"/>
                <a:ext cx="99" cy="2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sz="2000" b="1">
                  <a:latin typeface="+mj-lt"/>
                </a:endParaRPr>
              </a:p>
            </p:txBody>
          </p:sp>
          <p:sp>
            <p:nvSpPr>
              <p:cNvPr id="1583145" name="Line 41"/>
              <p:cNvSpPr>
                <a:spLocks noChangeShapeType="1"/>
              </p:cNvSpPr>
              <p:nvPr/>
            </p:nvSpPr>
            <p:spPr bwMode="auto">
              <a:xfrm flipH="1" flipV="1">
                <a:off x="3901" y="3764"/>
                <a:ext cx="20" cy="139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sz="2000" b="1">
                  <a:latin typeface="+mj-lt"/>
                </a:endParaRPr>
              </a:p>
            </p:txBody>
          </p:sp>
          <p:sp>
            <p:nvSpPr>
              <p:cNvPr id="1583146" name="Line 42"/>
              <p:cNvSpPr>
                <a:spLocks noChangeShapeType="1"/>
              </p:cNvSpPr>
              <p:nvPr/>
            </p:nvSpPr>
            <p:spPr bwMode="auto">
              <a:xfrm flipH="1" flipV="1">
                <a:off x="3713" y="3844"/>
                <a:ext cx="140" cy="109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sz="2000" b="1">
                  <a:latin typeface="+mj-lt"/>
                </a:endParaRPr>
              </a:p>
            </p:txBody>
          </p:sp>
          <p:sp>
            <p:nvSpPr>
              <p:cNvPr id="1583147" name="Line 43"/>
              <p:cNvSpPr>
                <a:spLocks noChangeShapeType="1"/>
              </p:cNvSpPr>
              <p:nvPr/>
            </p:nvSpPr>
            <p:spPr bwMode="auto">
              <a:xfrm>
                <a:off x="3992" y="4054"/>
                <a:ext cx="179" cy="9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sz="2000" b="1">
                  <a:latin typeface="+mj-lt"/>
                </a:endParaRPr>
              </a:p>
            </p:txBody>
          </p:sp>
          <p:sp>
            <p:nvSpPr>
              <p:cNvPr id="1583148" name="Line 44"/>
              <p:cNvSpPr>
                <a:spLocks noChangeShapeType="1"/>
              </p:cNvSpPr>
              <p:nvPr/>
            </p:nvSpPr>
            <p:spPr bwMode="auto">
              <a:xfrm flipH="1">
                <a:off x="3999" y="3860"/>
                <a:ext cx="140" cy="9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 sz="2000" b="1">
                  <a:latin typeface="+mj-lt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338" name="Group 2"/>
          <p:cNvGrpSpPr>
            <a:grpSpLocks/>
          </p:cNvGrpSpPr>
          <p:nvPr/>
        </p:nvGrpSpPr>
        <p:grpSpPr bwMode="auto">
          <a:xfrm>
            <a:off x="2946400" y="4227513"/>
            <a:ext cx="3789363" cy="1363662"/>
            <a:chOff x="2812" y="2882"/>
            <a:chExt cx="2387" cy="859"/>
          </a:xfrm>
        </p:grpSpPr>
        <p:grpSp>
          <p:nvGrpSpPr>
            <p:cNvPr id="398339" name="Group 3"/>
            <p:cNvGrpSpPr>
              <a:grpSpLocks/>
            </p:cNvGrpSpPr>
            <p:nvPr/>
          </p:nvGrpSpPr>
          <p:grpSpPr bwMode="auto">
            <a:xfrm>
              <a:off x="2812" y="3069"/>
              <a:ext cx="678" cy="654"/>
              <a:chOff x="3055" y="2880"/>
              <a:chExt cx="678" cy="654"/>
            </a:xfrm>
          </p:grpSpPr>
          <p:sp>
            <p:nvSpPr>
              <p:cNvPr id="398340" name="Line 4"/>
              <p:cNvSpPr>
                <a:spLocks noChangeShapeType="1"/>
              </p:cNvSpPr>
              <p:nvPr/>
            </p:nvSpPr>
            <p:spPr bwMode="auto">
              <a:xfrm flipH="1" flipV="1">
                <a:off x="3401" y="2880"/>
                <a:ext cx="0" cy="43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lIns="92075" tIns="46038" rIns="92075" bIns="46038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98341" name="Rectangle 5"/>
              <p:cNvSpPr>
                <a:spLocks noChangeArrowheads="1"/>
              </p:cNvSpPr>
              <p:nvPr/>
            </p:nvSpPr>
            <p:spPr bwMode="auto">
              <a:xfrm>
                <a:off x="3055" y="3337"/>
                <a:ext cx="678" cy="1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>
                <a:spAutoFit/>
              </a:bodyPr>
              <a:lstStyle/>
              <a:p>
                <a:pPr algn="ctr">
                  <a:lnSpc>
                    <a:spcPct val="90000"/>
                  </a:lnSpc>
                  <a:spcBef>
                    <a:spcPct val="30000"/>
                  </a:spcBef>
                  <a:spcAft>
                    <a:spcPct val="10000"/>
                  </a:spcAft>
                  <a:buClr>
                    <a:schemeClr val="tx2"/>
                  </a:buClr>
                  <a:buSzPct val="75000"/>
                  <a:buFont typeface="Wingdings" pitchFamily="2" charset="2"/>
                  <a:buNone/>
                </a:pPr>
                <a:r>
                  <a:rPr lang="en-US" sz="1600"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Attention</a:t>
                </a:r>
              </a:p>
            </p:txBody>
          </p:sp>
        </p:grpSp>
        <p:grpSp>
          <p:nvGrpSpPr>
            <p:cNvPr id="398342" name="Group 6"/>
            <p:cNvGrpSpPr>
              <a:grpSpLocks/>
            </p:cNvGrpSpPr>
            <p:nvPr/>
          </p:nvGrpSpPr>
          <p:grpSpPr bwMode="auto">
            <a:xfrm>
              <a:off x="3603" y="2882"/>
              <a:ext cx="656" cy="828"/>
              <a:chOff x="3846" y="2693"/>
              <a:chExt cx="656" cy="828"/>
            </a:xfrm>
          </p:grpSpPr>
          <p:sp>
            <p:nvSpPr>
              <p:cNvPr id="398343" name="Line 7"/>
              <p:cNvSpPr>
                <a:spLocks noChangeShapeType="1"/>
              </p:cNvSpPr>
              <p:nvPr/>
            </p:nvSpPr>
            <p:spPr bwMode="auto">
              <a:xfrm flipH="1" flipV="1">
                <a:off x="4229" y="2693"/>
                <a:ext cx="0" cy="63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lIns="92075" tIns="46038" rIns="92075" bIns="46038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98344" name="Rectangle 8"/>
              <p:cNvSpPr>
                <a:spLocks noChangeArrowheads="1"/>
              </p:cNvSpPr>
              <p:nvPr/>
            </p:nvSpPr>
            <p:spPr bwMode="auto">
              <a:xfrm>
                <a:off x="3846" y="3324"/>
                <a:ext cx="656" cy="1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>
                <a:spAutoFit/>
              </a:bodyPr>
              <a:lstStyle/>
              <a:p>
                <a:pPr algn="ctr">
                  <a:lnSpc>
                    <a:spcPct val="90000"/>
                  </a:lnSpc>
                  <a:spcBef>
                    <a:spcPct val="30000"/>
                  </a:spcBef>
                  <a:spcAft>
                    <a:spcPct val="10000"/>
                  </a:spcAft>
                  <a:buClr>
                    <a:schemeClr val="tx2"/>
                  </a:buClr>
                  <a:buSzPct val="75000"/>
                  <a:buFont typeface="Wingdings" pitchFamily="2" charset="2"/>
                  <a:buNone/>
                </a:pPr>
                <a:r>
                  <a:rPr lang="en-US" sz="1600"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Learning</a:t>
                </a:r>
              </a:p>
            </p:txBody>
          </p:sp>
        </p:grpSp>
        <p:grpSp>
          <p:nvGrpSpPr>
            <p:cNvPr id="398345" name="Group 9"/>
            <p:cNvGrpSpPr>
              <a:grpSpLocks/>
            </p:cNvGrpSpPr>
            <p:nvPr/>
          </p:nvGrpSpPr>
          <p:grpSpPr bwMode="auto">
            <a:xfrm>
              <a:off x="4484" y="2941"/>
              <a:ext cx="715" cy="800"/>
              <a:chOff x="4727" y="2752"/>
              <a:chExt cx="715" cy="800"/>
            </a:xfrm>
          </p:grpSpPr>
          <p:sp>
            <p:nvSpPr>
              <p:cNvPr id="398346" name="Line 10"/>
              <p:cNvSpPr>
                <a:spLocks noChangeShapeType="1"/>
              </p:cNvSpPr>
              <p:nvPr/>
            </p:nvSpPr>
            <p:spPr bwMode="auto">
              <a:xfrm flipH="1" flipV="1">
                <a:off x="4937" y="2752"/>
                <a:ext cx="0" cy="58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lIns="92075" tIns="46038" rIns="92075" bIns="46038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98347" name="Rectangle 11"/>
              <p:cNvSpPr>
                <a:spLocks noChangeArrowheads="1"/>
              </p:cNvSpPr>
              <p:nvPr/>
            </p:nvSpPr>
            <p:spPr bwMode="auto">
              <a:xfrm>
                <a:off x="4727" y="3355"/>
                <a:ext cx="715" cy="1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>
                <a:spAutoFit/>
              </a:bodyPr>
              <a:lstStyle/>
              <a:p>
                <a:pPr algn="ctr">
                  <a:lnSpc>
                    <a:spcPct val="90000"/>
                  </a:lnSpc>
                  <a:spcBef>
                    <a:spcPct val="30000"/>
                  </a:spcBef>
                  <a:spcAft>
                    <a:spcPct val="10000"/>
                  </a:spcAft>
                  <a:buClr>
                    <a:schemeClr val="tx2"/>
                  </a:buClr>
                  <a:buSzPct val="75000"/>
                  <a:buFont typeface="Wingdings" pitchFamily="2" charset="2"/>
                  <a:buNone/>
                </a:pPr>
                <a:r>
                  <a:rPr lang="en-US" sz="1600"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</a:rPr>
                  <a:t>Memory   </a:t>
                </a:r>
              </a:p>
            </p:txBody>
          </p:sp>
        </p:grpSp>
      </p:grpSp>
      <p:sp>
        <p:nvSpPr>
          <p:cNvPr id="398348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296863" y="1585913"/>
            <a:ext cx="8847137" cy="1135062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sz="2800" dirty="0"/>
              <a:t>20</a:t>
            </a:r>
            <a:r>
              <a:rPr lang="en-US" sz="2800" baseline="30000" dirty="0"/>
              <a:t>th</a:t>
            </a:r>
            <a:r>
              <a:rPr lang="en-US" sz="2800" dirty="0"/>
              <a:t> Century cognitive psychology</a:t>
            </a:r>
            <a:r>
              <a:rPr lang="en-US" sz="2800" i="1" dirty="0"/>
              <a:t>:</a:t>
            </a:r>
          </a:p>
          <a:p>
            <a:pPr algn="ctr">
              <a:buFont typeface="Wingdings" pitchFamily="2" charset="2"/>
              <a:buNone/>
            </a:pPr>
            <a:r>
              <a:rPr lang="en-US" sz="2800" dirty="0" err="1"/>
              <a:t>Characterizable</a:t>
            </a:r>
            <a:r>
              <a:rPr lang="en-US" sz="2800" dirty="0"/>
              <a:t> limitations &amp; bottlenecks</a:t>
            </a:r>
            <a:r>
              <a:rPr lang="en-US" sz="3600" dirty="0"/>
              <a:t> </a:t>
            </a:r>
            <a:endParaRPr lang="en-US" sz="4000" dirty="0"/>
          </a:p>
        </p:txBody>
      </p:sp>
      <p:grpSp>
        <p:nvGrpSpPr>
          <p:cNvPr id="398349" name="Group 13"/>
          <p:cNvGrpSpPr>
            <a:grpSpLocks/>
          </p:cNvGrpSpPr>
          <p:nvPr/>
        </p:nvGrpSpPr>
        <p:grpSpPr bwMode="auto">
          <a:xfrm>
            <a:off x="2997200" y="4132263"/>
            <a:ext cx="4110038" cy="1841500"/>
            <a:chOff x="3107" y="2689"/>
            <a:chExt cx="2522" cy="1138"/>
          </a:xfrm>
        </p:grpSpPr>
        <p:sp>
          <p:nvSpPr>
            <p:cNvPr id="398350" name="Freeform 14"/>
            <p:cNvSpPr>
              <a:spLocks/>
            </p:cNvSpPr>
            <p:nvPr/>
          </p:nvSpPr>
          <p:spPr bwMode="auto">
            <a:xfrm>
              <a:off x="3107" y="2689"/>
              <a:ext cx="2522" cy="1138"/>
            </a:xfrm>
            <a:custGeom>
              <a:avLst/>
              <a:gdLst/>
              <a:ahLst/>
              <a:cxnLst>
                <a:cxn ang="0">
                  <a:pos x="194" y="1069"/>
                </a:cxn>
                <a:cxn ang="0">
                  <a:pos x="2196" y="1050"/>
                </a:cxn>
                <a:cxn ang="0">
                  <a:pos x="2150" y="538"/>
                </a:cxn>
                <a:cxn ang="0">
                  <a:pos x="1940" y="511"/>
                </a:cxn>
                <a:cxn ang="0">
                  <a:pos x="1851" y="157"/>
                </a:cxn>
                <a:cxn ang="0">
                  <a:pos x="1814" y="46"/>
                </a:cxn>
                <a:cxn ang="0">
                  <a:pos x="1733" y="146"/>
                </a:cxn>
                <a:cxn ang="0">
                  <a:pos x="1566" y="478"/>
                </a:cxn>
                <a:cxn ang="0">
                  <a:pos x="1330" y="183"/>
                </a:cxn>
                <a:cxn ang="0">
                  <a:pos x="1239" y="263"/>
                </a:cxn>
                <a:cxn ang="0">
                  <a:pos x="1135" y="35"/>
                </a:cxn>
                <a:cxn ang="0">
                  <a:pos x="977" y="468"/>
                </a:cxn>
                <a:cxn ang="0">
                  <a:pos x="886" y="152"/>
                </a:cxn>
                <a:cxn ang="0">
                  <a:pos x="669" y="560"/>
                </a:cxn>
                <a:cxn ang="0">
                  <a:pos x="497" y="284"/>
                </a:cxn>
                <a:cxn ang="0">
                  <a:pos x="361" y="560"/>
                </a:cxn>
                <a:cxn ang="0">
                  <a:pos x="301" y="371"/>
                </a:cxn>
                <a:cxn ang="0">
                  <a:pos x="306" y="193"/>
                </a:cxn>
                <a:cxn ang="0">
                  <a:pos x="130" y="544"/>
                </a:cxn>
                <a:cxn ang="0">
                  <a:pos x="11" y="730"/>
                </a:cxn>
                <a:cxn ang="0">
                  <a:pos x="194" y="1069"/>
                </a:cxn>
              </a:cxnLst>
              <a:rect l="0" t="0" r="r" b="b"/>
              <a:pathLst>
                <a:path w="2522" h="1138">
                  <a:moveTo>
                    <a:pt x="194" y="1069"/>
                  </a:moveTo>
                  <a:cubicBezTo>
                    <a:pt x="550" y="1121"/>
                    <a:pt x="1870" y="1138"/>
                    <a:pt x="2196" y="1050"/>
                  </a:cubicBezTo>
                  <a:cubicBezTo>
                    <a:pt x="2522" y="962"/>
                    <a:pt x="2193" y="628"/>
                    <a:pt x="2150" y="538"/>
                  </a:cubicBezTo>
                  <a:cubicBezTo>
                    <a:pt x="2107" y="448"/>
                    <a:pt x="1990" y="575"/>
                    <a:pt x="1940" y="511"/>
                  </a:cubicBezTo>
                  <a:cubicBezTo>
                    <a:pt x="1890" y="447"/>
                    <a:pt x="1872" y="234"/>
                    <a:pt x="1851" y="157"/>
                  </a:cubicBezTo>
                  <a:cubicBezTo>
                    <a:pt x="1830" y="80"/>
                    <a:pt x="1834" y="48"/>
                    <a:pt x="1814" y="46"/>
                  </a:cubicBezTo>
                  <a:cubicBezTo>
                    <a:pt x="1795" y="43"/>
                    <a:pt x="1775" y="74"/>
                    <a:pt x="1733" y="146"/>
                  </a:cubicBezTo>
                  <a:cubicBezTo>
                    <a:pt x="1692" y="219"/>
                    <a:pt x="1633" y="473"/>
                    <a:pt x="1566" y="478"/>
                  </a:cubicBezTo>
                  <a:cubicBezTo>
                    <a:pt x="1498" y="484"/>
                    <a:pt x="1384" y="219"/>
                    <a:pt x="1330" y="183"/>
                  </a:cubicBezTo>
                  <a:cubicBezTo>
                    <a:pt x="1275" y="147"/>
                    <a:pt x="1271" y="288"/>
                    <a:pt x="1239" y="263"/>
                  </a:cubicBezTo>
                  <a:cubicBezTo>
                    <a:pt x="1206" y="239"/>
                    <a:pt x="1178" y="0"/>
                    <a:pt x="1135" y="35"/>
                  </a:cubicBezTo>
                  <a:cubicBezTo>
                    <a:pt x="1091" y="69"/>
                    <a:pt x="1019" y="448"/>
                    <a:pt x="977" y="468"/>
                  </a:cubicBezTo>
                  <a:cubicBezTo>
                    <a:pt x="936" y="488"/>
                    <a:pt x="938" y="136"/>
                    <a:pt x="886" y="152"/>
                  </a:cubicBezTo>
                  <a:cubicBezTo>
                    <a:pt x="834" y="167"/>
                    <a:pt x="733" y="538"/>
                    <a:pt x="669" y="560"/>
                  </a:cubicBezTo>
                  <a:cubicBezTo>
                    <a:pt x="605" y="582"/>
                    <a:pt x="548" y="284"/>
                    <a:pt x="497" y="284"/>
                  </a:cubicBezTo>
                  <a:cubicBezTo>
                    <a:pt x="445" y="284"/>
                    <a:pt x="393" y="545"/>
                    <a:pt x="361" y="560"/>
                  </a:cubicBezTo>
                  <a:cubicBezTo>
                    <a:pt x="328" y="574"/>
                    <a:pt x="310" y="433"/>
                    <a:pt x="301" y="371"/>
                  </a:cubicBezTo>
                  <a:cubicBezTo>
                    <a:pt x="292" y="310"/>
                    <a:pt x="335" y="164"/>
                    <a:pt x="306" y="193"/>
                  </a:cubicBezTo>
                  <a:cubicBezTo>
                    <a:pt x="278" y="222"/>
                    <a:pt x="179" y="455"/>
                    <a:pt x="130" y="544"/>
                  </a:cubicBezTo>
                  <a:cubicBezTo>
                    <a:pt x="81" y="633"/>
                    <a:pt x="0" y="643"/>
                    <a:pt x="11" y="730"/>
                  </a:cubicBezTo>
                  <a:cubicBezTo>
                    <a:pt x="22" y="817"/>
                    <a:pt x="156" y="999"/>
                    <a:pt x="194" y="1069"/>
                  </a:cubicBezTo>
                  <a:close/>
                </a:path>
              </a:pathLst>
            </a:cu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en-US"/>
            </a:p>
          </p:txBody>
        </p:sp>
        <p:sp>
          <p:nvSpPr>
            <p:cNvPr id="398351" name="Rectangle 15"/>
            <p:cNvSpPr>
              <a:spLocks noChangeArrowheads="1"/>
            </p:cNvSpPr>
            <p:nvPr/>
          </p:nvSpPr>
          <p:spPr bwMode="auto">
            <a:xfrm>
              <a:off x="3774" y="3356"/>
              <a:ext cx="978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18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ＭＳ Ｐゴシック" pitchFamily="34" charset="-128"/>
                </a:rPr>
                <a:t>Computation</a:t>
              </a:r>
            </a:p>
          </p:txBody>
        </p:sp>
      </p:grpSp>
      <p:sp>
        <p:nvSpPr>
          <p:cNvPr id="398352" name="Rectangle 16"/>
          <p:cNvSpPr>
            <a:spLocks noChangeArrowheads="1"/>
          </p:cNvSpPr>
          <p:nvPr/>
        </p:nvSpPr>
        <p:spPr bwMode="auto">
          <a:xfrm>
            <a:off x="1304925" y="298450"/>
            <a:ext cx="7089775" cy="107721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Learning </a:t>
            </a: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about Human </a:t>
            </a:r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Cognition for Augmenting Human Abilities</a:t>
            </a:r>
            <a:endParaRPr lang="en-US" sz="32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grpSp>
        <p:nvGrpSpPr>
          <p:cNvPr id="398353" name="Group 17"/>
          <p:cNvGrpSpPr>
            <a:grpSpLocks/>
          </p:cNvGrpSpPr>
          <p:nvPr/>
        </p:nvGrpSpPr>
        <p:grpSpPr bwMode="auto">
          <a:xfrm>
            <a:off x="3149600" y="3065463"/>
            <a:ext cx="3433763" cy="1898650"/>
            <a:chOff x="2940" y="2150"/>
            <a:chExt cx="2163" cy="1196"/>
          </a:xfrm>
        </p:grpSpPr>
        <p:sp>
          <p:nvSpPr>
            <p:cNvPr id="398354" name="Freeform 18"/>
            <p:cNvSpPr>
              <a:spLocks/>
            </p:cNvSpPr>
            <p:nvPr/>
          </p:nvSpPr>
          <p:spPr bwMode="auto">
            <a:xfrm>
              <a:off x="2940" y="2150"/>
              <a:ext cx="2163" cy="1196"/>
            </a:xfrm>
            <a:custGeom>
              <a:avLst/>
              <a:gdLst/>
              <a:ahLst/>
              <a:cxnLst>
                <a:cxn ang="0">
                  <a:pos x="82" y="582"/>
                </a:cxn>
                <a:cxn ang="0">
                  <a:pos x="420" y="161"/>
                </a:cxn>
                <a:cxn ang="0">
                  <a:pos x="1024" y="6"/>
                </a:cxn>
                <a:cxn ang="0">
                  <a:pos x="1746" y="125"/>
                </a:cxn>
                <a:cxn ang="0">
                  <a:pos x="2139" y="591"/>
                </a:cxn>
                <a:cxn ang="0">
                  <a:pos x="1892" y="1130"/>
                </a:cxn>
                <a:cxn ang="0">
                  <a:pos x="1819" y="710"/>
                </a:cxn>
                <a:cxn ang="0">
                  <a:pos x="1664" y="765"/>
                </a:cxn>
                <a:cxn ang="0">
                  <a:pos x="1508" y="1103"/>
                </a:cxn>
                <a:cxn ang="0">
                  <a:pos x="1270" y="838"/>
                </a:cxn>
                <a:cxn ang="0">
                  <a:pos x="1178" y="910"/>
                </a:cxn>
                <a:cxn ang="0">
                  <a:pos x="1041" y="690"/>
                </a:cxn>
                <a:cxn ang="0">
                  <a:pos x="914" y="1094"/>
                </a:cxn>
                <a:cxn ang="0">
                  <a:pos x="822" y="810"/>
                </a:cxn>
                <a:cxn ang="0">
                  <a:pos x="603" y="1176"/>
                </a:cxn>
                <a:cxn ang="0">
                  <a:pos x="429" y="929"/>
                </a:cxn>
                <a:cxn ang="0">
                  <a:pos x="292" y="1176"/>
                </a:cxn>
                <a:cxn ang="0">
                  <a:pos x="237" y="847"/>
                </a:cxn>
                <a:cxn ang="0">
                  <a:pos x="27" y="1140"/>
                </a:cxn>
                <a:cxn ang="0">
                  <a:pos x="82" y="582"/>
                </a:cxn>
              </a:cxnLst>
              <a:rect l="0" t="0" r="r" b="b"/>
              <a:pathLst>
                <a:path w="2163" h="1196">
                  <a:moveTo>
                    <a:pt x="82" y="582"/>
                  </a:moveTo>
                  <a:cubicBezTo>
                    <a:pt x="147" y="419"/>
                    <a:pt x="263" y="257"/>
                    <a:pt x="420" y="161"/>
                  </a:cubicBezTo>
                  <a:cubicBezTo>
                    <a:pt x="577" y="65"/>
                    <a:pt x="803" y="12"/>
                    <a:pt x="1024" y="6"/>
                  </a:cubicBezTo>
                  <a:cubicBezTo>
                    <a:pt x="1245" y="0"/>
                    <a:pt x="1560" y="28"/>
                    <a:pt x="1746" y="125"/>
                  </a:cubicBezTo>
                  <a:cubicBezTo>
                    <a:pt x="1932" y="222"/>
                    <a:pt x="2115" y="424"/>
                    <a:pt x="2139" y="591"/>
                  </a:cubicBezTo>
                  <a:cubicBezTo>
                    <a:pt x="2163" y="758"/>
                    <a:pt x="1945" y="1110"/>
                    <a:pt x="1892" y="1130"/>
                  </a:cubicBezTo>
                  <a:cubicBezTo>
                    <a:pt x="1839" y="1150"/>
                    <a:pt x="1857" y="771"/>
                    <a:pt x="1819" y="710"/>
                  </a:cubicBezTo>
                  <a:cubicBezTo>
                    <a:pt x="1781" y="649"/>
                    <a:pt x="1716" y="699"/>
                    <a:pt x="1664" y="765"/>
                  </a:cubicBezTo>
                  <a:cubicBezTo>
                    <a:pt x="1612" y="831"/>
                    <a:pt x="1574" y="1091"/>
                    <a:pt x="1508" y="1103"/>
                  </a:cubicBezTo>
                  <a:cubicBezTo>
                    <a:pt x="1442" y="1115"/>
                    <a:pt x="1325" y="870"/>
                    <a:pt x="1270" y="838"/>
                  </a:cubicBezTo>
                  <a:cubicBezTo>
                    <a:pt x="1215" y="806"/>
                    <a:pt x="1216" y="935"/>
                    <a:pt x="1178" y="910"/>
                  </a:cubicBezTo>
                  <a:cubicBezTo>
                    <a:pt x="1140" y="885"/>
                    <a:pt x="1085" y="659"/>
                    <a:pt x="1041" y="690"/>
                  </a:cubicBezTo>
                  <a:cubicBezTo>
                    <a:pt x="997" y="721"/>
                    <a:pt x="950" y="1074"/>
                    <a:pt x="914" y="1094"/>
                  </a:cubicBezTo>
                  <a:cubicBezTo>
                    <a:pt x="878" y="1114"/>
                    <a:pt x="874" y="796"/>
                    <a:pt x="822" y="810"/>
                  </a:cubicBezTo>
                  <a:cubicBezTo>
                    <a:pt x="770" y="824"/>
                    <a:pt x="668" y="1156"/>
                    <a:pt x="603" y="1176"/>
                  </a:cubicBezTo>
                  <a:cubicBezTo>
                    <a:pt x="538" y="1196"/>
                    <a:pt x="481" y="929"/>
                    <a:pt x="429" y="929"/>
                  </a:cubicBezTo>
                  <a:cubicBezTo>
                    <a:pt x="377" y="929"/>
                    <a:pt x="324" y="1190"/>
                    <a:pt x="292" y="1176"/>
                  </a:cubicBezTo>
                  <a:cubicBezTo>
                    <a:pt x="260" y="1162"/>
                    <a:pt x="281" y="853"/>
                    <a:pt x="237" y="847"/>
                  </a:cubicBezTo>
                  <a:cubicBezTo>
                    <a:pt x="193" y="841"/>
                    <a:pt x="54" y="1183"/>
                    <a:pt x="27" y="1140"/>
                  </a:cubicBezTo>
                  <a:cubicBezTo>
                    <a:pt x="0" y="1097"/>
                    <a:pt x="17" y="745"/>
                    <a:pt x="82" y="582"/>
                  </a:cubicBezTo>
                  <a:close/>
                </a:path>
              </a:pathLst>
            </a:custGeom>
            <a:solidFill>
              <a:srgbClr val="4021F9"/>
            </a:solidFill>
            <a:ln w="9525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endParaRPr lang="en-US"/>
            </a:p>
          </p:txBody>
        </p:sp>
        <p:sp>
          <p:nvSpPr>
            <p:cNvPr id="398355" name="Rectangle 19"/>
            <p:cNvSpPr>
              <a:spLocks noChangeArrowheads="1"/>
            </p:cNvSpPr>
            <p:nvPr/>
          </p:nvSpPr>
          <p:spPr bwMode="auto">
            <a:xfrm>
              <a:off x="3605" y="2307"/>
              <a:ext cx="788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18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Human</a:t>
              </a:r>
            </a:p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18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Cognition</a:t>
              </a:r>
            </a:p>
          </p:txBody>
        </p:sp>
      </p:grpSp>
      <p:grpSp>
        <p:nvGrpSpPr>
          <p:cNvPr id="398356" name="Group 20"/>
          <p:cNvGrpSpPr>
            <a:grpSpLocks/>
          </p:cNvGrpSpPr>
          <p:nvPr/>
        </p:nvGrpSpPr>
        <p:grpSpPr bwMode="auto">
          <a:xfrm>
            <a:off x="6848475" y="3336925"/>
            <a:ext cx="503238" cy="2609850"/>
            <a:chOff x="5270" y="2321"/>
            <a:chExt cx="317" cy="1644"/>
          </a:xfrm>
        </p:grpSpPr>
        <p:sp>
          <p:nvSpPr>
            <p:cNvPr id="398357" name="Line 21"/>
            <p:cNvSpPr>
              <a:spLocks noChangeShapeType="1"/>
            </p:cNvSpPr>
            <p:nvPr/>
          </p:nvSpPr>
          <p:spPr bwMode="auto">
            <a:xfrm>
              <a:off x="5270" y="2346"/>
              <a:ext cx="0" cy="161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en-US"/>
            </a:p>
          </p:txBody>
        </p:sp>
        <p:sp>
          <p:nvSpPr>
            <p:cNvPr id="398358" name="Rectangle 22"/>
            <p:cNvSpPr>
              <a:spLocks noChangeArrowheads="1"/>
            </p:cNvSpPr>
            <p:nvPr/>
          </p:nvSpPr>
          <p:spPr bwMode="auto">
            <a:xfrm rot="5400000" flipH="1">
              <a:off x="4658" y="3036"/>
              <a:ext cx="1644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18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Abilities &amp; efficiencies</a:t>
              </a:r>
            </a:p>
          </p:txBody>
        </p:sp>
      </p:grpSp>
      <p:sp>
        <p:nvSpPr>
          <p:cNvPr id="398359" name="Freeform 23"/>
          <p:cNvSpPr>
            <a:spLocks/>
          </p:cNvSpPr>
          <p:nvPr/>
        </p:nvSpPr>
        <p:spPr bwMode="auto">
          <a:xfrm>
            <a:off x="3144838" y="4403725"/>
            <a:ext cx="1616075" cy="804863"/>
          </a:xfrm>
          <a:custGeom>
            <a:avLst/>
            <a:gdLst/>
            <a:ahLst/>
            <a:cxnLst>
              <a:cxn ang="0">
                <a:pos x="264" y="500"/>
              </a:cxn>
              <a:cxn ang="0">
                <a:pos x="913" y="481"/>
              </a:cxn>
              <a:cxn ang="0">
                <a:pos x="895" y="344"/>
              </a:cxn>
              <a:cxn ang="0">
                <a:pos x="840" y="52"/>
              </a:cxn>
              <a:cxn ang="0">
                <a:pos x="794" y="33"/>
              </a:cxn>
              <a:cxn ang="0">
                <a:pos x="748" y="143"/>
              </a:cxn>
              <a:cxn ang="0">
                <a:pos x="593" y="372"/>
              </a:cxn>
              <a:cxn ang="0">
                <a:pos x="428" y="161"/>
              </a:cxn>
              <a:cxn ang="0">
                <a:pos x="273" y="399"/>
              </a:cxn>
              <a:cxn ang="0">
                <a:pos x="245" y="253"/>
              </a:cxn>
              <a:cxn ang="0">
                <a:pos x="226" y="61"/>
              </a:cxn>
              <a:cxn ang="0">
                <a:pos x="54" y="344"/>
              </a:cxn>
              <a:cxn ang="0">
                <a:pos x="35" y="472"/>
              </a:cxn>
              <a:cxn ang="0">
                <a:pos x="264" y="500"/>
              </a:cxn>
            </a:cxnLst>
            <a:rect l="0" t="0" r="r" b="b"/>
            <a:pathLst>
              <a:path w="1018" h="507">
                <a:moveTo>
                  <a:pt x="264" y="500"/>
                </a:moveTo>
                <a:cubicBezTo>
                  <a:pt x="410" y="501"/>
                  <a:pt x="808" y="507"/>
                  <a:pt x="913" y="481"/>
                </a:cubicBezTo>
                <a:cubicBezTo>
                  <a:pt x="1018" y="455"/>
                  <a:pt x="907" y="415"/>
                  <a:pt x="895" y="344"/>
                </a:cubicBezTo>
                <a:cubicBezTo>
                  <a:pt x="883" y="273"/>
                  <a:pt x="857" y="104"/>
                  <a:pt x="840" y="52"/>
                </a:cubicBezTo>
                <a:cubicBezTo>
                  <a:pt x="823" y="0"/>
                  <a:pt x="809" y="18"/>
                  <a:pt x="794" y="33"/>
                </a:cubicBezTo>
                <a:cubicBezTo>
                  <a:pt x="779" y="48"/>
                  <a:pt x="781" y="87"/>
                  <a:pt x="748" y="143"/>
                </a:cubicBezTo>
                <a:cubicBezTo>
                  <a:pt x="715" y="199"/>
                  <a:pt x="646" y="369"/>
                  <a:pt x="593" y="372"/>
                </a:cubicBezTo>
                <a:cubicBezTo>
                  <a:pt x="540" y="375"/>
                  <a:pt x="481" y="157"/>
                  <a:pt x="428" y="161"/>
                </a:cubicBezTo>
                <a:cubicBezTo>
                  <a:pt x="375" y="165"/>
                  <a:pt x="303" y="384"/>
                  <a:pt x="273" y="399"/>
                </a:cubicBezTo>
                <a:cubicBezTo>
                  <a:pt x="243" y="414"/>
                  <a:pt x="253" y="309"/>
                  <a:pt x="245" y="253"/>
                </a:cubicBezTo>
                <a:cubicBezTo>
                  <a:pt x="237" y="197"/>
                  <a:pt x="258" y="46"/>
                  <a:pt x="226" y="61"/>
                </a:cubicBezTo>
                <a:cubicBezTo>
                  <a:pt x="194" y="76"/>
                  <a:pt x="86" y="275"/>
                  <a:pt x="54" y="344"/>
                </a:cubicBezTo>
                <a:cubicBezTo>
                  <a:pt x="22" y="413"/>
                  <a:pt x="0" y="446"/>
                  <a:pt x="35" y="472"/>
                </a:cubicBezTo>
                <a:cubicBezTo>
                  <a:pt x="70" y="498"/>
                  <a:pt x="118" y="499"/>
                  <a:pt x="264" y="500"/>
                </a:cubicBezTo>
                <a:close/>
              </a:path>
            </a:pathLst>
          </a:cu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endParaRPr lang="en-US"/>
          </a:p>
        </p:txBody>
      </p:sp>
      <p:sp>
        <p:nvSpPr>
          <p:cNvPr id="398360" name="Rectangle 24"/>
          <p:cNvSpPr>
            <a:spLocks noChangeArrowheads="1"/>
          </p:cNvSpPr>
          <p:nvPr/>
        </p:nvSpPr>
        <p:spPr bwMode="auto">
          <a:xfrm>
            <a:off x="277813" y="3965575"/>
            <a:ext cx="2622550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i="1">
                <a:solidFill>
                  <a:srgbClr val="FDA4B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Promise of sensing &amp; reasoning</a:t>
            </a:r>
            <a:endParaRPr lang="en-US" b="1">
              <a:solidFill>
                <a:srgbClr val="FDA4B5"/>
              </a:solidFill>
              <a:latin typeface="Arial" pitchFamily="34" charset="0"/>
            </a:endParaRPr>
          </a:p>
        </p:txBody>
      </p:sp>
      <p:sp>
        <p:nvSpPr>
          <p:cNvPr id="398361" name="Freeform 25"/>
          <p:cNvSpPr>
            <a:spLocks/>
          </p:cNvSpPr>
          <p:nvPr/>
        </p:nvSpPr>
        <p:spPr bwMode="auto">
          <a:xfrm>
            <a:off x="5208588" y="4176713"/>
            <a:ext cx="985837" cy="1058862"/>
          </a:xfrm>
          <a:custGeom>
            <a:avLst/>
            <a:gdLst/>
            <a:ahLst/>
            <a:cxnLst>
              <a:cxn ang="0">
                <a:pos x="606" y="545"/>
              </a:cxn>
              <a:cxn ang="0">
                <a:pos x="537" y="376"/>
              </a:cxn>
              <a:cxn ang="0">
                <a:pos x="497" y="128"/>
              </a:cxn>
              <a:cxn ang="0">
                <a:pos x="457" y="8"/>
              </a:cxn>
              <a:cxn ang="0">
                <a:pos x="358" y="177"/>
              </a:cxn>
              <a:cxn ang="0">
                <a:pos x="308" y="316"/>
              </a:cxn>
              <a:cxn ang="0">
                <a:pos x="263" y="392"/>
              </a:cxn>
              <a:cxn ang="0">
                <a:pos x="11" y="545"/>
              </a:cxn>
              <a:cxn ang="0">
                <a:pos x="199" y="654"/>
              </a:cxn>
              <a:cxn ang="0">
                <a:pos x="447" y="624"/>
              </a:cxn>
              <a:cxn ang="0">
                <a:pos x="606" y="545"/>
              </a:cxn>
            </a:cxnLst>
            <a:rect l="0" t="0" r="r" b="b"/>
            <a:pathLst>
              <a:path w="621" h="667">
                <a:moveTo>
                  <a:pt x="606" y="545"/>
                </a:moveTo>
                <a:cubicBezTo>
                  <a:pt x="621" y="504"/>
                  <a:pt x="555" y="445"/>
                  <a:pt x="537" y="376"/>
                </a:cubicBezTo>
                <a:cubicBezTo>
                  <a:pt x="519" y="307"/>
                  <a:pt x="510" y="189"/>
                  <a:pt x="497" y="128"/>
                </a:cubicBezTo>
                <a:cubicBezTo>
                  <a:pt x="484" y="67"/>
                  <a:pt x="480" y="0"/>
                  <a:pt x="457" y="8"/>
                </a:cubicBezTo>
                <a:cubicBezTo>
                  <a:pt x="434" y="16"/>
                  <a:pt x="383" y="126"/>
                  <a:pt x="358" y="177"/>
                </a:cubicBezTo>
                <a:cubicBezTo>
                  <a:pt x="333" y="228"/>
                  <a:pt x="324" y="280"/>
                  <a:pt x="308" y="316"/>
                </a:cubicBezTo>
                <a:cubicBezTo>
                  <a:pt x="292" y="352"/>
                  <a:pt x="313" y="354"/>
                  <a:pt x="263" y="392"/>
                </a:cubicBezTo>
                <a:cubicBezTo>
                  <a:pt x="213" y="430"/>
                  <a:pt x="22" y="501"/>
                  <a:pt x="11" y="545"/>
                </a:cubicBezTo>
                <a:cubicBezTo>
                  <a:pt x="0" y="589"/>
                  <a:pt x="126" y="641"/>
                  <a:pt x="199" y="654"/>
                </a:cubicBezTo>
                <a:cubicBezTo>
                  <a:pt x="272" y="667"/>
                  <a:pt x="379" y="642"/>
                  <a:pt x="447" y="624"/>
                </a:cubicBezTo>
                <a:cubicBezTo>
                  <a:pt x="515" y="606"/>
                  <a:pt x="591" y="586"/>
                  <a:pt x="606" y="545"/>
                </a:cubicBezTo>
                <a:close/>
              </a:path>
            </a:pathLst>
          </a:cu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8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9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8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8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98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98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98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98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98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98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8359" grpId="0" animBg="1"/>
      <p:bldP spid="398360" grpId="0"/>
      <p:bldP spid="398361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52"/>
          <p:cNvGrpSpPr/>
          <p:nvPr/>
        </p:nvGrpSpPr>
        <p:grpSpPr>
          <a:xfrm>
            <a:off x="300990" y="2068832"/>
            <a:ext cx="8843010" cy="4652008"/>
            <a:chOff x="300990" y="2068832"/>
            <a:chExt cx="8843010" cy="4652008"/>
          </a:xfrm>
        </p:grpSpPr>
        <p:pic>
          <p:nvPicPr>
            <p:cNvPr id="19" name="Picture 18" descr="ForgetDetails_Bayes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4881" y="2068832"/>
              <a:ext cx="2747888" cy="2060916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</p:pic>
        <p:pic>
          <p:nvPicPr>
            <p:cNvPr id="21" name="Picture 20" descr="ForgetAll_Bayes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6863" y="2652934"/>
              <a:ext cx="2743199" cy="1958705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</p:pic>
        <p:pic>
          <p:nvPicPr>
            <p:cNvPr id="38" name="Picture 37" descr="ECI_Bayes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0990" y="5062643"/>
              <a:ext cx="2819400" cy="1658197"/>
            </a:xfrm>
            <a:prstGeom prst="rect">
              <a:avLst/>
            </a:prstGeom>
            <a:ln>
              <a:solidFill>
                <a:schemeClr val="tx2"/>
              </a:solidFill>
            </a:ln>
          </p:spPr>
        </p:pic>
        <p:pic>
          <p:nvPicPr>
            <p:cNvPr id="39" name="Picture 38" descr="Attandance-Bayes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93080" y="2396490"/>
              <a:ext cx="3108618" cy="1676400"/>
            </a:xfrm>
            <a:prstGeom prst="rect">
              <a:avLst/>
            </a:prstGeom>
            <a:ln>
              <a:solidFill>
                <a:schemeClr val="tx2"/>
              </a:solidFill>
            </a:ln>
          </p:spPr>
        </p:pic>
        <p:pic>
          <p:nvPicPr>
            <p:cNvPr id="41" name="Picture 40" descr="MCBayes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75020" y="3051810"/>
              <a:ext cx="3268980" cy="1620688"/>
            </a:xfrm>
            <a:prstGeom prst="rect">
              <a:avLst/>
            </a:prstGeom>
            <a:ln>
              <a:solidFill>
                <a:schemeClr val="tx2"/>
              </a:solidFill>
            </a:ln>
          </p:spPr>
        </p:pic>
      </p:grp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0" y="217488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>
              <a:lnSpc>
                <a:spcPct val="90000"/>
              </a:lnSpc>
            </a:pPr>
            <a:r>
              <a:rPr lang="en-US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Models of Memory in Reminding</a:t>
            </a:r>
            <a:endParaRPr lang="en-US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495345" y="5465118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 smtClean="0">
              <a:latin typeface="Calibri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415290" y="1215390"/>
            <a:ext cx="4931312" cy="3511233"/>
            <a:chOff x="415290" y="1215390"/>
            <a:chExt cx="4931312" cy="3511233"/>
          </a:xfrm>
        </p:grpSpPr>
        <p:sp>
          <p:nvSpPr>
            <p:cNvPr id="6" name="Freeform 42"/>
            <p:cNvSpPr>
              <a:spLocks/>
            </p:cNvSpPr>
            <p:nvPr/>
          </p:nvSpPr>
          <p:spPr bwMode="blackWhite">
            <a:xfrm>
              <a:off x="3975002" y="3126423"/>
              <a:ext cx="1371600" cy="1600200"/>
            </a:xfrm>
            <a:custGeom>
              <a:avLst/>
              <a:gdLst/>
              <a:ahLst/>
              <a:cxnLst>
                <a:cxn ang="0">
                  <a:pos x="380" y="573"/>
                </a:cxn>
                <a:cxn ang="0">
                  <a:pos x="386" y="546"/>
                </a:cxn>
                <a:cxn ang="0">
                  <a:pos x="407" y="531"/>
                </a:cxn>
                <a:cxn ang="0">
                  <a:pos x="475" y="517"/>
                </a:cxn>
                <a:cxn ang="0">
                  <a:pos x="509" y="502"/>
                </a:cxn>
                <a:cxn ang="0">
                  <a:pos x="521" y="486"/>
                </a:cxn>
                <a:cxn ang="0">
                  <a:pos x="520" y="450"/>
                </a:cxn>
                <a:cxn ang="0">
                  <a:pos x="518" y="399"/>
                </a:cxn>
                <a:cxn ang="0">
                  <a:pos x="527" y="365"/>
                </a:cxn>
                <a:cxn ang="0">
                  <a:pos x="550" y="350"/>
                </a:cxn>
                <a:cxn ang="0">
                  <a:pos x="575" y="337"/>
                </a:cxn>
                <a:cxn ang="0">
                  <a:pos x="579" y="322"/>
                </a:cxn>
                <a:cxn ang="0">
                  <a:pos x="566" y="306"/>
                </a:cxn>
                <a:cxn ang="0">
                  <a:pos x="515" y="242"/>
                </a:cxn>
                <a:cxn ang="0">
                  <a:pos x="523" y="225"/>
                </a:cxn>
                <a:cxn ang="0">
                  <a:pos x="535" y="184"/>
                </a:cxn>
                <a:cxn ang="0">
                  <a:pos x="524" y="125"/>
                </a:cxn>
                <a:cxn ang="0">
                  <a:pos x="495" y="66"/>
                </a:cxn>
                <a:cxn ang="0">
                  <a:pos x="459" y="28"/>
                </a:cxn>
                <a:cxn ang="0">
                  <a:pos x="392" y="5"/>
                </a:cxn>
                <a:cxn ang="0">
                  <a:pos x="314" y="0"/>
                </a:cxn>
                <a:cxn ang="0">
                  <a:pos x="244" y="6"/>
                </a:cxn>
                <a:cxn ang="0">
                  <a:pos x="180" y="25"/>
                </a:cxn>
                <a:cxn ang="0">
                  <a:pos x="105" y="70"/>
                </a:cxn>
                <a:cxn ang="0">
                  <a:pos x="69" y="103"/>
                </a:cxn>
                <a:cxn ang="0">
                  <a:pos x="31" y="152"/>
                </a:cxn>
                <a:cxn ang="0">
                  <a:pos x="4" y="216"/>
                </a:cxn>
                <a:cxn ang="0">
                  <a:pos x="2" y="274"/>
                </a:cxn>
                <a:cxn ang="0">
                  <a:pos x="18" y="326"/>
                </a:cxn>
                <a:cxn ang="0">
                  <a:pos x="93" y="439"/>
                </a:cxn>
                <a:cxn ang="0">
                  <a:pos x="117" y="488"/>
                </a:cxn>
                <a:cxn ang="0">
                  <a:pos x="123" y="522"/>
                </a:cxn>
                <a:cxn ang="0">
                  <a:pos x="125" y="567"/>
                </a:cxn>
                <a:cxn ang="0">
                  <a:pos x="380" y="631"/>
                </a:cxn>
              </a:cxnLst>
              <a:rect l="0" t="0" r="r" b="b"/>
              <a:pathLst>
                <a:path w="580" h="632">
                  <a:moveTo>
                    <a:pt x="380" y="631"/>
                  </a:moveTo>
                  <a:lnTo>
                    <a:pt x="380" y="573"/>
                  </a:lnTo>
                  <a:lnTo>
                    <a:pt x="382" y="560"/>
                  </a:lnTo>
                  <a:lnTo>
                    <a:pt x="386" y="546"/>
                  </a:lnTo>
                  <a:lnTo>
                    <a:pt x="394" y="536"/>
                  </a:lnTo>
                  <a:lnTo>
                    <a:pt x="407" y="531"/>
                  </a:lnTo>
                  <a:lnTo>
                    <a:pt x="450" y="522"/>
                  </a:lnTo>
                  <a:lnTo>
                    <a:pt x="475" y="517"/>
                  </a:lnTo>
                  <a:lnTo>
                    <a:pt x="495" y="508"/>
                  </a:lnTo>
                  <a:lnTo>
                    <a:pt x="509" y="502"/>
                  </a:lnTo>
                  <a:lnTo>
                    <a:pt x="516" y="495"/>
                  </a:lnTo>
                  <a:lnTo>
                    <a:pt x="521" y="486"/>
                  </a:lnTo>
                  <a:lnTo>
                    <a:pt x="521" y="470"/>
                  </a:lnTo>
                  <a:lnTo>
                    <a:pt x="520" y="450"/>
                  </a:lnTo>
                  <a:lnTo>
                    <a:pt x="518" y="423"/>
                  </a:lnTo>
                  <a:lnTo>
                    <a:pt x="518" y="399"/>
                  </a:lnTo>
                  <a:lnTo>
                    <a:pt x="521" y="378"/>
                  </a:lnTo>
                  <a:lnTo>
                    <a:pt x="527" y="365"/>
                  </a:lnTo>
                  <a:lnTo>
                    <a:pt x="535" y="356"/>
                  </a:lnTo>
                  <a:lnTo>
                    <a:pt x="550" y="350"/>
                  </a:lnTo>
                  <a:lnTo>
                    <a:pt x="569" y="343"/>
                  </a:lnTo>
                  <a:lnTo>
                    <a:pt x="575" y="337"/>
                  </a:lnTo>
                  <a:lnTo>
                    <a:pt x="579" y="331"/>
                  </a:lnTo>
                  <a:lnTo>
                    <a:pt x="579" y="322"/>
                  </a:lnTo>
                  <a:lnTo>
                    <a:pt x="572" y="313"/>
                  </a:lnTo>
                  <a:lnTo>
                    <a:pt x="566" y="306"/>
                  </a:lnTo>
                  <a:lnTo>
                    <a:pt x="519" y="247"/>
                  </a:lnTo>
                  <a:lnTo>
                    <a:pt x="515" y="242"/>
                  </a:lnTo>
                  <a:lnTo>
                    <a:pt x="517" y="233"/>
                  </a:lnTo>
                  <a:lnTo>
                    <a:pt x="523" y="225"/>
                  </a:lnTo>
                  <a:lnTo>
                    <a:pt x="532" y="200"/>
                  </a:lnTo>
                  <a:lnTo>
                    <a:pt x="535" y="184"/>
                  </a:lnTo>
                  <a:lnTo>
                    <a:pt x="535" y="160"/>
                  </a:lnTo>
                  <a:lnTo>
                    <a:pt x="524" y="125"/>
                  </a:lnTo>
                  <a:lnTo>
                    <a:pt x="513" y="99"/>
                  </a:lnTo>
                  <a:lnTo>
                    <a:pt x="495" y="66"/>
                  </a:lnTo>
                  <a:lnTo>
                    <a:pt x="478" y="46"/>
                  </a:lnTo>
                  <a:lnTo>
                    <a:pt x="459" y="28"/>
                  </a:lnTo>
                  <a:lnTo>
                    <a:pt x="432" y="14"/>
                  </a:lnTo>
                  <a:lnTo>
                    <a:pt x="392" y="5"/>
                  </a:lnTo>
                  <a:lnTo>
                    <a:pt x="354" y="0"/>
                  </a:lnTo>
                  <a:lnTo>
                    <a:pt x="314" y="0"/>
                  </a:lnTo>
                  <a:lnTo>
                    <a:pt x="276" y="2"/>
                  </a:lnTo>
                  <a:lnTo>
                    <a:pt x="244" y="6"/>
                  </a:lnTo>
                  <a:lnTo>
                    <a:pt x="214" y="12"/>
                  </a:lnTo>
                  <a:lnTo>
                    <a:pt x="180" y="25"/>
                  </a:lnTo>
                  <a:lnTo>
                    <a:pt x="146" y="42"/>
                  </a:lnTo>
                  <a:lnTo>
                    <a:pt x="105" y="70"/>
                  </a:lnTo>
                  <a:lnTo>
                    <a:pt x="86" y="86"/>
                  </a:lnTo>
                  <a:lnTo>
                    <a:pt x="69" y="103"/>
                  </a:lnTo>
                  <a:lnTo>
                    <a:pt x="49" y="125"/>
                  </a:lnTo>
                  <a:lnTo>
                    <a:pt x="31" y="152"/>
                  </a:lnTo>
                  <a:lnTo>
                    <a:pt x="13" y="187"/>
                  </a:lnTo>
                  <a:lnTo>
                    <a:pt x="4" y="216"/>
                  </a:lnTo>
                  <a:lnTo>
                    <a:pt x="0" y="249"/>
                  </a:lnTo>
                  <a:lnTo>
                    <a:pt x="2" y="274"/>
                  </a:lnTo>
                  <a:lnTo>
                    <a:pt x="7" y="299"/>
                  </a:lnTo>
                  <a:lnTo>
                    <a:pt x="18" y="326"/>
                  </a:lnTo>
                  <a:lnTo>
                    <a:pt x="51" y="376"/>
                  </a:lnTo>
                  <a:lnTo>
                    <a:pt x="93" y="439"/>
                  </a:lnTo>
                  <a:lnTo>
                    <a:pt x="110" y="470"/>
                  </a:lnTo>
                  <a:lnTo>
                    <a:pt x="117" y="488"/>
                  </a:lnTo>
                  <a:lnTo>
                    <a:pt x="121" y="506"/>
                  </a:lnTo>
                  <a:lnTo>
                    <a:pt x="123" y="522"/>
                  </a:lnTo>
                  <a:lnTo>
                    <a:pt x="124" y="537"/>
                  </a:lnTo>
                  <a:lnTo>
                    <a:pt x="125" y="567"/>
                  </a:lnTo>
                  <a:lnTo>
                    <a:pt x="121" y="631"/>
                  </a:lnTo>
                  <a:lnTo>
                    <a:pt x="380" y="631"/>
                  </a:lnTo>
                </a:path>
              </a:pathLst>
            </a:custGeom>
            <a:solidFill>
              <a:srgbClr val="00FFFF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l" rtl="0"/>
              <a:endParaRPr lang="en-US" kern="1200">
                <a:solidFill>
                  <a:srgbClr val="FFFFFF"/>
                </a:solidFill>
                <a:latin typeface="Arial"/>
                <a:ea typeface="+mn-ea"/>
                <a:cs typeface="+mn-cs"/>
              </a:endParaRPr>
            </a:p>
          </p:txBody>
        </p:sp>
        <p:cxnSp>
          <p:nvCxnSpPr>
            <p:cNvPr id="20" name="Straight Connector 19"/>
            <p:cNvCxnSpPr/>
            <p:nvPr/>
          </p:nvCxnSpPr>
          <p:spPr bwMode="auto">
            <a:xfrm rot="16200000" flipH="1">
              <a:off x="3617595" y="2531745"/>
              <a:ext cx="857250" cy="41148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grpSp>
          <p:nvGrpSpPr>
            <p:cNvPr id="18" name="Group 17"/>
            <p:cNvGrpSpPr/>
            <p:nvPr/>
          </p:nvGrpSpPr>
          <p:grpSpPr>
            <a:xfrm>
              <a:off x="415290" y="1215390"/>
              <a:ext cx="3905250" cy="1123950"/>
              <a:chOff x="533400" y="1562100"/>
              <a:chExt cx="3905250" cy="1123950"/>
            </a:xfrm>
          </p:grpSpPr>
          <p:sp>
            <p:nvSpPr>
              <p:cNvPr id="2" name="Oval 1"/>
              <p:cNvSpPr/>
              <p:nvPr/>
            </p:nvSpPr>
            <p:spPr bwMode="auto">
              <a:xfrm>
                <a:off x="533400" y="1562100"/>
                <a:ext cx="3905250" cy="1123950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scene3d>
                <a:camera prst="orthographicFront"/>
                <a:lightRig rig="threePt" dir="t"/>
              </a:scene3d>
              <a:sp3d>
                <a:bevelT w="165100" prst="coolSlant"/>
              </a:sp3d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 dirty="0" smtClean="0">
                  <a:latin typeface="Calibri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983784" y="1902768"/>
                <a:ext cx="3088346" cy="523220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 w="165100" prst="coolSlant"/>
              </a:sp3d>
            </p:spPr>
            <p:txBody>
              <a:bodyPr wrap="none">
                <a:spAutoFit/>
              </a:bodyPr>
              <a:lstStyle/>
              <a:p>
                <a:r>
                  <a:rPr lang="en-US" sz="2800" dirty="0" smtClean="0">
                    <a:latin typeface="Calibri" pitchFamily="34" charset="0"/>
                  </a:rPr>
                  <a:t>Model of forgetting</a:t>
                </a:r>
              </a:p>
            </p:txBody>
          </p:sp>
        </p:grpSp>
      </p:grpSp>
      <p:grpSp>
        <p:nvGrpSpPr>
          <p:cNvPr id="50" name="Group 49"/>
          <p:cNvGrpSpPr/>
          <p:nvPr/>
        </p:nvGrpSpPr>
        <p:grpSpPr>
          <a:xfrm>
            <a:off x="4396155" y="1045112"/>
            <a:ext cx="4571998" cy="1789528"/>
            <a:chOff x="4396155" y="1045112"/>
            <a:chExt cx="4571998" cy="1789528"/>
          </a:xfrm>
        </p:grpSpPr>
        <p:cxnSp>
          <p:nvCxnSpPr>
            <p:cNvPr id="31" name="Straight Connector 30"/>
            <p:cNvCxnSpPr/>
            <p:nvPr/>
          </p:nvCxnSpPr>
          <p:spPr bwMode="auto">
            <a:xfrm rot="10800000">
              <a:off x="4396155" y="1793634"/>
              <a:ext cx="621322" cy="11721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</p:cxnSp>
        <p:sp>
          <p:nvSpPr>
            <p:cNvPr id="3" name="Oval 2"/>
            <p:cNvSpPr/>
            <p:nvPr/>
          </p:nvSpPr>
          <p:spPr bwMode="auto">
            <a:xfrm>
              <a:off x="5062903" y="1045112"/>
              <a:ext cx="3905250" cy="1789528"/>
            </a:xfrm>
            <a:prstGeom prst="ellipse">
              <a:avLst/>
            </a:prstGeom>
            <a:solidFill>
              <a:srgbClr val="92D050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800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Calibri" pitchFamily="34" charset="0"/>
                </a:rPr>
                <a:t>Models of context-sensitive</a:t>
              </a:r>
              <a:r>
                <a:rPr kumimoji="0" lang="en-US" sz="2800" i="0" u="none" strike="noStrike" cap="none" normalizeH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Calibri" pitchFamily="34" charset="0"/>
                </a:rPr>
                <a:t> relevance / value</a:t>
              </a:r>
              <a:endParaRPr kumimoji="0" lang="en-US" sz="280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alibri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1174359" y="4331970"/>
            <a:ext cx="3905250" cy="1726516"/>
            <a:chOff x="1174359" y="4331970"/>
            <a:chExt cx="3905250" cy="1726516"/>
          </a:xfrm>
        </p:grpSpPr>
        <p:grpSp>
          <p:nvGrpSpPr>
            <p:cNvPr id="26" name="Group 25"/>
            <p:cNvGrpSpPr/>
            <p:nvPr/>
          </p:nvGrpSpPr>
          <p:grpSpPr>
            <a:xfrm>
              <a:off x="1174359" y="4934536"/>
              <a:ext cx="3905250" cy="1123950"/>
              <a:chOff x="5238750" y="1303020"/>
              <a:chExt cx="3905250" cy="1123950"/>
            </a:xfrm>
            <a:solidFill>
              <a:srgbClr val="FF3300"/>
            </a:solidFill>
          </p:grpSpPr>
          <p:sp>
            <p:nvSpPr>
              <p:cNvPr id="4" name="Oval 3"/>
              <p:cNvSpPr/>
              <p:nvPr/>
            </p:nvSpPr>
            <p:spPr bwMode="auto">
              <a:xfrm>
                <a:off x="5238750" y="1303020"/>
                <a:ext cx="3905250" cy="1123950"/>
              </a:xfrm>
              <a:prstGeom prst="ellipse">
                <a:avLst/>
              </a:prstGeom>
              <a:grp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scene3d>
                <a:camera prst="orthographicFront"/>
                <a:lightRig rig="threePt" dir="t"/>
              </a:scene3d>
              <a:sp3d>
                <a:bevelT w="165100" prst="coolSlant"/>
              </a:sp3d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800" i="0" u="none" strike="noStrike" cap="none" normalizeH="0" baseline="0" dirty="0" smtClean="0">
                  <a:ln>
                    <a:noFill/>
                  </a:ln>
                  <a:solidFill>
                    <a:schemeClr val="bg2"/>
                  </a:solidFill>
                  <a:effectLst/>
                  <a:latin typeface="Calibri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5686260" y="1632258"/>
                <a:ext cx="3052439" cy="523220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pPr lvl="0"/>
                <a:r>
                  <a:rPr lang="en-US" sz="2800" dirty="0" smtClean="0">
                    <a:solidFill>
                      <a:srgbClr val="000000"/>
                    </a:solidFill>
                    <a:latin typeface="Calibri" pitchFamily="34" charset="0"/>
                  </a:rPr>
                  <a:t>Cost of interruption</a:t>
                </a:r>
              </a:p>
            </p:txBody>
          </p:sp>
        </p:grpSp>
        <p:cxnSp>
          <p:nvCxnSpPr>
            <p:cNvPr id="44" name="Straight Connector 43"/>
            <p:cNvCxnSpPr/>
            <p:nvPr/>
          </p:nvCxnSpPr>
          <p:spPr bwMode="auto">
            <a:xfrm flipV="1">
              <a:off x="3394710" y="4331970"/>
              <a:ext cx="651510" cy="60579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</p:grpSp>
      <p:grpSp>
        <p:nvGrpSpPr>
          <p:cNvPr id="51" name="Group 50"/>
          <p:cNvGrpSpPr/>
          <p:nvPr/>
        </p:nvGrpSpPr>
        <p:grpSpPr>
          <a:xfrm>
            <a:off x="5181600" y="4937760"/>
            <a:ext cx="4006991" cy="1684615"/>
            <a:chOff x="5181600" y="4937760"/>
            <a:chExt cx="4006991" cy="1684615"/>
          </a:xfrm>
        </p:grpSpPr>
        <p:sp>
          <p:nvSpPr>
            <p:cNvPr id="42" name="Freeform 41"/>
            <p:cNvSpPr/>
            <p:nvPr/>
          </p:nvSpPr>
          <p:spPr bwMode="auto">
            <a:xfrm>
              <a:off x="5181600" y="4937760"/>
              <a:ext cx="2836545" cy="1108710"/>
            </a:xfrm>
            <a:custGeom>
              <a:avLst/>
              <a:gdLst>
                <a:gd name="connsiteX0" fmla="*/ 361950 w 2836545"/>
                <a:gd name="connsiteY0" fmla="*/ 0 h 1703070"/>
                <a:gd name="connsiteX1" fmla="*/ 53340 w 2836545"/>
                <a:gd name="connsiteY1" fmla="*/ 822960 h 1703070"/>
                <a:gd name="connsiteX2" fmla="*/ 681990 w 2836545"/>
                <a:gd name="connsiteY2" fmla="*/ 1611630 h 1703070"/>
                <a:gd name="connsiteX3" fmla="*/ 2556510 w 2836545"/>
                <a:gd name="connsiteY3" fmla="*/ 1371600 h 1703070"/>
                <a:gd name="connsiteX4" fmla="*/ 2362200 w 2836545"/>
                <a:gd name="connsiteY4" fmla="*/ 628650 h 1703070"/>
                <a:gd name="connsiteX5" fmla="*/ 1333500 w 2836545"/>
                <a:gd name="connsiteY5" fmla="*/ 228600 h 1703070"/>
                <a:gd name="connsiteX6" fmla="*/ 830580 w 2836545"/>
                <a:gd name="connsiteY6" fmla="*/ 594360 h 1703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36545" h="1703070">
                  <a:moveTo>
                    <a:pt x="361950" y="0"/>
                  </a:moveTo>
                  <a:cubicBezTo>
                    <a:pt x="180975" y="277177"/>
                    <a:pt x="0" y="554355"/>
                    <a:pt x="53340" y="822960"/>
                  </a:cubicBezTo>
                  <a:cubicBezTo>
                    <a:pt x="106680" y="1091565"/>
                    <a:pt x="264795" y="1520190"/>
                    <a:pt x="681990" y="1611630"/>
                  </a:cubicBezTo>
                  <a:cubicBezTo>
                    <a:pt x="1099185" y="1703070"/>
                    <a:pt x="2276475" y="1535430"/>
                    <a:pt x="2556510" y="1371600"/>
                  </a:cubicBezTo>
                  <a:cubicBezTo>
                    <a:pt x="2836545" y="1207770"/>
                    <a:pt x="2566035" y="819150"/>
                    <a:pt x="2362200" y="628650"/>
                  </a:cubicBezTo>
                  <a:cubicBezTo>
                    <a:pt x="2158365" y="438150"/>
                    <a:pt x="1588770" y="234315"/>
                    <a:pt x="1333500" y="228600"/>
                  </a:cubicBezTo>
                  <a:cubicBezTo>
                    <a:pt x="1078230" y="222885"/>
                    <a:pt x="830580" y="594360"/>
                    <a:pt x="830580" y="594360"/>
                  </a:cubicBezTo>
                </a:path>
              </a:pathLst>
            </a:custGeom>
            <a:noFill/>
            <a:ln w="38100" cap="flat" cmpd="sng" algn="ctr">
              <a:solidFill>
                <a:schemeClr val="accent1">
                  <a:lumMod val="20000"/>
                  <a:lumOff val="80000"/>
                </a:schemeClr>
              </a:solidFill>
              <a:prstDash val="solid"/>
              <a:round/>
              <a:headEnd type="none" w="lg" len="lg"/>
              <a:tailEnd type="triangle" w="lg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326380" y="6099155"/>
              <a:ext cx="38622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>
                  <a:solidFill>
                    <a:schemeClr val="tx1"/>
                  </a:solidFill>
                  <a:latin typeface="Calibri" pitchFamily="34" charset="0"/>
                </a:rPr>
                <a:t>Reminders at ideal times </a:t>
              </a:r>
              <a:endParaRPr lang="en-US" sz="2800" dirty="0">
                <a:solidFill>
                  <a:schemeClr val="tx1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70" decel="100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770" decel="100000"/>
                                        <p:tgtEl>
                                          <p:spTgt spid="5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06400" y="226875"/>
            <a:ext cx="8172450" cy="591573"/>
          </a:xfrm>
        </p:spPr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Integrative </a:t>
            </a:r>
            <a:r>
              <a:rPr lang="en-US" dirty="0">
                <a:solidFill>
                  <a:schemeClr val="tx2"/>
                </a:solidFill>
              </a:rPr>
              <a:t>Intelligence</a:t>
            </a:r>
          </a:p>
        </p:txBody>
      </p:sp>
      <p:sp>
        <p:nvSpPr>
          <p:cNvPr id="572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17" y="2720621"/>
            <a:ext cx="8666162" cy="3066097"/>
          </a:xfrm>
        </p:spPr>
        <p:txBody>
          <a:bodyPr/>
          <a:lstStyle/>
          <a:p>
            <a:r>
              <a:rPr lang="en-US" sz="2800" dirty="0"/>
              <a:t>Sensing &amp; symbols</a:t>
            </a:r>
          </a:p>
          <a:p>
            <a:r>
              <a:rPr lang="en-US" sz="2800" dirty="0"/>
              <a:t>Goals &amp; preferences</a:t>
            </a:r>
          </a:p>
          <a:p>
            <a:r>
              <a:rPr lang="en-US" sz="2800" dirty="0" smtClean="0"/>
              <a:t>Action execution, monitoring</a:t>
            </a:r>
          </a:p>
          <a:p>
            <a:r>
              <a:rPr lang="en-US" sz="2800" dirty="0" smtClean="0"/>
              <a:t>Learning, semi- and unsupervised </a:t>
            </a:r>
          </a:p>
          <a:p>
            <a:r>
              <a:rPr lang="en-US" sz="2800" dirty="0" smtClean="0"/>
              <a:t>Interaction of components</a:t>
            </a:r>
          </a:p>
          <a:p>
            <a:endParaRPr lang="en-US" sz="2800" dirty="0"/>
          </a:p>
        </p:txBody>
      </p:sp>
      <p:sp>
        <p:nvSpPr>
          <p:cNvPr id="572425" name="Rectangle 9"/>
          <p:cNvSpPr>
            <a:spLocks noChangeArrowheads="1"/>
          </p:cNvSpPr>
          <p:nvPr/>
        </p:nvSpPr>
        <p:spPr bwMode="auto">
          <a:xfrm>
            <a:off x="446088" y="857250"/>
            <a:ext cx="8559800" cy="138499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/>
            <a:endParaRPr lang="en-US" sz="2800" b="1" kern="1200" dirty="0">
              <a:solidFill>
                <a:srgbClr val="B7EFF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+mn-ea"/>
              <a:cs typeface="+mn-cs"/>
            </a:endParaRPr>
          </a:p>
          <a:p>
            <a:pPr algn="l" rtl="0"/>
            <a:r>
              <a:rPr lang="en-US" sz="2800" b="1" u="sng" kern="1200" dirty="0">
                <a:solidFill>
                  <a:srgbClr val="B7EF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Opportunity:</a:t>
            </a:r>
            <a:r>
              <a:rPr lang="en-US" sz="2800" b="1" kern="1200" dirty="0">
                <a:solidFill>
                  <a:srgbClr val="B7EF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 More comprehensive, “integrative </a:t>
            </a:r>
            <a:r>
              <a:rPr lang="en-US" sz="2800" b="1" kern="1200" dirty="0" smtClean="0">
                <a:solidFill>
                  <a:srgbClr val="B7EF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intelligences,” probing open world</a:t>
            </a:r>
            <a:endParaRPr lang="en-US" sz="2800" b="1" kern="1200" dirty="0">
              <a:solidFill>
                <a:srgbClr val="B7EFF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572428" name="Freeform 12"/>
          <p:cNvSpPr>
            <a:spLocks/>
          </p:cNvSpPr>
          <p:nvPr/>
        </p:nvSpPr>
        <p:spPr bwMode="auto">
          <a:xfrm>
            <a:off x="512212" y="2555175"/>
            <a:ext cx="2049463" cy="2907748"/>
          </a:xfrm>
          <a:custGeom>
            <a:avLst/>
            <a:gdLst/>
            <a:ahLst/>
            <a:cxnLst>
              <a:cxn ang="0">
                <a:pos x="508" y="2118"/>
              </a:cxn>
              <a:cxn ang="0">
                <a:pos x="91" y="1194"/>
              </a:cxn>
              <a:cxn ang="0">
                <a:pos x="51" y="479"/>
              </a:cxn>
              <a:cxn ang="0">
                <a:pos x="399" y="62"/>
              </a:cxn>
              <a:cxn ang="0">
                <a:pos x="975" y="131"/>
              </a:cxn>
              <a:cxn ang="0">
                <a:pos x="1203" y="846"/>
              </a:cxn>
              <a:cxn ang="0">
                <a:pos x="1253" y="1720"/>
              </a:cxn>
              <a:cxn ang="0">
                <a:pos x="975" y="1998"/>
              </a:cxn>
              <a:cxn ang="0">
                <a:pos x="558" y="1840"/>
              </a:cxn>
              <a:cxn ang="0">
                <a:pos x="478" y="1542"/>
              </a:cxn>
            </a:cxnLst>
            <a:rect l="0" t="0" r="r" b="b"/>
            <a:pathLst>
              <a:path w="1291" h="2118">
                <a:moveTo>
                  <a:pt x="508" y="2118"/>
                </a:moveTo>
                <a:cubicBezTo>
                  <a:pt x="337" y="1792"/>
                  <a:pt x="167" y="1467"/>
                  <a:pt x="91" y="1194"/>
                </a:cubicBezTo>
                <a:cubicBezTo>
                  <a:pt x="15" y="921"/>
                  <a:pt x="0" y="668"/>
                  <a:pt x="51" y="479"/>
                </a:cubicBezTo>
                <a:cubicBezTo>
                  <a:pt x="102" y="290"/>
                  <a:pt x="245" y="120"/>
                  <a:pt x="399" y="62"/>
                </a:cubicBezTo>
                <a:cubicBezTo>
                  <a:pt x="553" y="4"/>
                  <a:pt x="841" y="0"/>
                  <a:pt x="975" y="131"/>
                </a:cubicBezTo>
                <a:cubicBezTo>
                  <a:pt x="1109" y="262"/>
                  <a:pt x="1157" y="581"/>
                  <a:pt x="1203" y="846"/>
                </a:cubicBezTo>
                <a:cubicBezTo>
                  <a:pt x="1249" y="1111"/>
                  <a:pt x="1291" y="1528"/>
                  <a:pt x="1253" y="1720"/>
                </a:cubicBezTo>
                <a:cubicBezTo>
                  <a:pt x="1215" y="1912"/>
                  <a:pt x="1091" y="1978"/>
                  <a:pt x="975" y="1998"/>
                </a:cubicBezTo>
                <a:cubicBezTo>
                  <a:pt x="859" y="2018"/>
                  <a:pt x="641" y="1916"/>
                  <a:pt x="558" y="1840"/>
                </a:cubicBezTo>
                <a:cubicBezTo>
                  <a:pt x="475" y="1764"/>
                  <a:pt x="476" y="1653"/>
                  <a:pt x="478" y="1542"/>
                </a:cubicBezTo>
              </a:path>
            </a:pathLst>
          </a:custGeom>
          <a:noFill/>
          <a:ln w="28575" cap="flat" cmpd="sng">
            <a:solidFill>
              <a:schemeClr val="tx2"/>
            </a:solidFill>
            <a:prstDash val="solid"/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pPr algn="l" rtl="0"/>
            <a:endParaRPr lang="en-US" kern="120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72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2419" grpId="0"/>
      <p:bldP spid="572428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06400" y="226875"/>
            <a:ext cx="8172450" cy="591573"/>
          </a:xfrm>
        </p:spPr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Integrative </a:t>
            </a:r>
            <a:r>
              <a:rPr lang="en-US" dirty="0">
                <a:solidFill>
                  <a:schemeClr val="tx2"/>
                </a:solidFill>
              </a:rPr>
              <a:t>Intelligence</a:t>
            </a:r>
          </a:p>
        </p:txBody>
      </p:sp>
      <p:sp>
        <p:nvSpPr>
          <p:cNvPr id="572425" name="Rectangle 9"/>
          <p:cNvSpPr>
            <a:spLocks noChangeArrowheads="1"/>
          </p:cNvSpPr>
          <p:nvPr/>
        </p:nvSpPr>
        <p:spPr bwMode="auto">
          <a:xfrm>
            <a:off x="446088" y="857250"/>
            <a:ext cx="8559800" cy="138499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/>
            <a:endParaRPr lang="en-US" sz="2800" b="1" kern="1200" dirty="0">
              <a:solidFill>
                <a:srgbClr val="B7EFF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+mn-ea"/>
              <a:cs typeface="+mn-cs"/>
            </a:endParaRPr>
          </a:p>
          <a:p>
            <a:pPr algn="l" rtl="0"/>
            <a:r>
              <a:rPr lang="en-US" sz="2800" b="1" u="sng" kern="1200" dirty="0">
                <a:solidFill>
                  <a:srgbClr val="B7EF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Opportunity:</a:t>
            </a:r>
            <a:r>
              <a:rPr lang="en-US" sz="2800" b="1" kern="1200" dirty="0">
                <a:solidFill>
                  <a:srgbClr val="B7EF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 More comprehensive, “integrative </a:t>
            </a:r>
            <a:r>
              <a:rPr lang="en-US" sz="2800" b="1" kern="1200" dirty="0" smtClean="0">
                <a:solidFill>
                  <a:srgbClr val="B7EFF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+mn-cs"/>
              </a:rPr>
              <a:t>intelligences,” probing open world</a:t>
            </a:r>
            <a:endParaRPr lang="en-US" sz="2800" b="1" kern="1200" dirty="0">
              <a:solidFill>
                <a:srgbClr val="B7EFF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44379" y="2403909"/>
            <a:ext cx="8354728" cy="868572"/>
          </a:xfrm>
        </p:spPr>
        <p:txBody>
          <a:bodyPr/>
          <a:lstStyle/>
          <a:p>
            <a:r>
              <a:rPr lang="en-US" sz="2800" dirty="0" smtClean="0"/>
              <a:t>Weaving together components that have been developed separately</a:t>
            </a:r>
            <a:endParaRPr lang="en-US" sz="2800" dirty="0"/>
          </a:p>
        </p:txBody>
      </p:sp>
      <p:grpSp>
        <p:nvGrpSpPr>
          <p:cNvPr id="47" name="Group 46"/>
          <p:cNvGrpSpPr/>
          <p:nvPr/>
        </p:nvGrpSpPr>
        <p:grpSpPr>
          <a:xfrm>
            <a:off x="435210" y="3460443"/>
            <a:ext cx="7139872" cy="2907748"/>
            <a:chOff x="435210" y="3228943"/>
            <a:chExt cx="7139872" cy="2907748"/>
          </a:xfrm>
        </p:grpSpPr>
        <p:sp>
          <p:nvSpPr>
            <p:cNvPr id="26" name="Rectangle 17"/>
            <p:cNvSpPr>
              <a:spLocks noChangeArrowheads="1"/>
            </p:cNvSpPr>
            <p:nvPr/>
          </p:nvSpPr>
          <p:spPr bwMode="auto">
            <a:xfrm>
              <a:off x="3566060" y="5139842"/>
              <a:ext cx="1708584" cy="619125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24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" pitchFamily="34" charset="0"/>
                </a:rPr>
                <a:t>Learning</a:t>
              </a:r>
              <a:endPara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27" name="Rectangle 18"/>
            <p:cNvSpPr>
              <a:spLocks noChangeArrowheads="1"/>
            </p:cNvSpPr>
            <p:nvPr/>
          </p:nvSpPr>
          <p:spPr bwMode="auto">
            <a:xfrm>
              <a:off x="5368123" y="5179713"/>
              <a:ext cx="1975953" cy="584200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24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" pitchFamily="34" charset="0"/>
                </a:rPr>
                <a:t>Inference</a:t>
              </a:r>
              <a:endPara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28" name="Rectangle 19"/>
            <p:cNvSpPr>
              <a:spLocks noChangeArrowheads="1"/>
            </p:cNvSpPr>
            <p:nvPr/>
          </p:nvSpPr>
          <p:spPr bwMode="auto">
            <a:xfrm>
              <a:off x="1443790" y="3630179"/>
              <a:ext cx="1434164" cy="657225"/>
            </a:xfrm>
            <a:prstGeom prst="rect">
              <a:avLst/>
            </a:prstGeom>
            <a:solidFill>
              <a:srgbClr val="4300B0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" pitchFamily="34" charset="0"/>
                </a:rPr>
                <a:t>NLP</a:t>
              </a:r>
              <a:endPara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29" name="Rectangle 21"/>
            <p:cNvSpPr>
              <a:spLocks noChangeArrowheads="1"/>
            </p:cNvSpPr>
            <p:nvPr/>
          </p:nvSpPr>
          <p:spPr bwMode="auto">
            <a:xfrm>
              <a:off x="1593885" y="5163619"/>
              <a:ext cx="1803834" cy="571500"/>
            </a:xfrm>
            <a:prstGeom prst="rect">
              <a:avLst/>
            </a:prstGeom>
            <a:solidFill>
              <a:srgbClr val="7030A0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24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" pitchFamily="34" charset="0"/>
                </a:rPr>
                <a:t>Vision</a:t>
              </a:r>
              <a:endPara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41" name="Rectangle 21"/>
            <p:cNvSpPr>
              <a:spLocks noChangeArrowheads="1"/>
            </p:cNvSpPr>
            <p:nvPr/>
          </p:nvSpPr>
          <p:spPr bwMode="auto">
            <a:xfrm>
              <a:off x="3382578" y="4350618"/>
              <a:ext cx="1803834" cy="651377"/>
            </a:xfrm>
            <a:prstGeom prst="rect">
              <a:avLst/>
            </a:prstGeom>
            <a:solidFill>
              <a:srgbClr val="23B600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24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" pitchFamily="34" charset="0"/>
                </a:rPr>
                <a:t>Speech recognition</a:t>
              </a:r>
              <a:endPara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42" name="Rectangle 18"/>
            <p:cNvSpPr>
              <a:spLocks noChangeArrowheads="1"/>
            </p:cNvSpPr>
            <p:nvPr/>
          </p:nvSpPr>
          <p:spPr bwMode="auto">
            <a:xfrm>
              <a:off x="5318393" y="4408087"/>
              <a:ext cx="1975953" cy="584200"/>
            </a:xfrm>
            <a:prstGeom prst="rect">
              <a:avLst/>
            </a:prstGeom>
            <a:solidFill>
              <a:srgbClr val="002060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24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" pitchFamily="34" charset="0"/>
                </a:rPr>
                <a:t>Planning</a:t>
              </a:r>
              <a:endPara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43" name="Rectangle 18"/>
            <p:cNvSpPr>
              <a:spLocks noChangeArrowheads="1"/>
            </p:cNvSpPr>
            <p:nvPr/>
          </p:nvSpPr>
          <p:spPr bwMode="auto">
            <a:xfrm>
              <a:off x="3131853" y="3549833"/>
              <a:ext cx="2489301" cy="714158"/>
            </a:xfrm>
            <a:prstGeom prst="rect">
              <a:avLst/>
            </a:prstGeom>
            <a:solidFill>
              <a:srgbClr val="730F4B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24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" pitchFamily="34" charset="0"/>
                </a:rPr>
                <a:t>Robot motion / manipulation</a:t>
              </a:r>
              <a:endPara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44" name="Rectangle 21"/>
            <p:cNvSpPr>
              <a:spLocks noChangeArrowheads="1"/>
            </p:cNvSpPr>
            <p:nvPr/>
          </p:nvSpPr>
          <p:spPr bwMode="auto">
            <a:xfrm>
              <a:off x="1475171" y="4377891"/>
              <a:ext cx="1803834" cy="68987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24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" pitchFamily="34" charset="0"/>
                </a:rPr>
                <a:t>Speech generation</a:t>
              </a:r>
              <a:endPara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45" name="Rectangle 17"/>
            <p:cNvSpPr>
              <a:spLocks noChangeArrowheads="1"/>
            </p:cNvSpPr>
            <p:nvPr/>
          </p:nvSpPr>
          <p:spPr bwMode="auto">
            <a:xfrm>
              <a:off x="5730140" y="3636697"/>
              <a:ext cx="1844942" cy="619125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>
                <a:lnSpc>
                  <a:spcPct val="90000"/>
                </a:lnSpc>
                <a:spcBef>
                  <a:spcPct val="30000"/>
                </a:spcBef>
                <a:spcAft>
                  <a:spcPct val="10000"/>
                </a:spcAft>
                <a:buClr>
                  <a:schemeClr val="tx2"/>
                </a:buClr>
                <a:buSzPct val="75000"/>
                <a:buFont typeface="Wingdings" pitchFamily="2" charset="2"/>
                <a:buNone/>
              </a:pPr>
              <a:r>
                <a:rPr lang="en-US" sz="24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" pitchFamily="34" charset="0"/>
                </a:rPr>
                <a:t>Localization</a:t>
              </a:r>
              <a:endPara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435210" y="3228943"/>
              <a:ext cx="2049463" cy="2907748"/>
            </a:xfrm>
            <a:custGeom>
              <a:avLst/>
              <a:gdLst/>
              <a:ahLst/>
              <a:cxnLst>
                <a:cxn ang="0">
                  <a:pos x="508" y="2118"/>
                </a:cxn>
                <a:cxn ang="0">
                  <a:pos x="91" y="1194"/>
                </a:cxn>
                <a:cxn ang="0">
                  <a:pos x="51" y="479"/>
                </a:cxn>
                <a:cxn ang="0">
                  <a:pos x="399" y="62"/>
                </a:cxn>
                <a:cxn ang="0">
                  <a:pos x="975" y="131"/>
                </a:cxn>
                <a:cxn ang="0">
                  <a:pos x="1203" y="846"/>
                </a:cxn>
                <a:cxn ang="0">
                  <a:pos x="1253" y="1720"/>
                </a:cxn>
                <a:cxn ang="0">
                  <a:pos x="975" y="1998"/>
                </a:cxn>
                <a:cxn ang="0">
                  <a:pos x="558" y="1840"/>
                </a:cxn>
                <a:cxn ang="0">
                  <a:pos x="478" y="1542"/>
                </a:cxn>
              </a:cxnLst>
              <a:rect l="0" t="0" r="r" b="b"/>
              <a:pathLst>
                <a:path w="1291" h="2118">
                  <a:moveTo>
                    <a:pt x="508" y="2118"/>
                  </a:moveTo>
                  <a:cubicBezTo>
                    <a:pt x="337" y="1792"/>
                    <a:pt x="167" y="1467"/>
                    <a:pt x="91" y="1194"/>
                  </a:cubicBezTo>
                  <a:cubicBezTo>
                    <a:pt x="15" y="921"/>
                    <a:pt x="0" y="668"/>
                    <a:pt x="51" y="479"/>
                  </a:cubicBezTo>
                  <a:cubicBezTo>
                    <a:pt x="102" y="290"/>
                    <a:pt x="245" y="120"/>
                    <a:pt x="399" y="62"/>
                  </a:cubicBezTo>
                  <a:cubicBezTo>
                    <a:pt x="553" y="4"/>
                    <a:pt x="841" y="0"/>
                    <a:pt x="975" y="131"/>
                  </a:cubicBezTo>
                  <a:cubicBezTo>
                    <a:pt x="1109" y="262"/>
                    <a:pt x="1157" y="581"/>
                    <a:pt x="1203" y="846"/>
                  </a:cubicBezTo>
                  <a:cubicBezTo>
                    <a:pt x="1249" y="1111"/>
                    <a:pt x="1291" y="1528"/>
                    <a:pt x="1253" y="1720"/>
                  </a:cubicBezTo>
                  <a:cubicBezTo>
                    <a:pt x="1215" y="1912"/>
                    <a:pt x="1091" y="1978"/>
                    <a:pt x="975" y="1998"/>
                  </a:cubicBezTo>
                  <a:cubicBezTo>
                    <a:pt x="859" y="2018"/>
                    <a:pt x="641" y="1916"/>
                    <a:pt x="558" y="1840"/>
                  </a:cubicBezTo>
                  <a:cubicBezTo>
                    <a:pt x="475" y="1764"/>
                    <a:pt x="476" y="1653"/>
                    <a:pt x="478" y="1542"/>
                  </a:cubicBezTo>
                </a:path>
              </a:pathLst>
            </a:custGeom>
            <a:noFill/>
            <a:ln w="28575" cap="flat" cmpd="sng">
              <a:solidFill>
                <a:schemeClr val="tx2"/>
              </a:solidFill>
              <a:prstDash val="solid"/>
              <a:round/>
              <a:headEnd type="none" w="sm" len="sm"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kern="120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3887"/>
            <a:ext cx="8172450" cy="591573"/>
          </a:xfrm>
        </p:spPr>
        <p:txBody>
          <a:bodyPr/>
          <a:lstStyle/>
          <a:p>
            <a:r>
              <a:rPr lang="en-US" dirty="0" smtClean="0"/>
              <a:t>Integrative Intelligence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115" y="1232452"/>
            <a:ext cx="8338931" cy="868572"/>
          </a:xfrm>
        </p:spPr>
        <p:txBody>
          <a:bodyPr/>
          <a:lstStyle/>
          <a:p>
            <a:r>
              <a:rPr lang="en-US" sz="2800" dirty="0" smtClean="0"/>
              <a:t>Vision, manipulation, navigation, learning</a:t>
            </a:r>
            <a:endParaRPr lang="en-US" sz="2800" dirty="0"/>
          </a:p>
        </p:txBody>
      </p:sp>
      <p:pic>
        <p:nvPicPr>
          <p:cNvPr id="4" name="STAIR - Stapler delivery (partially 6x speed)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868555" y="1992794"/>
            <a:ext cx="5811079" cy="435830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13880" y="6317214"/>
            <a:ext cx="18288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Ng, </a:t>
            </a:r>
            <a:r>
              <a:rPr lang="en-US" sz="2000" i="1" dirty="0" smtClean="0">
                <a:solidFill>
                  <a:schemeClr val="tx1"/>
                </a:solidFill>
                <a:latin typeface="Calibri" pitchFamily="34" charset="0"/>
              </a:rPr>
              <a:t>et al. </a:t>
            </a:r>
            <a:endParaRPr lang="en-US" sz="2000" i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97531" y="5941368"/>
            <a:ext cx="9140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(video)</a:t>
            </a:r>
            <a:endParaRPr lang="en-US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1295400"/>
            <a:ext cx="2374667" cy="510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cxnSp>
        <p:nvCxnSpPr>
          <p:cNvPr id="199" name="Straight Connector 198"/>
          <p:cNvCxnSpPr/>
          <p:nvPr/>
        </p:nvCxnSpPr>
        <p:spPr bwMode="auto">
          <a:xfrm>
            <a:off x="1993860" y="3905936"/>
            <a:ext cx="152400" cy="1588"/>
          </a:xfrm>
          <a:prstGeom prst="line">
            <a:avLst/>
          </a:prstGeom>
          <a:noFill/>
          <a:ln w="28575" cap="flat" cmpd="sng" algn="ctr">
            <a:solidFill>
              <a:srgbClr val="BAE18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73" name="Straight Arrow Connector 72"/>
          <p:cNvCxnSpPr/>
          <p:nvPr/>
        </p:nvCxnSpPr>
        <p:spPr bwMode="auto">
          <a:xfrm rot="16200000" flipV="1">
            <a:off x="5182394" y="545858"/>
            <a:ext cx="152400" cy="158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BAE18F"/>
            </a:solidFill>
            <a:prstDash val="solid"/>
            <a:miter lim="800000"/>
            <a:headEnd type="none" w="med" len="med"/>
            <a:tailEnd type="triangle" w="med" len="med"/>
          </a:ln>
          <a:effectLst/>
        </p:spPr>
      </p:cxnSp>
      <p:grpSp>
        <p:nvGrpSpPr>
          <p:cNvPr id="78" name="Group 77"/>
          <p:cNvGrpSpPr/>
          <p:nvPr/>
        </p:nvGrpSpPr>
        <p:grpSpPr>
          <a:xfrm>
            <a:off x="2209800" y="1295400"/>
            <a:ext cx="6629400" cy="5423452"/>
            <a:chOff x="2209800" y="1295400"/>
            <a:chExt cx="6629400" cy="5423452"/>
          </a:xfrm>
        </p:grpSpPr>
        <p:grpSp>
          <p:nvGrpSpPr>
            <p:cNvPr id="3" name="Group 204"/>
            <p:cNvGrpSpPr/>
            <p:nvPr/>
          </p:nvGrpSpPr>
          <p:grpSpPr>
            <a:xfrm>
              <a:off x="4648199" y="2019301"/>
              <a:ext cx="2133601" cy="3009899"/>
              <a:chOff x="4648199" y="1866901"/>
              <a:chExt cx="2133601" cy="3009899"/>
            </a:xfrm>
          </p:grpSpPr>
          <p:cxnSp>
            <p:nvCxnSpPr>
              <p:cNvPr id="109" name="Straight Arrow Connector 108"/>
              <p:cNvCxnSpPr/>
              <p:nvPr/>
            </p:nvCxnSpPr>
            <p:spPr bwMode="auto">
              <a:xfrm rot="16200000" flipV="1">
                <a:off x="6020594" y="4799806"/>
                <a:ext cx="152400" cy="1588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BAE18F"/>
                </a:solidFill>
                <a:prstDash val="solid"/>
                <a:miter lim="800000"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111" name="Straight Arrow Connector 110"/>
              <p:cNvCxnSpPr/>
              <p:nvPr/>
            </p:nvCxnSpPr>
            <p:spPr bwMode="auto">
              <a:xfrm rot="16200000" flipV="1">
                <a:off x="6351102" y="3733007"/>
                <a:ext cx="152400" cy="1588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BAE18F"/>
                </a:solidFill>
                <a:prstDash val="solid"/>
                <a:miter lim="800000"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112" name="Straight Arrow Connector 111"/>
              <p:cNvCxnSpPr/>
              <p:nvPr/>
            </p:nvCxnSpPr>
            <p:spPr bwMode="auto">
              <a:xfrm rot="16200000" flipV="1">
                <a:off x="5561806" y="3733007"/>
                <a:ext cx="152400" cy="1588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BAE18F"/>
                </a:solidFill>
                <a:prstDash val="solid"/>
                <a:miter lim="800000"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113" name="Elbow Connector 65"/>
              <p:cNvCxnSpPr>
                <a:stCxn id="70" idx="0"/>
                <a:endCxn id="63" idx="3"/>
              </p:cNvCxnSpPr>
              <p:nvPr/>
            </p:nvCxnSpPr>
            <p:spPr bwMode="auto">
              <a:xfrm rot="16200000" flipV="1">
                <a:off x="4724398" y="2400297"/>
                <a:ext cx="800104" cy="952501"/>
              </a:xfrm>
              <a:prstGeom prst="bentConnector2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BAE18F"/>
                </a:solidFill>
                <a:prstDash val="solid"/>
                <a:miter lim="800000"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116" name="Elbow Connector 65"/>
              <p:cNvCxnSpPr>
                <a:stCxn id="71" idx="0"/>
                <a:endCxn id="50" idx="3"/>
              </p:cNvCxnSpPr>
              <p:nvPr/>
            </p:nvCxnSpPr>
            <p:spPr bwMode="auto">
              <a:xfrm rot="16200000" flipV="1">
                <a:off x="4991101" y="1828800"/>
                <a:ext cx="1409699" cy="1485901"/>
              </a:xfrm>
              <a:prstGeom prst="bentConnector2">
                <a:avLst/>
              </a:prstGeom>
              <a:solidFill>
                <a:schemeClr val="accent1"/>
              </a:solidFill>
              <a:ln w="19050" cap="flat" cmpd="sng" algn="ctr">
                <a:solidFill>
                  <a:srgbClr val="BAE18F"/>
                </a:solidFill>
                <a:prstDash val="solid"/>
                <a:miter lim="800000"/>
                <a:headEnd type="none" w="med" len="med"/>
                <a:tailEnd type="triangle" w="med" len="med"/>
              </a:ln>
              <a:effectLst/>
            </p:spPr>
          </p:cxnSp>
          <p:sp>
            <p:nvSpPr>
              <p:cNvPr id="70" name="Rectangle 69"/>
              <p:cNvSpPr/>
              <p:nvPr/>
            </p:nvSpPr>
            <p:spPr bwMode="auto">
              <a:xfrm>
                <a:off x="5257800" y="3276600"/>
                <a:ext cx="685800" cy="381000"/>
              </a:xfrm>
              <a:prstGeom prst="rect">
                <a:avLst/>
              </a:prstGeom>
              <a:solidFill>
                <a:srgbClr val="F7F7F7"/>
              </a:solidFill>
              <a:ln w="1270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000" b="0" i="0" u="none" strike="noStrike" cap="none" normalizeH="0" baseline="0" dirty="0" smtClean="0">
                    <a:ln>
                      <a:noFill/>
                    </a:ln>
                    <a:effectLst/>
                    <a:latin typeface="Helvetica"/>
                  </a:rPr>
                  <a:t>Speech</a:t>
                </a:r>
                <a:br>
                  <a:rPr kumimoji="0" lang="en-US" sz="1000" b="0" i="0" u="none" strike="noStrike" cap="none" normalizeH="0" baseline="0" dirty="0" smtClean="0">
                    <a:ln>
                      <a:noFill/>
                    </a:ln>
                    <a:effectLst/>
                    <a:latin typeface="Helvetica"/>
                  </a:rPr>
                </a:br>
                <a:r>
                  <a:rPr kumimoji="0" lang="en-US" sz="1000" b="0" i="0" u="none" strike="noStrike" cap="none" normalizeH="0" baseline="0" dirty="0" smtClean="0">
                    <a:ln>
                      <a:noFill/>
                    </a:ln>
                    <a:effectLst/>
                    <a:latin typeface="Helvetica"/>
                  </a:rPr>
                  <a:t>Synthesis</a:t>
                </a:r>
              </a:p>
            </p:txBody>
          </p:sp>
          <p:sp>
            <p:nvSpPr>
              <p:cNvPr id="68" name="Rectangle 67"/>
              <p:cNvSpPr/>
              <p:nvPr/>
            </p:nvSpPr>
            <p:spPr bwMode="auto">
              <a:xfrm>
                <a:off x="5257800" y="3810000"/>
                <a:ext cx="1524000" cy="914400"/>
              </a:xfrm>
              <a:prstGeom prst="rect">
                <a:avLst/>
              </a:prstGeom>
              <a:solidFill>
                <a:srgbClr val="F7F7F7"/>
              </a:solidFill>
              <a:ln w="1270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0" i="0" u="none" strike="noStrike" cap="none" normalizeH="0" baseline="0" dirty="0" smtClean="0">
                    <a:ln>
                      <a:noFill/>
                    </a:ln>
                    <a:effectLst/>
                    <a:latin typeface="Helvetica"/>
                  </a:rPr>
                  <a:t>Output</a:t>
                </a:r>
                <a:br>
                  <a:rPr kumimoji="0" lang="en-US" sz="1200" b="0" i="0" u="none" strike="noStrike" cap="none" normalizeH="0" baseline="0" dirty="0" smtClean="0">
                    <a:ln>
                      <a:noFill/>
                    </a:ln>
                    <a:effectLst/>
                    <a:latin typeface="Helvetica"/>
                  </a:rPr>
                </a:br>
                <a:r>
                  <a:rPr kumimoji="0" lang="en-US" sz="1200" b="0" i="0" u="none" strike="noStrike" cap="none" normalizeH="0" baseline="0" dirty="0" smtClean="0">
                    <a:ln>
                      <a:noFill/>
                    </a:ln>
                    <a:effectLst/>
                    <a:latin typeface="Helvetica"/>
                  </a:rPr>
                  <a:t>Management</a:t>
                </a:r>
              </a:p>
            </p:txBody>
          </p:sp>
          <p:sp>
            <p:nvSpPr>
              <p:cNvPr id="71" name="Rectangle 70"/>
              <p:cNvSpPr/>
              <p:nvPr/>
            </p:nvSpPr>
            <p:spPr bwMode="auto">
              <a:xfrm>
                <a:off x="6096000" y="3276600"/>
                <a:ext cx="685800" cy="381000"/>
              </a:xfrm>
              <a:prstGeom prst="rect">
                <a:avLst/>
              </a:prstGeom>
              <a:solidFill>
                <a:srgbClr val="F7F7F7"/>
              </a:solidFill>
              <a:ln w="1270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000" b="0" i="0" u="none" strike="noStrike" cap="none" normalizeH="0" baseline="0" dirty="0" smtClean="0">
                    <a:ln>
                      <a:noFill/>
                    </a:ln>
                    <a:effectLst/>
                    <a:latin typeface="Helvetica"/>
                  </a:rPr>
                  <a:t>Avatar</a:t>
                </a:r>
                <a:br>
                  <a:rPr kumimoji="0" lang="en-US" sz="1000" b="0" i="0" u="none" strike="noStrike" cap="none" normalizeH="0" baseline="0" dirty="0" smtClean="0">
                    <a:ln>
                      <a:noFill/>
                    </a:ln>
                    <a:effectLst/>
                    <a:latin typeface="Helvetica"/>
                  </a:rPr>
                </a:br>
                <a:r>
                  <a:rPr kumimoji="0" lang="en-US" sz="1000" b="0" i="0" u="none" strike="noStrike" cap="none" normalizeH="0" baseline="0" dirty="0" smtClean="0">
                    <a:ln>
                      <a:noFill/>
                    </a:ln>
                    <a:effectLst/>
                    <a:latin typeface="Helvetica"/>
                  </a:rPr>
                  <a:t>Synthesis</a:t>
                </a:r>
              </a:p>
            </p:txBody>
          </p:sp>
        </p:grpSp>
        <p:cxnSp>
          <p:nvCxnSpPr>
            <p:cNvPr id="26" name="Elbow Connector 25"/>
            <p:cNvCxnSpPr>
              <a:stCxn id="9" idx="3"/>
            </p:cNvCxnSpPr>
            <p:nvPr/>
          </p:nvCxnSpPr>
          <p:spPr bwMode="auto">
            <a:xfrm rot="10800000" flipV="1">
              <a:off x="2209800" y="1409699"/>
              <a:ext cx="1447801" cy="266699"/>
            </a:xfrm>
            <a:prstGeom prst="bentConnector3">
              <a:avLst>
                <a:gd name="adj1" fmla="val 100432"/>
              </a:avLst>
            </a:prstGeom>
            <a:ln w="19050">
              <a:solidFill>
                <a:srgbClr val="BAE18F"/>
              </a:solidFill>
              <a:headEnd type="none" w="med" len="med"/>
              <a:tailEnd type="diamond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7" name="Group 76"/>
            <p:cNvGrpSpPr/>
            <p:nvPr/>
          </p:nvGrpSpPr>
          <p:grpSpPr>
            <a:xfrm>
              <a:off x="2362202" y="1295400"/>
              <a:ext cx="3581396" cy="1676398"/>
              <a:chOff x="2362202" y="1295400"/>
              <a:chExt cx="3581396" cy="1676398"/>
            </a:xfrm>
          </p:grpSpPr>
          <p:sp>
            <p:nvSpPr>
              <p:cNvPr id="24" name="Round Same Side Corner Rectangle 23"/>
              <p:cNvSpPr/>
              <p:nvPr/>
            </p:nvSpPr>
            <p:spPr bwMode="auto">
              <a:xfrm rot="5400000">
                <a:off x="4447465" y="637462"/>
                <a:ext cx="228595" cy="1544471"/>
              </a:xfrm>
              <a:prstGeom prst="round2SameRect">
                <a:avLst>
                  <a:gd name="adj1" fmla="val 21025"/>
                  <a:gd name="adj2" fmla="val 0"/>
                </a:avLst>
              </a:prstGeom>
              <a:solidFill>
                <a:schemeClr val="bg1">
                  <a:lumMod val="95000"/>
                </a:schemeClr>
              </a:solidFill>
              <a:ln w="254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vert270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defTabSz="914400" eaLnBrk="1" latinLnBrk="0" hangingPunct="1">
                  <a:lnSpc>
                    <a:spcPct val="100000"/>
                  </a:lnSpc>
                  <a:buClrTx/>
                  <a:buSzTx/>
                  <a:buFontTx/>
                  <a:buNone/>
                  <a:tabLst/>
                </a:pPr>
                <a:r>
                  <a:rPr lang="en-US" sz="1200" b="0" dirty="0" smtClean="0">
                    <a:solidFill>
                      <a:schemeClr val="tx1"/>
                    </a:solidFill>
                    <a:latin typeface="Helvetica" pitchFamily="34" charset="0"/>
                  </a:rPr>
                  <a:t> wide-angle camera</a:t>
                </a:r>
              </a:p>
            </p:txBody>
          </p:sp>
          <p:sp>
            <p:nvSpPr>
              <p:cNvPr id="9" name="Round Same Side Corner Rectangle 8"/>
              <p:cNvSpPr/>
              <p:nvPr/>
            </p:nvSpPr>
            <p:spPr bwMode="auto">
              <a:xfrm rot="16200000">
                <a:off x="3602440" y="1350559"/>
                <a:ext cx="228600" cy="118281"/>
              </a:xfrm>
              <a:prstGeom prst="round2SameRect">
                <a:avLst>
                  <a:gd name="adj1" fmla="val 35535"/>
                  <a:gd name="adj2" fmla="val 0"/>
                </a:avLst>
              </a:prstGeom>
              <a:solidFill>
                <a:srgbClr val="BAE18F"/>
              </a:solidFill>
              <a:ln w="254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defTabSz="914400" eaLnBrk="1" latinLnBrk="0" hangingPunct="1">
                  <a:lnSpc>
                    <a:spcPct val="100000"/>
                  </a:lnSpc>
                  <a:buClrTx/>
                  <a:buSzTx/>
                  <a:buFontTx/>
                  <a:buNone/>
                  <a:tabLst/>
                </a:pPr>
                <a:r>
                  <a:rPr lang="en-US" b="0" dirty="0" smtClean="0">
                    <a:solidFill>
                      <a:schemeClr val="tx1"/>
                    </a:solidFill>
                    <a:latin typeface="Helvetica" pitchFamily="34" charset="0"/>
                  </a:rPr>
                  <a:t> </a:t>
                </a:r>
              </a:p>
            </p:txBody>
          </p:sp>
          <p:sp>
            <p:nvSpPr>
              <p:cNvPr id="48" name="Round Same Side Corner Rectangle 47"/>
              <p:cNvSpPr/>
              <p:nvPr/>
            </p:nvSpPr>
            <p:spPr bwMode="auto">
              <a:xfrm rot="5400000">
                <a:off x="4752263" y="637464"/>
                <a:ext cx="228599" cy="2154071"/>
              </a:xfrm>
              <a:prstGeom prst="round2SameRect">
                <a:avLst>
                  <a:gd name="adj1" fmla="val 21025"/>
                  <a:gd name="adj2" fmla="val 0"/>
                </a:avLst>
              </a:prstGeom>
              <a:solidFill>
                <a:schemeClr val="bg1">
                  <a:lumMod val="95000"/>
                </a:schemeClr>
              </a:solidFill>
              <a:ln w="254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vert270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defTabSz="914400" eaLnBrk="1" latinLnBrk="0" hangingPunct="1">
                  <a:lnSpc>
                    <a:spcPct val="100000"/>
                  </a:lnSpc>
                  <a:buClrTx/>
                  <a:buSzTx/>
                  <a:buFontTx/>
                  <a:buNone/>
                  <a:tabLst/>
                </a:pPr>
                <a:r>
                  <a:rPr lang="en-US" sz="1200" b="0" dirty="0" smtClean="0">
                    <a:solidFill>
                      <a:schemeClr val="tx1"/>
                    </a:solidFill>
                    <a:latin typeface="Helvetica" pitchFamily="34" charset="0"/>
                  </a:rPr>
                  <a:t> 4-element microphone array</a:t>
                </a:r>
              </a:p>
            </p:txBody>
          </p:sp>
          <p:sp>
            <p:nvSpPr>
              <p:cNvPr id="50" name="Round Same Side Corner Rectangle 49"/>
              <p:cNvSpPr/>
              <p:nvPr/>
            </p:nvSpPr>
            <p:spPr bwMode="auto">
              <a:xfrm rot="5400000">
                <a:off x="4256962" y="1437565"/>
                <a:ext cx="228602" cy="1163472"/>
              </a:xfrm>
              <a:prstGeom prst="round2SameRect">
                <a:avLst>
                  <a:gd name="adj1" fmla="val 21025"/>
                  <a:gd name="adj2" fmla="val 0"/>
                </a:avLst>
              </a:prstGeom>
              <a:solidFill>
                <a:schemeClr val="bg1">
                  <a:lumMod val="95000"/>
                </a:schemeClr>
              </a:solidFill>
              <a:ln w="254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vert270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defTabSz="914400" eaLnBrk="1" latinLnBrk="0" hangingPunct="1">
                  <a:lnSpc>
                    <a:spcPct val="100000"/>
                  </a:lnSpc>
                  <a:buClrTx/>
                  <a:buSzTx/>
                  <a:buFontTx/>
                  <a:buNone/>
                  <a:tabLst/>
                </a:pPr>
                <a:r>
                  <a:rPr lang="en-US" sz="1200" b="0" dirty="0" smtClean="0">
                    <a:solidFill>
                      <a:schemeClr val="tx1"/>
                    </a:solidFill>
                    <a:latin typeface="Helvetica" pitchFamily="34" charset="0"/>
                  </a:rPr>
                  <a:t> touch screen</a:t>
                </a:r>
              </a:p>
            </p:txBody>
          </p:sp>
          <p:sp>
            <p:nvSpPr>
              <p:cNvPr id="52" name="Round Same Side Corner Rectangle 51"/>
              <p:cNvSpPr/>
              <p:nvPr/>
            </p:nvSpPr>
            <p:spPr bwMode="auto">
              <a:xfrm rot="5400000">
                <a:off x="4215450" y="1783877"/>
                <a:ext cx="235426" cy="1087272"/>
              </a:xfrm>
              <a:prstGeom prst="round2SameRect">
                <a:avLst>
                  <a:gd name="adj1" fmla="val 21025"/>
                  <a:gd name="adj2" fmla="val 0"/>
                </a:avLst>
              </a:prstGeom>
              <a:solidFill>
                <a:schemeClr val="bg1">
                  <a:lumMod val="95000"/>
                </a:schemeClr>
              </a:solidFill>
              <a:ln w="254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vert270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defTabSz="914400" eaLnBrk="1" latinLnBrk="0" hangingPunct="1">
                  <a:lnSpc>
                    <a:spcPct val="100000"/>
                  </a:lnSpc>
                  <a:buClrTx/>
                  <a:buSzTx/>
                  <a:buFontTx/>
                  <a:buNone/>
                  <a:tabLst/>
                </a:pPr>
                <a:r>
                  <a:rPr lang="en-US" sz="1200" b="0" dirty="0" smtClean="0">
                    <a:solidFill>
                      <a:schemeClr val="tx1"/>
                    </a:solidFill>
                    <a:latin typeface="Helvetica" pitchFamily="34" charset="0"/>
                  </a:rPr>
                  <a:t> card reader</a:t>
                </a:r>
              </a:p>
            </p:txBody>
          </p:sp>
          <p:sp>
            <p:nvSpPr>
              <p:cNvPr id="63" name="Round Same Side Corner Rectangle 62"/>
              <p:cNvSpPr/>
              <p:nvPr/>
            </p:nvSpPr>
            <p:spPr bwMode="auto">
              <a:xfrm rot="5400000">
                <a:off x="4104566" y="2199560"/>
                <a:ext cx="228594" cy="858672"/>
              </a:xfrm>
              <a:prstGeom prst="round2SameRect">
                <a:avLst>
                  <a:gd name="adj1" fmla="val 21025"/>
                  <a:gd name="adj2" fmla="val 0"/>
                </a:avLst>
              </a:prstGeom>
              <a:solidFill>
                <a:schemeClr val="bg1">
                  <a:lumMod val="95000"/>
                </a:schemeClr>
              </a:solidFill>
              <a:ln w="254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vert270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defTabSz="914400" eaLnBrk="1" latinLnBrk="0" hangingPunct="1">
                  <a:lnSpc>
                    <a:spcPct val="100000"/>
                  </a:lnSpc>
                  <a:buClrTx/>
                  <a:buSzTx/>
                  <a:buFontTx/>
                  <a:buNone/>
                  <a:tabLst/>
                </a:pPr>
                <a:r>
                  <a:rPr lang="en-US" sz="1200" b="0" dirty="0" smtClean="0">
                    <a:solidFill>
                      <a:schemeClr val="tx1"/>
                    </a:solidFill>
                    <a:latin typeface="Helvetica" pitchFamily="34" charset="0"/>
                  </a:rPr>
                  <a:t> speakers</a:t>
                </a:r>
              </a:p>
            </p:txBody>
          </p:sp>
          <p:sp>
            <p:nvSpPr>
              <p:cNvPr id="119" name="Round Same Side Corner Rectangle 118"/>
              <p:cNvSpPr/>
              <p:nvPr/>
            </p:nvSpPr>
            <p:spPr bwMode="auto">
              <a:xfrm rot="16200000">
                <a:off x="3602440" y="1655358"/>
                <a:ext cx="228600" cy="118281"/>
              </a:xfrm>
              <a:prstGeom prst="round2SameRect">
                <a:avLst>
                  <a:gd name="adj1" fmla="val 35535"/>
                  <a:gd name="adj2" fmla="val 0"/>
                </a:avLst>
              </a:prstGeom>
              <a:solidFill>
                <a:srgbClr val="BAE18F"/>
              </a:solidFill>
              <a:ln w="254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defTabSz="914400" eaLnBrk="1" latinLnBrk="0" hangingPunct="1">
                  <a:lnSpc>
                    <a:spcPct val="100000"/>
                  </a:lnSpc>
                  <a:buClrTx/>
                  <a:buSzTx/>
                  <a:buFontTx/>
                  <a:buNone/>
                  <a:tabLst/>
                </a:pPr>
                <a:r>
                  <a:rPr lang="en-US" b="0" dirty="0" smtClean="0">
                    <a:solidFill>
                      <a:schemeClr val="tx1"/>
                    </a:solidFill>
                    <a:latin typeface="Helvetica" pitchFamily="34" charset="0"/>
                  </a:rPr>
                  <a:t> </a:t>
                </a:r>
              </a:p>
            </p:txBody>
          </p:sp>
          <p:sp>
            <p:nvSpPr>
              <p:cNvPr id="120" name="Round Same Side Corner Rectangle 119"/>
              <p:cNvSpPr/>
              <p:nvPr/>
            </p:nvSpPr>
            <p:spPr bwMode="auto">
              <a:xfrm rot="16200000">
                <a:off x="3602440" y="2264959"/>
                <a:ext cx="228600" cy="118281"/>
              </a:xfrm>
              <a:prstGeom prst="round2SameRect">
                <a:avLst>
                  <a:gd name="adj1" fmla="val 35535"/>
                  <a:gd name="adj2" fmla="val 0"/>
                </a:avLst>
              </a:prstGeom>
              <a:solidFill>
                <a:srgbClr val="BAE18F"/>
              </a:solidFill>
              <a:ln w="254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defTabSz="914400" eaLnBrk="1" latinLnBrk="0" hangingPunct="1">
                  <a:lnSpc>
                    <a:spcPct val="100000"/>
                  </a:lnSpc>
                  <a:buClrTx/>
                  <a:buSzTx/>
                  <a:buFontTx/>
                  <a:buNone/>
                  <a:tabLst/>
                </a:pPr>
                <a:r>
                  <a:rPr lang="en-US" b="0" dirty="0" smtClean="0">
                    <a:solidFill>
                      <a:schemeClr val="tx1"/>
                    </a:solidFill>
                    <a:latin typeface="Helvetica" pitchFamily="34" charset="0"/>
                  </a:rPr>
                  <a:t> </a:t>
                </a:r>
              </a:p>
            </p:txBody>
          </p:sp>
          <p:sp>
            <p:nvSpPr>
              <p:cNvPr id="121" name="Round Same Side Corner Rectangle 120"/>
              <p:cNvSpPr/>
              <p:nvPr/>
            </p:nvSpPr>
            <p:spPr bwMode="auto">
              <a:xfrm rot="16200000">
                <a:off x="3602440" y="1960159"/>
                <a:ext cx="228600" cy="118281"/>
              </a:xfrm>
              <a:prstGeom prst="round2SameRect">
                <a:avLst>
                  <a:gd name="adj1" fmla="val 35535"/>
                  <a:gd name="adj2" fmla="val 0"/>
                </a:avLst>
              </a:prstGeom>
              <a:solidFill>
                <a:srgbClr val="BAE18F"/>
              </a:solidFill>
              <a:ln w="254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defTabSz="914400" eaLnBrk="1" latinLnBrk="0" hangingPunct="1">
                  <a:lnSpc>
                    <a:spcPct val="100000"/>
                  </a:lnSpc>
                  <a:buClrTx/>
                  <a:buSzTx/>
                  <a:buFontTx/>
                  <a:buNone/>
                  <a:tabLst/>
                </a:pPr>
                <a:r>
                  <a:rPr lang="en-US" b="0" dirty="0" smtClean="0">
                    <a:solidFill>
                      <a:schemeClr val="tx1"/>
                    </a:solidFill>
                    <a:latin typeface="Helvetica" pitchFamily="34" charset="0"/>
                  </a:rPr>
                  <a:t> </a:t>
                </a:r>
              </a:p>
            </p:txBody>
          </p:sp>
          <p:sp>
            <p:nvSpPr>
              <p:cNvPr id="122" name="Round Same Side Corner Rectangle 121"/>
              <p:cNvSpPr/>
              <p:nvPr/>
            </p:nvSpPr>
            <p:spPr bwMode="auto">
              <a:xfrm rot="16200000">
                <a:off x="3602440" y="2569758"/>
                <a:ext cx="228600" cy="118281"/>
              </a:xfrm>
              <a:prstGeom prst="round2SameRect">
                <a:avLst>
                  <a:gd name="adj1" fmla="val 35535"/>
                  <a:gd name="adj2" fmla="val 0"/>
                </a:avLst>
              </a:prstGeom>
              <a:solidFill>
                <a:srgbClr val="BAE18F"/>
              </a:solidFill>
              <a:ln w="254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defTabSz="914400" eaLnBrk="1" latinLnBrk="0" hangingPunct="1">
                  <a:lnSpc>
                    <a:spcPct val="100000"/>
                  </a:lnSpc>
                  <a:buClrTx/>
                  <a:buSzTx/>
                  <a:buFontTx/>
                  <a:buNone/>
                  <a:tabLst/>
                </a:pPr>
                <a:r>
                  <a:rPr lang="en-US" b="0" dirty="0" smtClean="0">
                    <a:solidFill>
                      <a:schemeClr val="tx1"/>
                    </a:solidFill>
                    <a:latin typeface="Helvetica" pitchFamily="34" charset="0"/>
                  </a:rPr>
                  <a:t> </a:t>
                </a:r>
              </a:p>
            </p:txBody>
          </p:sp>
          <p:cxnSp>
            <p:nvCxnSpPr>
              <p:cNvPr id="131" name="Elbow Connector 130"/>
              <p:cNvCxnSpPr>
                <a:stCxn id="119" idx="3"/>
              </p:cNvCxnSpPr>
              <p:nvPr/>
            </p:nvCxnSpPr>
            <p:spPr bwMode="auto">
              <a:xfrm rot="10800000" flipV="1">
                <a:off x="2362202" y="1714498"/>
                <a:ext cx="1295399" cy="114299"/>
              </a:xfrm>
              <a:prstGeom prst="bentConnector3">
                <a:avLst>
                  <a:gd name="adj1" fmla="val 99517"/>
                </a:avLst>
              </a:prstGeom>
              <a:ln w="19050">
                <a:solidFill>
                  <a:srgbClr val="BAE18F"/>
                </a:solidFill>
                <a:headEnd type="none" w="med" len="med"/>
                <a:tailEnd type="diamond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Elbow Connector 133"/>
              <p:cNvCxnSpPr>
                <a:stCxn id="120" idx="3"/>
              </p:cNvCxnSpPr>
              <p:nvPr/>
            </p:nvCxnSpPr>
            <p:spPr bwMode="auto">
              <a:xfrm rot="10800000" flipV="1">
                <a:off x="2895600" y="2324099"/>
                <a:ext cx="762001" cy="647699"/>
              </a:xfrm>
              <a:prstGeom prst="bentConnector3">
                <a:avLst>
                  <a:gd name="adj1" fmla="val 50000"/>
                </a:avLst>
              </a:prstGeom>
              <a:ln w="19050">
                <a:solidFill>
                  <a:srgbClr val="BAE18F"/>
                </a:solidFill>
                <a:headEnd type="none" w="med" len="med"/>
                <a:tailEnd type="diamond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Elbow Connector 138"/>
              <p:cNvCxnSpPr>
                <a:stCxn id="121" idx="3"/>
              </p:cNvCxnSpPr>
              <p:nvPr/>
            </p:nvCxnSpPr>
            <p:spPr bwMode="auto">
              <a:xfrm rot="10800000" flipV="1">
                <a:off x="2667002" y="2019299"/>
                <a:ext cx="990599" cy="342899"/>
              </a:xfrm>
              <a:prstGeom prst="bentConnector3">
                <a:avLst>
                  <a:gd name="adj1" fmla="val 61711"/>
                </a:avLst>
              </a:prstGeom>
              <a:ln w="19050">
                <a:solidFill>
                  <a:srgbClr val="BAE18F"/>
                </a:solidFill>
                <a:headEnd type="none" w="med" len="med"/>
                <a:tailEnd type="diamond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6" name="Group 75"/>
            <p:cNvGrpSpPr/>
            <p:nvPr/>
          </p:nvGrpSpPr>
          <p:grpSpPr>
            <a:xfrm>
              <a:off x="4876799" y="1399759"/>
              <a:ext cx="3962401" cy="5319093"/>
              <a:chOff x="4876799" y="1399759"/>
              <a:chExt cx="3962401" cy="5319093"/>
            </a:xfrm>
          </p:grpSpPr>
          <p:grpSp>
            <p:nvGrpSpPr>
              <p:cNvPr id="2" name="Group 203"/>
              <p:cNvGrpSpPr/>
              <p:nvPr/>
            </p:nvGrpSpPr>
            <p:grpSpPr>
              <a:xfrm>
                <a:off x="5257800" y="4876800"/>
                <a:ext cx="3581400" cy="1086678"/>
                <a:chOff x="5257800" y="4724400"/>
                <a:chExt cx="3581400" cy="1086678"/>
              </a:xfrm>
            </p:grpSpPr>
            <p:cxnSp>
              <p:nvCxnSpPr>
                <p:cNvPr id="96" name="Straight Arrow Connector 95"/>
                <p:cNvCxnSpPr/>
                <p:nvPr/>
              </p:nvCxnSpPr>
              <p:spPr bwMode="auto">
                <a:xfrm rot="5400000">
                  <a:off x="7773194" y="4799806"/>
                  <a:ext cx="152400" cy="1588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BAE18F"/>
                  </a:solidFill>
                  <a:prstDash val="solid"/>
                  <a:miter lim="800000"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97" name="Straight Arrow Connector 96"/>
                <p:cNvCxnSpPr/>
                <p:nvPr/>
              </p:nvCxnSpPr>
              <p:spPr bwMode="auto">
                <a:xfrm rot="5400000">
                  <a:off x="7773194" y="5409406"/>
                  <a:ext cx="152400" cy="1588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BAE18F"/>
                  </a:solidFill>
                  <a:prstDash val="solid"/>
                  <a:miter lim="800000"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110" name="Straight Arrow Connector 109"/>
                <p:cNvCxnSpPr/>
                <p:nvPr/>
              </p:nvCxnSpPr>
              <p:spPr bwMode="auto">
                <a:xfrm rot="16200000" flipV="1">
                  <a:off x="6020594" y="5409406"/>
                  <a:ext cx="152400" cy="1588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BAE18F"/>
                  </a:solidFill>
                  <a:prstDash val="solid"/>
                  <a:miter lim="800000"/>
                  <a:headEnd type="none" w="med" len="med"/>
                  <a:tailEnd type="triangle" w="med" len="med"/>
                </a:ln>
                <a:effectLst/>
              </p:spPr>
            </p:cxnSp>
            <p:sp>
              <p:nvSpPr>
                <p:cNvPr id="61" name="Rectangle 60"/>
                <p:cNvSpPr/>
                <p:nvPr/>
              </p:nvSpPr>
              <p:spPr bwMode="auto">
                <a:xfrm>
                  <a:off x="5257800" y="4876800"/>
                  <a:ext cx="3581400" cy="457200"/>
                </a:xfrm>
                <a:prstGeom prst="rect">
                  <a:avLst/>
                </a:prstGeom>
                <a:solidFill>
                  <a:srgbClr val="F7F7F7"/>
                </a:solidFill>
                <a:ln w="12700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lang="en-US" sz="1200" b="0" dirty="0" smtClean="0">
                      <a:latin typeface="Helvetica"/>
                    </a:rPr>
                    <a:t>Behavioral control</a:t>
                  </a:r>
                  <a:endParaRPr kumimoji="0" lang="en-US" sz="1200" b="0" i="0" u="none" strike="noStrike" cap="none" normalizeH="0" baseline="0" dirty="0" smtClean="0">
                    <a:ln>
                      <a:noFill/>
                    </a:ln>
                    <a:effectLst/>
                    <a:latin typeface="Helvetica"/>
                  </a:endParaRPr>
                </a:p>
              </p:txBody>
            </p:sp>
            <p:sp>
              <p:nvSpPr>
                <p:cNvPr id="62" name="Rectangle 61"/>
                <p:cNvSpPr/>
                <p:nvPr/>
              </p:nvSpPr>
              <p:spPr bwMode="auto">
                <a:xfrm>
                  <a:off x="5257800" y="5486400"/>
                  <a:ext cx="3581400" cy="324678"/>
                </a:xfrm>
                <a:prstGeom prst="rect">
                  <a:avLst/>
                </a:prstGeom>
                <a:solidFill>
                  <a:srgbClr val="F7F7F7"/>
                </a:solidFill>
                <a:ln w="12700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lang="en-US" sz="1200" b="0" dirty="0" smtClean="0">
                      <a:latin typeface="Helvetica"/>
                    </a:rPr>
                    <a:t>Dialog management &amp; </a:t>
                  </a:r>
                  <a:br>
                    <a:rPr lang="en-US" sz="1200" b="0" dirty="0" smtClean="0">
                      <a:latin typeface="Helvetica"/>
                    </a:rPr>
                  </a:br>
                  <a:r>
                    <a:rPr lang="en-US" sz="1200" b="0" dirty="0" smtClean="0">
                      <a:latin typeface="Helvetica"/>
                    </a:rPr>
                    <a:t>Interaction Planning</a:t>
                  </a:r>
                  <a:endParaRPr kumimoji="0" lang="en-US" sz="1200" b="0" i="0" u="none" strike="noStrike" cap="none" normalizeH="0" baseline="0" dirty="0" smtClean="0">
                    <a:ln>
                      <a:noFill/>
                    </a:ln>
                    <a:effectLst/>
                    <a:latin typeface="Helvetica"/>
                  </a:endParaRPr>
                </a:p>
              </p:txBody>
            </p:sp>
          </p:grpSp>
          <p:grpSp>
            <p:nvGrpSpPr>
              <p:cNvPr id="4" name="Group 182"/>
              <p:cNvGrpSpPr/>
              <p:nvPr/>
            </p:nvGrpSpPr>
            <p:grpSpPr>
              <a:xfrm>
                <a:off x="4876799" y="1399759"/>
                <a:ext cx="3962401" cy="3467102"/>
                <a:chOff x="4876799" y="1257298"/>
                <a:chExt cx="3962401" cy="3467102"/>
              </a:xfrm>
            </p:grpSpPr>
            <p:cxnSp>
              <p:nvCxnSpPr>
                <p:cNvPr id="66" name="Elbow Connector 65"/>
                <p:cNvCxnSpPr>
                  <a:stCxn id="24" idx="3"/>
                  <a:endCxn id="58" idx="0"/>
                </p:cNvCxnSpPr>
                <p:nvPr/>
              </p:nvCxnSpPr>
              <p:spPr bwMode="auto">
                <a:xfrm>
                  <a:off x="5333998" y="1257298"/>
                  <a:ext cx="3238502" cy="2019302"/>
                </a:xfrm>
                <a:prstGeom prst="bentConnector2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BAE18F"/>
                  </a:solidFill>
                  <a:prstDash val="solid"/>
                  <a:miter lim="800000"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79" name="Elbow Connector 65"/>
                <p:cNvCxnSpPr>
                  <a:stCxn id="48" idx="3"/>
                  <a:endCxn id="59" idx="0"/>
                </p:cNvCxnSpPr>
                <p:nvPr/>
              </p:nvCxnSpPr>
              <p:spPr bwMode="auto">
                <a:xfrm>
                  <a:off x="5943598" y="1562100"/>
                  <a:ext cx="1790702" cy="1714500"/>
                </a:xfrm>
                <a:prstGeom prst="bentConnector2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BAE18F"/>
                  </a:solidFill>
                  <a:prstDash val="solid"/>
                  <a:miter lim="800000"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82" name="Elbow Connector 65"/>
                <p:cNvCxnSpPr>
                  <a:stCxn id="52" idx="3"/>
                </p:cNvCxnSpPr>
                <p:nvPr/>
              </p:nvCxnSpPr>
              <p:spPr bwMode="auto">
                <a:xfrm>
                  <a:off x="4876799" y="2175113"/>
                  <a:ext cx="2133601" cy="1634887"/>
                </a:xfrm>
                <a:prstGeom prst="bentConnector3">
                  <a:avLst>
                    <a:gd name="adj1" fmla="val 99893"/>
                  </a:avLst>
                </a:prstGeom>
                <a:solidFill>
                  <a:schemeClr val="accent1"/>
                </a:solidFill>
                <a:ln w="19050" cap="flat" cmpd="sng" algn="ctr">
                  <a:solidFill>
                    <a:srgbClr val="BAE18F"/>
                  </a:solidFill>
                  <a:prstDash val="solid"/>
                  <a:miter lim="800000"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88" name="Elbow Connector 65"/>
                <p:cNvCxnSpPr>
                  <a:stCxn id="50" idx="3"/>
                </p:cNvCxnSpPr>
                <p:nvPr/>
              </p:nvCxnSpPr>
              <p:spPr bwMode="auto">
                <a:xfrm>
                  <a:off x="4952999" y="1866901"/>
                  <a:ext cx="2209801" cy="1943099"/>
                </a:xfrm>
                <a:prstGeom prst="bentConnector3">
                  <a:avLst>
                    <a:gd name="adj1" fmla="val 100040"/>
                  </a:avLst>
                </a:prstGeom>
                <a:solidFill>
                  <a:schemeClr val="accent1"/>
                </a:solidFill>
                <a:ln w="19050" cap="flat" cmpd="sng" algn="ctr">
                  <a:solidFill>
                    <a:srgbClr val="BAE18F"/>
                  </a:solidFill>
                  <a:prstDash val="solid"/>
                  <a:miter lim="800000"/>
                  <a:headEnd type="none" w="med" len="med"/>
                  <a:tailEnd type="triangle" w="med" len="med"/>
                </a:ln>
                <a:effectLst/>
              </p:spPr>
            </p:cxnSp>
            <p:sp>
              <p:nvSpPr>
                <p:cNvPr id="58" name="Rectangle 57"/>
                <p:cNvSpPr/>
                <p:nvPr/>
              </p:nvSpPr>
              <p:spPr bwMode="auto">
                <a:xfrm>
                  <a:off x="8305800" y="3276600"/>
                  <a:ext cx="533400" cy="381000"/>
                </a:xfrm>
                <a:prstGeom prst="rect">
                  <a:avLst/>
                </a:prstGeom>
                <a:solidFill>
                  <a:srgbClr val="F7F7F7"/>
                </a:solidFill>
                <a:ln w="12700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000" b="0" i="0" u="none" strike="noStrike" cap="none" normalizeH="0" baseline="0" dirty="0" smtClean="0">
                      <a:ln>
                        <a:noFill/>
                      </a:ln>
                      <a:effectLst/>
                      <a:latin typeface="Helvetica"/>
                    </a:rPr>
                    <a:t>Tracker</a:t>
                  </a:r>
                </a:p>
              </p:txBody>
            </p:sp>
            <p:sp>
              <p:nvSpPr>
                <p:cNvPr id="59" name="Rectangle 58"/>
                <p:cNvSpPr/>
                <p:nvPr/>
              </p:nvSpPr>
              <p:spPr bwMode="auto">
                <a:xfrm>
                  <a:off x="7315200" y="3276600"/>
                  <a:ext cx="838200" cy="381000"/>
                </a:xfrm>
                <a:prstGeom prst="rect">
                  <a:avLst/>
                </a:prstGeom>
                <a:solidFill>
                  <a:srgbClr val="F7F7F7"/>
                </a:solidFill>
                <a:ln w="12700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000" b="0" i="0" u="none" strike="noStrike" cap="none" normalizeH="0" baseline="0" dirty="0" smtClean="0">
                      <a:ln>
                        <a:noFill/>
                      </a:ln>
                      <a:effectLst/>
                      <a:latin typeface="Helvetica"/>
                    </a:rPr>
                    <a:t>Speech</a:t>
                  </a:r>
                  <a:br>
                    <a:rPr kumimoji="0" lang="en-US" sz="1000" b="0" i="0" u="none" strike="noStrike" cap="none" normalizeH="0" baseline="0" dirty="0" smtClean="0">
                      <a:ln>
                        <a:noFill/>
                      </a:ln>
                      <a:effectLst/>
                      <a:latin typeface="Helvetica"/>
                    </a:rPr>
                  </a:br>
                  <a:r>
                    <a:rPr kumimoji="0" lang="en-US" sz="1000" b="0" i="0" u="none" strike="noStrike" cap="none" normalizeH="0" baseline="0" dirty="0" smtClean="0">
                      <a:ln>
                        <a:noFill/>
                      </a:ln>
                      <a:effectLst/>
                      <a:latin typeface="Helvetica"/>
                    </a:rPr>
                    <a:t>Recognition</a:t>
                  </a:r>
                </a:p>
              </p:txBody>
            </p:sp>
            <p:cxnSp>
              <p:nvCxnSpPr>
                <p:cNvPr id="105" name="Straight Arrow Connector 104"/>
                <p:cNvCxnSpPr/>
                <p:nvPr/>
              </p:nvCxnSpPr>
              <p:spPr bwMode="auto">
                <a:xfrm rot="5400000">
                  <a:off x="8493114" y="3733006"/>
                  <a:ext cx="152400" cy="1588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BAE18F"/>
                  </a:solidFill>
                  <a:prstDash val="solid"/>
                  <a:miter lim="800000"/>
                  <a:headEnd type="none" w="med" len="med"/>
                  <a:tailEnd type="triangle" w="med" len="med"/>
                </a:ln>
                <a:effectLst/>
              </p:spPr>
            </p:cxnSp>
            <p:cxnSp>
              <p:nvCxnSpPr>
                <p:cNvPr id="106" name="Straight Arrow Connector 105"/>
                <p:cNvCxnSpPr/>
                <p:nvPr/>
              </p:nvCxnSpPr>
              <p:spPr bwMode="auto">
                <a:xfrm rot="5400000">
                  <a:off x="7656050" y="3733006"/>
                  <a:ext cx="152400" cy="1588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rgbClr val="BAE18F"/>
                  </a:solidFill>
                  <a:prstDash val="solid"/>
                  <a:miter lim="800000"/>
                  <a:headEnd type="none" w="med" len="med"/>
                  <a:tailEnd type="triangle" w="med" len="med"/>
                </a:ln>
                <a:effectLst/>
              </p:spPr>
            </p:cxnSp>
            <p:sp>
              <p:nvSpPr>
                <p:cNvPr id="60" name="Rectangle 59"/>
                <p:cNvSpPr/>
                <p:nvPr/>
              </p:nvSpPr>
              <p:spPr bwMode="auto">
                <a:xfrm>
                  <a:off x="6934200" y="3810000"/>
                  <a:ext cx="1905000" cy="914400"/>
                </a:xfrm>
                <a:prstGeom prst="rect">
                  <a:avLst/>
                </a:prstGeom>
                <a:solidFill>
                  <a:srgbClr val="F7F7F7"/>
                </a:solidFill>
                <a:ln w="12700" cap="flat" cmpd="sng" algn="ctr">
                  <a:solidFill>
                    <a:schemeClr val="tx1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0" u="none" strike="noStrike" cap="none" normalizeH="0" baseline="0" dirty="0" smtClean="0">
                      <a:ln>
                        <a:noFill/>
                      </a:ln>
                      <a:effectLst/>
                      <a:latin typeface="Helvetica"/>
                    </a:rPr>
                    <a:t>Conversational</a:t>
                  </a:r>
                </a:p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lang="en-US" sz="1200" b="0" dirty="0" smtClean="0">
                      <a:latin typeface="Helvetica"/>
                    </a:rPr>
                    <a:t>Scene</a:t>
                  </a:r>
                </a:p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0" u="none" strike="noStrike" cap="none" normalizeH="0" baseline="0" dirty="0" smtClean="0">
                      <a:ln>
                        <a:noFill/>
                      </a:ln>
                      <a:effectLst/>
                      <a:latin typeface="Helvetica"/>
                    </a:rPr>
                    <a:t>Analysis</a:t>
                  </a:r>
                </a:p>
              </p:txBody>
            </p:sp>
          </p:grpSp>
          <p:sp>
            <p:nvSpPr>
              <p:cNvPr id="74" name="Rectangle 73"/>
              <p:cNvSpPr/>
              <p:nvPr/>
            </p:nvSpPr>
            <p:spPr bwMode="auto">
              <a:xfrm>
                <a:off x="5257800" y="6420678"/>
                <a:ext cx="3581400" cy="298174"/>
              </a:xfrm>
              <a:prstGeom prst="rect">
                <a:avLst/>
              </a:prstGeom>
              <a:solidFill>
                <a:srgbClr val="F7F7F7"/>
              </a:solidFill>
              <a:ln w="1270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200" b="0" dirty="0" smtClean="0">
                    <a:latin typeface="Helvetica"/>
                  </a:rPr>
                  <a:t>Machine learning about interaction</a:t>
                </a:r>
                <a:endParaRPr kumimoji="0" lang="en-US" sz="1200" b="0" i="0" u="none" strike="noStrike" cap="none" normalizeH="0" baseline="0" dirty="0" smtClean="0">
                  <a:ln>
                    <a:noFill/>
                  </a:ln>
                  <a:effectLst/>
                  <a:latin typeface="Helvetica"/>
                </a:endParaRPr>
              </a:p>
            </p:txBody>
          </p:sp>
          <p:sp>
            <p:nvSpPr>
              <p:cNvPr id="75" name="Rectangle 74"/>
              <p:cNvSpPr/>
              <p:nvPr/>
            </p:nvSpPr>
            <p:spPr bwMode="auto">
              <a:xfrm>
                <a:off x="5244548" y="6062871"/>
                <a:ext cx="3581400" cy="268356"/>
              </a:xfrm>
              <a:prstGeom prst="rect">
                <a:avLst/>
              </a:prstGeom>
              <a:solidFill>
                <a:srgbClr val="F7F7F7"/>
              </a:solidFill>
              <a:ln w="1270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200" b="0" dirty="0" smtClean="0">
                    <a:latin typeface="Helvetica"/>
                  </a:rPr>
                  <a:t>Models of user frustration, task time</a:t>
                </a:r>
                <a:endParaRPr kumimoji="0" lang="en-US" sz="1200" b="0" i="0" u="none" strike="noStrike" cap="none" normalizeH="0" baseline="0" dirty="0" smtClean="0">
                  <a:ln>
                    <a:noFill/>
                  </a:ln>
                  <a:effectLst/>
                  <a:latin typeface="Helvetica"/>
                </a:endParaRPr>
              </a:p>
            </p:txBody>
          </p:sp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86201" y="1269572"/>
            <a:ext cx="3591043" cy="3098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" name="head.wmv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7"/>
          <a:stretch>
            <a:fillRect/>
          </a:stretch>
        </p:blipFill>
        <p:spPr>
          <a:xfrm>
            <a:off x="3892826" y="1268896"/>
            <a:ext cx="3886200" cy="3124199"/>
          </a:xfrm>
          <a:prstGeom prst="rect">
            <a:avLst/>
          </a:prstGeom>
        </p:spPr>
      </p:pic>
      <p:sp>
        <p:nvSpPr>
          <p:cNvPr id="54" name="Title 1"/>
          <p:cNvSpPr>
            <a:spLocks noGrp="1"/>
          </p:cNvSpPr>
          <p:nvPr>
            <p:ph type="title"/>
          </p:nvPr>
        </p:nvSpPr>
        <p:spPr>
          <a:xfrm>
            <a:off x="381000" y="453887"/>
            <a:ext cx="8172450" cy="591573"/>
          </a:xfrm>
        </p:spPr>
        <p:txBody>
          <a:bodyPr/>
          <a:lstStyle/>
          <a:p>
            <a:r>
              <a:rPr lang="en-US" dirty="0" smtClean="0"/>
              <a:t>Integrative Intelligence</a:t>
            </a:r>
            <a:endParaRPr lang="en-US" dirty="0"/>
          </a:p>
        </p:txBody>
      </p:sp>
      <p:sp>
        <p:nvSpPr>
          <p:cNvPr id="53" name="Rectangle 52"/>
          <p:cNvSpPr/>
          <p:nvPr/>
        </p:nvSpPr>
        <p:spPr>
          <a:xfrm>
            <a:off x="1064863" y="6457890"/>
            <a:ext cx="36691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i="1" dirty="0" smtClean="0">
                <a:solidFill>
                  <a:schemeClr val="tx1"/>
                </a:solidFill>
                <a:latin typeface="Calibri" pitchFamily="34" charset="0"/>
              </a:rPr>
              <a:t>Receptionist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: Bohus, H., </a:t>
            </a:r>
            <a:r>
              <a:rPr lang="en-US" sz="2000" i="1" dirty="0" smtClean="0">
                <a:solidFill>
                  <a:schemeClr val="tx1"/>
                </a:solidFill>
                <a:latin typeface="Calibri" pitchFamily="34" charset="0"/>
              </a:rPr>
              <a:t>et al. </a:t>
            </a:r>
            <a:endParaRPr lang="en-US" sz="2000" i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1000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7633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video>
              <p:cMediaNode vol="54000" mute="1">
                <p:cTn id="20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0"/>
                </p:tgtEl>
              </p:cMediaNode>
            </p:video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TwoPlusWaiting_WithCloseup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1295400"/>
            <a:ext cx="9144000" cy="513397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95400"/>
            <a:ext cx="9143999" cy="5104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ounded Rectangle 13"/>
          <p:cNvSpPr/>
          <p:nvPr/>
        </p:nvSpPr>
        <p:spPr bwMode="auto">
          <a:xfrm>
            <a:off x="838200" y="4191000"/>
            <a:ext cx="1524000" cy="457200"/>
          </a:xfrm>
          <a:prstGeom prst="roundRect">
            <a:avLst>
              <a:gd name="adj" fmla="val 8334"/>
            </a:avLst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rgbClr val="BAE18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  <a:t>infer,</a:t>
            </a:r>
            <a:r>
              <a:rPr kumimoji="0" lang="en-US" sz="11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  <a:t> 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  <a:t>track and</a:t>
            </a:r>
            <a:r>
              <a:rPr kumimoji="0" lang="en-US" sz="11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  <a:t> verify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  <a:t/>
            </a:r>
            <a:b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</a:b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  <a:t>group</a:t>
            </a:r>
            <a:r>
              <a:rPr kumimoji="0" lang="en-US" sz="11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  <a:t> relationships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Helvetica"/>
            </a:endParaRPr>
          </a:p>
        </p:txBody>
      </p:sp>
      <p:grpSp>
        <p:nvGrpSpPr>
          <p:cNvPr id="2" name="Group 25"/>
          <p:cNvGrpSpPr/>
          <p:nvPr/>
        </p:nvGrpSpPr>
        <p:grpSpPr>
          <a:xfrm>
            <a:off x="1600200" y="3009900"/>
            <a:ext cx="2667000" cy="1181100"/>
            <a:chOff x="1600200" y="3009900"/>
            <a:chExt cx="2667000" cy="1181100"/>
          </a:xfrm>
        </p:grpSpPr>
        <p:sp>
          <p:nvSpPr>
            <p:cNvPr id="16" name="Rectangle 15"/>
            <p:cNvSpPr/>
            <p:nvPr/>
          </p:nvSpPr>
          <p:spPr bwMode="auto">
            <a:xfrm>
              <a:off x="2432050" y="3009900"/>
              <a:ext cx="1835150" cy="952500"/>
            </a:xfrm>
            <a:prstGeom prst="rect">
              <a:avLst/>
            </a:prstGeom>
            <a:noFill/>
            <a:ln w="25400" cap="flat" cmpd="sng" algn="ctr">
              <a:solidFill>
                <a:srgbClr val="BAE18F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endParaRPr lang="en-US" sz="1100" b="0" smtClean="0">
                <a:latin typeface="Helvetica"/>
              </a:endParaRPr>
            </a:p>
          </p:txBody>
        </p:sp>
        <p:cxnSp>
          <p:nvCxnSpPr>
            <p:cNvPr id="18" name="Shape 17"/>
            <p:cNvCxnSpPr>
              <a:stCxn id="14" idx="0"/>
              <a:endCxn id="16" idx="1"/>
            </p:cNvCxnSpPr>
            <p:nvPr/>
          </p:nvCxnSpPr>
          <p:spPr bwMode="auto">
            <a:xfrm rot="5400000" flipH="1" flipV="1">
              <a:off x="1663700" y="3422650"/>
              <a:ext cx="704850" cy="831850"/>
            </a:xfrm>
            <a:prstGeom prst="bentConnector2">
              <a:avLst/>
            </a:prstGeom>
            <a:ln w="19050">
              <a:solidFill>
                <a:srgbClr val="BAE18F"/>
              </a:solidFill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5" name="Rounded Rectangle 24"/>
          <p:cNvSpPr/>
          <p:nvPr/>
        </p:nvSpPr>
        <p:spPr bwMode="auto">
          <a:xfrm>
            <a:off x="838200" y="4724400"/>
            <a:ext cx="1524000" cy="457200"/>
          </a:xfrm>
          <a:prstGeom prst="roundRect">
            <a:avLst>
              <a:gd name="adj" fmla="val 8334"/>
            </a:avLst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rgbClr val="BAE18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  <a:t>behavioral</a:t>
            </a:r>
            <a:r>
              <a:rPr kumimoji="0" lang="en-US" sz="11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  <a:t> model </a:t>
            </a:r>
            <a:br>
              <a:rPr kumimoji="0" lang="en-US" sz="11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</a:br>
            <a:r>
              <a:rPr kumimoji="0" lang="en-US" sz="11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elvetica"/>
              </a:rPr>
              <a:t>for gaze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Helvetica"/>
            </a:endParaRPr>
          </a:p>
        </p:txBody>
      </p:sp>
      <p:grpSp>
        <p:nvGrpSpPr>
          <p:cNvPr id="3" name="Group 27"/>
          <p:cNvGrpSpPr/>
          <p:nvPr/>
        </p:nvGrpSpPr>
        <p:grpSpPr>
          <a:xfrm>
            <a:off x="2362200" y="1314449"/>
            <a:ext cx="6753225" cy="3638551"/>
            <a:chOff x="2362200" y="1314449"/>
            <a:chExt cx="6753225" cy="3638551"/>
          </a:xfrm>
        </p:grpSpPr>
        <p:grpSp>
          <p:nvGrpSpPr>
            <p:cNvPr id="5" name="Group 37"/>
            <p:cNvGrpSpPr/>
            <p:nvPr/>
          </p:nvGrpSpPr>
          <p:grpSpPr>
            <a:xfrm>
              <a:off x="2362200" y="1314449"/>
              <a:ext cx="6753225" cy="3638551"/>
              <a:chOff x="2362200" y="1314449"/>
              <a:chExt cx="6753225" cy="3638551"/>
            </a:xfrm>
          </p:grpSpPr>
          <p:sp>
            <p:nvSpPr>
              <p:cNvPr id="33" name="Rectangle 32"/>
              <p:cNvSpPr/>
              <p:nvPr/>
            </p:nvSpPr>
            <p:spPr bwMode="auto">
              <a:xfrm>
                <a:off x="6124575" y="1314449"/>
                <a:ext cx="2990850" cy="1638301"/>
              </a:xfrm>
              <a:prstGeom prst="rect">
                <a:avLst/>
              </a:prstGeom>
              <a:noFill/>
              <a:ln w="25400" cap="flat" cmpd="sng" algn="ctr">
                <a:solidFill>
                  <a:srgbClr val="BAE18F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endParaRPr lang="en-US" sz="1100" b="0" smtClean="0">
                  <a:latin typeface="Helvetica"/>
                </a:endParaRPr>
              </a:p>
            </p:txBody>
          </p:sp>
          <p:cxnSp>
            <p:nvCxnSpPr>
              <p:cNvPr id="34" name="Shape 33"/>
              <p:cNvCxnSpPr>
                <a:stCxn id="25" idx="3"/>
                <a:endCxn id="33" idx="2"/>
              </p:cNvCxnSpPr>
              <p:nvPr/>
            </p:nvCxnSpPr>
            <p:spPr bwMode="auto">
              <a:xfrm flipV="1">
                <a:off x="2362200" y="2952750"/>
                <a:ext cx="5257800" cy="2000250"/>
              </a:xfrm>
              <a:prstGeom prst="bentConnector2">
                <a:avLst/>
              </a:prstGeom>
              <a:ln w="19050">
                <a:solidFill>
                  <a:srgbClr val="BAE18F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</p:grpSp>
        <p:cxnSp>
          <p:nvCxnSpPr>
            <p:cNvPr id="21" name="Shape 20"/>
            <p:cNvCxnSpPr>
              <a:stCxn id="25" idx="3"/>
              <a:endCxn id="24" idx="2"/>
            </p:cNvCxnSpPr>
            <p:nvPr/>
          </p:nvCxnSpPr>
          <p:spPr bwMode="auto">
            <a:xfrm flipV="1">
              <a:off x="2362200" y="3676650"/>
              <a:ext cx="1657350" cy="1276350"/>
            </a:xfrm>
            <a:prstGeom prst="bentConnector2">
              <a:avLst/>
            </a:prstGeom>
            <a:ln w="19050">
              <a:solidFill>
                <a:srgbClr val="BAE18F"/>
              </a:solidFill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 bwMode="auto">
            <a:xfrm>
              <a:off x="3962400" y="3571875"/>
              <a:ext cx="114300" cy="104775"/>
            </a:xfrm>
            <a:prstGeom prst="rect">
              <a:avLst/>
            </a:prstGeom>
            <a:noFill/>
            <a:ln w="25400" cap="flat" cmpd="sng" algn="ctr">
              <a:solidFill>
                <a:srgbClr val="BAE18F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endParaRPr lang="en-US" sz="1100" b="0" smtClean="0">
                <a:latin typeface="Helvetica"/>
              </a:endParaRPr>
            </a:p>
          </p:txBody>
        </p:sp>
      </p:grp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381000" y="453887"/>
            <a:ext cx="8172450" cy="591573"/>
          </a:xfrm>
        </p:spPr>
        <p:txBody>
          <a:bodyPr/>
          <a:lstStyle/>
          <a:p>
            <a:r>
              <a:rPr lang="en-US" dirty="0" smtClean="0"/>
              <a:t>Integrative Intelligence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8229967" y="6457890"/>
            <a:ext cx="9140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(video)</a:t>
            </a:r>
            <a:endParaRPr lang="en-US" sz="2000" dirty="0"/>
          </a:p>
        </p:txBody>
      </p:sp>
    </p:spTree>
  </p:cSld>
  <p:clrMapOvr>
    <a:masterClrMapping/>
  </p:clrMapOvr>
  <p:transition advTm="931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67802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vide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0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4" grpId="0" animBg="1"/>
      <p:bldP spid="25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Rectangle 2"/>
          <p:cNvSpPr>
            <a:spLocks noGrp="1" noChangeArrowheads="1"/>
          </p:cNvSpPr>
          <p:nvPr>
            <p:ph type="title"/>
          </p:nvPr>
        </p:nvSpPr>
        <p:spPr>
          <a:xfrm>
            <a:off x="606911" y="295835"/>
            <a:ext cx="8172450" cy="591573"/>
          </a:xfrm>
        </p:spPr>
        <p:txBody>
          <a:bodyPr/>
          <a:lstStyle/>
          <a:p>
            <a:r>
              <a:rPr lang="en-US" dirty="0" smtClean="0"/>
              <a:t>Transformation of Science</a:t>
            </a:r>
            <a:endParaRPr lang="en-US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97728" y="977054"/>
            <a:ext cx="8666162" cy="248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marL="552450" marR="0" lvl="0" indent="-552450" algn="l" defTabSz="914400" rtl="0" eaLnBrk="1" fontAlgn="base" latinLnBrk="0" hangingPunct="1">
              <a:lnSpc>
                <a:spcPct val="105000"/>
              </a:lnSpc>
              <a:spcBef>
                <a:spcPct val="3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u"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Scientific</a:t>
            </a:r>
            <a:r>
              <a:rPr kumimoji="0" lang="en-US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discovery &amp; confirmation</a:t>
            </a: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552450" marR="0" lvl="0" indent="-552450" algn="l" defTabSz="914400" rtl="0" eaLnBrk="1" fontAlgn="base" latinLnBrk="0" hangingPunct="1">
              <a:lnSpc>
                <a:spcPct val="105000"/>
              </a:lnSpc>
              <a:spcBef>
                <a:spcPct val="3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u"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Learning &amp;</a:t>
            </a:r>
            <a:r>
              <a:rPr kumimoji="0" lang="en-US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inference</a:t>
            </a:r>
          </a:p>
          <a:p>
            <a:pPr marL="552450" marR="0" lvl="0" indent="-552450" algn="l" defTabSz="914400" rtl="0" eaLnBrk="1" fontAlgn="base" latinLnBrk="0" hangingPunct="1">
              <a:lnSpc>
                <a:spcPct val="105000"/>
              </a:lnSpc>
              <a:spcBef>
                <a:spcPct val="3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u"/>
              <a:tabLst/>
              <a:defRPr/>
            </a:pPr>
            <a:r>
              <a:rPr lang="en-US" sz="3200" kern="0" baseline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Triage</a:t>
            </a:r>
            <a:r>
              <a:rPr lang="en-US" sz="3200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of experimentation</a:t>
            </a: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552450" marR="0" lvl="0" indent="-552450" algn="l" defTabSz="914400" rtl="0" eaLnBrk="1" fontAlgn="base" latinLnBrk="0" hangingPunct="1">
              <a:lnSpc>
                <a:spcPct val="105000"/>
              </a:lnSpc>
              <a:spcBef>
                <a:spcPct val="3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u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50605" y="3055172"/>
            <a:ext cx="8659907" cy="3630706"/>
            <a:chOff x="150605" y="3055172"/>
            <a:chExt cx="8659907" cy="3630706"/>
          </a:xfrm>
        </p:grpSpPr>
        <p:pic>
          <p:nvPicPr>
            <p:cNvPr id="7" name="Picture 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224340" y="4292301"/>
              <a:ext cx="2560168" cy="2393577"/>
            </a:xfrm>
            <a:prstGeom prst="rect">
              <a:avLst/>
            </a:prstGeom>
            <a:noFill/>
            <a:ln>
              <a:solidFill>
                <a:schemeClr val="tx1">
                  <a:lumMod val="65000"/>
                </a:schemeClr>
              </a:solidFill>
            </a:ln>
          </p:spPr>
        </p:pic>
        <p:pic>
          <p:nvPicPr>
            <p:cNvPr id="8" name="Picture 8" descr="dendral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9862" y="4303059"/>
              <a:ext cx="3175407" cy="2178423"/>
            </a:xfrm>
            <a:prstGeom prst="rect">
              <a:avLst/>
            </a:prstGeom>
            <a:noFill/>
          </p:spPr>
        </p:pic>
        <p:sp>
          <p:nvSpPr>
            <p:cNvPr id="12" name="Rectangle 2"/>
            <p:cNvSpPr txBox="1">
              <a:spLocks noChangeArrowheads="1"/>
            </p:cNvSpPr>
            <p:nvPr/>
          </p:nvSpPr>
          <p:spPr bwMode="auto">
            <a:xfrm>
              <a:off x="150605" y="3158141"/>
              <a:ext cx="7648687" cy="10409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2075" tIns="46038" rIns="92075" bIns="46038" numCol="1" anchor="t" anchorCtr="1" compatLnSpc="1">
              <a:prstTxWarp prst="textNoShape">
                <a:avLst/>
              </a:prstTxWarp>
              <a:spAutoFit/>
            </a:bodyPr>
            <a:lstStyle/>
            <a:p>
              <a:pPr marL="552450" marR="0" lvl="0" indent="-552450" algn="l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F3BD2E"/>
                </a:buClr>
                <a:buSzPct val="75000"/>
                <a:tabLst/>
                <a:defRPr/>
              </a:pPr>
              <a:r>
                <a:rPr kumimoji="0" lang="en-US" sz="280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rPr>
                <a:t>Dendral</a:t>
              </a:r>
              <a:endParaRPr kumimoji="0" lang="en-US" sz="28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/>
                <a:ea typeface="+mn-ea"/>
                <a:cs typeface="+mn-cs"/>
              </a:endParaRPr>
            </a:p>
            <a:p>
              <a:pPr marL="552450" marR="0" lvl="0" indent="-552450" algn="l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F3BD2E"/>
                </a:buClr>
                <a:buSzPct val="75000"/>
                <a:tabLst/>
                <a:defRPr/>
              </a:pPr>
              <a:r>
                <a:rPr kumimoji="0" 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rPr>
                <a:t>  </a:t>
              </a:r>
              <a:r>
                <a:rPr kumimoji="0" lang="en-US" sz="2000" b="1" i="0" u="none" strike="noStrike" kern="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rPr>
                <a:t> </a:t>
              </a:r>
              <a:r>
                <a:rPr kumimoji="0" lang="en-US" b="1" i="0" u="none" strike="noStrike" kern="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rPr>
                <a:t>P</a:t>
              </a:r>
              <a:r>
                <a:rPr kumimoji="0" lang="en-US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rPr>
                <a:t>lanner,</a:t>
              </a:r>
              <a:r>
                <a:rPr kumimoji="0" lang="en-US" b="1" i="0" u="none" strike="noStrike" kern="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rPr>
                <a:t> h</a:t>
              </a:r>
              <a:r>
                <a:rPr kumimoji="0" lang="en-US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rPr>
                <a:t>ypothesis generator,</a:t>
              </a:r>
              <a:r>
                <a:rPr kumimoji="0" lang="en-US" b="1" i="0" u="none" strike="noStrike" kern="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rPr>
                <a:t> </a:t>
              </a:r>
              <a:r>
                <a:rPr kumimoji="0" lang="en-US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rPr>
                <a:t>confirmation</a:t>
              </a:r>
              <a:endPara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pic>
          <p:nvPicPr>
            <p:cNvPr id="6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022901" y="4254253"/>
              <a:ext cx="1787611" cy="2408155"/>
            </a:xfrm>
            <a:prstGeom prst="rect">
              <a:avLst/>
            </a:prstGeom>
            <a:noFill/>
            <a:ln>
              <a:solidFill>
                <a:schemeClr val="tx1">
                  <a:lumMod val="65000"/>
                </a:schemeClr>
              </a:solidFill>
            </a:ln>
          </p:spPr>
        </p:pic>
        <p:cxnSp>
          <p:nvCxnSpPr>
            <p:cNvPr id="14" name="Straight Connector 13"/>
            <p:cNvCxnSpPr/>
            <p:nvPr/>
          </p:nvCxnSpPr>
          <p:spPr bwMode="auto">
            <a:xfrm>
              <a:off x="3689873" y="3055172"/>
              <a:ext cx="1549101" cy="1588"/>
            </a:xfrm>
            <a:prstGeom prst="line">
              <a:avLst/>
            </a:prstGeom>
            <a:noFill/>
            <a:ln w="38100" cap="flat" cmpd="sng" algn="ctr">
              <a:solidFill>
                <a:schemeClr val="accent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82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50294" y="1608917"/>
            <a:ext cx="5586882" cy="4850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446088"/>
            <a:ext cx="8763000" cy="59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1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Learning about Structure</a:t>
            </a: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 &amp; Function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/>
              <a:ea typeface="+mj-ea"/>
              <a:cs typeface="+mj-cs"/>
            </a:endParaRPr>
          </a:p>
        </p:txBody>
      </p:sp>
      <p:pic>
        <p:nvPicPr>
          <p:cNvPr id="99328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7482" y="1169550"/>
            <a:ext cx="6039141" cy="5289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9328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70232" y="1078526"/>
            <a:ext cx="3108266" cy="5380892"/>
          </a:xfrm>
          <a:prstGeom prst="rect">
            <a:avLst/>
          </a:prstGeom>
          <a:noFill/>
          <a:ln w="9525">
            <a:solidFill>
              <a:schemeClr val="tx1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4114788" y="6490081"/>
            <a:ext cx="49354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FFFF"/>
                </a:solidFill>
                <a:latin typeface="Calibri" pitchFamily="34" charset="0"/>
              </a:rPr>
              <a:t>Segal, </a:t>
            </a:r>
            <a:r>
              <a:rPr lang="en-US" sz="2000" dirty="0" err="1" smtClean="0">
                <a:solidFill>
                  <a:srgbClr val="FFFFFF"/>
                </a:solidFill>
                <a:latin typeface="Calibri" pitchFamily="34" charset="0"/>
              </a:rPr>
              <a:t>Pe'er</a:t>
            </a:r>
            <a:r>
              <a:rPr lang="en-US" sz="2000" dirty="0" smtClean="0">
                <a:solidFill>
                  <a:srgbClr val="FFFFFF"/>
                </a:solidFill>
                <a:latin typeface="Calibri" pitchFamily="34" charset="0"/>
              </a:rPr>
              <a:t>, </a:t>
            </a:r>
            <a:r>
              <a:rPr lang="en-US" sz="2000" dirty="0" err="1" smtClean="0">
                <a:solidFill>
                  <a:srgbClr val="FFFFFF"/>
                </a:solidFill>
                <a:latin typeface="Calibri" pitchFamily="34" charset="0"/>
              </a:rPr>
              <a:t>Regev</a:t>
            </a:r>
            <a:r>
              <a:rPr lang="en-US" sz="2000" dirty="0" smtClean="0">
                <a:solidFill>
                  <a:srgbClr val="FFFFFF"/>
                </a:solidFill>
                <a:latin typeface="Calibri" pitchFamily="34" charset="0"/>
              </a:rPr>
              <a:t>, </a:t>
            </a:r>
            <a:r>
              <a:rPr lang="en-US" sz="2000" dirty="0" err="1" smtClean="0">
                <a:solidFill>
                  <a:srgbClr val="FFFFFF"/>
                </a:solidFill>
                <a:latin typeface="Calibri" pitchFamily="34" charset="0"/>
              </a:rPr>
              <a:t>Koller</a:t>
            </a:r>
            <a:r>
              <a:rPr lang="en-US" sz="2000" dirty="0" smtClean="0">
                <a:solidFill>
                  <a:srgbClr val="FFFFFF"/>
                </a:solidFill>
                <a:latin typeface="Calibri" pitchFamily="34" charset="0"/>
              </a:rPr>
              <a:t>, Friedman, </a:t>
            </a:r>
            <a:r>
              <a:rPr lang="en-US" sz="2000" i="1" dirty="0" smtClean="0">
                <a:solidFill>
                  <a:srgbClr val="FFFFFF"/>
                </a:solidFill>
                <a:latin typeface="Calibri" pitchFamily="34" charset="0"/>
              </a:rPr>
              <a:t>et al.</a:t>
            </a:r>
            <a:endParaRPr lang="en-US" sz="2000" i="1" dirty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93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93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46088"/>
            <a:ext cx="8763000" cy="591573"/>
          </a:xfrm>
        </p:spPr>
        <p:txBody>
          <a:bodyPr/>
          <a:lstStyle/>
          <a:p>
            <a:r>
              <a:rPr lang="en-US" dirty="0" smtClean="0"/>
              <a:t>Insights From &amp; About Neurobiology</a:t>
            </a:r>
            <a:endParaRPr lang="en-US" dirty="0"/>
          </a:p>
        </p:txBody>
      </p:sp>
      <p:pic>
        <p:nvPicPr>
          <p:cNvPr id="663556" name="Picture 4" descr="imag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173" y="1270906"/>
            <a:ext cx="3543300" cy="3543300"/>
          </a:xfrm>
          <a:prstGeom prst="rect">
            <a:avLst/>
          </a:prstGeom>
          <a:noFill/>
        </p:spPr>
      </p:pic>
      <p:pic>
        <p:nvPicPr>
          <p:cNvPr id="663559" name="Picture 7" descr="ehbr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6547" y="2761235"/>
            <a:ext cx="3725862" cy="3656498"/>
          </a:xfrm>
          <a:prstGeom prst="rect">
            <a:avLst/>
          </a:prstGeom>
          <a:noFill/>
        </p:spPr>
      </p:pic>
      <p:pic>
        <p:nvPicPr>
          <p:cNvPr id="663558" name="Picture 6" descr="ehresult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39384"/>
            <a:ext cx="3536950" cy="2962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990600" y="2057400"/>
            <a:ext cx="7162800" cy="1090171"/>
          </a:xfrm>
        </p:spPr>
        <p:txBody>
          <a:bodyPr/>
          <a:lstStyle/>
          <a:p>
            <a:r>
              <a:rPr lang="en-US" sz="1200" dirty="0" smtClean="0"/>
              <a:t>Form of the model for predicting </a:t>
            </a:r>
            <a:r>
              <a:rPr lang="en-US" sz="1200" dirty="0" err="1" smtClean="0"/>
              <a:t>fMRI</a:t>
            </a:r>
            <a:r>
              <a:rPr lang="en-US" sz="1200" dirty="0" smtClean="0"/>
              <a:t> activation for arbitrary noun stimuli. </a:t>
            </a:r>
            <a:r>
              <a:rPr lang="en-US" sz="1200" dirty="0" err="1" smtClean="0"/>
              <a:t>fMRI</a:t>
            </a:r>
            <a:r>
              <a:rPr lang="en-US" sz="1200" dirty="0" smtClean="0"/>
              <a:t> activation is predicted in a two-step process. The first step encodes the meaning of the input stimulus word in terms of intermediate semantic features whose values are extracted from a large corpus of text exhibiting typical word use. The second step predicts the </a:t>
            </a:r>
            <a:r>
              <a:rPr lang="en-US" sz="1200" dirty="0" err="1" smtClean="0"/>
              <a:t>fMRI</a:t>
            </a:r>
            <a:r>
              <a:rPr lang="en-US" sz="1200" dirty="0" smtClean="0"/>
              <a:t> image as a linear combination of the </a:t>
            </a:r>
            <a:r>
              <a:rPr lang="en-US" sz="1200" dirty="0" err="1" smtClean="0"/>
              <a:t>fMRI</a:t>
            </a:r>
            <a:r>
              <a:rPr lang="en-US" sz="1200" dirty="0" smtClean="0"/>
              <a:t> signatures associated with each of these intermediate semantic features</a:t>
            </a:r>
            <a:endParaRPr lang="en-US" sz="1200" dirty="0"/>
          </a:p>
        </p:txBody>
      </p:sp>
      <p:pic>
        <p:nvPicPr>
          <p:cNvPr id="912387" name="Picture 3" descr="C:\acute\mitchell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0307" y="1307305"/>
            <a:ext cx="8464062" cy="5137951"/>
          </a:xfrm>
          <a:prstGeom prst="rect">
            <a:avLst/>
          </a:prstGeom>
          <a:noFill/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46088"/>
            <a:ext cx="8763000" cy="591573"/>
          </a:xfrm>
        </p:spPr>
        <p:txBody>
          <a:bodyPr/>
          <a:lstStyle/>
          <a:p>
            <a:r>
              <a:rPr lang="en-US" dirty="0" smtClean="0"/>
              <a:t>A Study in Representation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330435" y="6490081"/>
            <a:ext cx="22508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FFFF"/>
                </a:solidFill>
                <a:latin typeface="Calibri" pitchFamily="34" charset="0"/>
              </a:rPr>
              <a:t>Mitchell, </a:t>
            </a:r>
            <a:r>
              <a:rPr lang="en-US" sz="2000" i="1" dirty="0" smtClean="0">
                <a:solidFill>
                  <a:srgbClr val="FFFFFF"/>
                </a:solidFill>
                <a:latin typeface="Calibri" pitchFamily="34" charset="0"/>
              </a:rPr>
              <a:t>et al.</a:t>
            </a:r>
            <a:endParaRPr lang="en-US" sz="2000" i="1" dirty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88306" y="1387441"/>
            <a:ext cx="5044833" cy="5029593"/>
          </a:xfrm>
          <a:prstGeom prst="rect">
            <a:avLst/>
          </a:prstGeom>
          <a:noFill/>
          <a:ln w="9525">
            <a:solidFill>
              <a:schemeClr val="tx1">
                <a:lumMod val="6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381000" y="446088"/>
            <a:ext cx="8763000" cy="59157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 Study in Representation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30435" y="6490081"/>
            <a:ext cx="22508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FFFF"/>
                </a:solidFill>
                <a:latin typeface="Calibri" pitchFamily="34" charset="0"/>
              </a:rPr>
              <a:t>Mitchell, </a:t>
            </a:r>
            <a:r>
              <a:rPr lang="en-US" sz="2000" i="1" dirty="0" smtClean="0">
                <a:solidFill>
                  <a:srgbClr val="FFFFFF"/>
                </a:solidFill>
                <a:latin typeface="Calibri" pitchFamily="34" charset="0"/>
              </a:rPr>
              <a:t>et al.</a:t>
            </a:r>
            <a:endParaRPr lang="en-US" sz="2000" i="1" dirty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leech_swimmovie.avi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78742" y="1473289"/>
            <a:ext cx="5268137" cy="5203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81000" y="446088"/>
            <a:ext cx="8763000" cy="59157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Coming</a:t>
            </a: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Era of </a:t>
            </a:r>
            <a:r>
              <a:rPr kumimoji="0" lang="en-US" sz="3600" b="1" i="0" u="none" strike="noStrike" kern="0" cap="none" spc="0" normalizeH="0" noProof="0" dirty="0" err="1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Neuroinformatics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id_cat_cortex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322286" y="1388334"/>
            <a:ext cx="4981340" cy="5060408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81000" y="446088"/>
            <a:ext cx="8763000" cy="59157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Coming</a:t>
            </a: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Era of </a:t>
            </a:r>
            <a:r>
              <a:rPr kumimoji="0" lang="en-US" sz="3600" b="1" i="0" u="none" strike="noStrike" kern="0" cap="none" spc="0" normalizeH="0" noProof="0" dirty="0" err="1" smtClean="0">
                <a:ln>
                  <a:noFill/>
                </a:ln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Neuroinformatics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408164" y="5999241"/>
            <a:ext cx="9140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(video)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6191536" y="6409056"/>
            <a:ext cx="15403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FFFF"/>
                </a:solidFill>
                <a:latin typeface="Calibri" pitchFamily="34" charset="0"/>
              </a:rPr>
              <a:t>Reid, </a:t>
            </a:r>
            <a:r>
              <a:rPr lang="en-US" sz="2000" i="1" dirty="0" smtClean="0">
                <a:solidFill>
                  <a:srgbClr val="FFFFFF"/>
                </a:solidFill>
                <a:latin typeface="Calibri" pitchFamily="34" charset="0"/>
              </a:rPr>
              <a:t>et al.</a:t>
            </a:r>
            <a:endParaRPr lang="en-US" sz="2000" i="1" dirty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2944" y="446088"/>
            <a:ext cx="8763000" cy="59157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kern="0" dirty="0" smtClean="0"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Toward a Computational Microscope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97377" name="Picture 1" descr="image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95329" y="1266392"/>
            <a:ext cx="4774358" cy="5313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7378" name="Picture 3" descr="image0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95331" y="1278990"/>
            <a:ext cx="4745178" cy="5280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AAAI_Neuro_Talk_no_slides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375451" y="1257807"/>
            <a:ext cx="4840358" cy="53351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439191" y="6504190"/>
            <a:ext cx="22508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FFFF"/>
                </a:solidFill>
                <a:latin typeface="Calibri" pitchFamily="34" charset="0"/>
              </a:rPr>
              <a:t>Kapoor, H., </a:t>
            </a:r>
            <a:r>
              <a:rPr lang="en-US" sz="2000" i="1" dirty="0" smtClean="0">
                <a:solidFill>
                  <a:srgbClr val="FFFFFF"/>
                </a:solidFill>
                <a:latin typeface="Calibri" pitchFamily="34" charset="0"/>
              </a:rPr>
              <a:t>et al.</a:t>
            </a:r>
            <a:endParaRPr lang="en-US" sz="2000" i="1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46114" y="6091841"/>
            <a:ext cx="9140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(video)</a:t>
            </a:r>
            <a:endParaRPr lang="en-US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97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2944" y="446088"/>
            <a:ext cx="8763000" cy="59157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kern="0" dirty="0" smtClean="0">
                <a:solidFill>
                  <a:srgbClr val="FCC6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Toward a Computational Microscope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CC60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Graph Interatctions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393878" y="1271873"/>
            <a:ext cx="4782174" cy="5318292"/>
          </a:xfrm>
          <a:prstGeom prst="rect">
            <a:avLst/>
          </a:prstGeom>
        </p:spPr>
      </p:pic>
      <p:sp>
        <p:nvSpPr>
          <p:cNvPr id="4" name="Rectangle 3">
            <a:hlinkClick r:id="rId4" action="ppaction://hlinksldjump"/>
          </p:cNvPr>
          <p:cNvSpPr/>
          <p:nvPr/>
        </p:nvSpPr>
        <p:spPr bwMode="auto">
          <a:xfrm>
            <a:off x="8452338" y="6377354"/>
            <a:ext cx="691662" cy="480646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39191" y="6504190"/>
            <a:ext cx="22508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FFFF"/>
                </a:solidFill>
                <a:latin typeface="Calibri" pitchFamily="34" charset="0"/>
              </a:rPr>
              <a:t>Kapoor, H., </a:t>
            </a:r>
            <a:r>
              <a:rPr lang="en-US" sz="2000" i="1" dirty="0" smtClean="0">
                <a:solidFill>
                  <a:srgbClr val="FFFFFF"/>
                </a:solidFill>
                <a:latin typeface="Calibri" pitchFamily="34" charset="0"/>
              </a:rPr>
              <a:t>et al.</a:t>
            </a:r>
            <a:endParaRPr lang="en-US" sz="2000" i="1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46114" y="6091841"/>
            <a:ext cx="9140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</a:rPr>
              <a:t>(video)</a:t>
            </a:r>
            <a:endParaRPr lang="en-US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707" name="Rectangle 19"/>
          <p:cNvSpPr>
            <a:spLocks noGrp="1" noChangeArrowheads="1"/>
          </p:cNvSpPr>
          <p:nvPr>
            <p:ph type="title"/>
          </p:nvPr>
        </p:nvSpPr>
        <p:spPr>
          <a:xfrm>
            <a:off x="-47625" y="285750"/>
            <a:ext cx="9051925" cy="591573"/>
          </a:xfrm>
          <a:noFill/>
          <a:ln/>
        </p:spPr>
        <p:txBody>
          <a:bodyPr anchor="b" anchorCtr="0"/>
          <a:lstStyle/>
          <a:p>
            <a:r>
              <a:rPr lang="en-US" dirty="0"/>
              <a:t>Learning to </a:t>
            </a:r>
            <a:r>
              <a:rPr lang="en-US" dirty="0" smtClean="0"/>
              <a:t>Harness the </a:t>
            </a:r>
            <a:r>
              <a:rPr lang="en-US" dirty="0"/>
              <a:t>Web </a:t>
            </a:r>
          </a:p>
        </p:txBody>
      </p:sp>
      <p:pic>
        <p:nvPicPr>
          <p:cNvPr id="301" name="Picture 3" descr="wir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1066800"/>
            <a:ext cx="6934200" cy="5426765"/>
          </a:xfrm>
          <a:prstGeom prst="rect">
            <a:avLst/>
          </a:prstGeom>
          <a:solidFill>
            <a:srgbClr val="FF9900"/>
          </a:solidFill>
        </p:spPr>
      </p:pic>
      <p:pic>
        <p:nvPicPr>
          <p:cNvPr id="30003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1074602"/>
            <a:ext cx="6934200" cy="5630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0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690" name="Freeform 2"/>
          <p:cNvSpPr>
            <a:spLocks/>
          </p:cNvSpPr>
          <p:nvPr/>
        </p:nvSpPr>
        <p:spPr bwMode="auto">
          <a:xfrm>
            <a:off x="4787900" y="1955800"/>
            <a:ext cx="3768725" cy="3662363"/>
          </a:xfrm>
          <a:custGeom>
            <a:avLst/>
            <a:gdLst/>
            <a:ahLst/>
            <a:cxnLst>
              <a:cxn ang="0">
                <a:pos x="862" y="1096"/>
              </a:cxn>
              <a:cxn ang="0">
                <a:pos x="982" y="1371"/>
              </a:cxn>
              <a:cxn ang="0">
                <a:pos x="1373" y="1000"/>
              </a:cxn>
              <a:cxn ang="0">
                <a:pos x="1255" y="1463"/>
              </a:cxn>
              <a:cxn ang="0">
                <a:pos x="1956" y="1747"/>
              </a:cxn>
              <a:cxn ang="0">
                <a:pos x="2008" y="793"/>
              </a:cxn>
              <a:cxn ang="0">
                <a:pos x="2256" y="417"/>
              </a:cxn>
              <a:cxn ang="0">
                <a:pos x="1782" y="239"/>
              </a:cxn>
              <a:cxn ang="0">
                <a:pos x="1334" y="547"/>
              </a:cxn>
              <a:cxn ang="0">
                <a:pos x="1247" y="84"/>
              </a:cxn>
              <a:cxn ang="0">
                <a:pos x="742" y="181"/>
              </a:cxn>
              <a:cxn ang="0">
                <a:pos x="81" y="118"/>
              </a:cxn>
              <a:cxn ang="0">
                <a:pos x="255" y="890"/>
              </a:cxn>
              <a:cxn ang="0">
                <a:pos x="393" y="587"/>
              </a:cxn>
              <a:cxn ang="0">
                <a:pos x="607" y="1096"/>
              </a:cxn>
              <a:cxn ang="0">
                <a:pos x="862" y="1096"/>
              </a:cxn>
            </a:cxnLst>
            <a:rect l="0" t="0" r="r" b="b"/>
            <a:pathLst>
              <a:path w="2294" h="1859">
                <a:moveTo>
                  <a:pt x="862" y="1096"/>
                </a:moveTo>
                <a:cubicBezTo>
                  <a:pt x="924" y="1142"/>
                  <a:pt x="897" y="1387"/>
                  <a:pt x="982" y="1371"/>
                </a:cubicBezTo>
                <a:cubicBezTo>
                  <a:pt x="1067" y="1355"/>
                  <a:pt x="1328" y="985"/>
                  <a:pt x="1373" y="1000"/>
                </a:cubicBezTo>
                <a:cubicBezTo>
                  <a:pt x="1418" y="1015"/>
                  <a:pt x="1158" y="1339"/>
                  <a:pt x="1255" y="1463"/>
                </a:cubicBezTo>
                <a:cubicBezTo>
                  <a:pt x="1353" y="1588"/>
                  <a:pt x="1831" y="1859"/>
                  <a:pt x="1956" y="1747"/>
                </a:cubicBezTo>
                <a:cubicBezTo>
                  <a:pt x="2082" y="1636"/>
                  <a:pt x="1958" y="1015"/>
                  <a:pt x="2008" y="793"/>
                </a:cubicBezTo>
                <a:cubicBezTo>
                  <a:pt x="2058" y="571"/>
                  <a:pt x="2294" y="510"/>
                  <a:pt x="2256" y="417"/>
                </a:cubicBezTo>
                <a:cubicBezTo>
                  <a:pt x="2219" y="325"/>
                  <a:pt x="1936" y="217"/>
                  <a:pt x="1782" y="239"/>
                </a:cubicBezTo>
                <a:cubicBezTo>
                  <a:pt x="1628" y="261"/>
                  <a:pt x="1423" y="573"/>
                  <a:pt x="1334" y="547"/>
                </a:cubicBezTo>
                <a:cubicBezTo>
                  <a:pt x="1245" y="521"/>
                  <a:pt x="1346" y="145"/>
                  <a:pt x="1247" y="84"/>
                </a:cubicBezTo>
                <a:cubicBezTo>
                  <a:pt x="1148" y="23"/>
                  <a:pt x="937" y="175"/>
                  <a:pt x="742" y="181"/>
                </a:cubicBezTo>
                <a:cubicBezTo>
                  <a:pt x="548" y="186"/>
                  <a:pt x="162" y="0"/>
                  <a:pt x="81" y="118"/>
                </a:cubicBezTo>
                <a:cubicBezTo>
                  <a:pt x="0" y="236"/>
                  <a:pt x="203" y="812"/>
                  <a:pt x="255" y="890"/>
                </a:cubicBezTo>
                <a:cubicBezTo>
                  <a:pt x="307" y="968"/>
                  <a:pt x="334" y="553"/>
                  <a:pt x="393" y="587"/>
                </a:cubicBezTo>
                <a:cubicBezTo>
                  <a:pt x="452" y="621"/>
                  <a:pt x="529" y="1011"/>
                  <a:pt x="607" y="1096"/>
                </a:cubicBezTo>
                <a:cubicBezTo>
                  <a:pt x="685" y="1181"/>
                  <a:pt x="800" y="1050"/>
                  <a:pt x="862" y="1096"/>
                </a:cubicBezTo>
                <a:close/>
              </a:path>
            </a:pathLst>
          </a:custGeom>
          <a:solidFill>
            <a:srgbClr val="66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/>
            <a:endParaRPr lang="en-US" kern="120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626691" name="Freeform 3"/>
          <p:cNvSpPr>
            <a:spLocks/>
          </p:cNvSpPr>
          <p:nvPr/>
        </p:nvSpPr>
        <p:spPr bwMode="auto">
          <a:xfrm>
            <a:off x="1941250" y="1559400"/>
            <a:ext cx="1169988" cy="3816350"/>
          </a:xfrm>
          <a:custGeom>
            <a:avLst/>
            <a:gdLst/>
            <a:ahLst/>
            <a:cxnLst>
              <a:cxn ang="0">
                <a:pos x="0" y="361"/>
              </a:cxn>
              <a:cxn ang="0">
                <a:pos x="0" y="1621"/>
              </a:cxn>
              <a:cxn ang="0">
                <a:pos x="737" y="2404"/>
              </a:cxn>
              <a:cxn ang="0">
                <a:pos x="737" y="0"/>
              </a:cxn>
              <a:cxn ang="0">
                <a:pos x="0" y="361"/>
              </a:cxn>
            </a:cxnLst>
            <a:rect l="0" t="0" r="r" b="b"/>
            <a:pathLst>
              <a:path w="737" h="2404">
                <a:moveTo>
                  <a:pt x="0" y="361"/>
                </a:moveTo>
                <a:lnTo>
                  <a:pt x="0" y="1621"/>
                </a:lnTo>
                <a:lnTo>
                  <a:pt x="737" y="2404"/>
                </a:lnTo>
                <a:lnTo>
                  <a:pt x="737" y="0"/>
                </a:lnTo>
                <a:lnTo>
                  <a:pt x="0" y="361"/>
                </a:lnTo>
                <a:close/>
              </a:path>
            </a:pathLst>
          </a:custGeom>
          <a:solidFill>
            <a:schemeClr val="accent1"/>
          </a:solidFill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/>
            <a:endParaRPr lang="en-US" kern="120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626692" name="Line 4"/>
          <p:cNvSpPr>
            <a:spLocks noChangeShapeType="1"/>
          </p:cNvSpPr>
          <p:nvPr/>
        </p:nvSpPr>
        <p:spPr bwMode="auto">
          <a:xfrm>
            <a:off x="2751138" y="3176588"/>
            <a:ext cx="2462212" cy="0"/>
          </a:xfrm>
          <a:prstGeom prst="line">
            <a:avLst/>
          </a:prstGeom>
          <a:noFill/>
          <a:ln w="28575">
            <a:solidFill>
              <a:srgbClr val="EF334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algn="l" rtl="0"/>
            <a:endParaRPr lang="en-US" kern="12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+mn-ea"/>
              <a:cs typeface="+mn-cs"/>
            </a:endParaRPr>
          </a:p>
        </p:txBody>
      </p:sp>
      <p:sp>
        <p:nvSpPr>
          <p:cNvPr id="626693" name="Rectangle 5"/>
          <p:cNvSpPr>
            <a:spLocks noChangeArrowheads="1"/>
          </p:cNvSpPr>
          <p:nvPr/>
        </p:nvSpPr>
        <p:spPr bwMode="auto">
          <a:xfrm>
            <a:off x="3860800" y="2497138"/>
            <a:ext cx="4270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/>
            <a:r>
              <a:rPr lang="en-US" sz="4000" kern="1200">
                <a:solidFill>
                  <a:srgbClr val="E35C7C"/>
                </a:solidFill>
                <a:latin typeface="Tahoma" pitchFamily="34" charset="0"/>
                <a:ea typeface="ＭＳ Ｐゴシック" pitchFamily="34" charset="-128"/>
                <a:cs typeface="+mn-cs"/>
              </a:rPr>
              <a:t>?</a:t>
            </a:r>
          </a:p>
        </p:txBody>
      </p:sp>
      <p:sp>
        <p:nvSpPr>
          <p:cNvPr id="626694" name="Rectangle 6"/>
          <p:cNvSpPr>
            <a:spLocks noChangeArrowheads="1"/>
          </p:cNvSpPr>
          <p:nvPr/>
        </p:nvSpPr>
        <p:spPr bwMode="auto">
          <a:xfrm>
            <a:off x="437025" y="3110388"/>
            <a:ext cx="14157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/>
            <a:r>
              <a:rPr lang="en-US" sz="2400" b="1" kern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ＭＳ Ｐゴシック" pitchFamily="34" charset="-128"/>
                <a:cs typeface="+mn-cs"/>
              </a:rPr>
              <a:t> Results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411413" y="3301539"/>
            <a:ext cx="4899025" cy="2617788"/>
            <a:chOff x="1450" y="2584"/>
            <a:chExt cx="3086" cy="1649"/>
          </a:xfrm>
        </p:grpSpPr>
        <p:sp>
          <p:nvSpPr>
            <p:cNvPr id="626696" name="Line 8"/>
            <p:cNvSpPr>
              <a:spLocks noChangeShapeType="1"/>
            </p:cNvSpPr>
            <p:nvPr/>
          </p:nvSpPr>
          <p:spPr bwMode="auto">
            <a:xfrm flipH="1">
              <a:off x="1655" y="2584"/>
              <a:ext cx="1551" cy="0"/>
            </a:xfrm>
            <a:prstGeom prst="line">
              <a:avLst/>
            </a:prstGeom>
            <a:noFill/>
            <a:ln w="28575">
              <a:solidFill>
                <a:srgbClr val="EF3349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kern="12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n-ea"/>
                <a:cs typeface="+mn-cs"/>
              </a:endParaRPr>
            </a:p>
          </p:txBody>
        </p:sp>
        <p:sp>
          <p:nvSpPr>
            <p:cNvPr id="626697" name="Rectangle 9"/>
            <p:cNvSpPr>
              <a:spLocks noChangeArrowheads="1"/>
            </p:cNvSpPr>
            <p:nvPr/>
          </p:nvSpPr>
          <p:spPr bwMode="auto">
            <a:xfrm>
              <a:off x="1450" y="3710"/>
              <a:ext cx="2198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0"/>
              <a:r>
                <a:rPr lang="en-US" b="1" kern="12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ＭＳ Ｐゴシック" pitchFamily="34" charset="-128"/>
                  <a:cs typeface="+mn-cs"/>
                </a:rPr>
                <a:t>Learning &amp; </a:t>
              </a:r>
            </a:p>
            <a:p>
              <a:pPr algn="ctr" rtl="0"/>
              <a:r>
                <a:rPr lang="en-US" b="1" kern="12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ＭＳ Ｐゴシック" pitchFamily="34" charset="-128"/>
                  <a:cs typeface="+mn-cs"/>
                </a:rPr>
                <a:t>Decision making</a:t>
              </a:r>
            </a:p>
          </p:txBody>
        </p:sp>
        <p:sp>
          <p:nvSpPr>
            <p:cNvPr id="626698" name="Freeform 10"/>
            <p:cNvSpPr>
              <a:spLocks/>
            </p:cNvSpPr>
            <p:nvPr/>
          </p:nvSpPr>
          <p:spPr bwMode="auto">
            <a:xfrm>
              <a:off x="3122" y="2632"/>
              <a:ext cx="1414" cy="1303"/>
            </a:xfrm>
            <a:custGeom>
              <a:avLst/>
              <a:gdLst/>
              <a:ahLst/>
              <a:cxnLst>
                <a:cxn ang="0">
                  <a:pos x="0" y="306"/>
                </a:cxn>
                <a:cxn ang="0">
                  <a:pos x="88" y="313"/>
                </a:cxn>
                <a:cxn ang="0">
                  <a:pos x="195" y="213"/>
                </a:cxn>
                <a:cxn ang="0">
                  <a:pos x="235" y="19"/>
                </a:cxn>
                <a:cxn ang="0">
                  <a:pos x="282" y="99"/>
                </a:cxn>
                <a:cxn ang="0">
                  <a:pos x="349" y="461"/>
                </a:cxn>
                <a:cxn ang="0">
                  <a:pos x="563" y="581"/>
                </a:cxn>
                <a:cxn ang="0">
                  <a:pos x="677" y="534"/>
                </a:cxn>
                <a:cxn ang="0">
                  <a:pos x="697" y="709"/>
                </a:cxn>
                <a:cxn ang="0">
                  <a:pos x="791" y="856"/>
                </a:cxn>
                <a:cxn ang="0">
                  <a:pos x="885" y="903"/>
                </a:cxn>
                <a:cxn ang="0">
                  <a:pos x="1072" y="668"/>
                </a:cxn>
                <a:cxn ang="0">
                  <a:pos x="1019" y="876"/>
                </a:cxn>
                <a:cxn ang="0">
                  <a:pos x="1153" y="1057"/>
                </a:cxn>
                <a:cxn ang="0">
                  <a:pos x="1394" y="1243"/>
                </a:cxn>
                <a:cxn ang="0">
                  <a:pos x="1273" y="1303"/>
                </a:cxn>
              </a:cxnLst>
              <a:rect l="0" t="0" r="r" b="b"/>
              <a:pathLst>
                <a:path w="1414" h="1303">
                  <a:moveTo>
                    <a:pt x="0" y="306"/>
                  </a:moveTo>
                  <a:cubicBezTo>
                    <a:pt x="15" y="306"/>
                    <a:pt x="56" y="329"/>
                    <a:pt x="88" y="313"/>
                  </a:cubicBezTo>
                  <a:cubicBezTo>
                    <a:pt x="120" y="297"/>
                    <a:pt x="171" y="262"/>
                    <a:pt x="195" y="213"/>
                  </a:cubicBezTo>
                  <a:cubicBezTo>
                    <a:pt x="219" y="164"/>
                    <a:pt x="221" y="38"/>
                    <a:pt x="235" y="19"/>
                  </a:cubicBezTo>
                  <a:cubicBezTo>
                    <a:pt x="249" y="0"/>
                    <a:pt x="263" y="25"/>
                    <a:pt x="282" y="99"/>
                  </a:cubicBezTo>
                  <a:cubicBezTo>
                    <a:pt x="301" y="173"/>
                    <a:pt x="302" y="381"/>
                    <a:pt x="349" y="461"/>
                  </a:cubicBezTo>
                  <a:cubicBezTo>
                    <a:pt x="396" y="541"/>
                    <a:pt x="508" y="569"/>
                    <a:pt x="563" y="581"/>
                  </a:cubicBezTo>
                  <a:cubicBezTo>
                    <a:pt x="618" y="593"/>
                    <a:pt x="655" y="513"/>
                    <a:pt x="677" y="534"/>
                  </a:cubicBezTo>
                  <a:cubicBezTo>
                    <a:pt x="699" y="555"/>
                    <a:pt x="678" y="655"/>
                    <a:pt x="697" y="709"/>
                  </a:cubicBezTo>
                  <a:cubicBezTo>
                    <a:pt x="716" y="763"/>
                    <a:pt x="760" y="824"/>
                    <a:pt x="791" y="856"/>
                  </a:cubicBezTo>
                  <a:cubicBezTo>
                    <a:pt x="822" y="888"/>
                    <a:pt x="838" y="934"/>
                    <a:pt x="885" y="903"/>
                  </a:cubicBezTo>
                  <a:cubicBezTo>
                    <a:pt x="932" y="872"/>
                    <a:pt x="1050" y="673"/>
                    <a:pt x="1072" y="668"/>
                  </a:cubicBezTo>
                  <a:cubicBezTo>
                    <a:pt x="1094" y="663"/>
                    <a:pt x="1006" y="811"/>
                    <a:pt x="1019" y="876"/>
                  </a:cubicBezTo>
                  <a:cubicBezTo>
                    <a:pt x="1032" y="941"/>
                    <a:pt x="1090" y="996"/>
                    <a:pt x="1153" y="1057"/>
                  </a:cubicBezTo>
                  <a:cubicBezTo>
                    <a:pt x="1216" y="1118"/>
                    <a:pt x="1374" y="1202"/>
                    <a:pt x="1394" y="1243"/>
                  </a:cubicBezTo>
                  <a:cubicBezTo>
                    <a:pt x="1414" y="1284"/>
                    <a:pt x="1298" y="1291"/>
                    <a:pt x="1273" y="1303"/>
                  </a:cubicBezTo>
                </a:path>
              </a:pathLst>
            </a:custGeom>
            <a:solidFill>
              <a:srgbClr val="39FFCB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/>
              <a:endParaRPr lang="en-US" kern="12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n-ea"/>
                <a:cs typeface="+mn-cs"/>
              </a:endParaRPr>
            </a:p>
          </p:txBody>
        </p:sp>
        <p:sp>
          <p:nvSpPr>
            <p:cNvPr id="626699" name="Freeform 11"/>
            <p:cNvSpPr>
              <a:spLocks/>
            </p:cNvSpPr>
            <p:nvPr/>
          </p:nvSpPr>
          <p:spPr bwMode="auto">
            <a:xfrm>
              <a:off x="3122" y="2931"/>
              <a:ext cx="1274" cy="1005"/>
            </a:xfrm>
            <a:custGeom>
              <a:avLst/>
              <a:gdLst/>
              <a:ahLst/>
              <a:cxnLst>
                <a:cxn ang="0">
                  <a:pos x="1274" y="1005"/>
                </a:cxn>
                <a:cxn ang="0">
                  <a:pos x="778" y="787"/>
                </a:cxn>
                <a:cxn ang="0">
                  <a:pos x="1" y="763"/>
                </a:cxn>
                <a:cxn ang="0">
                  <a:pos x="0" y="0"/>
                </a:cxn>
              </a:cxnLst>
              <a:rect l="0" t="0" r="r" b="b"/>
              <a:pathLst>
                <a:path w="1274" h="1005">
                  <a:moveTo>
                    <a:pt x="1274" y="1005"/>
                  </a:moveTo>
                  <a:cubicBezTo>
                    <a:pt x="1178" y="995"/>
                    <a:pt x="987" y="829"/>
                    <a:pt x="778" y="787"/>
                  </a:cubicBezTo>
                  <a:cubicBezTo>
                    <a:pt x="566" y="747"/>
                    <a:pt x="131" y="894"/>
                    <a:pt x="1" y="763"/>
                  </a:cubicBezTo>
                  <a:lnTo>
                    <a:pt x="0" y="0"/>
                  </a:lnTo>
                </a:path>
              </a:pathLst>
            </a:custGeom>
            <a:solidFill>
              <a:srgbClr val="39FFCB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/>
              <a:endParaRPr lang="en-US" kern="12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n-ea"/>
                <a:cs typeface="+mn-cs"/>
              </a:endParaRPr>
            </a:p>
          </p:txBody>
        </p:sp>
        <p:sp>
          <p:nvSpPr>
            <p:cNvPr id="626700" name="Rectangle 12"/>
            <p:cNvSpPr>
              <a:spLocks noChangeArrowheads="1"/>
            </p:cNvSpPr>
            <p:nvPr/>
          </p:nvSpPr>
          <p:spPr bwMode="auto">
            <a:xfrm>
              <a:off x="2076" y="2952"/>
              <a:ext cx="915" cy="743"/>
            </a:xfrm>
            <a:prstGeom prst="rect">
              <a:avLst/>
            </a:prstGeom>
            <a:solidFill>
              <a:srgbClr val="39FFCB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/>
              <a:endParaRPr lang="en-US" kern="12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n-ea"/>
                <a:cs typeface="+mn-cs"/>
              </a:endParaRPr>
            </a:p>
          </p:txBody>
        </p:sp>
        <p:sp>
          <p:nvSpPr>
            <p:cNvPr id="626701" name="Rectangle 13"/>
            <p:cNvSpPr>
              <a:spLocks noChangeArrowheads="1"/>
            </p:cNvSpPr>
            <p:nvPr/>
          </p:nvSpPr>
          <p:spPr bwMode="auto">
            <a:xfrm>
              <a:off x="2409" y="3076"/>
              <a:ext cx="227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 rtl="0"/>
              <a:r>
                <a:rPr lang="en-US" sz="4000" b="1" kern="12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ＭＳ Ｐゴシック" pitchFamily="34" charset="-128"/>
                  <a:cs typeface="+mn-cs"/>
                </a:rPr>
                <a:t>!</a:t>
              </a:r>
            </a:p>
          </p:txBody>
        </p:sp>
        <p:sp>
          <p:nvSpPr>
            <p:cNvPr id="626702" name="Line 14"/>
            <p:cNvSpPr>
              <a:spLocks noChangeShapeType="1"/>
            </p:cNvSpPr>
            <p:nvPr/>
          </p:nvSpPr>
          <p:spPr bwMode="auto">
            <a:xfrm>
              <a:off x="2687" y="3234"/>
              <a:ext cx="777" cy="0"/>
            </a:xfrm>
            <a:prstGeom prst="line">
              <a:avLst/>
            </a:prstGeom>
            <a:noFill/>
            <a:ln w="28575">
              <a:solidFill>
                <a:srgbClr val="EF3349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kern="12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n-ea"/>
                <a:cs typeface="+mn-cs"/>
              </a:endParaRPr>
            </a:p>
          </p:txBody>
        </p:sp>
        <p:sp>
          <p:nvSpPr>
            <p:cNvPr id="626703" name="Line 15"/>
            <p:cNvSpPr>
              <a:spLocks noChangeShapeType="1"/>
            </p:cNvSpPr>
            <p:nvPr/>
          </p:nvSpPr>
          <p:spPr bwMode="auto">
            <a:xfrm flipH="1">
              <a:off x="2649" y="3330"/>
              <a:ext cx="819" cy="0"/>
            </a:xfrm>
            <a:prstGeom prst="line">
              <a:avLst/>
            </a:prstGeom>
            <a:noFill/>
            <a:ln w="28575">
              <a:solidFill>
                <a:srgbClr val="EF3349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kern="12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n-ea"/>
                <a:cs typeface="+mn-cs"/>
              </a:endParaRPr>
            </a:p>
          </p:txBody>
        </p:sp>
        <p:sp>
          <p:nvSpPr>
            <p:cNvPr id="626704" name="Line 16"/>
            <p:cNvSpPr>
              <a:spLocks noChangeShapeType="1"/>
            </p:cNvSpPr>
            <p:nvPr/>
          </p:nvSpPr>
          <p:spPr bwMode="auto">
            <a:xfrm>
              <a:off x="1593" y="3256"/>
              <a:ext cx="777" cy="0"/>
            </a:xfrm>
            <a:prstGeom prst="line">
              <a:avLst/>
            </a:prstGeom>
            <a:noFill/>
            <a:ln w="28575">
              <a:solidFill>
                <a:srgbClr val="EF3349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kern="12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n-ea"/>
                <a:cs typeface="+mn-cs"/>
              </a:endParaRPr>
            </a:p>
          </p:txBody>
        </p:sp>
        <p:sp>
          <p:nvSpPr>
            <p:cNvPr id="626705" name="Line 17"/>
            <p:cNvSpPr>
              <a:spLocks noChangeShapeType="1"/>
            </p:cNvSpPr>
            <p:nvPr/>
          </p:nvSpPr>
          <p:spPr bwMode="auto">
            <a:xfrm flipH="1">
              <a:off x="1555" y="3352"/>
              <a:ext cx="819" cy="0"/>
            </a:xfrm>
            <a:prstGeom prst="line">
              <a:avLst/>
            </a:prstGeom>
            <a:noFill/>
            <a:ln w="28575">
              <a:solidFill>
                <a:srgbClr val="EF3349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algn="l" rtl="0"/>
              <a:endParaRPr lang="en-US" kern="12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26706" name="Rectangle 18"/>
          <p:cNvSpPr>
            <a:spLocks noChangeArrowheads="1"/>
          </p:cNvSpPr>
          <p:nvPr/>
        </p:nvSpPr>
        <p:spPr bwMode="auto">
          <a:xfrm>
            <a:off x="6215063" y="3228975"/>
            <a:ext cx="9941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/>
            <a:r>
              <a:rPr lang="en-US" sz="2800" b="1" kern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ＭＳ Ｐゴシック" pitchFamily="34" charset="-128"/>
                <a:cs typeface="+mn-cs"/>
              </a:rPr>
              <a:t>Web</a:t>
            </a:r>
          </a:p>
        </p:txBody>
      </p:sp>
      <p:sp>
        <p:nvSpPr>
          <p:cNvPr id="626707" name="Rectangle 19"/>
          <p:cNvSpPr>
            <a:spLocks noGrp="1" noChangeArrowheads="1"/>
          </p:cNvSpPr>
          <p:nvPr>
            <p:ph type="title"/>
          </p:nvPr>
        </p:nvSpPr>
        <p:spPr>
          <a:xfrm>
            <a:off x="-47625" y="285750"/>
            <a:ext cx="9051925" cy="591573"/>
          </a:xfrm>
          <a:noFill/>
          <a:ln/>
        </p:spPr>
        <p:txBody>
          <a:bodyPr anchor="b" anchorCtr="0"/>
          <a:lstStyle/>
          <a:p>
            <a:r>
              <a:rPr lang="en-US" dirty="0"/>
              <a:t>Learning to </a:t>
            </a:r>
            <a:r>
              <a:rPr lang="en-US" dirty="0" smtClean="0"/>
              <a:t>Harness the </a:t>
            </a:r>
            <a:r>
              <a:rPr lang="en-US" dirty="0"/>
              <a:t>Web </a:t>
            </a:r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3698875" y="4994275"/>
            <a:ext cx="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l" rtl="0"/>
            <a:endParaRPr lang="en-US" kern="12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ＭＳ Ｐゴシック" pitchFamily="34" charset="-128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707" name="Rectangle 19"/>
          <p:cNvSpPr>
            <a:spLocks noGrp="1" noChangeArrowheads="1"/>
          </p:cNvSpPr>
          <p:nvPr>
            <p:ph type="title"/>
          </p:nvPr>
        </p:nvSpPr>
        <p:spPr>
          <a:xfrm>
            <a:off x="-47625" y="285750"/>
            <a:ext cx="9051925" cy="591573"/>
          </a:xfrm>
          <a:noFill/>
          <a:ln/>
        </p:spPr>
        <p:txBody>
          <a:bodyPr anchor="b" anchorCtr="0"/>
          <a:lstStyle/>
          <a:p>
            <a:r>
              <a:rPr lang="en-US" dirty="0"/>
              <a:t>Learning to </a:t>
            </a:r>
            <a:r>
              <a:rPr lang="en-US" dirty="0" smtClean="0"/>
              <a:t>Harness the </a:t>
            </a:r>
            <a:r>
              <a:rPr lang="en-US" dirty="0"/>
              <a:t>Web </a:t>
            </a:r>
          </a:p>
        </p:txBody>
      </p:sp>
      <p:pic>
        <p:nvPicPr>
          <p:cNvPr id="626708" name="Picture 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143000"/>
            <a:ext cx="8631238" cy="3819525"/>
          </a:xfrm>
          <a:prstGeom prst="rect">
            <a:avLst/>
          </a:prstGeom>
          <a:noFill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94645" y="4038600"/>
            <a:ext cx="6073155" cy="2743200"/>
          </a:xfrm>
          <a:prstGeom prst="rect">
            <a:avLst/>
          </a:prstGeom>
          <a:noFill/>
        </p:spPr>
      </p:pic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3698875" y="4994275"/>
            <a:ext cx="15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l" rtl="0"/>
            <a:endParaRPr lang="en-US" kern="1200">
              <a:solidFill>
                <a:srgbClr val="FFFFFF"/>
              </a:solidFill>
              <a:latin typeface="Tahoma" pitchFamily="34" charset="0"/>
              <a:ea typeface="ＭＳ Ｐゴシック" pitchFamily="34" charset="-128"/>
              <a:cs typeface="+mn-cs"/>
            </a:endParaRPr>
          </a:p>
        </p:txBody>
      </p:sp>
      <p:graphicFrame>
        <p:nvGraphicFramePr>
          <p:cNvPr id="153" name="Object 5"/>
          <p:cNvGraphicFramePr>
            <a:graphicFrameLocks noChangeAspect="1"/>
          </p:cNvGraphicFramePr>
          <p:nvPr/>
        </p:nvGraphicFramePr>
        <p:xfrm>
          <a:off x="457200" y="2057400"/>
          <a:ext cx="5240337" cy="435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7925" name="Photo Editor Photo" r:id="rId5" imgW="5990476" imgH="4619048" progId="">
                  <p:embed/>
                </p:oleObj>
              </mc:Choice>
              <mc:Fallback>
                <p:oleObj name="Photo Editor Photo" r:id="rId5" imgW="5990476" imgH="4619048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057400"/>
                        <a:ext cx="5240337" cy="4352925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53"/>
          <p:cNvGrpSpPr/>
          <p:nvPr/>
        </p:nvGrpSpPr>
        <p:grpSpPr>
          <a:xfrm>
            <a:off x="457200" y="2057400"/>
            <a:ext cx="5310187" cy="4341813"/>
            <a:chOff x="1960563" y="2152650"/>
            <a:chExt cx="5310187" cy="4341813"/>
          </a:xfrm>
        </p:grpSpPr>
        <p:sp>
          <p:nvSpPr>
            <p:cNvPr id="155" name="Rectangle 2"/>
            <p:cNvSpPr>
              <a:spLocks noChangeArrowheads="1"/>
            </p:cNvSpPr>
            <p:nvPr/>
          </p:nvSpPr>
          <p:spPr bwMode="auto">
            <a:xfrm>
              <a:off x="3698875" y="4994275"/>
              <a:ext cx="1588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l" rtl="0"/>
              <a:endParaRPr lang="en-US" kern="1200">
                <a:solidFill>
                  <a:srgbClr val="FFFFFF"/>
                </a:solidFill>
                <a:latin typeface="Tahoma" pitchFamily="34" charset="0"/>
                <a:ea typeface="ＭＳ Ｐゴシック" pitchFamily="34" charset="-128"/>
                <a:cs typeface="+mn-cs"/>
              </a:endParaRP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1960563" y="2152650"/>
              <a:ext cx="5310187" cy="4341813"/>
              <a:chOff x="-722" y="3620"/>
              <a:chExt cx="3226" cy="2686"/>
            </a:xfrm>
          </p:grpSpPr>
          <p:sp>
            <p:nvSpPr>
              <p:cNvPr id="157" name="Rectangle 7"/>
              <p:cNvSpPr>
                <a:spLocks noChangeArrowheads="1"/>
              </p:cNvSpPr>
              <p:nvPr/>
            </p:nvSpPr>
            <p:spPr bwMode="auto">
              <a:xfrm>
                <a:off x="-722" y="3620"/>
                <a:ext cx="3226" cy="268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8" name="Line 8"/>
              <p:cNvSpPr>
                <a:spLocks noChangeShapeType="1"/>
              </p:cNvSpPr>
              <p:nvPr/>
            </p:nvSpPr>
            <p:spPr bwMode="auto">
              <a:xfrm>
                <a:off x="-209" y="5953"/>
                <a:ext cx="2197" cy="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9" name="Line 9"/>
              <p:cNvSpPr>
                <a:spLocks noChangeShapeType="1"/>
              </p:cNvSpPr>
              <p:nvPr/>
            </p:nvSpPr>
            <p:spPr bwMode="auto">
              <a:xfrm>
                <a:off x="-209" y="5675"/>
                <a:ext cx="2197" cy="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0" name="Line 10"/>
              <p:cNvSpPr>
                <a:spLocks noChangeShapeType="1"/>
              </p:cNvSpPr>
              <p:nvPr/>
            </p:nvSpPr>
            <p:spPr bwMode="auto">
              <a:xfrm>
                <a:off x="-209" y="5398"/>
                <a:ext cx="2197" cy="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1" name="Line 11"/>
              <p:cNvSpPr>
                <a:spLocks noChangeShapeType="1"/>
              </p:cNvSpPr>
              <p:nvPr/>
            </p:nvSpPr>
            <p:spPr bwMode="auto">
              <a:xfrm>
                <a:off x="-209" y="4836"/>
                <a:ext cx="2197" cy="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2" name="Line 12"/>
              <p:cNvSpPr>
                <a:spLocks noChangeShapeType="1"/>
              </p:cNvSpPr>
              <p:nvPr/>
            </p:nvSpPr>
            <p:spPr bwMode="auto">
              <a:xfrm>
                <a:off x="-209" y="4557"/>
                <a:ext cx="2197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3" name="Line 13"/>
              <p:cNvSpPr>
                <a:spLocks noChangeShapeType="1"/>
              </p:cNvSpPr>
              <p:nvPr/>
            </p:nvSpPr>
            <p:spPr bwMode="auto">
              <a:xfrm>
                <a:off x="-209" y="4279"/>
                <a:ext cx="2197" cy="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4" name="Line 14"/>
              <p:cNvSpPr>
                <a:spLocks noChangeShapeType="1"/>
              </p:cNvSpPr>
              <p:nvPr/>
            </p:nvSpPr>
            <p:spPr bwMode="auto">
              <a:xfrm flipH="1">
                <a:off x="-220" y="4279"/>
                <a:ext cx="11" cy="179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5" name="Line 15"/>
              <p:cNvSpPr>
                <a:spLocks noChangeShapeType="1"/>
              </p:cNvSpPr>
              <p:nvPr/>
            </p:nvSpPr>
            <p:spPr bwMode="auto">
              <a:xfrm>
                <a:off x="-241" y="5953"/>
                <a:ext cx="32" cy="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6" name="Line 16"/>
              <p:cNvSpPr>
                <a:spLocks noChangeShapeType="1"/>
              </p:cNvSpPr>
              <p:nvPr/>
            </p:nvSpPr>
            <p:spPr bwMode="auto">
              <a:xfrm>
                <a:off x="-241" y="5675"/>
                <a:ext cx="32" cy="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7" name="Line 17"/>
              <p:cNvSpPr>
                <a:spLocks noChangeShapeType="1"/>
              </p:cNvSpPr>
              <p:nvPr/>
            </p:nvSpPr>
            <p:spPr bwMode="auto">
              <a:xfrm>
                <a:off x="-241" y="5398"/>
                <a:ext cx="32" cy="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8" name="Line 18"/>
              <p:cNvSpPr>
                <a:spLocks noChangeShapeType="1"/>
              </p:cNvSpPr>
              <p:nvPr/>
            </p:nvSpPr>
            <p:spPr bwMode="auto">
              <a:xfrm>
                <a:off x="-241" y="5114"/>
                <a:ext cx="32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9" name="Line 19"/>
              <p:cNvSpPr>
                <a:spLocks noChangeShapeType="1"/>
              </p:cNvSpPr>
              <p:nvPr/>
            </p:nvSpPr>
            <p:spPr bwMode="auto">
              <a:xfrm>
                <a:off x="-241" y="4836"/>
                <a:ext cx="32" cy="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0" name="Line 20"/>
              <p:cNvSpPr>
                <a:spLocks noChangeShapeType="1"/>
              </p:cNvSpPr>
              <p:nvPr/>
            </p:nvSpPr>
            <p:spPr bwMode="auto">
              <a:xfrm>
                <a:off x="-241" y="4557"/>
                <a:ext cx="32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1" name="Line 21"/>
              <p:cNvSpPr>
                <a:spLocks noChangeShapeType="1"/>
              </p:cNvSpPr>
              <p:nvPr/>
            </p:nvSpPr>
            <p:spPr bwMode="auto">
              <a:xfrm>
                <a:off x="-241" y="4279"/>
                <a:ext cx="32" cy="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2" name="Line 22"/>
              <p:cNvSpPr>
                <a:spLocks noChangeShapeType="1"/>
              </p:cNvSpPr>
              <p:nvPr/>
            </p:nvSpPr>
            <p:spPr bwMode="auto">
              <a:xfrm>
                <a:off x="-209" y="5114"/>
                <a:ext cx="2197" cy="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3" name="Line 23"/>
              <p:cNvSpPr>
                <a:spLocks noChangeShapeType="1"/>
              </p:cNvSpPr>
              <p:nvPr/>
            </p:nvSpPr>
            <p:spPr bwMode="auto">
              <a:xfrm flipV="1">
                <a:off x="-209" y="5114"/>
                <a:ext cx="1" cy="3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4" name="Line 24"/>
              <p:cNvSpPr>
                <a:spLocks noChangeShapeType="1"/>
              </p:cNvSpPr>
              <p:nvPr/>
            </p:nvSpPr>
            <p:spPr bwMode="auto">
              <a:xfrm flipV="1">
                <a:off x="227" y="5114"/>
                <a:ext cx="2" cy="3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5" name="Line 25"/>
              <p:cNvSpPr>
                <a:spLocks noChangeShapeType="1"/>
              </p:cNvSpPr>
              <p:nvPr/>
            </p:nvSpPr>
            <p:spPr bwMode="auto">
              <a:xfrm flipV="1">
                <a:off x="670" y="5114"/>
                <a:ext cx="2" cy="3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6" name="Line 26"/>
              <p:cNvSpPr>
                <a:spLocks noChangeShapeType="1"/>
              </p:cNvSpPr>
              <p:nvPr/>
            </p:nvSpPr>
            <p:spPr bwMode="auto">
              <a:xfrm flipV="1">
                <a:off x="1107" y="5114"/>
                <a:ext cx="1" cy="3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7" name="Line 27"/>
              <p:cNvSpPr>
                <a:spLocks noChangeShapeType="1"/>
              </p:cNvSpPr>
              <p:nvPr/>
            </p:nvSpPr>
            <p:spPr bwMode="auto">
              <a:xfrm flipV="1">
                <a:off x="1550" y="5114"/>
                <a:ext cx="2" cy="3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8" name="Line 28"/>
              <p:cNvSpPr>
                <a:spLocks noChangeShapeType="1"/>
              </p:cNvSpPr>
              <p:nvPr/>
            </p:nvSpPr>
            <p:spPr bwMode="auto">
              <a:xfrm flipV="1">
                <a:off x="1988" y="5114"/>
                <a:ext cx="2" cy="3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9" name="Freeform 29"/>
              <p:cNvSpPr>
                <a:spLocks/>
              </p:cNvSpPr>
              <p:nvPr/>
            </p:nvSpPr>
            <p:spPr bwMode="auto">
              <a:xfrm>
                <a:off x="-147" y="5150"/>
                <a:ext cx="50" cy="4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14"/>
                  </a:cxn>
                  <a:cxn ang="0">
                    <a:pos x="14" y="29"/>
                  </a:cxn>
                  <a:cxn ang="0">
                    <a:pos x="0" y="14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14"/>
                    </a:lnTo>
                    <a:lnTo>
                      <a:pt x="14" y="29"/>
                    </a:lnTo>
                    <a:lnTo>
                      <a:pt x="0" y="1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0" name="Freeform 30"/>
              <p:cNvSpPr>
                <a:spLocks/>
              </p:cNvSpPr>
              <p:nvPr/>
            </p:nvSpPr>
            <p:spPr bwMode="auto">
              <a:xfrm>
                <a:off x="-61" y="5204"/>
                <a:ext cx="51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15"/>
                  </a:cxn>
                  <a:cxn ang="0">
                    <a:pos x="15" y="29"/>
                  </a:cxn>
                  <a:cxn ang="0">
                    <a:pos x="0" y="15"/>
                  </a:cxn>
                  <a:cxn ang="0">
                    <a:pos x="15" y="0"/>
                  </a:cxn>
                </a:cxnLst>
                <a:rect l="0" t="0" r="r" b="b"/>
                <a:pathLst>
                  <a:path w="29" h="29">
                    <a:moveTo>
                      <a:pt x="15" y="0"/>
                    </a:moveTo>
                    <a:lnTo>
                      <a:pt x="29" y="15"/>
                    </a:lnTo>
                    <a:lnTo>
                      <a:pt x="15" y="29"/>
                    </a:lnTo>
                    <a:lnTo>
                      <a:pt x="0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1" name="Freeform 31"/>
              <p:cNvSpPr>
                <a:spLocks/>
              </p:cNvSpPr>
              <p:nvPr/>
            </p:nvSpPr>
            <p:spPr bwMode="auto">
              <a:xfrm>
                <a:off x="28" y="5259"/>
                <a:ext cx="50" cy="4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14"/>
                  </a:cxn>
                  <a:cxn ang="0">
                    <a:pos x="14" y="29"/>
                  </a:cxn>
                  <a:cxn ang="0">
                    <a:pos x="0" y="14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14"/>
                    </a:lnTo>
                    <a:lnTo>
                      <a:pt x="14" y="29"/>
                    </a:lnTo>
                    <a:lnTo>
                      <a:pt x="0" y="1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2" name="Freeform 32"/>
              <p:cNvSpPr>
                <a:spLocks/>
              </p:cNvSpPr>
              <p:nvPr/>
            </p:nvSpPr>
            <p:spPr bwMode="auto">
              <a:xfrm>
                <a:off x="114" y="5313"/>
                <a:ext cx="51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15"/>
                  </a:cxn>
                  <a:cxn ang="0">
                    <a:pos x="15" y="29"/>
                  </a:cxn>
                  <a:cxn ang="0">
                    <a:pos x="0" y="15"/>
                  </a:cxn>
                  <a:cxn ang="0">
                    <a:pos x="15" y="0"/>
                  </a:cxn>
                </a:cxnLst>
                <a:rect l="0" t="0" r="r" b="b"/>
                <a:pathLst>
                  <a:path w="29" h="29">
                    <a:moveTo>
                      <a:pt x="15" y="0"/>
                    </a:moveTo>
                    <a:lnTo>
                      <a:pt x="29" y="15"/>
                    </a:lnTo>
                    <a:lnTo>
                      <a:pt x="15" y="29"/>
                    </a:lnTo>
                    <a:lnTo>
                      <a:pt x="0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3" name="Freeform 33"/>
              <p:cNvSpPr>
                <a:spLocks/>
              </p:cNvSpPr>
              <p:nvPr/>
            </p:nvSpPr>
            <p:spPr bwMode="auto">
              <a:xfrm>
                <a:off x="203" y="5373"/>
                <a:ext cx="50" cy="4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15"/>
                  </a:cxn>
                  <a:cxn ang="0">
                    <a:pos x="14" y="29"/>
                  </a:cxn>
                  <a:cxn ang="0">
                    <a:pos x="0" y="15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15"/>
                    </a:lnTo>
                    <a:lnTo>
                      <a:pt x="14" y="29"/>
                    </a:lnTo>
                    <a:lnTo>
                      <a:pt x="0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4" name="Freeform 34"/>
              <p:cNvSpPr>
                <a:spLocks/>
              </p:cNvSpPr>
              <p:nvPr/>
            </p:nvSpPr>
            <p:spPr bwMode="auto">
              <a:xfrm>
                <a:off x="289" y="5428"/>
                <a:ext cx="50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14"/>
                  </a:cxn>
                  <a:cxn ang="0">
                    <a:pos x="15" y="29"/>
                  </a:cxn>
                  <a:cxn ang="0">
                    <a:pos x="0" y="14"/>
                  </a:cxn>
                  <a:cxn ang="0">
                    <a:pos x="15" y="0"/>
                  </a:cxn>
                </a:cxnLst>
                <a:rect l="0" t="0" r="r" b="b"/>
                <a:pathLst>
                  <a:path w="29" h="29">
                    <a:moveTo>
                      <a:pt x="15" y="0"/>
                    </a:moveTo>
                    <a:lnTo>
                      <a:pt x="29" y="14"/>
                    </a:lnTo>
                    <a:lnTo>
                      <a:pt x="15" y="29"/>
                    </a:lnTo>
                    <a:lnTo>
                      <a:pt x="0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5" name="Freeform 35"/>
              <p:cNvSpPr>
                <a:spLocks/>
              </p:cNvSpPr>
              <p:nvPr/>
            </p:nvSpPr>
            <p:spPr bwMode="auto">
              <a:xfrm>
                <a:off x="383" y="5481"/>
                <a:ext cx="50" cy="49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15"/>
                  </a:cxn>
                  <a:cxn ang="0">
                    <a:pos x="15" y="29"/>
                  </a:cxn>
                  <a:cxn ang="0">
                    <a:pos x="0" y="15"/>
                  </a:cxn>
                  <a:cxn ang="0">
                    <a:pos x="15" y="0"/>
                  </a:cxn>
                </a:cxnLst>
                <a:rect l="0" t="0" r="r" b="b"/>
                <a:pathLst>
                  <a:path w="29" h="29">
                    <a:moveTo>
                      <a:pt x="15" y="0"/>
                    </a:moveTo>
                    <a:lnTo>
                      <a:pt x="29" y="15"/>
                    </a:lnTo>
                    <a:lnTo>
                      <a:pt x="15" y="29"/>
                    </a:lnTo>
                    <a:lnTo>
                      <a:pt x="0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6" name="Freeform 36"/>
              <p:cNvSpPr>
                <a:spLocks/>
              </p:cNvSpPr>
              <p:nvPr/>
            </p:nvSpPr>
            <p:spPr bwMode="auto">
              <a:xfrm>
                <a:off x="471" y="5537"/>
                <a:ext cx="50" cy="4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14"/>
                  </a:cxn>
                  <a:cxn ang="0">
                    <a:pos x="14" y="29"/>
                  </a:cxn>
                  <a:cxn ang="0">
                    <a:pos x="0" y="14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14"/>
                    </a:lnTo>
                    <a:lnTo>
                      <a:pt x="14" y="29"/>
                    </a:lnTo>
                    <a:lnTo>
                      <a:pt x="0" y="1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7" name="Freeform 37"/>
              <p:cNvSpPr>
                <a:spLocks/>
              </p:cNvSpPr>
              <p:nvPr/>
            </p:nvSpPr>
            <p:spPr bwMode="auto">
              <a:xfrm>
                <a:off x="558" y="5590"/>
                <a:ext cx="50" cy="49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15"/>
                  </a:cxn>
                  <a:cxn ang="0">
                    <a:pos x="15" y="29"/>
                  </a:cxn>
                  <a:cxn ang="0">
                    <a:pos x="0" y="15"/>
                  </a:cxn>
                  <a:cxn ang="0">
                    <a:pos x="15" y="0"/>
                  </a:cxn>
                </a:cxnLst>
                <a:rect l="0" t="0" r="r" b="b"/>
                <a:pathLst>
                  <a:path w="29" h="29">
                    <a:moveTo>
                      <a:pt x="15" y="0"/>
                    </a:moveTo>
                    <a:lnTo>
                      <a:pt x="29" y="15"/>
                    </a:lnTo>
                    <a:lnTo>
                      <a:pt x="15" y="29"/>
                    </a:lnTo>
                    <a:lnTo>
                      <a:pt x="0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8" name="Freeform 38"/>
              <p:cNvSpPr>
                <a:spLocks/>
              </p:cNvSpPr>
              <p:nvPr/>
            </p:nvSpPr>
            <p:spPr bwMode="auto">
              <a:xfrm>
                <a:off x="646" y="5652"/>
                <a:ext cx="50" cy="4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14"/>
                  </a:cxn>
                  <a:cxn ang="0">
                    <a:pos x="14" y="29"/>
                  </a:cxn>
                  <a:cxn ang="0">
                    <a:pos x="0" y="14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14"/>
                    </a:lnTo>
                    <a:lnTo>
                      <a:pt x="14" y="29"/>
                    </a:lnTo>
                    <a:lnTo>
                      <a:pt x="0" y="1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9" name="Freeform 39"/>
              <p:cNvSpPr>
                <a:spLocks/>
              </p:cNvSpPr>
              <p:nvPr/>
            </p:nvSpPr>
            <p:spPr bwMode="auto">
              <a:xfrm>
                <a:off x="821" y="5761"/>
                <a:ext cx="48" cy="4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8" y="14"/>
                  </a:cxn>
                  <a:cxn ang="0">
                    <a:pos x="14" y="29"/>
                  </a:cxn>
                  <a:cxn ang="0">
                    <a:pos x="0" y="14"/>
                  </a:cxn>
                  <a:cxn ang="0">
                    <a:pos x="14" y="0"/>
                  </a:cxn>
                </a:cxnLst>
                <a:rect l="0" t="0" r="r" b="b"/>
                <a:pathLst>
                  <a:path w="28" h="29">
                    <a:moveTo>
                      <a:pt x="14" y="0"/>
                    </a:moveTo>
                    <a:lnTo>
                      <a:pt x="28" y="14"/>
                    </a:lnTo>
                    <a:lnTo>
                      <a:pt x="14" y="29"/>
                    </a:lnTo>
                    <a:lnTo>
                      <a:pt x="0" y="1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0" name="Freeform 40"/>
              <p:cNvSpPr>
                <a:spLocks/>
              </p:cNvSpPr>
              <p:nvPr/>
            </p:nvSpPr>
            <p:spPr bwMode="auto">
              <a:xfrm>
                <a:off x="1022" y="5950"/>
                <a:ext cx="51" cy="4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14"/>
                  </a:cxn>
                  <a:cxn ang="0">
                    <a:pos x="14" y="29"/>
                  </a:cxn>
                  <a:cxn ang="0">
                    <a:pos x="0" y="14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14"/>
                    </a:lnTo>
                    <a:lnTo>
                      <a:pt x="14" y="29"/>
                    </a:lnTo>
                    <a:lnTo>
                      <a:pt x="0" y="1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33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1" name="Freeform 41"/>
              <p:cNvSpPr>
                <a:spLocks/>
              </p:cNvSpPr>
              <p:nvPr/>
            </p:nvSpPr>
            <p:spPr bwMode="auto">
              <a:xfrm>
                <a:off x="-147" y="4950"/>
                <a:ext cx="50" cy="4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2" name="Freeform 42"/>
              <p:cNvSpPr>
                <a:spLocks/>
              </p:cNvSpPr>
              <p:nvPr/>
            </p:nvSpPr>
            <p:spPr bwMode="auto">
              <a:xfrm>
                <a:off x="-61" y="4945"/>
                <a:ext cx="51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5" y="0"/>
                  </a:cxn>
                </a:cxnLst>
                <a:rect l="0" t="0" r="r" b="b"/>
                <a:pathLst>
                  <a:path w="29" h="29">
                    <a:moveTo>
                      <a:pt x="15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3" name="Freeform 43"/>
              <p:cNvSpPr>
                <a:spLocks/>
              </p:cNvSpPr>
              <p:nvPr/>
            </p:nvSpPr>
            <p:spPr bwMode="auto">
              <a:xfrm>
                <a:off x="28" y="4799"/>
                <a:ext cx="50" cy="4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4" name="Freeform 44"/>
              <p:cNvSpPr>
                <a:spLocks/>
              </p:cNvSpPr>
              <p:nvPr/>
            </p:nvSpPr>
            <p:spPr bwMode="auto">
              <a:xfrm>
                <a:off x="114" y="4702"/>
                <a:ext cx="51" cy="49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5" y="0"/>
                  </a:cxn>
                </a:cxnLst>
                <a:rect l="0" t="0" r="r" b="b"/>
                <a:pathLst>
                  <a:path w="29" h="29">
                    <a:moveTo>
                      <a:pt x="15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5" name="Freeform 45"/>
              <p:cNvSpPr>
                <a:spLocks/>
              </p:cNvSpPr>
              <p:nvPr/>
            </p:nvSpPr>
            <p:spPr bwMode="auto">
              <a:xfrm>
                <a:off x="203" y="4612"/>
                <a:ext cx="50" cy="4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6" name="Freeform 46"/>
              <p:cNvSpPr>
                <a:spLocks/>
              </p:cNvSpPr>
              <p:nvPr/>
            </p:nvSpPr>
            <p:spPr bwMode="auto">
              <a:xfrm>
                <a:off x="289" y="4720"/>
                <a:ext cx="50" cy="49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5" y="0"/>
                  </a:cxn>
                </a:cxnLst>
                <a:rect l="0" t="0" r="r" b="b"/>
                <a:pathLst>
                  <a:path w="29" h="29">
                    <a:moveTo>
                      <a:pt x="15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7" name="Freeform 47"/>
              <p:cNvSpPr>
                <a:spLocks/>
              </p:cNvSpPr>
              <p:nvPr/>
            </p:nvSpPr>
            <p:spPr bwMode="auto">
              <a:xfrm>
                <a:off x="383" y="4751"/>
                <a:ext cx="50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5" y="0"/>
                  </a:cxn>
                </a:cxnLst>
                <a:rect l="0" t="0" r="r" b="b"/>
                <a:pathLst>
                  <a:path w="29" h="29">
                    <a:moveTo>
                      <a:pt x="15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8" name="Freeform 48"/>
              <p:cNvSpPr>
                <a:spLocks/>
              </p:cNvSpPr>
              <p:nvPr/>
            </p:nvSpPr>
            <p:spPr bwMode="auto">
              <a:xfrm>
                <a:off x="471" y="4605"/>
                <a:ext cx="50" cy="4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9" name="Freeform 49"/>
              <p:cNvSpPr>
                <a:spLocks/>
              </p:cNvSpPr>
              <p:nvPr/>
            </p:nvSpPr>
            <p:spPr bwMode="auto">
              <a:xfrm>
                <a:off x="558" y="4618"/>
                <a:ext cx="50" cy="49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5" y="0"/>
                  </a:cxn>
                </a:cxnLst>
                <a:rect l="0" t="0" r="r" b="b"/>
                <a:pathLst>
                  <a:path w="29" h="29">
                    <a:moveTo>
                      <a:pt x="15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0" name="Freeform 50"/>
              <p:cNvSpPr>
                <a:spLocks/>
              </p:cNvSpPr>
              <p:nvPr/>
            </p:nvSpPr>
            <p:spPr bwMode="auto">
              <a:xfrm>
                <a:off x="646" y="4618"/>
                <a:ext cx="50" cy="4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1" name="Freeform 51"/>
              <p:cNvSpPr>
                <a:spLocks/>
              </p:cNvSpPr>
              <p:nvPr/>
            </p:nvSpPr>
            <p:spPr bwMode="auto">
              <a:xfrm>
                <a:off x="821" y="4714"/>
                <a:ext cx="48" cy="4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8" y="29"/>
                  </a:cxn>
                  <a:cxn ang="0">
                    <a:pos x="0" y="29"/>
                  </a:cxn>
                  <a:cxn ang="0">
                    <a:pos x="14" y="0"/>
                  </a:cxn>
                </a:cxnLst>
                <a:rect l="0" t="0" r="r" b="b"/>
                <a:pathLst>
                  <a:path w="28" h="29">
                    <a:moveTo>
                      <a:pt x="14" y="0"/>
                    </a:moveTo>
                    <a:lnTo>
                      <a:pt x="28" y="29"/>
                    </a:lnTo>
                    <a:lnTo>
                      <a:pt x="0" y="29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2" name="Freeform 52"/>
              <p:cNvSpPr>
                <a:spLocks/>
              </p:cNvSpPr>
              <p:nvPr/>
            </p:nvSpPr>
            <p:spPr bwMode="auto">
              <a:xfrm>
                <a:off x="1082" y="4714"/>
                <a:ext cx="51" cy="4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3" name="Freeform 53"/>
              <p:cNvSpPr>
                <a:spLocks/>
              </p:cNvSpPr>
              <p:nvPr/>
            </p:nvSpPr>
            <p:spPr bwMode="auto">
              <a:xfrm>
                <a:off x="1526" y="4714"/>
                <a:ext cx="50" cy="4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9" y="29"/>
                  </a:cxn>
                  <a:cxn ang="0">
                    <a:pos x="0" y="29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lnTo>
                      <a:pt x="29" y="29"/>
                    </a:lnTo>
                    <a:lnTo>
                      <a:pt x="0" y="29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CFFCC"/>
              </a:solidFill>
              <a:ln w="6350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4" name="Rectangle 54"/>
              <p:cNvSpPr>
                <a:spLocks noChangeArrowheads="1"/>
              </p:cNvSpPr>
              <p:nvPr/>
            </p:nvSpPr>
            <p:spPr bwMode="auto">
              <a:xfrm>
                <a:off x="-142" y="5012"/>
                <a:ext cx="45" cy="41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5" name="Line 55"/>
              <p:cNvSpPr>
                <a:spLocks noChangeShapeType="1"/>
              </p:cNvSpPr>
              <p:nvPr/>
            </p:nvSpPr>
            <p:spPr bwMode="auto">
              <a:xfrm flipH="1" flipV="1">
                <a:off x="-135" y="5017"/>
                <a:ext cx="12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6" name="Line 56"/>
              <p:cNvSpPr>
                <a:spLocks noChangeShapeType="1"/>
              </p:cNvSpPr>
              <p:nvPr/>
            </p:nvSpPr>
            <p:spPr bwMode="auto">
              <a:xfrm>
                <a:off x="-123" y="5028"/>
                <a:ext cx="14" cy="14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7" name="Line 57"/>
              <p:cNvSpPr>
                <a:spLocks noChangeShapeType="1"/>
              </p:cNvSpPr>
              <p:nvPr/>
            </p:nvSpPr>
            <p:spPr bwMode="auto">
              <a:xfrm flipH="1">
                <a:off x="-135" y="5028"/>
                <a:ext cx="12" cy="14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8" name="Line 58"/>
              <p:cNvSpPr>
                <a:spLocks noChangeShapeType="1"/>
              </p:cNvSpPr>
              <p:nvPr/>
            </p:nvSpPr>
            <p:spPr bwMode="auto">
              <a:xfrm flipV="1">
                <a:off x="-123" y="5017"/>
                <a:ext cx="14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9" name="Rectangle 59"/>
              <p:cNvSpPr>
                <a:spLocks noChangeArrowheads="1"/>
              </p:cNvSpPr>
              <p:nvPr/>
            </p:nvSpPr>
            <p:spPr bwMode="auto">
              <a:xfrm>
                <a:off x="-54" y="5058"/>
                <a:ext cx="44" cy="44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0" name="Line 60"/>
              <p:cNvSpPr>
                <a:spLocks noChangeShapeType="1"/>
              </p:cNvSpPr>
              <p:nvPr/>
            </p:nvSpPr>
            <p:spPr bwMode="auto">
              <a:xfrm flipH="1" flipV="1">
                <a:off x="-47" y="5065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1" name="Line 61"/>
              <p:cNvSpPr>
                <a:spLocks noChangeShapeType="1"/>
              </p:cNvSpPr>
              <p:nvPr/>
            </p:nvSpPr>
            <p:spPr bwMode="auto">
              <a:xfrm>
                <a:off x="-35" y="5077"/>
                <a:ext cx="13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2" name="Line 62"/>
              <p:cNvSpPr>
                <a:spLocks noChangeShapeType="1"/>
              </p:cNvSpPr>
              <p:nvPr/>
            </p:nvSpPr>
            <p:spPr bwMode="auto">
              <a:xfrm flipH="1">
                <a:off x="-47" y="5077"/>
                <a:ext cx="12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3" name="Line 63"/>
              <p:cNvSpPr>
                <a:spLocks noChangeShapeType="1"/>
              </p:cNvSpPr>
              <p:nvPr/>
            </p:nvSpPr>
            <p:spPr bwMode="auto">
              <a:xfrm flipV="1">
                <a:off x="-35" y="5065"/>
                <a:ext cx="13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4" name="Rectangle 64"/>
              <p:cNvSpPr>
                <a:spLocks noChangeArrowheads="1"/>
              </p:cNvSpPr>
              <p:nvPr/>
            </p:nvSpPr>
            <p:spPr bwMode="auto">
              <a:xfrm>
                <a:off x="33" y="4968"/>
                <a:ext cx="45" cy="44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5" name="Line 65"/>
              <p:cNvSpPr>
                <a:spLocks noChangeShapeType="1"/>
              </p:cNvSpPr>
              <p:nvPr/>
            </p:nvSpPr>
            <p:spPr bwMode="auto">
              <a:xfrm flipH="1" flipV="1">
                <a:off x="40" y="4975"/>
                <a:ext cx="12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6" name="Line 66"/>
              <p:cNvSpPr>
                <a:spLocks noChangeShapeType="1"/>
              </p:cNvSpPr>
              <p:nvPr/>
            </p:nvSpPr>
            <p:spPr bwMode="auto">
              <a:xfrm>
                <a:off x="52" y="4986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7" name="Line 67"/>
              <p:cNvSpPr>
                <a:spLocks noChangeShapeType="1"/>
              </p:cNvSpPr>
              <p:nvPr/>
            </p:nvSpPr>
            <p:spPr bwMode="auto">
              <a:xfrm flipH="1">
                <a:off x="40" y="4986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8" name="Line 68"/>
              <p:cNvSpPr>
                <a:spLocks noChangeShapeType="1"/>
              </p:cNvSpPr>
              <p:nvPr/>
            </p:nvSpPr>
            <p:spPr bwMode="auto">
              <a:xfrm flipV="1">
                <a:off x="52" y="4975"/>
                <a:ext cx="12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9" name="Rectangle 69"/>
              <p:cNvSpPr>
                <a:spLocks noChangeArrowheads="1"/>
              </p:cNvSpPr>
              <p:nvPr/>
            </p:nvSpPr>
            <p:spPr bwMode="auto">
              <a:xfrm>
                <a:off x="121" y="4933"/>
                <a:ext cx="44" cy="42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0" name="Line 70"/>
              <p:cNvSpPr>
                <a:spLocks noChangeShapeType="1"/>
              </p:cNvSpPr>
              <p:nvPr/>
            </p:nvSpPr>
            <p:spPr bwMode="auto">
              <a:xfrm flipH="1" flipV="1">
                <a:off x="126" y="4938"/>
                <a:ext cx="14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1" name="Line 71"/>
              <p:cNvSpPr>
                <a:spLocks noChangeShapeType="1"/>
              </p:cNvSpPr>
              <p:nvPr/>
            </p:nvSpPr>
            <p:spPr bwMode="auto">
              <a:xfrm>
                <a:off x="140" y="4950"/>
                <a:ext cx="12" cy="13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2" name="Line 72"/>
              <p:cNvSpPr>
                <a:spLocks noChangeShapeType="1"/>
              </p:cNvSpPr>
              <p:nvPr/>
            </p:nvSpPr>
            <p:spPr bwMode="auto">
              <a:xfrm flipH="1">
                <a:off x="126" y="4950"/>
                <a:ext cx="14" cy="13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3" name="Line 73"/>
              <p:cNvSpPr>
                <a:spLocks noChangeShapeType="1"/>
              </p:cNvSpPr>
              <p:nvPr/>
            </p:nvSpPr>
            <p:spPr bwMode="auto">
              <a:xfrm flipV="1">
                <a:off x="140" y="4938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4" name="Rectangle 74"/>
              <p:cNvSpPr>
                <a:spLocks noChangeArrowheads="1"/>
              </p:cNvSpPr>
              <p:nvPr/>
            </p:nvSpPr>
            <p:spPr bwMode="auto">
              <a:xfrm>
                <a:off x="208" y="4896"/>
                <a:ext cx="45" cy="42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5" name="Line 75"/>
              <p:cNvSpPr>
                <a:spLocks noChangeShapeType="1"/>
              </p:cNvSpPr>
              <p:nvPr/>
            </p:nvSpPr>
            <p:spPr bwMode="auto">
              <a:xfrm flipH="1" flipV="1">
                <a:off x="215" y="4901"/>
                <a:ext cx="12" cy="13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6" name="Line 76"/>
              <p:cNvSpPr>
                <a:spLocks noChangeShapeType="1"/>
              </p:cNvSpPr>
              <p:nvPr/>
            </p:nvSpPr>
            <p:spPr bwMode="auto">
              <a:xfrm>
                <a:off x="227" y="4914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7" name="Line 77"/>
              <p:cNvSpPr>
                <a:spLocks noChangeShapeType="1"/>
              </p:cNvSpPr>
              <p:nvPr/>
            </p:nvSpPr>
            <p:spPr bwMode="auto">
              <a:xfrm flipH="1">
                <a:off x="215" y="4914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8" name="Line 78"/>
              <p:cNvSpPr>
                <a:spLocks noChangeShapeType="1"/>
              </p:cNvSpPr>
              <p:nvPr/>
            </p:nvSpPr>
            <p:spPr bwMode="auto">
              <a:xfrm flipV="1">
                <a:off x="227" y="4901"/>
                <a:ext cx="12" cy="13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9" name="Rectangle 79"/>
              <p:cNvSpPr>
                <a:spLocks noChangeArrowheads="1"/>
              </p:cNvSpPr>
              <p:nvPr/>
            </p:nvSpPr>
            <p:spPr bwMode="auto">
              <a:xfrm>
                <a:off x="296" y="5058"/>
                <a:ext cx="43" cy="44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0" name="Line 80"/>
              <p:cNvSpPr>
                <a:spLocks noChangeShapeType="1"/>
              </p:cNvSpPr>
              <p:nvPr/>
            </p:nvSpPr>
            <p:spPr bwMode="auto">
              <a:xfrm flipH="1" flipV="1">
                <a:off x="301" y="5065"/>
                <a:ext cx="14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1" name="Line 81"/>
              <p:cNvSpPr>
                <a:spLocks noChangeShapeType="1"/>
              </p:cNvSpPr>
              <p:nvPr/>
            </p:nvSpPr>
            <p:spPr bwMode="auto">
              <a:xfrm>
                <a:off x="315" y="5077"/>
                <a:ext cx="12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2" name="Line 82"/>
              <p:cNvSpPr>
                <a:spLocks noChangeShapeType="1"/>
              </p:cNvSpPr>
              <p:nvPr/>
            </p:nvSpPr>
            <p:spPr bwMode="auto">
              <a:xfrm flipH="1">
                <a:off x="301" y="5077"/>
                <a:ext cx="14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3" name="Line 83"/>
              <p:cNvSpPr>
                <a:spLocks noChangeShapeType="1"/>
              </p:cNvSpPr>
              <p:nvPr/>
            </p:nvSpPr>
            <p:spPr bwMode="auto">
              <a:xfrm flipV="1">
                <a:off x="315" y="5065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4" name="Rectangle 84"/>
              <p:cNvSpPr>
                <a:spLocks noChangeArrowheads="1"/>
              </p:cNvSpPr>
              <p:nvPr/>
            </p:nvSpPr>
            <p:spPr bwMode="auto">
              <a:xfrm>
                <a:off x="390" y="5144"/>
                <a:ext cx="43" cy="41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5" name="Line 85"/>
              <p:cNvSpPr>
                <a:spLocks noChangeShapeType="1"/>
              </p:cNvSpPr>
              <p:nvPr/>
            </p:nvSpPr>
            <p:spPr bwMode="auto">
              <a:xfrm flipH="1" flipV="1">
                <a:off x="395" y="5150"/>
                <a:ext cx="14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6" name="Line 86"/>
              <p:cNvSpPr>
                <a:spLocks noChangeShapeType="1"/>
              </p:cNvSpPr>
              <p:nvPr/>
            </p:nvSpPr>
            <p:spPr bwMode="auto">
              <a:xfrm>
                <a:off x="409" y="5162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7" name="Line 87"/>
              <p:cNvSpPr>
                <a:spLocks noChangeShapeType="1"/>
              </p:cNvSpPr>
              <p:nvPr/>
            </p:nvSpPr>
            <p:spPr bwMode="auto">
              <a:xfrm flipH="1">
                <a:off x="395" y="5162"/>
                <a:ext cx="14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8" name="Line 88"/>
              <p:cNvSpPr>
                <a:spLocks noChangeShapeType="1"/>
              </p:cNvSpPr>
              <p:nvPr/>
            </p:nvSpPr>
            <p:spPr bwMode="auto">
              <a:xfrm flipV="1">
                <a:off x="409" y="5150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9" name="Rectangle 89"/>
              <p:cNvSpPr>
                <a:spLocks noChangeArrowheads="1"/>
              </p:cNvSpPr>
              <p:nvPr/>
            </p:nvSpPr>
            <p:spPr bwMode="auto">
              <a:xfrm>
                <a:off x="476" y="5053"/>
                <a:ext cx="45" cy="42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0" name="Line 90"/>
              <p:cNvSpPr>
                <a:spLocks noChangeShapeType="1"/>
              </p:cNvSpPr>
              <p:nvPr/>
            </p:nvSpPr>
            <p:spPr bwMode="auto">
              <a:xfrm flipH="1" flipV="1">
                <a:off x="483" y="5058"/>
                <a:ext cx="12" cy="14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1" name="Line 91"/>
              <p:cNvSpPr>
                <a:spLocks noChangeShapeType="1"/>
              </p:cNvSpPr>
              <p:nvPr/>
            </p:nvSpPr>
            <p:spPr bwMode="auto">
              <a:xfrm>
                <a:off x="495" y="5072"/>
                <a:ext cx="12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2" name="Line 92"/>
              <p:cNvSpPr>
                <a:spLocks noChangeShapeType="1"/>
              </p:cNvSpPr>
              <p:nvPr/>
            </p:nvSpPr>
            <p:spPr bwMode="auto">
              <a:xfrm flipH="1">
                <a:off x="483" y="5072"/>
                <a:ext cx="12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3" name="Line 93"/>
              <p:cNvSpPr>
                <a:spLocks noChangeShapeType="1"/>
              </p:cNvSpPr>
              <p:nvPr/>
            </p:nvSpPr>
            <p:spPr bwMode="auto">
              <a:xfrm flipV="1">
                <a:off x="495" y="5058"/>
                <a:ext cx="12" cy="14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4" name="Rectangle 94"/>
              <p:cNvSpPr>
                <a:spLocks noChangeArrowheads="1"/>
              </p:cNvSpPr>
              <p:nvPr/>
            </p:nvSpPr>
            <p:spPr bwMode="auto">
              <a:xfrm>
                <a:off x="565" y="5125"/>
                <a:ext cx="43" cy="42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5" name="Line 95"/>
              <p:cNvSpPr>
                <a:spLocks noChangeShapeType="1"/>
              </p:cNvSpPr>
              <p:nvPr/>
            </p:nvSpPr>
            <p:spPr bwMode="auto">
              <a:xfrm flipH="1" flipV="1">
                <a:off x="570" y="5132"/>
                <a:ext cx="14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6" name="Line 96"/>
              <p:cNvSpPr>
                <a:spLocks noChangeShapeType="1"/>
              </p:cNvSpPr>
              <p:nvPr/>
            </p:nvSpPr>
            <p:spPr bwMode="auto">
              <a:xfrm>
                <a:off x="584" y="5144"/>
                <a:ext cx="12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7" name="Line 97"/>
              <p:cNvSpPr>
                <a:spLocks noChangeShapeType="1"/>
              </p:cNvSpPr>
              <p:nvPr/>
            </p:nvSpPr>
            <p:spPr bwMode="auto">
              <a:xfrm flipH="1">
                <a:off x="570" y="5144"/>
                <a:ext cx="14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8" name="Line 98"/>
              <p:cNvSpPr>
                <a:spLocks noChangeShapeType="1"/>
              </p:cNvSpPr>
              <p:nvPr/>
            </p:nvSpPr>
            <p:spPr bwMode="auto">
              <a:xfrm flipV="1">
                <a:off x="584" y="5132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9" name="Rectangle 99"/>
              <p:cNvSpPr>
                <a:spLocks noChangeArrowheads="1"/>
              </p:cNvSpPr>
              <p:nvPr/>
            </p:nvSpPr>
            <p:spPr bwMode="auto">
              <a:xfrm>
                <a:off x="651" y="5185"/>
                <a:ext cx="45" cy="44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50" name="Line 100"/>
              <p:cNvSpPr>
                <a:spLocks noChangeShapeType="1"/>
              </p:cNvSpPr>
              <p:nvPr/>
            </p:nvSpPr>
            <p:spPr bwMode="auto">
              <a:xfrm flipH="1" flipV="1">
                <a:off x="658" y="5192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51" name="Line 101"/>
              <p:cNvSpPr>
                <a:spLocks noChangeShapeType="1"/>
              </p:cNvSpPr>
              <p:nvPr/>
            </p:nvSpPr>
            <p:spPr bwMode="auto">
              <a:xfrm>
                <a:off x="670" y="5204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52" name="Line 102"/>
              <p:cNvSpPr>
                <a:spLocks noChangeShapeType="1"/>
              </p:cNvSpPr>
              <p:nvPr/>
            </p:nvSpPr>
            <p:spPr bwMode="auto">
              <a:xfrm flipH="1">
                <a:off x="658" y="5204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53" name="Line 103"/>
              <p:cNvSpPr>
                <a:spLocks noChangeShapeType="1"/>
              </p:cNvSpPr>
              <p:nvPr/>
            </p:nvSpPr>
            <p:spPr bwMode="auto">
              <a:xfrm flipV="1">
                <a:off x="670" y="5192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54" name="Rectangle 104"/>
              <p:cNvSpPr>
                <a:spLocks noChangeArrowheads="1"/>
              </p:cNvSpPr>
              <p:nvPr/>
            </p:nvSpPr>
            <p:spPr bwMode="auto">
              <a:xfrm>
                <a:off x="826" y="5391"/>
                <a:ext cx="43" cy="42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55" name="Line 105"/>
              <p:cNvSpPr>
                <a:spLocks noChangeShapeType="1"/>
              </p:cNvSpPr>
              <p:nvPr/>
            </p:nvSpPr>
            <p:spPr bwMode="auto">
              <a:xfrm flipH="1" flipV="1">
                <a:off x="833" y="5398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56" name="Line 106"/>
              <p:cNvSpPr>
                <a:spLocks noChangeShapeType="1"/>
              </p:cNvSpPr>
              <p:nvPr/>
            </p:nvSpPr>
            <p:spPr bwMode="auto">
              <a:xfrm>
                <a:off x="845" y="5410"/>
                <a:ext cx="12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57" name="Line 107"/>
              <p:cNvSpPr>
                <a:spLocks noChangeShapeType="1"/>
              </p:cNvSpPr>
              <p:nvPr/>
            </p:nvSpPr>
            <p:spPr bwMode="auto">
              <a:xfrm flipH="1">
                <a:off x="833" y="5410"/>
                <a:ext cx="12" cy="11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58" name="Line 108"/>
              <p:cNvSpPr>
                <a:spLocks noChangeShapeType="1"/>
              </p:cNvSpPr>
              <p:nvPr/>
            </p:nvSpPr>
            <p:spPr bwMode="auto">
              <a:xfrm flipV="1">
                <a:off x="845" y="5398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59" name="Rectangle 109"/>
              <p:cNvSpPr>
                <a:spLocks noChangeArrowheads="1"/>
              </p:cNvSpPr>
              <p:nvPr/>
            </p:nvSpPr>
            <p:spPr bwMode="auto">
              <a:xfrm>
                <a:off x="1089" y="5555"/>
                <a:ext cx="44" cy="42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60" name="Line 110"/>
              <p:cNvSpPr>
                <a:spLocks noChangeShapeType="1"/>
              </p:cNvSpPr>
              <p:nvPr/>
            </p:nvSpPr>
            <p:spPr bwMode="auto">
              <a:xfrm flipH="1" flipV="1">
                <a:off x="1094" y="5560"/>
                <a:ext cx="13" cy="13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61" name="Line 111"/>
              <p:cNvSpPr>
                <a:spLocks noChangeShapeType="1"/>
              </p:cNvSpPr>
              <p:nvPr/>
            </p:nvSpPr>
            <p:spPr bwMode="auto">
              <a:xfrm>
                <a:off x="1107" y="5573"/>
                <a:ext cx="13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62" name="Line 112"/>
              <p:cNvSpPr>
                <a:spLocks noChangeShapeType="1"/>
              </p:cNvSpPr>
              <p:nvPr/>
            </p:nvSpPr>
            <p:spPr bwMode="auto">
              <a:xfrm flipH="1">
                <a:off x="1094" y="5573"/>
                <a:ext cx="13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63" name="Line 113"/>
              <p:cNvSpPr>
                <a:spLocks noChangeShapeType="1"/>
              </p:cNvSpPr>
              <p:nvPr/>
            </p:nvSpPr>
            <p:spPr bwMode="auto">
              <a:xfrm flipV="1">
                <a:off x="1107" y="5560"/>
                <a:ext cx="13" cy="13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64" name="Rectangle 114"/>
              <p:cNvSpPr>
                <a:spLocks noChangeArrowheads="1"/>
              </p:cNvSpPr>
              <p:nvPr/>
            </p:nvSpPr>
            <p:spPr bwMode="auto">
              <a:xfrm>
                <a:off x="1533" y="5839"/>
                <a:ext cx="43" cy="42"/>
              </a:xfrm>
              <a:prstGeom prst="rect">
                <a:avLst/>
              </a:prstGeom>
              <a:solidFill>
                <a:srgbClr val="003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65" name="Line 115"/>
              <p:cNvSpPr>
                <a:spLocks noChangeShapeType="1"/>
              </p:cNvSpPr>
              <p:nvPr/>
            </p:nvSpPr>
            <p:spPr bwMode="auto">
              <a:xfrm flipH="1" flipV="1">
                <a:off x="1538" y="5844"/>
                <a:ext cx="12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66" name="Line 116"/>
              <p:cNvSpPr>
                <a:spLocks noChangeShapeType="1"/>
              </p:cNvSpPr>
              <p:nvPr/>
            </p:nvSpPr>
            <p:spPr bwMode="auto">
              <a:xfrm>
                <a:off x="1550" y="5856"/>
                <a:ext cx="14" cy="13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67" name="Line 117"/>
              <p:cNvSpPr>
                <a:spLocks noChangeShapeType="1"/>
              </p:cNvSpPr>
              <p:nvPr/>
            </p:nvSpPr>
            <p:spPr bwMode="auto">
              <a:xfrm flipH="1">
                <a:off x="1538" y="5856"/>
                <a:ext cx="12" cy="13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68" name="Line 118"/>
              <p:cNvSpPr>
                <a:spLocks noChangeShapeType="1"/>
              </p:cNvSpPr>
              <p:nvPr/>
            </p:nvSpPr>
            <p:spPr bwMode="auto">
              <a:xfrm flipV="1">
                <a:off x="1550" y="5844"/>
                <a:ext cx="14" cy="12"/>
              </a:xfrm>
              <a:prstGeom prst="line">
                <a:avLst/>
              </a:prstGeom>
              <a:noFill/>
              <a:ln w="6350">
                <a:solidFill>
                  <a:srgbClr val="00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l" rtl="0"/>
                <a:endParaRPr lang="en-US" kern="1200">
                  <a:solidFill>
                    <a:srgbClr val="FFFFFF"/>
                  </a:solidFill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69" name="Rectangle 119"/>
              <p:cNvSpPr>
                <a:spLocks noChangeArrowheads="1"/>
              </p:cNvSpPr>
              <p:nvPr/>
            </p:nvSpPr>
            <p:spPr bwMode="auto">
              <a:xfrm>
                <a:off x="-320" y="3893"/>
                <a:ext cx="2465" cy="1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l" rtl="0"/>
                <a:r>
                  <a:rPr lang="en-US" sz="2000" b="1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“Where is the Orinoco River?"</a:t>
                </a:r>
                <a:endParaRPr lang="en-US" sz="4000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70" name="Rectangle 120"/>
              <p:cNvSpPr>
                <a:spLocks noChangeArrowheads="1"/>
              </p:cNvSpPr>
              <p:nvPr/>
            </p:nvSpPr>
            <p:spPr bwMode="auto">
              <a:xfrm>
                <a:off x="-441" y="5900"/>
                <a:ext cx="89" cy="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-15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71" name="Rectangle 121"/>
              <p:cNvSpPr>
                <a:spLocks noChangeArrowheads="1"/>
              </p:cNvSpPr>
              <p:nvPr/>
            </p:nvSpPr>
            <p:spPr bwMode="auto">
              <a:xfrm>
                <a:off x="-441" y="5622"/>
                <a:ext cx="89" cy="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-10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72" name="Rectangle 122"/>
              <p:cNvSpPr>
                <a:spLocks noChangeArrowheads="1"/>
              </p:cNvSpPr>
              <p:nvPr/>
            </p:nvSpPr>
            <p:spPr bwMode="auto">
              <a:xfrm>
                <a:off x="-384" y="5343"/>
                <a:ext cx="55" cy="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-5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73" name="Rectangle 123"/>
              <p:cNvSpPr>
                <a:spLocks noChangeArrowheads="1"/>
              </p:cNvSpPr>
              <p:nvPr/>
            </p:nvSpPr>
            <p:spPr bwMode="auto">
              <a:xfrm>
                <a:off x="-346" y="5058"/>
                <a:ext cx="35" cy="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0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74" name="Rectangle 124"/>
              <p:cNvSpPr>
                <a:spLocks noChangeArrowheads="1"/>
              </p:cNvSpPr>
              <p:nvPr/>
            </p:nvSpPr>
            <p:spPr bwMode="auto">
              <a:xfrm>
                <a:off x="-346" y="4781"/>
                <a:ext cx="35" cy="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5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75" name="Rectangle 125"/>
              <p:cNvSpPr>
                <a:spLocks noChangeArrowheads="1"/>
              </p:cNvSpPr>
              <p:nvPr/>
            </p:nvSpPr>
            <p:spPr bwMode="auto">
              <a:xfrm>
                <a:off x="-405" y="4503"/>
                <a:ext cx="70" cy="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10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76" name="Rectangle 126"/>
              <p:cNvSpPr>
                <a:spLocks noChangeArrowheads="1"/>
              </p:cNvSpPr>
              <p:nvPr/>
            </p:nvSpPr>
            <p:spPr bwMode="auto">
              <a:xfrm>
                <a:off x="-405" y="4225"/>
                <a:ext cx="70" cy="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15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77" name="Rectangle 127"/>
              <p:cNvSpPr>
                <a:spLocks noChangeArrowheads="1"/>
              </p:cNvSpPr>
              <p:nvPr/>
            </p:nvSpPr>
            <p:spPr bwMode="auto">
              <a:xfrm>
                <a:off x="-235" y="5212"/>
                <a:ext cx="36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0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78" name="Rectangle 128"/>
              <p:cNvSpPr>
                <a:spLocks noChangeArrowheads="1"/>
              </p:cNvSpPr>
              <p:nvPr/>
            </p:nvSpPr>
            <p:spPr bwMode="auto">
              <a:xfrm>
                <a:off x="203" y="5212"/>
                <a:ext cx="36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5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79" name="Rectangle 129"/>
              <p:cNvSpPr>
                <a:spLocks noChangeArrowheads="1"/>
              </p:cNvSpPr>
              <p:nvPr/>
            </p:nvSpPr>
            <p:spPr bwMode="auto">
              <a:xfrm>
                <a:off x="615" y="5212"/>
                <a:ext cx="69" cy="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10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80" name="Rectangle 130"/>
              <p:cNvSpPr>
                <a:spLocks noChangeArrowheads="1"/>
              </p:cNvSpPr>
              <p:nvPr/>
            </p:nvSpPr>
            <p:spPr bwMode="auto">
              <a:xfrm>
                <a:off x="1051" y="5212"/>
                <a:ext cx="69" cy="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15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81" name="Rectangle 131"/>
              <p:cNvSpPr>
                <a:spLocks noChangeArrowheads="1"/>
              </p:cNvSpPr>
              <p:nvPr/>
            </p:nvSpPr>
            <p:spPr bwMode="auto">
              <a:xfrm>
                <a:off x="1494" y="5212"/>
                <a:ext cx="71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20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82" name="Rectangle 132"/>
              <p:cNvSpPr>
                <a:spLocks noChangeArrowheads="1"/>
              </p:cNvSpPr>
              <p:nvPr/>
            </p:nvSpPr>
            <p:spPr bwMode="auto">
              <a:xfrm>
                <a:off x="1931" y="5212"/>
                <a:ext cx="70" cy="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800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25</a:t>
                </a:r>
                <a:endParaRPr lang="en-US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83" name="Rectangle 133"/>
              <p:cNvSpPr>
                <a:spLocks noChangeArrowheads="1"/>
              </p:cNvSpPr>
              <p:nvPr/>
            </p:nvSpPr>
            <p:spPr bwMode="auto">
              <a:xfrm>
                <a:off x="505" y="6032"/>
                <a:ext cx="887" cy="1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b="1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Total Queries</a:t>
                </a:r>
                <a:endParaRPr lang="en-US" sz="4000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  <p:sp>
            <p:nvSpPr>
              <p:cNvPr id="284" name="Rectangle 134"/>
              <p:cNvSpPr>
                <a:spLocks noChangeArrowheads="1"/>
              </p:cNvSpPr>
              <p:nvPr/>
            </p:nvSpPr>
            <p:spPr bwMode="auto">
              <a:xfrm rot="16200000">
                <a:off x="-739" y="5220"/>
                <a:ext cx="419" cy="1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 rtl="0"/>
                <a:r>
                  <a:rPr lang="en-US" sz="2000" b="1" kern="1200">
                    <a:solidFill>
                      <a:srgbClr val="000000"/>
                    </a:solidFill>
                    <a:latin typeface="Arial" pitchFamily="34" charset="0"/>
                    <a:ea typeface="ＭＳ Ｐゴシック" pitchFamily="34" charset="-128"/>
                    <a:cs typeface="+mn-cs"/>
                  </a:rPr>
                  <a:t>Value</a:t>
                </a:r>
                <a:endParaRPr lang="en-US" sz="4400" kern="1200">
                  <a:solidFill>
                    <a:srgbClr val="FFFFFF"/>
                  </a:solidFill>
                  <a:latin typeface="Tahoma" pitchFamily="34" charset="0"/>
                  <a:ea typeface="ＭＳ Ｐゴシック" pitchFamily="34" charset="-128"/>
                  <a:cs typeface="+mn-cs"/>
                </a:endParaRPr>
              </a:p>
            </p:txBody>
          </p:sp>
        </p:grpSp>
      </p:grpSp>
      <p:sp>
        <p:nvSpPr>
          <p:cNvPr id="138" name="Rectangle 137"/>
          <p:cNvSpPr/>
          <p:nvPr/>
        </p:nvSpPr>
        <p:spPr>
          <a:xfrm>
            <a:off x="0" y="6457890"/>
            <a:ext cx="22508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FFFFFF"/>
                </a:solidFill>
                <a:latin typeface="Calibri" pitchFamily="34" charset="0"/>
              </a:rPr>
              <a:t>Azari</a:t>
            </a:r>
            <a:r>
              <a:rPr lang="en-US" sz="2000" dirty="0" smtClean="0">
                <a:solidFill>
                  <a:srgbClr val="FFFFFF"/>
                </a:solidFill>
                <a:latin typeface="Calibri" pitchFamily="34" charset="0"/>
              </a:rPr>
              <a:t>, H., Dumais</a:t>
            </a:r>
            <a:endParaRPr lang="en-US" sz="2000" dirty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6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785" y="1396102"/>
            <a:ext cx="8400143" cy="260443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Social value &amp; quality of life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Privacy, democracy, freedom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Long-term AI futures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370114"/>
            <a:ext cx="9143999" cy="1090171"/>
          </a:xfrm>
        </p:spPr>
        <p:txBody>
          <a:bodyPr/>
          <a:lstStyle/>
          <a:p>
            <a:r>
              <a:rPr lang="en-US" dirty="0" smtClean="0"/>
              <a:t>AI in the Open World: Responsibilities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62142" y="4698044"/>
            <a:ext cx="2446867" cy="195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9" descr="http://www.nextgenmd.org/vol2-5/pictures/davinci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5062" y="4688473"/>
            <a:ext cx="3097090" cy="1961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45153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3234" y="4698999"/>
            <a:ext cx="1502267" cy="1928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5400" y="892859"/>
            <a:ext cx="8516257" cy="6184386"/>
          </a:xfrm>
        </p:spPr>
        <p:txBody>
          <a:bodyPr/>
          <a:lstStyle/>
          <a:p>
            <a:endParaRPr lang="en-US" sz="900" dirty="0"/>
          </a:p>
          <a:p>
            <a:pPr algn="ctr">
              <a:buNone/>
            </a:pPr>
            <a:r>
              <a:rPr lang="en-US" b="1" dirty="0" smtClean="0"/>
              <a:t>AAAI Presidential Panel on</a:t>
            </a:r>
          </a:p>
          <a:p>
            <a:pPr algn="ctr">
              <a:buNone/>
            </a:pPr>
            <a:r>
              <a:rPr lang="en-US" b="1" i="1" dirty="0" smtClean="0"/>
              <a:t>Long-</a:t>
            </a:r>
            <a:r>
              <a:rPr lang="en-US" i="1" dirty="0" smtClean="0"/>
              <a:t>Term </a:t>
            </a:r>
            <a:r>
              <a:rPr lang="en-US" b="1" i="1" dirty="0" smtClean="0"/>
              <a:t>AI Futures</a:t>
            </a:r>
          </a:p>
          <a:p>
            <a:pPr>
              <a:buNone/>
            </a:pPr>
            <a:endParaRPr lang="en-US" sz="1600" i="1" u="sng" dirty="0" smtClean="0"/>
          </a:p>
          <a:p>
            <a:pPr>
              <a:lnSpc>
                <a:spcPts val="3800"/>
              </a:lnSpc>
              <a:buNone/>
            </a:pPr>
            <a:r>
              <a:rPr lang="en-US" sz="2800" b="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   </a:t>
            </a:r>
            <a:r>
              <a:rPr lang="en-US" b="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“…Deliberation will include reflection about  concerns about long-term outcomes, and, if warranted, on potential recommendations for guiding research and on creating policies that might constrain or bias the behaviors of autonomous and semi-autonomous systems so as to address the concerns…”</a:t>
            </a:r>
            <a:endParaRPr lang="en-US" sz="2800" b="0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lvl="1">
              <a:buFont typeface="Wingdings" pitchFamily="2" charset="2"/>
              <a:buNone/>
            </a:pPr>
            <a:endParaRPr lang="en-US" sz="2400" i="1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370114"/>
            <a:ext cx="9143999" cy="1090171"/>
          </a:xfrm>
        </p:spPr>
        <p:txBody>
          <a:bodyPr/>
          <a:lstStyle/>
          <a:p>
            <a:r>
              <a:rPr lang="en-US" dirty="0" smtClean="0"/>
              <a:t>AI in the Open World: Responsibilities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172450" cy="591573"/>
          </a:xfrm>
        </p:spPr>
        <p:txBody>
          <a:bodyPr/>
          <a:lstStyle/>
          <a:p>
            <a:r>
              <a:rPr lang="en-US" dirty="0" smtClean="0"/>
              <a:t>Stepping into the Open World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153400" cy="1718035"/>
          </a:xfrm>
        </p:spPr>
        <p:txBody>
          <a:bodyPr/>
          <a:lstStyle/>
          <a:p>
            <a:r>
              <a:rPr lang="en-US" dirty="0" smtClean="0"/>
              <a:t>Key technical challenges  </a:t>
            </a:r>
          </a:p>
          <a:p>
            <a:r>
              <a:rPr lang="en-US" dirty="0" smtClean="0"/>
              <a:t>AI moving into the world</a:t>
            </a:r>
          </a:p>
          <a:p>
            <a:r>
              <a:rPr lang="en-US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AI research community</a:t>
            </a:r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819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63500"/>
            <a:ext cx="9144000" cy="585788"/>
          </a:xfrm>
        </p:spPr>
        <p:txBody>
          <a:bodyPr/>
          <a:lstStyle/>
          <a:p>
            <a:r>
              <a:rPr lang="en-US" dirty="0"/>
              <a:t>Evolution of </a:t>
            </a:r>
            <a:r>
              <a:rPr lang="en-US" dirty="0" err="1" smtClean="0"/>
              <a:t>Subdisciplines</a:t>
            </a:r>
            <a:endParaRPr lang="en-US" dirty="0"/>
          </a:p>
        </p:txBody>
      </p:sp>
      <p:sp>
        <p:nvSpPr>
          <p:cNvPr id="674845" name="Oval 29"/>
          <p:cNvSpPr>
            <a:spLocks noChangeArrowheads="1"/>
          </p:cNvSpPr>
          <p:nvPr/>
        </p:nvSpPr>
        <p:spPr bwMode="auto">
          <a:xfrm>
            <a:off x="2203450" y="1862138"/>
            <a:ext cx="5030788" cy="3741737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4C2FF9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Artificial </a:t>
            </a:r>
          </a:p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Intelligence</a:t>
            </a:r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25400" y="585788"/>
            <a:ext cx="9042400" cy="6134100"/>
            <a:chOff x="16" y="369"/>
            <a:chExt cx="5696" cy="3864"/>
          </a:xfrm>
        </p:grpSpPr>
        <p:sp>
          <p:nvSpPr>
            <p:cNvPr id="674847" name="Oval 31"/>
            <p:cNvSpPr>
              <a:spLocks noChangeArrowheads="1"/>
            </p:cNvSpPr>
            <p:nvPr/>
          </p:nvSpPr>
          <p:spPr bwMode="auto">
            <a:xfrm>
              <a:off x="16" y="2083"/>
              <a:ext cx="1367" cy="852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Metareasoning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&amp; Control</a:t>
              </a:r>
            </a:p>
          </p:txBody>
        </p:sp>
        <p:sp>
          <p:nvSpPr>
            <p:cNvPr id="674848" name="Oval 32"/>
            <p:cNvSpPr>
              <a:spLocks noChangeArrowheads="1"/>
            </p:cNvSpPr>
            <p:nvPr/>
          </p:nvSpPr>
          <p:spPr bwMode="auto">
            <a:xfrm>
              <a:off x="91" y="1453"/>
              <a:ext cx="1302" cy="846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Qualitative 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Reasoning</a:t>
              </a:r>
            </a:p>
          </p:txBody>
        </p:sp>
        <p:sp>
          <p:nvSpPr>
            <p:cNvPr id="674849" name="Oval 33"/>
            <p:cNvSpPr>
              <a:spLocks noChangeArrowheads="1"/>
            </p:cNvSpPr>
            <p:nvPr/>
          </p:nvSpPr>
          <p:spPr bwMode="auto">
            <a:xfrm>
              <a:off x="4596" y="2266"/>
              <a:ext cx="1116" cy="70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Real-Time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Reasoning</a:t>
              </a:r>
            </a:p>
          </p:txBody>
        </p:sp>
        <p:sp>
          <p:nvSpPr>
            <p:cNvPr id="674850" name="Oval 34"/>
            <p:cNvSpPr>
              <a:spLocks noChangeArrowheads="1"/>
            </p:cNvSpPr>
            <p:nvPr/>
          </p:nvSpPr>
          <p:spPr bwMode="auto">
            <a:xfrm>
              <a:off x="792" y="3200"/>
              <a:ext cx="1398" cy="77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Knowledge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Representation</a:t>
              </a:r>
            </a:p>
          </p:txBody>
        </p:sp>
        <p:sp>
          <p:nvSpPr>
            <p:cNvPr id="674851" name="Oval 35"/>
            <p:cNvSpPr>
              <a:spLocks noChangeArrowheads="1"/>
            </p:cNvSpPr>
            <p:nvPr/>
          </p:nvSpPr>
          <p:spPr bwMode="auto">
            <a:xfrm>
              <a:off x="389" y="928"/>
              <a:ext cx="1216" cy="781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Diagnosis</a:t>
              </a:r>
            </a:p>
          </p:txBody>
        </p:sp>
        <p:sp>
          <p:nvSpPr>
            <p:cNvPr id="674852" name="Oval 36"/>
            <p:cNvSpPr>
              <a:spLocks noChangeArrowheads="1"/>
            </p:cNvSpPr>
            <p:nvPr/>
          </p:nvSpPr>
          <p:spPr bwMode="auto">
            <a:xfrm>
              <a:off x="4447" y="1086"/>
              <a:ext cx="929" cy="70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Planning</a:t>
              </a:r>
            </a:p>
          </p:txBody>
        </p:sp>
        <p:sp>
          <p:nvSpPr>
            <p:cNvPr id="674853" name="Oval 37"/>
            <p:cNvSpPr>
              <a:spLocks noChangeArrowheads="1"/>
            </p:cNvSpPr>
            <p:nvPr/>
          </p:nvSpPr>
          <p:spPr bwMode="auto">
            <a:xfrm>
              <a:off x="4354" y="2835"/>
              <a:ext cx="1086" cy="658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Temporal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Reasoning</a:t>
              </a:r>
            </a:p>
          </p:txBody>
        </p:sp>
        <p:sp>
          <p:nvSpPr>
            <p:cNvPr id="674854" name="Oval 38"/>
            <p:cNvSpPr>
              <a:spLocks noChangeArrowheads="1"/>
            </p:cNvSpPr>
            <p:nvPr/>
          </p:nvSpPr>
          <p:spPr bwMode="auto">
            <a:xfrm>
              <a:off x="853" y="539"/>
              <a:ext cx="1212" cy="73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Logic</a:t>
              </a:r>
            </a:p>
          </p:txBody>
        </p:sp>
        <p:sp>
          <p:nvSpPr>
            <p:cNvPr id="674855" name="Oval 39"/>
            <p:cNvSpPr>
              <a:spLocks noChangeArrowheads="1"/>
            </p:cNvSpPr>
            <p:nvPr/>
          </p:nvSpPr>
          <p:spPr bwMode="auto">
            <a:xfrm>
              <a:off x="3965" y="3376"/>
              <a:ext cx="981" cy="614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Rationality</a:t>
              </a:r>
            </a:p>
          </p:txBody>
        </p:sp>
        <p:sp>
          <p:nvSpPr>
            <p:cNvPr id="674856" name="Oval 40"/>
            <p:cNvSpPr>
              <a:spLocks noChangeArrowheads="1"/>
            </p:cNvSpPr>
            <p:nvPr/>
          </p:nvSpPr>
          <p:spPr bwMode="auto">
            <a:xfrm>
              <a:off x="3125" y="3586"/>
              <a:ext cx="1215" cy="647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Cognitive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Science</a:t>
              </a:r>
            </a:p>
          </p:txBody>
        </p:sp>
        <p:sp>
          <p:nvSpPr>
            <p:cNvPr id="674857" name="Oval 41"/>
            <p:cNvSpPr>
              <a:spLocks noChangeArrowheads="1"/>
            </p:cNvSpPr>
            <p:nvPr/>
          </p:nvSpPr>
          <p:spPr bwMode="auto">
            <a:xfrm>
              <a:off x="2682" y="392"/>
              <a:ext cx="1216" cy="781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Decision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Making</a:t>
              </a:r>
            </a:p>
          </p:txBody>
        </p:sp>
        <p:sp>
          <p:nvSpPr>
            <p:cNvPr id="674858" name="Oval 42"/>
            <p:cNvSpPr>
              <a:spLocks noChangeArrowheads="1"/>
            </p:cNvSpPr>
            <p:nvPr/>
          </p:nvSpPr>
          <p:spPr bwMode="auto">
            <a:xfrm>
              <a:off x="1748" y="369"/>
              <a:ext cx="1136" cy="79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Uncertain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Reasoning</a:t>
              </a:r>
            </a:p>
          </p:txBody>
        </p:sp>
        <p:sp>
          <p:nvSpPr>
            <p:cNvPr id="674859" name="Oval 43"/>
            <p:cNvSpPr>
              <a:spLocks noChangeArrowheads="1"/>
            </p:cNvSpPr>
            <p:nvPr/>
          </p:nvSpPr>
          <p:spPr bwMode="auto">
            <a:xfrm>
              <a:off x="3791" y="483"/>
              <a:ext cx="1190" cy="830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Machine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Learning &amp; 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Datamining</a:t>
              </a:r>
            </a:p>
          </p:txBody>
        </p:sp>
        <p:sp>
          <p:nvSpPr>
            <p:cNvPr id="674860" name="Oval 44"/>
            <p:cNvSpPr>
              <a:spLocks noChangeArrowheads="1"/>
            </p:cNvSpPr>
            <p:nvPr/>
          </p:nvSpPr>
          <p:spPr bwMode="auto">
            <a:xfrm>
              <a:off x="4604" y="1705"/>
              <a:ext cx="1066" cy="636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Distributed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AI</a:t>
              </a:r>
            </a:p>
          </p:txBody>
        </p:sp>
        <p:sp>
          <p:nvSpPr>
            <p:cNvPr id="674861" name="Oval 45"/>
            <p:cNvSpPr>
              <a:spLocks noChangeArrowheads="1"/>
            </p:cNvSpPr>
            <p:nvPr/>
          </p:nvSpPr>
          <p:spPr bwMode="auto">
            <a:xfrm>
              <a:off x="340" y="2767"/>
              <a:ext cx="1172" cy="640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Search</a:t>
              </a:r>
            </a:p>
          </p:txBody>
        </p:sp>
        <p:sp>
          <p:nvSpPr>
            <p:cNvPr id="674862" name="Oval 46"/>
            <p:cNvSpPr>
              <a:spLocks noChangeArrowheads="1"/>
            </p:cNvSpPr>
            <p:nvPr/>
          </p:nvSpPr>
          <p:spPr bwMode="auto">
            <a:xfrm>
              <a:off x="1938" y="3578"/>
              <a:ext cx="1318" cy="644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C2FF9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Constraint</a:t>
              </a:r>
            </a:p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Satisfaction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74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74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7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7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845" grpId="0" animBg="1"/>
      <p:bldP spid="674845" grpId="1" animBg="1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3500"/>
            <a:ext cx="9144000" cy="585788"/>
          </a:xfrm>
        </p:spPr>
        <p:txBody>
          <a:bodyPr/>
          <a:lstStyle/>
          <a:p>
            <a:r>
              <a:rPr lang="en-US"/>
              <a:t>Evolution of Specialty Areas</a:t>
            </a:r>
          </a:p>
        </p:txBody>
      </p:sp>
      <p:sp>
        <p:nvSpPr>
          <p:cNvPr id="723971" name="Oval 3"/>
          <p:cNvSpPr>
            <a:spLocks noChangeArrowheads="1"/>
          </p:cNvSpPr>
          <p:nvPr/>
        </p:nvSpPr>
        <p:spPr bwMode="auto">
          <a:xfrm>
            <a:off x="2203450" y="1862138"/>
            <a:ext cx="5030788" cy="3741737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4C2FF9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Artificial </a:t>
            </a:r>
          </a:p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Intelligence</a:t>
            </a:r>
          </a:p>
        </p:txBody>
      </p:sp>
      <p:sp>
        <p:nvSpPr>
          <p:cNvPr id="723973" name="Oval 5"/>
          <p:cNvSpPr>
            <a:spLocks noChangeArrowheads="1"/>
          </p:cNvSpPr>
          <p:nvPr/>
        </p:nvSpPr>
        <p:spPr bwMode="auto">
          <a:xfrm>
            <a:off x="2203450" y="1871663"/>
            <a:ext cx="5030788" cy="3741737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4FC4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Artificial </a:t>
            </a:r>
          </a:p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Intelligence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84163" y="874713"/>
            <a:ext cx="8802687" cy="5838825"/>
            <a:chOff x="179" y="551"/>
            <a:chExt cx="5545" cy="3678"/>
          </a:xfrm>
        </p:grpSpPr>
        <p:sp>
          <p:nvSpPr>
            <p:cNvPr id="723975" name="Oval 7"/>
            <p:cNvSpPr>
              <a:spLocks noChangeArrowheads="1"/>
            </p:cNvSpPr>
            <p:nvPr/>
          </p:nvSpPr>
          <p:spPr bwMode="auto">
            <a:xfrm>
              <a:off x="4610" y="1971"/>
              <a:ext cx="1114" cy="550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FC400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AI in Medicine</a:t>
              </a:r>
            </a:p>
          </p:txBody>
        </p:sp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179" y="551"/>
              <a:ext cx="5485" cy="3678"/>
              <a:chOff x="179" y="551"/>
              <a:chExt cx="5485" cy="3678"/>
            </a:xfrm>
          </p:grpSpPr>
          <p:sp>
            <p:nvSpPr>
              <p:cNvPr id="723977" name="Oval 9"/>
              <p:cNvSpPr>
                <a:spLocks noChangeArrowheads="1"/>
              </p:cNvSpPr>
              <p:nvPr/>
            </p:nvSpPr>
            <p:spPr bwMode="auto">
              <a:xfrm>
                <a:off x="253" y="2077"/>
                <a:ext cx="1059" cy="607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Sensor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Networks</a:t>
                </a:r>
              </a:p>
            </p:txBody>
          </p:sp>
          <p:sp>
            <p:nvSpPr>
              <p:cNvPr id="723978" name="Oval 10"/>
              <p:cNvSpPr>
                <a:spLocks noChangeArrowheads="1"/>
              </p:cNvSpPr>
              <p:nvPr/>
            </p:nvSpPr>
            <p:spPr bwMode="auto">
              <a:xfrm>
                <a:off x="342" y="2655"/>
                <a:ext cx="1192" cy="665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Computational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Neuroscience</a:t>
                </a:r>
              </a:p>
            </p:txBody>
          </p:sp>
          <p:sp>
            <p:nvSpPr>
              <p:cNvPr id="723979" name="Oval 11"/>
              <p:cNvSpPr>
                <a:spLocks noChangeArrowheads="1"/>
              </p:cNvSpPr>
              <p:nvPr/>
            </p:nvSpPr>
            <p:spPr bwMode="auto">
              <a:xfrm>
                <a:off x="4007" y="968"/>
                <a:ext cx="1296" cy="628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Search &amp;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Retrievel</a:t>
                </a:r>
              </a:p>
            </p:txBody>
          </p:sp>
          <p:sp>
            <p:nvSpPr>
              <p:cNvPr id="723980" name="Oval 12"/>
              <p:cNvSpPr>
                <a:spLocks noChangeArrowheads="1"/>
              </p:cNvSpPr>
              <p:nvPr/>
            </p:nvSpPr>
            <p:spPr bwMode="auto">
              <a:xfrm>
                <a:off x="479" y="1088"/>
                <a:ext cx="1219" cy="477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User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Modeling</a:t>
                </a:r>
              </a:p>
            </p:txBody>
          </p:sp>
          <p:sp>
            <p:nvSpPr>
              <p:cNvPr id="723981" name="Oval 13"/>
              <p:cNvSpPr>
                <a:spLocks noChangeArrowheads="1"/>
              </p:cNvSpPr>
              <p:nvPr/>
            </p:nvSpPr>
            <p:spPr bwMode="auto">
              <a:xfrm>
                <a:off x="179" y="1540"/>
                <a:ext cx="1295" cy="56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Intelligent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User Interfaces</a:t>
                </a:r>
              </a:p>
            </p:txBody>
          </p:sp>
          <p:sp>
            <p:nvSpPr>
              <p:cNvPr id="723982" name="Oval 14"/>
              <p:cNvSpPr>
                <a:spLocks noChangeArrowheads="1"/>
              </p:cNvSpPr>
              <p:nvPr/>
            </p:nvSpPr>
            <p:spPr bwMode="auto">
              <a:xfrm>
                <a:off x="1241" y="728"/>
                <a:ext cx="1219" cy="477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Speech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Recognition</a:t>
                </a:r>
              </a:p>
            </p:txBody>
          </p:sp>
          <p:sp>
            <p:nvSpPr>
              <p:cNvPr id="723983" name="Oval 15"/>
              <p:cNvSpPr>
                <a:spLocks noChangeArrowheads="1"/>
              </p:cNvSpPr>
              <p:nvPr/>
            </p:nvSpPr>
            <p:spPr bwMode="auto">
              <a:xfrm>
                <a:off x="2250" y="551"/>
                <a:ext cx="1219" cy="477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Vision</a:t>
                </a:r>
              </a:p>
            </p:txBody>
          </p:sp>
          <p:sp>
            <p:nvSpPr>
              <p:cNvPr id="723984" name="Oval 16"/>
              <p:cNvSpPr>
                <a:spLocks noChangeArrowheads="1"/>
              </p:cNvSpPr>
              <p:nvPr/>
            </p:nvSpPr>
            <p:spPr bwMode="auto">
              <a:xfrm>
                <a:off x="3300" y="647"/>
                <a:ext cx="1219" cy="477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Natural </a:t>
                </a:r>
                <a:b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</a:b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Language</a:t>
                </a:r>
              </a:p>
            </p:txBody>
          </p:sp>
          <p:sp>
            <p:nvSpPr>
              <p:cNvPr id="723985" name="Oval 17"/>
              <p:cNvSpPr>
                <a:spLocks noChangeArrowheads="1"/>
              </p:cNvSpPr>
              <p:nvPr/>
            </p:nvSpPr>
            <p:spPr bwMode="auto">
              <a:xfrm>
                <a:off x="892" y="3226"/>
                <a:ext cx="1192" cy="665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Satisfiability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&amp; Hardness</a:t>
                </a:r>
              </a:p>
            </p:txBody>
          </p:sp>
          <p:sp>
            <p:nvSpPr>
              <p:cNvPr id="723986" name="Oval 18"/>
              <p:cNvSpPr>
                <a:spLocks noChangeArrowheads="1"/>
              </p:cNvSpPr>
              <p:nvPr/>
            </p:nvSpPr>
            <p:spPr bwMode="auto">
              <a:xfrm>
                <a:off x="4492" y="1495"/>
                <a:ext cx="1114" cy="519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Ecommerce</a:t>
                </a:r>
              </a:p>
            </p:txBody>
          </p:sp>
          <p:sp>
            <p:nvSpPr>
              <p:cNvPr id="723987" name="Oval 19"/>
              <p:cNvSpPr>
                <a:spLocks noChangeArrowheads="1"/>
              </p:cNvSpPr>
              <p:nvPr/>
            </p:nvSpPr>
            <p:spPr bwMode="auto">
              <a:xfrm>
                <a:off x="1835" y="3564"/>
                <a:ext cx="1192" cy="665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Ubiquitous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Computing</a:t>
                </a:r>
              </a:p>
            </p:txBody>
          </p:sp>
          <p:sp>
            <p:nvSpPr>
              <p:cNvPr id="723988" name="Oval 20"/>
              <p:cNvSpPr>
                <a:spLocks noChangeArrowheads="1"/>
              </p:cNvSpPr>
              <p:nvPr/>
            </p:nvSpPr>
            <p:spPr bwMode="auto">
              <a:xfrm>
                <a:off x="3843" y="3332"/>
                <a:ext cx="1114" cy="55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Robotics</a:t>
                </a:r>
              </a:p>
            </p:txBody>
          </p:sp>
          <p:sp>
            <p:nvSpPr>
              <p:cNvPr id="723989" name="Oval 21"/>
              <p:cNvSpPr>
                <a:spLocks noChangeArrowheads="1"/>
              </p:cNvSpPr>
              <p:nvPr/>
            </p:nvSpPr>
            <p:spPr bwMode="auto">
              <a:xfrm>
                <a:off x="2963" y="3599"/>
                <a:ext cx="1114" cy="55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Game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Playing</a:t>
                </a:r>
              </a:p>
            </p:txBody>
          </p:sp>
          <p:sp>
            <p:nvSpPr>
              <p:cNvPr id="723990" name="Oval 22"/>
              <p:cNvSpPr>
                <a:spLocks noChangeArrowheads="1"/>
              </p:cNvSpPr>
              <p:nvPr/>
            </p:nvSpPr>
            <p:spPr bwMode="auto">
              <a:xfrm>
                <a:off x="4550" y="2441"/>
                <a:ext cx="1114" cy="55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AI in Education</a:t>
                </a:r>
              </a:p>
            </p:txBody>
          </p:sp>
          <p:sp>
            <p:nvSpPr>
              <p:cNvPr id="723991" name="Oval 23"/>
              <p:cNvSpPr>
                <a:spLocks noChangeArrowheads="1"/>
              </p:cNvSpPr>
              <p:nvPr/>
            </p:nvSpPr>
            <p:spPr bwMode="auto">
              <a:xfrm>
                <a:off x="4355" y="2943"/>
                <a:ext cx="1114" cy="55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AI and Law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2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3973" grpId="0" animBg="1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3500"/>
            <a:ext cx="9144000" cy="585788"/>
          </a:xfrm>
        </p:spPr>
        <p:txBody>
          <a:bodyPr/>
          <a:lstStyle/>
          <a:p>
            <a:r>
              <a:rPr lang="en-US" dirty="0"/>
              <a:t>Evolution of </a:t>
            </a:r>
            <a:r>
              <a:rPr lang="en-US" dirty="0" smtClean="0"/>
              <a:t>Communities</a:t>
            </a:r>
            <a:endParaRPr lang="en-US" dirty="0"/>
          </a:p>
        </p:txBody>
      </p:sp>
      <p:sp>
        <p:nvSpPr>
          <p:cNvPr id="723971" name="Oval 3"/>
          <p:cNvSpPr>
            <a:spLocks noChangeArrowheads="1"/>
          </p:cNvSpPr>
          <p:nvPr/>
        </p:nvSpPr>
        <p:spPr bwMode="auto">
          <a:xfrm>
            <a:off x="2203450" y="1862138"/>
            <a:ext cx="5030788" cy="3741737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4C2FF9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Artificial </a:t>
            </a:r>
          </a:p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Intelligence</a:t>
            </a:r>
          </a:p>
        </p:txBody>
      </p:sp>
      <p:sp>
        <p:nvSpPr>
          <p:cNvPr id="723973" name="Oval 5"/>
          <p:cNvSpPr>
            <a:spLocks noChangeArrowheads="1"/>
          </p:cNvSpPr>
          <p:nvPr/>
        </p:nvSpPr>
        <p:spPr bwMode="auto">
          <a:xfrm>
            <a:off x="2203450" y="1906387"/>
            <a:ext cx="5030788" cy="3741737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4FC4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Artificial </a:t>
            </a:r>
          </a:p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Intelligence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84163" y="874713"/>
            <a:ext cx="8802687" cy="5838825"/>
            <a:chOff x="179" y="551"/>
            <a:chExt cx="5545" cy="3678"/>
          </a:xfrm>
        </p:grpSpPr>
        <p:sp>
          <p:nvSpPr>
            <p:cNvPr id="723975" name="Oval 7"/>
            <p:cNvSpPr>
              <a:spLocks noChangeArrowheads="1"/>
            </p:cNvSpPr>
            <p:nvPr/>
          </p:nvSpPr>
          <p:spPr bwMode="auto">
            <a:xfrm>
              <a:off x="4610" y="1971"/>
              <a:ext cx="1114" cy="550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4FC400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lIns="90488" tIns="44450" rIns="90488" bIns="44450" anchor="ctr"/>
            <a:lstStyle/>
            <a:p>
              <a:pPr algn="ctr" ea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800">
                  <a:solidFill>
                    <a:schemeClr val="bg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AI in Medicine</a:t>
              </a:r>
            </a:p>
          </p:txBody>
        </p:sp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179" y="551"/>
              <a:ext cx="5485" cy="3678"/>
              <a:chOff x="179" y="551"/>
              <a:chExt cx="5485" cy="3678"/>
            </a:xfrm>
          </p:grpSpPr>
          <p:sp>
            <p:nvSpPr>
              <p:cNvPr id="723977" name="Oval 9"/>
              <p:cNvSpPr>
                <a:spLocks noChangeArrowheads="1"/>
              </p:cNvSpPr>
              <p:nvPr/>
            </p:nvSpPr>
            <p:spPr bwMode="auto">
              <a:xfrm>
                <a:off x="253" y="2077"/>
                <a:ext cx="1059" cy="607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Sensor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Networks</a:t>
                </a:r>
              </a:p>
            </p:txBody>
          </p:sp>
          <p:sp>
            <p:nvSpPr>
              <p:cNvPr id="723978" name="Oval 10"/>
              <p:cNvSpPr>
                <a:spLocks noChangeArrowheads="1"/>
              </p:cNvSpPr>
              <p:nvPr/>
            </p:nvSpPr>
            <p:spPr bwMode="auto">
              <a:xfrm>
                <a:off x="342" y="2655"/>
                <a:ext cx="1192" cy="665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Computational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Neuroscience</a:t>
                </a:r>
              </a:p>
            </p:txBody>
          </p:sp>
          <p:sp>
            <p:nvSpPr>
              <p:cNvPr id="723979" name="Oval 11"/>
              <p:cNvSpPr>
                <a:spLocks noChangeArrowheads="1"/>
              </p:cNvSpPr>
              <p:nvPr/>
            </p:nvSpPr>
            <p:spPr bwMode="auto">
              <a:xfrm>
                <a:off x="4007" y="968"/>
                <a:ext cx="1296" cy="628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Search &amp;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Retrievel</a:t>
                </a:r>
              </a:p>
            </p:txBody>
          </p:sp>
          <p:sp>
            <p:nvSpPr>
              <p:cNvPr id="723980" name="Oval 12"/>
              <p:cNvSpPr>
                <a:spLocks noChangeArrowheads="1"/>
              </p:cNvSpPr>
              <p:nvPr/>
            </p:nvSpPr>
            <p:spPr bwMode="auto">
              <a:xfrm>
                <a:off x="479" y="1088"/>
                <a:ext cx="1219" cy="477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User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Modeling</a:t>
                </a:r>
              </a:p>
            </p:txBody>
          </p:sp>
          <p:sp>
            <p:nvSpPr>
              <p:cNvPr id="723981" name="Oval 13"/>
              <p:cNvSpPr>
                <a:spLocks noChangeArrowheads="1"/>
              </p:cNvSpPr>
              <p:nvPr/>
            </p:nvSpPr>
            <p:spPr bwMode="auto">
              <a:xfrm>
                <a:off x="179" y="1540"/>
                <a:ext cx="1295" cy="56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Intelligent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User Interfaces</a:t>
                </a:r>
              </a:p>
            </p:txBody>
          </p:sp>
          <p:sp>
            <p:nvSpPr>
              <p:cNvPr id="723982" name="Oval 14"/>
              <p:cNvSpPr>
                <a:spLocks noChangeArrowheads="1"/>
              </p:cNvSpPr>
              <p:nvPr/>
            </p:nvSpPr>
            <p:spPr bwMode="auto">
              <a:xfrm>
                <a:off x="1241" y="728"/>
                <a:ext cx="1219" cy="477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Speech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Recognition</a:t>
                </a:r>
              </a:p>
            </p:txBody>
          </p:sp>
          <p:sp>
            <p:nvSpPr>
              <p:cNvPr id="723983" name="Oval 15"/>
              <p:cNvSpPr>
                <a:spLocks noChangeArrowheads="1"/>
              </p:cNvSpPr>
              <p:nvPr/>
            </p:nvSpPr>
            <p:spPr bwMode="auto">
              <a:xfrm>
                <a:off x="2250" y="551"/>
                <a:ext cx="1219" cy="477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Vision</a:t>
                </a:r>
              </a:p>
            </p:txBody>
          </p:sp>
          <p:sp>
            <p:nvSpPr>
              <p:cNvPr id="723984" name="Oval 16"/>
              <p:cNvSpPr>
                <a:spLocks noChangeArrowheads="1"/>
              </p:cNvSpPr>
              <p:nvPr/>
            </p:nvSpPr>
            <p:spPr bwMode="auto">
              <a:xfrm>
                <a:off x="3300" y="647"/>
                <a:ext cx="1219" cy="477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Natural </a:t>
                </a:r>
                <a:b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</a:b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Language</a:t>
                </a:r>
              </a:p>
            </p:txBody>
          </p:sp>
          <p:sp>
            <p:nvSpPr>
              <p:cNvPr id="723985" name="Oval 17"/>
              <p:cNvSpPr>
                <a:spLocks noChangeArrowheads="1"/>
              </p:cNvSpPr>
              <p:nvPr/>
            </p:nvSpPr>
            <p:spPr bwMode="auto">
              <a:xfrm>
                <a:off x="892" y="3226"/>
                <a:ext cx="1192" cy="665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Satisfiability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&amp; Hardness</a:t>
                </a:r>
              </a:p>
            </p:txBody>
          </p:sp>
          <p:sp>
            <p:nvSpPr>
              <p:cNvPr id="723986" name="Oval 18"/>
              <p:cNvSpPr>
                <a:spLocks noChangeArrowheads="1"/>
              </p:cNvSpPr>
              <p:nvPr/>
            </p:nvSpPr>
            <p:spPr bwMode="auto">
              <a:xfrm>
                <a:off x="4492" y="1495"/>
                <a:ext cx="1114" cy="519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Ecommerce</a:t>
                </a:r>
              </a:p>
            </p:txBody>
          </p:sp>
          <p:sp>
            <p:nvSpPr>
              <p:cNvPr id="723987" name="Oval 19"/>
              <p:cNvSpPr>
                <a:spLocks noChangeArrowheads="1"/>
              </p:cNvSpPr>
              <p:nvPr/>
            </p:nvSpPr>
            <p:spPr bwMode="auto">
              <a:xfrm>
                <a:off x="1835" y="3564"/>
                <a:ext cx="1192" cy="665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Ubiquitous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Computing</a:t>
                </a:r>
              </a:p>
            </p:txBody>
          </p:sp>
          <p:sp>
            <p:nvSpPr>
              <p:cNvPr id="723988" name="Oval 20"/>
              <p:cNvSpPr>
                <a:spLocks noChangeArrowheads="1"/>
              </p:cNvSpPr>
              <p:nvPr/>
            </p:nvSpPr>
            <p:spPr bwMode="auto">
              <a:xfrm>
                <a:off x="3843" y="3332"/>
                <a:ext cx="1114" cy="55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Robotics</a:t>
                </a:r>
              </a:p>
            </p:txBody>
          </p:sp>
          <p:sp>
            <p:nvSpPr>
              <p:cNvPr id="723989" name="Oval 21"/>
              <p:cNvSpPr>
                <a:spLocks noChangeArrowheads="1"/>
              </p:cNvSpPr>
              <p:nvPr/>
            </p:nvSpPr>
            <p:spPr bwMode="auto">
              <a:xfrm>
                <a:off x="2963" y="3599"/>
                <a:ext cx="1114" cy="55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Game </a:t>
                </a:r>
              </a:p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Playing</a:t>
                </a:r>
              </a:p>
            </p:txBody>
          </p:sp>
          <p:sp>
            <p:nvSpPr>
              <p:cNvPr id="723990" name="Oval 22"/>
              <p:cNvSpPr>
                <a:spLocks noChangeArrowheads="1"/>
              </p:cNvSpPr>
              <p:nvPr/>
            </p:nvSpPr>
            <p:spPr bwMode="auto">
              <a:xfrm>
                <a:off x="4550" y="2441"/>
                <a:ext cx="1114" cy="55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 dirty="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AI in Education</a:t>
                </a:r>
              </a:p>
            </p:txBody>
          </p:sp>
          <p:sp>
            <p:nvSpPr>
              <p:cNvPr id="723991" name="Oval 23"/>
              <p:cNvSpPr>
                <a:spLocks noChangeArrowheads="1"/>
              </p:cNvSpPr>
              <p:nvPr/>
            </p:nvSpPr>
            <p:spPr bwMode="auto">
              <a:xfrm>
                <a:off x="4355" y="2943"/>
                <a:ext cx="1114" cy="55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4FC4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lIns="90488" tIns="44450" rIns="90488" bIns="44450" anchor="ctr"/>
              <a:lstStyle/>
              <a:p>
                <a:pPr algn="ctr" ea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sz="1800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AI and Law</a:t>
                </a:r>
              </a:p>
            </p:txBody>
          </p:sp>
        </p:grpSp>
      </p:grpSp>
      <p:sp>
        <p:nvSpPr>
          <p:cNvPr id="49" name="Oval 18"/>
          <p:cNvSpPr>
            <a:spLocks noChangeArrowheads="1"/>
          </p:cNvSpPr>
          <p:nvPr/>
        </p:nvSpPr>
        <p:spPr bwMode="auto">
          <a:xfrm>
            <a:off x="-58061" y="1609495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COLT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0" name="Oval 18"/>
          <p:cNvSpPr>
            <a:spLocks noChangeArrowheads="1"/>
          </p:cNvSpPr>
          <p:nvPr/>
        </p:nvSpPr>
        <p:spPr bwMode="auto">
          <a:xfrm>
            <a:off x="703943" y="687838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AAMAS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1" name="Oval 18"/>
          <p:cNvSpPr>
            <a:spLocks noChangeArrowheads="1"/>
          </p:cNvSpPr>
          <p:nvPr/>
        </p:nvSpPr>
        <p:spPr bwMode="auto">
          <a:xfrm>
            <a:off x="-50803" y="3910010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KDD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3" name="Oval 18"/>
          <p:cNvSpPr>
            <a:spLocks noChangeArrowheads="1"/>
          </p:cNvSpPr>
          <p:nvPr/>
        </p:nvSpPr>
        <p:spPr bwMode="auto">
          <a:xfrm>
            <a:off x="391887" y="4795391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IUI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5" name="Oval 18"/>
          <p:cNvSpPr>
            <a:spLocks noChangeArrowheads="1"/>
          </p:cNvSpPr>
          <p:nvPr/>
        </p:nvSpPr>
        <p:spPr bwMode="auto">
          <a:xfrm>
            <a:off x="2075543" y="5463039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UM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9" name="Oval 18"/>
          <p:cNvSpPr>
            <a:spLocks noChangeArrowheads="1"/>
          </p:cNvSpPr>
          <p:nvPr/>
        </p:nvSpPr>
        <p:spPr bwMode="auto">
          <a:xfrm>
            <a:off x="6154061" y="2219095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CVPR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0" name="Oval 18"/>
          <p:cNvSpPr>
            <a:spLocks noChangeArrowheads="1"/>
          </p:cNvSpPr>
          <p:nvPr/>
        </p:nvSpPr>
        <p:spPr bwMode="auto">
          <a:xfrm>
            <a:off x="3709299" y="4290689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INTERSPEECH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1" name="Oval 18"/>
          <p:cNvSpPr>
            <a:spLocks noChangeArrowheads="1"/>
          </p:cNvSpPr>
          <p:nvPr/>
        </p:nvSpPr>
        <p:spPr bwMode="auto">
          <a:xfrm>
            <a:off x="-116117" y="2712581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COGSCI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2" name="Oval 18"/>
          <p:cNvSpPr>
            <a:spLocks noChangeArrowheads="1"/>
          </p:cNvSpPr>
          <p:nvPr/>
        </p:nvSpPr>
        <p:spPr bwMode="auto">
          <a:xfrm>
            <a:off x="5762171" y="760409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EC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" name="Oval 18"/>
          <p:cNvSpPr>
            <a:spLocks noChangeArrowheads="1"/>
          </p:cNvSpPr>
          <p:nvPr/>
        </p:nvSpPr>
        <p:spPr bwMode="auto">
          <a:xfrm>
            <a:off x="3193142" y="666065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UAI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2" name="Oval 18"/>
          <p:cNvSpPr>
            <a:spLocks noChangeArrowheads="1"/>
          </p:cNvSpPr>
          <p:nvPr/>
        </p:nvSpPr>
        <p:spPr bwMode="auto">
          <a:xfrm>
            <a:off x="4434112" y="1921554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RSS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4" name="Oval 18"/>
          <p:cNvSpPr>
            <a:spLocks noChangeArrowheads="1"/>
          </p:cNvSpPr>
          <p:nvPr/>
        </p:nvSpPr>
        <p:spPr bwMode="auto">
          <a:xfrm>
            <a:off x="4557485" y="5288867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AIED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6" name="Oval 18"/>
          <p:cNvSpPr>
            <a:spLocks noChangeArrowheads="1"/>
          </p:cNvSpPr>
          <p:nvPr/>
        </p:nvSpPr>
        <p:spPr bwMode="auto">
          <a:xfrm>
            <a:off x="2184399" y="1848982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NIPS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8" name="Oval 18"/>
          <p:cNvSpPr>
            <a:spLocks noChangeArrowheads="1"/>
          </p:cNvSpPr>
          <p:nvPr/>
        </p:nvSpPr>
        <p:spPr bwMode="auto">
          <a:xfrm>
            <a:off x="6154056" y="3358468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ICML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7" name="Oval 18"/>
          <p:cNvSpPr>
            <a:spLocks noChangeArrowheads="1"/>
          </p:cNvSpPr>
          <p:nvPr/>
        </p:nvSpPr>
        <p:spPr bwMode="auto">
          <a:xfrm>
            <a:off x="6110514" y="4657497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ACL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" name="Oval 18"/>
          <p:cNvSpPr>
            <a:spLocks noChangeArrowheads="1"/>
          </p:cNvSpPr>
          <p:nvPr/>
        </p:nvSpPr>
        <p:spPr bwMode="auto">
          <a:xfrm>
            <a:off x="2079219" y="4246319"/>
            <a:ext cx="2975430" cy="1394961"/>
          </a:xfrm>
          <a:prstGeom prst="ellipse">
            <a:avLst/>
          </a:prstGeom>
          <a:solidFill>
            <a:srgbClr val="F8A83E"/>
          </a:solidFill>
          <a:ln w="6350">
            <a:solidFill>
              <a:srgbClr val="00206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SAT</a:t>
            </a:r>
            <a:endParaRPr lang="en-US" sz="28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  <p:bldP spid="53" grpId="0" animBg="1"/>
      <p:bldP spid="55" grpId="0" animBg="1"/>
      <p:bldP spid="59" grpId="0" animBg="1"/>
      <p:bldP spid="60" grpId="0" animBg="1"/>
      <p:bldP spid="61" grpId="0" animBg="1"/>
      <p:bldP spid="62" grpId="0" animBg="1"/>
      <p:bldP spid="46" grpId="0" animBg="1"/>
      <p:bldP spid="52" grpId="0" animBg="1"/>
      <p:bldP spid="54" grpId="0" animBg="1"/>
      <p:bldP spid="56" grpId="0" animBg="1"/>
      <p:bldP spid="48" grpId="0" animBg="1"/>
      <p:bldP spid="57" grpId="0" animBg="1"/>
      <p:bldP spid="38" grpId="0" animBg="1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4794" y="694307"/>
            <a:ext cx="8829206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i="1" kern="1200" dirty="0" smtClean="0">
                <a:solidFill>
                  <a:srgbClr val="FFFFFF"/>
                </a:solidFill>
                <a:latin typeface="Arial"/>
                <a:ea typeface="+mn-ea"/>
                <a:cs typeface="+mn-cs"/>
              </a:rPr>
              <a:t>On </a:t>
            </a:r>
            <a:r>
              <a:rPr lang="en-US" sz="3600" i="1" kern="1200" dirty="0">
                <a:solidFill>
                  <a:srgbClr val="FFFFFF"/>
                </a:solidFill>
                <a:latin typeface="Arial"/>
                <a:ea typeface="+mn-ea"/>
                <a:cs typeface="+mn-cs"/>
              </a:rPr>
              <a:t>the Nature of the Organization </a:t>
            </a:r>
            <a:endParaRPr lang="en-US" sz="3600" i="1" kern="1200" dirty="0" smtClean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  <a:p>
            <a:r>
              <a:rPr lang="en-US" sz="3200" dirty="0" smtClean="0">
                <a:solidFill>
                  <a:srgbClr val="FFFFFF"/>
                </a:solidFill>
                <a:latin typeface="Arial"/>
              </a:rPr>
              <a:t>		Herb Simon, 1947</a:t>
            </a:r>
            <a:endParaRPr lang="en-US" sz="3200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  <a:p>
            <a:pPr algn="l" rtl="0"/>
            <a:endParaRPr lang="en-US" sz="2800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  <a:p>
            <a:pPr algn="l" rtl="0"/>
            <a:r>
              <a:rPr lang="en-US" sz="2800" kern="1200" dirty="0" smtClean="0">
                <a:solidFill>
                  <a:srgbClr val="FFFFFF"/>
                </a:solidFill>
                <a:latin typeface="Arial"/>
                <a:ea typeface="+mn-ea"/>
                <a:cs typeface="+mn-cs"/>
              </a:rPr>
              <a:t>“Three </a:t>
            </a:r>
            <a:r>
              <a:rPr lang="en-US" sz="2800" kern="1200" dirty="0">
                <a:solidFill>
                  <a:srgbClr val="FFFFFF"/>
                </a:solidFill>
                <a:latin typeface="Arial"/>
                <a:ea typeface="+mn-ea"/>
                <a:cs typeface="+mn-cs"/>
              </a:rPr>
              <a:t>bricklayers were asked what they were doing. </a:t>
            </a:r>
          </a:p>
          <a:p>
            <a:pPr algn="l" rtl="0">
              <a:buFont typeface="Arial" pitchFamily="34" charset="0"/>
              <a:buChar char="•"/>
            </a:pPr>
            <a:endParaRPr lang="en-US" sz="2800" kern="1200" dirty="0">
              <a:solidFill>
                <a:srgbClr val="FFFFFF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5139" y="2799363"/>
            <a:ext cx="8768861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solidFill>
                  <a:srgbClr val="FFFFFF"/>
                </a:solidFill>
                <a:latin typeface="Arial"/>
              </a:rPr>
              <a:t> “Laying bricks,”</a:t>
            </a:r>
          </a:p>
          <a:p>
            <a:pPr lvl="0">
              <a:lnSpc>
                <a:spcPct val="150000"/>
              </a:lnSpc>
            </a:pPr>
            <a:r>
              <a:rPr lang="en-US" sz="2800" b="1" dirty="0" smtClean="0">
                <a:solidFill>
                  <a:srgbClr val="FFFFFF"/>
                </a:solidFill>
                <a:latin typeface="Arial"/>
              </a:rPr>
              <a:t>       “Building a wall,” </a:t>
            </a:r>
          </a:p>
          <a:p>
            <a:pPr lvl="0">
              <a:lnSpc>
                <a:spcPct val="150000"/>
              </a:lnSpc>
            </a:pPr>
            <a:r>
              <a:rPr lang="en-US" sz="2800" b="1" dirty="0" smtClean="0">
                <a:solidFill>
                  <a:srgbClr val="FFFFFF"/>
                </a:solidFill>
                <a:latin typeface="Arial"/>
              </a:rPr>
              <a:t>             “Helping to build a great cathedral” </a:t>
            </a:r>
          </a:p>
          <a:p>
            <a:pPr lvl="0"/>
            <a:r>
              <a:rPr lang="en-US" sz="2800" dirty="0" smtClean="0">
                <a:solidFill>
                  <a:srgbClr val="FFFFFF"/>
                </a:solidFill>
                <a:latin typeface="Arial"/>
              </a:rPr>
              <a:t> </a:t>
            </a:r>
          </a:p>
          <a:p>
            <a:pPr lvl="0"/>
            <a:r>
              <a:rPr lang="en-US" sz="2800" dirty="0" smtClean="0">
                <a:solidFill>
                  <a:srgbClr val="FFFFFF"/>
                </a:solidFill>
                <a:latin typeface="Arial"/>
              </a:rPr>
              <a:t>                         …were their respective answers.”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9106" name="Picture 2" descr="C:\acute\bascili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5301" y="-11127"/>
            <a:ext cx="4852770" cy="6821800"/>
          </a:xfrm>
          <a:prstGeom prst="rect">
            <a:avLst/>
          </a:prstGeom>
          <a:noFill/>
        </p:spPr>
      </p:pic>
      <p:pic>
        <p:nvPicPr>
          <p:cNvPr id="3" name="Picture 2" descr="\\horvitzx60\c$\Talks\AA\AyasofyaPendentiv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2732" y="0"/>
            <a:ext cx="5075717" cy="676693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179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272298" cy="710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1801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10668000" cy="6979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1802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093573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Rectangle 12"/>
          <p:cNvSpPr/>
          <p:nvPr/>
        </p:nvSpPr>
        <p:spPr bwMode="auto">
          <a:xfrm>
            <a:off x="-19050" y="0"/>
            <a:ext cx="10915650" cy="6858000"/>
          </a:xfrm>
          <a:prstGeom prst="rect">
            <a:avLst/>
          </a:prstGeom>
          <a:solidFill>
            <a:srgbClr val="398BA5">
              <a:alpha val="74902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med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smtClean="0">
              <a:ln>
                <a:noFill/>
              </a:ln>
              <a:solidFill>
                <a:srgbClr val="FC0128"/>
              </a:solidFill>
              <a:effectLst/>
              <a:latin typeface="Arial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10951285" cy="6858000"/>
            <a:chOff x="-1333948" y="0"/>
            <a:chExt cx="10951285" cy="6858000"/>
          </a:xfrm>
        </p:grpSpPr>
        <p:pic>
          <p:nvPicPr>
            <p:cNvPr id="819202" name="Picture 2" descr="C:\acute\taj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-1333948" y="0"/>
              <a:ext cx="10951285" cy="6858000"/>
            </a:xfrm>
            <a:prstGeom prst="rect">
              <a:avLst/>
            </a:prstGeom>
            <a:noFill/>
          </p:spPr>
        </p:pic>
        <p:sp>
          <p:nvSpPr>
            <p:cNvPr id="7" name="Rectangle 6"/>
            <p:cNvSpPr/>
            <p:nvPr/>
          </p:nvSpPr>
          <p:spPr bwMode="auto">
            <a:xfrm>
              <a:off x="-1333948" y="0"/>
              <a:ext cx="10915650" cy="6858000"/>
            </a:xfrm>
            <a:prstGeom prst="rect">
              <a:avLst/>
            </a:prstGeom>
            <a:solidFill>
              <a:srgbClr val="3B90AB">
                <a:alpha val="47843"/>
              </a:srgb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1" i="0" u="none" strike="noStrike" cap="none" normalizeH="0" baseline="0" smtClean="0">
                <a:ln>
                  <a:noFill/>
                </a:ln>
                <a:solidFill>
                  <a:srgbClr val="FC0128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01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01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6|0.9"/>
</p:tagLst>
</file>

<file path=ppt/theme/theme1.xml><?xml version="1.0" encoding="utf-8"?>
<a:theme xmlns:a="http://schemas.openxmlformats.org/drawingml/2006/main" name="3_mitmed">
  <a:themeElements>
    <a:clrScheme name="">
      <a:dk1>
        <a:srgbClr val="000000"/>
      </a:dk1>
      <a:lt1>
        <a:srgbClr val="FFFFFF"/>
      </a:lt1>
      <a:dk2>
        <a:srgbClr val="4A70E5"/>
      </a:dk2>
      <a:lt2>
        <a:srgbClr val="F3BD2E"/>
      </a:lt2>
      <a:accent1>
        <a:srgbClr val="56D8EB"/>
      </a:accent1>
      <a:accent2>
        <a:srgbClr val="00B7A5"/>
      </a:accent2>
      <a:accent3>
        <a:srgbClr val="B1BBF0"/>
      </a:accent3>
      <a:accent4>
        <a:srgbClr val="DADADA"/>
      </a:accent4>
      <a:accent5>
        <a:srgbClr val="B4E9F3"/>
      </a:accent5>
      <a:accent6>
        <a:srgbClr val="00A695"/>
      </a:accent6>
      <a:hlink>
        <a:srgbClr val="B760F9"/>
      </a:hlink>
      <a:folHlink>
        <a:srgbClr val="E35C7C"/>
      </a:folHlink>
    </a:clrScheme>
    <a:fontScheme name="3_mitme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3_mitmed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itmed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itmed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itmed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itmed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itmed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itmed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mitmed">
  <a:themeElements>
    <a:clrScheme name="">
      <a:dk1>
        <a:srgbClr val="000000"/>
      </a:dk1>
      <a:lt1>
        <a:srgbClr val="FFFFFF"/>
      </a:lt1>
      <a:dk2>
        <a:srgbClr val="4A70E5"/>
      </a:dk2>
      <a:lt2>
        <a:srgbClr val="F3BD2E"/>
      </a:lt2>
      <a:accent1>
        <a:srgbClr val="56D8EB"/>
      </a:accent1>
      <a:accent2>
        <a:srgbClr val="00B7A5"/>
      </a:accent2>
      <a:accent3>
        <a:srgbClr val="B1BBF0"/>
      </a:accent3>
      <a:accent4>
        <a:srgbClr val="DADADA"/>
      </a:accent4>
      <a:accent5>
        <a:srgbClr val="B4E9F3"/>
      </a:accent5>
      <a:accent6>
        <a:srgbClr val="00A695"/>
      </a:accent6>
      <a:hlink>
        <a:srgbClr val="B760F9"/>
      </a:hlink>
      <a:folHlink>
        <a:srgbClr val="E35C7C"/>
      </a:folHlink>
    </a:clrScheme>
    <a:fontScheme name="4_mitme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mitmed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mitmed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mitmed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mitmed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mitmed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mitmed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mitmed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itmed">
  <a:themeElements>
    <a:clrScheme name="">
      <a:dk1>
        <a:srgbClr val="000000"/>
      </a:dk1>
      <a:lt1>
        <a:srgbClr val="FFFFFF"/>
      </a:lt1>
      <a:dk2>
        <a:srgbClr val="4A70E5"/>
      </a:dk2>
      <a:lt2>
        <a:srgbClr val="F3BD2E"/>
      </a:lt2>
      <a:accent1>
        <a:srgbClr val="56D8EB"/>
      </a:accent1>
      <a:accent2>
        <a:srgbClr val="00B7A5"/>
      </a:accent2>
      <a:accent3>
        <a:srgbClr val="B1BBF0"/>
      </a:accent3>
      <a:accent4>
        <a:srgbClr val="DADADA"/>
      </a:accent4>
      <a:accent5>
        <a:srgbClr val="B4E9F3"/>
      </a:accent5>
      <a:accent6>
        <a:srgbClr val="00A695"/>
      </a:accent6>
      <a:hlink>
        <a:srgbClr val="B760F9"/>
      </a:hlink>
      <a:folHlink>
        <a:srgbClr val="E35C7C"/>
      </a:folHlink>
    </a:clrScheme>
    <a:fontScheme name="mitme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itmed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tmed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tmed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tmed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tmed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tmed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tmed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mitmed">
  <a:themeElements>
    <a:clrScheme name="">
      <a:dk1>
        <a:srgbClr val="000000"/>
      </a:dk1>
      <a:lt1>
        <a:srgbClr val="FFFFFF"/>
      </a:lt1>
      <a:dk2>
        <a:srgbClr val="4A70E5"/>
      </a:dk2>
      <a:lt2>
        <a:srgbClr val="F3BD2E"/>
      </a:lt2>
      <a:accent1>
        <a:srgbClr val="56D8EB"/>
      </a:accent1>
      <a:accent2>
        <a:srgbClr val="00B7A5"/>
      </a:accent2>
      <a:accent3>
        <a:srgbClr val="B1BBF0"/>
      </a:accent3>
      <a:accent4>
        <a:srgbClr val="DADADA"/>
      </a:accent4>
      <a:accent5>
        <a:srgbClr val="B4E9F3"/>
      </a:accent5>
      <a:accent6>
        <a:srgbClr val="00A695"/>
      </a:accent6>
      <a:hlink>
        <a:srgbClr val="B760F9"/>
      </a:hlink>
      <a:folHlink>
        <a:srgbClr val="E35C7C"/>
      </a:folHlink>
    </a:clrScheme>
    <a:fontScheme name="1_mitme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1_mitmed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itmed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itmed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itmed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itmed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itmed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itmed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alks">
  <a:themeElements>
    <a:clrScheme name="">
      <a:dk1>
        <a:srgbClr val="000020"/>
      </a:dk1>
      <a:lt1>
        <a:srgbClr val="C0C0FF"/>
      </a:lt1>
      <a:dk2>
        <a:srgbClr val="000080"/>
      </a:dk2>
      <a:lt2>
        <a:srgbClr val="FFFF00"/>
      </a:lt2>
      <a:accent1>
        <a:srgbClr val="FF8000"/>
      </a:accent1>
      <a:accent2>
        <a:srgbClr val="FFA040"/>
      </a:accent2>
      <a:accent3>
        <a:srgbClr val="AAAAC0"/>
      </a:accent3>
      <a:accent4>
        <a:srgbClr val="A4A4DA"/>
      </a:accent4>
      <a:accent5>
        <a:srgbClr val="FFC0AA"/>
      </a:accent5>
      <a:accent6>
        <a:srgbClr val="E79139"/>
      </a:accent6>
      <a:hlink>
        <a:srgbClr val="E000E0"/>
      </a:hlink>
      <a:folHlink>
        <a:srgbClr val="CECECE"/>
      </a:folHlink>
    </a:clrScheme>
    <a:fontScheme name="Talk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Talks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lk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alks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lks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lks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lks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lks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2_mitmed">
  <a:themeElements>
    <a:clrScheme name="">
      <a:dk1>
        <a:srgbClr val="000000"/>
      </a:dk1>
      <a:lt1>
        <a:srgbClr val="FFFFFF"/>
      </a:lt1>
      <a:dk2>
        <a:srgbClr val="4A70E5"/>
      </a:dk2>
      <a:lt2>
        <a:srgbClr val="F3BD2E"/>
      </a:lt2>
      <a:accent1>
        <a:srgbClr val="56D8EB"/>
      </a:accent1>
      <a:accent2>
        <a:srgbClr val="00B7A5"/>
      </a:accent2>
      <a:accent3>
        <a:srgbClr val="B1BBF0"/>
      </a:accent3>
      <a:accent4>
        <a:srgbClr val="DADADA"/>
      </a:accent4>
      <a:accent5>
        <a:srgbClr val="B4E9F3"/>
      </a:accent5>
      <a:accent6>
        <a:srgbClr val="00A695"/>
      </a:accent6>
      <a:hlink>
        <a:srgbClr val="B760F9"/>
      </a:hlink>
      <a:folHlink>
        <a:srgbClr val="E35C7C"/>
      </a:folHlink>
    </a:clrScheme>
    <a:fontScheme name="2_mitme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1" compatLnSpc="1">
        <a:prstTxWarp prst="textNoShape">
          <a:avLst/>
        </a:prstTxWarp>
        <a:spAutoFit/>
      </a:bodyPr>
      <a:lstStyle>
        <a:defPPr marL="552450" marR="0" indent="-552450" algn="l" defTabSz="914400" rtl="0" eaLnBrk="1" fontAlgn="base" latinLnBrk="0" hangingPunct="1">
          <a:lnSpc>
            <a:spcPct val="105000"/>
          </a:lnSpc>
          <a:spcBef>
            <a:spcPct val="35000"/>
          </a:spcBef>
          <a:spcAft>
            <a:spcPct val="0"/>
          </a:spcAft>
          <a:buClr>
            <a:schemeClr val="tx2"/>
          </a:buClr>
          <a:buSzPct val="75000"/>
          <a:buFont typeface="Wingdings" pitchFamily="2" charset="2"/>
          <a:buChar char="u"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1" compatLnSpc="1">
        <a:prstTxWarp prst="textNoShape">
          <a:avLst/>
        </a:prstTxWarp>
        <a:spAutoFit/>
      </a:bodyPr>
      <a:lstStyle>
        <a:defPPr marL="552450" marR="0" indent="-552450" algn="l" defTabSz="914400" rtl="0" eaLnBrk="1" fontAlgn="base" latinLnBrk="0" hangingPunct="1">
          <a:lnSpc>
            <a:spcPct val="105000"/>
          </a:lnSpc>
          <a:spcBef>
            <a:spcPct val="35000"/>
          </a:spcBef>
          <a:spcAft>
            <a:spcPct val="0"/>
          </a:spcAft>
          <a:buClr>
            <a:schemeClr val="tx2"/>
          </a:buClr>
          <a:buSzPct val="75000"/>
          <a:buFont typeface="Wingdings" pitchFamily="2" charset="2"/>
          <a:buChar char="u"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2_mitmed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itmed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mitmed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itmed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itmed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itmed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itmed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2_mitmed">
  <a:themeElements>
    <a:clrScheme name="">
      <a:dk1>
        <a:srgbClr val="000000"/>
      </a:dk1>
      <a:lt1>
        <a:srgbClr val="FFFFFF"/>
      </a:lt1>
      <a:dk2>
        <a:srgbClr val="4A70E5"/>
      </a:dk2>
      <a:lt2>
        <a:srgbClr val="F3BD2E"/>
      </a:lt2>
      <a:accent1>
        <a:srgbClr val="56D8EB"/>
      </a:accent1>
      <a:accent2>
        <a:srgbClr val="00B7A5"/>
      </a:accent2>
      <a:accent3>
        <a:srgbClr val="B1BBF0"/>
      </a:accent3>
      <a:accent4>
        <a:srgbClr val="DADADA"/>
      </a:accent4>
      <a:accent5>
        <a:srgbClr val="B4E9F3"/>
      </a:accent5>
      <a:accent6>
        <a:srgbClr val="00A695"/>
      </a:accent6>
      <a:hlink>
        <a:srgbClr val="B760F9"/>
      </a:hlink>
      <a:folHlink>
        <a:srgbClr val="E35C7C"/>
      </a:folHlink>
    </a:clrScheme>
    <a:fontScheme name="mitme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pitchFamily="34" charset="-128"/>
          </a:defRPr>
        </a:defPPr>
      </a:lstStyle>
    </a:lnDef>
  </a:objectDefaults>
  <a:extraClrSchemeLst>
    <a:extraClrScheme>
      <a:clrScheme name="mitmed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tmed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tmed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tmed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tmed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tmed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tmed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mitmed">
  <a:themeElements>
    <a:clrScheme name="">
      <a:dk1>
        <a:srgbClr val="000000"/>
      </a:dk1>
      <a:lt1>
        <a:srgbClr val="FFFFFF"/>
      </a:lt1>
      <a:dk2>
        <a:srgbClr val="4A70E5"/>
      </a:dk2>
      <a:lt2>
        <a:srgbClr val="F3BD2E"/>
      </a:lt2>
      <a:accent1>
        <a:srgbClr val="56D8EB"/>
      </a:accent1>
      <a:accent2>
        <a:srgbClr val="00B7A5"/>
      </a:accent2>
      <a:accent3>
        <a:srgbClr val="B1BBF0"/>
      </a:accent3>
      <a:accent4>
        <a:srgbClr val="DADADA"/>
      </a:accent4>
      <a:accent5>
        <a:srgbClr val="B4E9F3"/>
      </a:accent5>
      <a:accent6>
        <a:srgbClr val="00A695"/>
      </a:accent6>
      <a:hlink>
        <a:srgbClr val="B760F9"/>
      </a:hlink>
      <a:folHlink>
        <a:srgbClr val="E35C7C"/>
      </a:folHlink>
    </a:clrScheme>
    <a:fontScheme name="3_mitme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3_mitmed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itmed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itmed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itmed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itmed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itmed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itmed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2_ASI blue">
  <a:themeElements>
    <a:clrScheme name="2_ASI blue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2_ASI blu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rgbClr val="FC0128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2_ASI blue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ASI blue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ASI blue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ASI blue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ASI blue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ASI blue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ASI blue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ASI blue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ASI blue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11516</TotalTime>
  <Words>3183</Words>
  <Application>Microsoft Office PowerPoint</Application>
  <PresentationFormat>On-screen Show (4:3)</PresentationFormat>
  <Paragraphs>1027</Paragraphs>
  <Slides>130</Slides>
  <Notes>62</Notes>
  <HiddenSlides>0</HiddenSlides>
  <MMClips>11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10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130</vt:i4>
      </vt:variant>
    </vt:vector>
  </HeadingPairs>
  <TitlesOfParts>
    <vt:vector size="155" baseType="lpstr">
      <vt:lpstr>ＭＳ Ｐゴシック</vt:lpstr>
      <vt:lpstr>ＭＳ Ｐゴシック</vt:lpstr>
      <vt:lpstr>Arial</vt:lpstr>
      <vt:lpstr>Arial</vt:lpstr>
      <vt:lpstr>Bookman Old Style</vt:lpstr>
      <vt:lpstr>Calibri</vt:lpstr>
      <vt:lpstr>Garamond</vt:lpstr>
      <vt:lpstr>Helvetica</vt:lpstr>
      <vt:lpstr>Monotype Sorts</vt:lpstr>
      <vt:lpstr>Symbol</vt:lpstr>
      <vt:lpstr>Tahoma</vt:lpstr>
      <vt:lpstr>Times New Roman</vt:lpstr>
      <vt:lpstr>Wingdings</vt:lpstr>
      <vt:lpstr>3_mitmed</vt:lpstr>
      <vt:lpstr>4_mitmed</vt:lpstr>
      <vt:lpstr>mitmed</vt:lpstr>
      <vt:lpstr>1_mitmed</vt:lpstr>
      <vt:lpstr>Talks</vt:lpstr>
      <vt:lpstr>Default Design</vt:lpstr>
      <vt:lpstr>2_mitmed</vt:lpstr>
      <vt:lpstr>12_mitmed</vt:lpstr>
      <vt:lpstr>7_mitmed</vt:lpstr>
      <vt:lpstr>2_ASI blue</vt:lpstr>
      <vt:lpstr>Clip</vt:lpstr>
      <vt:lpstr>Photo Editor Photo</vt:lpstr>
      <vt:lpstr>PowerPoint Presentation</vt:lpstr>
      <vt:lpstr>Rich Intellectual History of AI </vt:lpstr>
      <vt:lpstr>Computation as Basis of                           Thought &amp; Intelligent Behavior</vt:lpstr>
      <vt:lpstr>PowerPoint Presentation</vt:lpstr>
      <vt:lpstr>Dartmouth Meeting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Stepping into the Open World</vt:lpstr>
      <vt:lpstr>Stepping into the Open World</vt:lpstr>
      <vt:lpstr>Stepping into the Open World</vt:lpstr>
      <vt:lpstr>Relevance &amp; Attention in Open Worlds</vt:lpstr>
      <vt:lpstr>PowerPoint Presentation</vt:lpstr>
      <vt:lpstr>PowerPoint Presentation</vt:lpstr>
      <vt:lpstr>PowerPoint Presentation</vt:lpstr>
      <vt:lpstr>PowerPoint Presentation</vt:lpstr>
      <vt:lpstr>Uncertainty as Organizing Principle</vt:lpstr>
      <vt:lpstr>Uncertainty as Organizing Principle</vt:lpstr>
      <vt:lpstr>Expressive Representations                            of Uncertainty</vt:lpstr>
      <vt:lpstr>Representing Problems of Action</vt:lpstr>
      <vt:lpstr>PowerPoint Presentation</vt:lpstr>
      <vt:lpstr>PowerPoint Presentation</vt:lpstr>
      <vt:lpstr> Acceleration of Machine Learning: Discovering Structure and Concepts</vt:lpstr>
      <vt:lpstr>Identification of Hidden Variables</vt:lpstr>
      <vt:lpstr>        …and the Bottleneck</vt:lpstr>
      <vt:lpstr>Economics of Flexible Computation</vt:lpstr>
      <vt:lpstr>Economics of Flexible Computation</vt:lpstr>
      <vt:lpstr>Economics of Flexible Computation</vt:lpstr>
      <vt:lpstr>Economics of Flexible Computation</vt:lpstr>
      <vt:lpstr>Flexible Procedures</vt:lpstr>
      <vt:lpstr>Foundations of Reflection</vt:lpstr>
      <vt:lpstr>Foundations of Reflection</vt:lpstr>
      <vt:lpstr>Foundations of Reflection</vt:lpstr>
      <vt:lpstr>Foundations of Reflection</vt:lpstr>
      <vt:lpstr>Foundations of Reflection</vt:lpstr>
      <vt:lpstr>Foundations of Reflection</vt:lpstr>
      <vt:lpstr>Foundations of Reflection</vt:lpstr>
      <vt:lpstr>Foundations of Reflection</vt:lpstr>
      <vt:lpstr>Real-World:  Uncertain performance &amp; Cost of Delay</vt:lpstr>
      <vt:lpstr>Learning about Instances &amp; Reasoning from a Stream of Problems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Attentional Challenge: Coordinate Sensing, Reflection, Action, Learning</vt:lpstr>
      <vt:lpstr>Challenge: Lifelong Learning</vt:lpstr>
      <vt:lpstr>Challenge: Handle Streams of Problems  </vt:lpstr>
      <vt:lpstr>Stream of Problem Instances</vt:lpstr>
      <vt:lpstr>Stream of Problem Instances</vt:lpstr>
      <vt:lpstr>Stream of Problem Instances</vt:lpstr>
      <vt:lpstr>Stream of Problem Instances</vt:lpstr>
      <vt:lpstr>Trading Off Present for Future</vt:lpstr>
      <vt:lpstr>Trading Off Present for Future</vt:lpstr>
      <vt:lpstr>Trading Off Present for Future</vt:lpstr>
      <vt:lpstr>Trading Off Present for Future</vt:lpstr>
      <vt:lpstr>Trading Off Present for Future</vt:lpstr>
      <vt:lpstr>Trading Off Present for Future</vt:lpstr>
      <vt:lpstr>Trading Off Present for Future</vt:lpstr>
      <vt:lpstr>Challenge: Frame – and Framing Problem</vt:lpstr>
      <vt:lpstr>Automated Framing &amp; Execution of Local Decision Problems</vt:lpstr>
      <vt:lpstr>Automated Framing &amp; Execution of Local Decision Problems</vt:lpstr>
      <vt:lpstr>Automated Framing &amp; Execution of Local Decision Problems</vt:lpstr>
      <vt:lpstr>Automated Framing &amp; Execution of Decision Problems</vt:lpstr>
      <vt:lpstr>PowerPoint Presentation</vt:lpstr>
      <vt:lpstr>PowerPoint Presentation</vt:lpstr>
      <vt:lpstr>Knowledge-Based Model Construction</vt:lpstr>
      <vt:lpstr>Learning &amp; First-Order  Probabilistic Representations</vt:lpstr>
      <vt:lpstr>Reasoning about …and Expecting the Unknown</vt:lpstr>
      <vt:lpstr>PowerPoint Presentation</vt:lpstr>
      <vt:lpstr>Extending Proficiency in a Messy World</vt:lpstr>
      <vt:lpstr>Extending Proficiency in an Open World</vt:lpstr>
      <vt:lpstr>Extending Perceptual Proficiency with Shape Prototypes and Deformations</vt:lpstr>
      <vt:lpstr>Proficiency via Transfer in Open Worlds</vt:lpstr>
      <vt:lpstr>Proficiency via Transfer in Open Worlds</vt:lpstr>
      <vt:lpstr>Prospering in the Open World</vt:lpstr>
      <vt:lpstr>Value of Open-World Challenges</vt:lpstr>
      <vt:lpstr>Value of Open-World Challenges</vt:lpstr>
      <vt:lpstr>Where there’s Smoke…</vt:lpstr>
      <vt:lpstr>Stepping into the Open World</vt:lpstr>
      <vt:lpstr>AI Moving into the World:  Trends &amp; Directions</vt:lpstr>
      <vt:lpstr>Robust Services in Dynamic Settings</vt:lpstr>
      <vt:lpstr>PowerPoint Presentation</vt:lpstr>
      <vt:lpstr>PowerPoint Presentation</vt:lpstr>
      <vt:lpstr>ClearFlow</vt:lpstr>
      <vt:lpstr>Chicago</vt:lpstr>
      <vt:lpstr>Chicago</vt:lpstr>
      <vt:lpstr>Planning while the Sands are Shifting</vt:lpstr>
      <vt:lpstr>Human-Computer Collaboration in Open Worlds</vt:lpstr>
      <vt:lpstr>Grounding</vt:lpstr>
      <vt:lpstr>Grounding on Beliefs</vt:lpstr>
      <vt:lpstr>Mixed-Initiative Collaboration</vt:lpstr>
      <vt:lpstr>Mixed-Initiative Collaboration</vt:lpstr>
      <vt:lpstr>Complementary Computing</vt:lpstr>
      <vt:lpstr>Adaptive Policies in an                     Automated Reception System</vt:lpstr>
      <vt:lpstr>PowerPoint Presentation</vt:lpstr>
      <vt:lpstr>PowerPoint Presentation</vt:lpstr>
      <vt:lpstr>Integrative Intelligence</vt:lpstr>
      <vt:lpstr>Integrative Intelligence</vt:lpstr>
      <vt:lpstr>Integrative Intelligence</vt:lpstr>
      <vt:lpstr>Integrative Intelligence</vt:lpstr>
      <vt:lpstr>Integrative Intelligence</vt:lpstr>
      <vt:lpstr>Transformation of Science</vt:lpstr>
      <vt:lpstr>PowerPoint Presentation</vt:lpstr>
      <vt:lpstr>Insights From &amp; About Neurobiology</vt:lpstr>
      <vt:lpstr>A Study in Representation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Learning to Harness the Web </vt:lpstr>
      <vt:lpstr>Learning to Harness the Web </vt:lpstr>
      <vt:lpstr>Learning to Harness the Web </vt:lpstr>
      <vt:lpstr>AI in the Open World: Responsibilities</vt:lpstr>
      <vt:lpstr>AI in the Open World: Responsibilities</vt:lpstr>
      <vt:lpstr>Stepping into the Open World</vt:lpstr>
      <vt:lpstr>Evolution of Subdisciplines</vt:lpstr>
      <vt:lpstr>Evolution of Specialty Areas</vt:lpstr>
      <vt:lpstr>Evolution of Communities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Eric Horvitz</dc:creator>
  <cp:lastModifiedBy>Eric Horvitz</cp:lastModifiedBy>
  <cp:revision>975</cp:revision>
  <cp:lastPrinted>1996-07-30T01:01:22Z</cp:lastPrinted>
  <dcterms:created xsi:type="dcterms:W3CDTF">1996-07-23T06:17:10Z</dcterms:created>
  <dcterms:modified xsi:type="dcterms:W3CDTF">2014-11-28T23:46:39Z</dcterms:modified>
</cp:coreProperties>
</file>