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4"/>
  </p:sldMasterIdLst>
  <p:notesMasterIdLst>
    <p:notesMasterId r:id="rId18"/>
  </p:notesMasterIdLst>
  <p:handoutMasterIdLst>
    <p:handoutMasterId r:id="rId19"/>
  </p:handoutMasterIdLst>
  <p:sldIdLst>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Lst>
  <p:sldSz cx="9144000" cy="6858000" type="screen4x3"/>
  <p:notesSz cx="6858000" cy="9144000"/>
  <p:defaultText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D2D"/>
    <a:srgbClr val="F1C283"/>
    <a:srgbClr val="CE7E5A"/>
    <a:srgbClr val="CF6A3D"/>
    <a:srgbClr val="9C42E6"/>
    <a:srgbClr val="D1943B"/>
    <a:srgbClr val="F8F57B"/>
    <a:srgbClr val="D5B953"/>
    <a:srgbClr val="B87DF3"/>
    <a:srgbClr val="F4A234"/>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639" autoAdjust="0"/>
    <p:restoredTop sz="94660"/>
  </p:normalViewPr>
  <p:slideViewPr>
    <p:cSldViewPr snapToGrid="0">
      <p:cViewPr varScale="1">
        <p:scale>
          <a:sx n="70" d="100"/>
          <a:sy n="70" d="100"/>
        </p:scale>
        <p:origin x="-432" y="-96"/>
      </p:cViewPr>
      <p:guideLst>
        <p:guide orient="horz" pos="146"/>
        <p:guide orient="horz" pos="889"/>
        <p:guide orient="horz" pos="1490"/>
        <p:guide orient="horz"/>
        <p:guide orient="horz" pos="1200"/>
        <p:guide orient="horz" pos="2737"/>
        <p:guide pos="2880"/>
        <p:guide pos="250"/>
        <p:guide pos="455"/>
        <p:guide pos="5520"/>
        <p:guide pos="863"/>
        <p:guide pos="5299"/>
      </p:guideLst>
    </p:cSldViewPr>
  </p:slideViewPr>
  <p:notesTextViewPr>
    <p:cViewPr>
      <p:scale>
        <a:sx n="100" d="100"/>
        <a:sy n="100" d="100"/>
      </p:scale>
      <p:origin x="0" y="0"/>
    </p:cViewPr>
  </p:notesTextViewPr>
  <p:sorterViewPr>
    <p:cViewPr>
      <p:scale>
        <a:sx n="66" d="100"/>
        <a:sy n="66" d="100"/>
      </p:scale>
      <p:origin x="0" y="0"/>
    </p:cViewPr>
  </p:sorterViewPr>
  <p:notesViewPr>
    <p:cSldViewPr snapToGrid="0" showGuides="1">
      <p:cViewPr varScale="1">
        <p:scale>
          <a:sx n="88" d="100"/>
          <a:sy n="88" d="100"/>
        </p:scale>
        <p:origin x="-3179" y="-82"/>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1C3F5198-D814-4F07-A84F-942E63C84983}" type="datetimeFigureOut">
              <a:rPr lang="en-US" smtClean="0"/>
              <a:pPr/>
              <a:t>2009-03-08</a:t>
            </a:fld>
            <a:endParaRPr lang="en-US"/>
          </a:p>
        </p:txBody>
      </p:sp>
      <p:sp>
        <p:nvSpPr>
          <p:cNvPr id="4" name="Footer Placeholder 3"/>
          <p:cNvSpPr>
            <a:spLocks noGrp="1"/>
          </p:cNvSpPr>
          <p:nvPr>
            <p:ph type="ftr" sz="quarter" idx="2"/>
          </p:nvPr>
        </p:nvSpPr>
        <p:spPr>
          <a:xfrm>
            <a:off x="0" y="8685213"/>
            <a:ext cx="6248400" cy="457200"/>
          </a:xfrm>
          <a:prstGeom prst="rect">
            <a:avLst/>
          </a:prstGeom>
        </p:spPr>
        <p:txBody>
          <a:bodyPr vert="horz" lIns="91440" tIns="45720" rIns="91440" bIns="45720" rtlCol="0" anchor="b"/>
          <a:lstStyle>
            <a:lvl1pPr algn="l">
              <a:defRPr sz="1200"/>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5" name="Slide Number Placeholder 4"/>
          <p:cNvSpPr>
            <a:spLocks noGrp="1"/>
          </p:cNvSpPr>
          <p:nvPr>
            <p:ph type="sldNum" sz="quarter" idx="3"/>
          </p:nvPr>
        </p:nvSpPr>
        <p:spPr>
          <a:xfrm>
            <a:off x="6248399" y="8685213"/>
            <a:ext cx="608013" cy="457200"/>
          </a:xfrm>
          <a:prstGeom prst="rect">
            <a:avLst/>
          </a:prstGeom>
        </p:spPr>
        <p:txBody>
          <a:bodyPr vert="horz" lIns="91440" tIns="45720" rIns="91440" bIns="45720" rtlCol="0" anchor="b"/>
          <a:lstStyle>
            <a:lvl1pPr algn="r">
              <a:defRPr sz="1200"/>
            </a:lvl1pPr>
          </a:lstStyle>
          <a:p>
            <a:fld id="{8980CB99-47E3-46F4-AAEB-3919FBEFC014}"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C3FBCD4-166E-446F-AF18-7D4A0CF9AEF6}" type="datetimeFigureOut">
              <a:rPr lang="en-US" smtClean="0"/>
              <a:pPr/>
              <a:t>2009-03-08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6172200" cy="457200"/>
          </a:xfrm>
          <a:prstGeom prst="rect">
            <a:avLst/>
          </a:prstGeom>
        </p:spPr>
        <p:txBody>
          <a:bodyPr vert="horz" lIns="91440" tIns="45720" rIns="91440" bIns="45720" rtlCol="0" anchor="b"/>
          <a:lstStyle>
            <a:lvl1pPr algn="l">
              <a:defRPr sz="500">
                <a:latin typeface="Segoe" pitchFamily="34" charset="0"/>
              </a:defRPr>
            </a:lvl1p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p:txBody>
      </p:sp>
      <p:sp>
        <p:nvSpPr>
          <p:cNvPr id="7" name="Slide Number Placeholder 6"/>
          <p:cNvSpPr>
            <a:spLocks noGrp="1"/>
          </p:cNvSpPr>
          <p:nvPr>
            <p:ph type="sldNum" sz="quarter" idx="5"/>
          </p:nvPr>
        </p:nvSpPr>
        <p:spPr>
          <a:xfrm>
            <a:off x="6172199" y="8685213"/>
            <a:ext cx="684213" cy="457200"/>
          </a:xfrm>
          <a:prstGeom prst="rect">
            <a:avLst/>
          </a:prstGeom>
        </p:spPr>
        <p:txBody>
          <a:bodyPr vert="horz" lIns="91440" tIns="45720" rIns="91440" bIns="45720" rtlCol="0" anchor="b"/>
          <a:lstStyle>
            <a:lvl1pPr algn="r">
              <a:defRPr sz="1200"/>
            </a:lvl1pPr>
          </a:lstStyle>
          <a:p>
            <a:fld id="{8B263312-38AA-4E1E-B2B5-0F8F122B24FE}"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363" rtl="0" eaLnBrk="1" latinLnBrk="0" hangingPunct="1">
      <a:lnSpc>
        <a:spcPct val="90000"/>
      </a:lnSpc>
      <a:spcAft>
        <a:spcPts val="333"/>
      </a:spcAft>
      <a:defRPr sz="900" kern="1200">
        <a:solidFill>
          <a:schemeClr val="tx1"/>
        </a:solidFill>
        <a:latin typeface="Segoe" pitchFamily="34" charset="0"/>
        <a:ea typeface="+mn-ea"/>
        <a:cs typeface="+mn-cs"/>
      </a:defRPr>
    </a:lvl1pPr>
    <a:lvl2pPr marL="212981" indent="-105829"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2pPr>
    <a:lvl3pPr marL="328070"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3pPr>
    <a:lvl4pPr marL="482846" indent="-146838"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4pPr>
    <a:lvl5pPr marL="615132" indent="-115090" algn="l" defTabSz="914363" rtl="0" eaLnBrk="1" latinLnBrk="0" hangingPunct="1">
      <a:lnSpc>
        <a:spcPct val="90000"/>
      </a:lnSpc>
      <a:spcAft>
        <a:spcPts val="333"/>
      </a:spcAft>
      <a:buFont typeface="Arial" pitchFamily="34" charset="0"/>
      <a:buChar char="•"/>
      <a:defRPr sz="900" kern="1200">
        <a:solidFill>
          <a:schemeClr val="tx1"/>
        </a:solidFill>
        <a:latin typeface="Segoe" pitchFamily="34" charset="0"/>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Date Placeholder 4"/>
          <p:cNvSpPr>
            <a:spLocks noGrp="1"/>
          </p:cNvSpPr>
          <p:nvPr>
            <p:ph type="dt" idx="11"/>
          </p:nvPr>
        </p:nvSpPr>
        <p:spPr/>
        <p:txBody>
          <a:bodyPr/>
          <a:lstStyle/>
          <a:p>
            <a:fld id="{81331B57-0BE5-4F82-AA58-76F53EFF3ADA}" type="datetime8">
              <a:rPr lang="en-US" smtClean="0"/>
              <a:pPr/>
              <a:t>2009-03-08 23:29</a:t>
            </a:fld>
            <a:endParaRPr lang="en-US"/>
          </a:p>
        </p:txBody>
      </p:sp>
      <p:sp>
        <p:nvSpPr>
          <p:cNvPr id="6" name="Footer Placeholder 5"/>
          <p:cNvSpPr>
            <a:spLocks noGrp="1"/>
          </p:cNvSpPr>
          <p:nvPr>
            <p:ph type="ftr" sz="quarter" idx="12"/>
          </p:nvPr>
        </p:nvSpPr>
        <p:spPr>
          <a:xfrm>
            <a:off x="0" y="8685213"/>
            <a:ext cx="6172200" cy="457200"/>
          </a:xfrm>
        </p:spPr>
        <p:txBody>
          <a:bodyPr/>
          <a:lstStyle/>
          <a:p>
            <a:r>
              <a:rPr lang="en-US" sz="500" dirty="0" smtClean="0">
                <a:solidFill>
                  <a:srgbClr val="000000"/>
                </a:solidFill>
              </a:rPr>
              <a:t>© 2007 Microsoft Corporation. All rights reserved. Microsoft, Windows, Windows Vista and other product names are or may be registered trademarks and/or trademarks in the U.S. and/or other countries.</a:t>
            </a:r>
          </a:p>
          <a:p>
            <a:r>
              <a:rPr lang="en-US" sz="500" dirty="0" smtClean="0">
                <a:solidFill>
                  <a:srgbClr val="000000"/>
                </a:solidFill>
              </a:rPr>
              <a:t>The information herein is for informational purposes only and represents the current view of Microsoft Corporation as of the date of this presentation.  Because Microsoft must respond to changing market conditions, it should not be interpreted to be a commitment on the part of Microsoft, and Microsoft cannot guarantee the accuracy of any information provided after the date of this presentation.  </a:t>
            </a:r>
            <a:br>
              <a:rPr lang="en-US" sz="500" dirty="0" smtClean="0">
                <a:solidFill>
                  <a:srgbClr val="000000"/>
                </a:solidFill>
              </a:rPr>
            </a:br>
            <a:r>
              <a:rPr lang="en-US" sz="500" dirty="0" smtClean="0">
                <a:solidFill>
                  <a:srgbClr val="000000"/>
                </a:solidFill>
              </a:rPr>
              <a:t>MICROSOFT MAKES NO WARRANTIES, EXPRESS, IMPLIED OR STATUTORY, AS TO THE INFORMATION IN THIS PRESENTATION.</a:t>
            </a:r>
          </a:p>
          <a:p>
            <a:endParaRPr lang="en-US" sz="500" dirty="0"/>
          </a:p>
        </p:txBody>
      </p:sp>
      <p:sp>
        <p:nvSpPr>
          <p:cNvPr id="7" name="Slide Number Placeholder 6"/>
          <p:cNvSpPr>
            <a:spLocks noGrp="1"/>
          </p:cNvSpPr>
          <p:nvPr>
            <p:ph type="sldNum" sz="quarter" idx="13"/>
          </p:nvPr>
        </p:nvSpPr>
        <p:spPr>
          <a:xfrm>
            <a:off x="6172199" y="8685213"/>
            <a:ext cx="684213" cy="457200"/>
          </a:xfrm>
        </p:spPr>
        <p:txBody>
          <a:bodyPr/>
          <a:lstStyle/>
          <a:p>
            <a:fld id="{EC87E0CF-87F6-4B58-B8B8-DCAB2DAAF3CA}" type="slidenum">
              <a:rPr lang="en-US" smtClean="0"/>
              <a:pPr/>
              <a:t>1</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3</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CoincidenceCount0</a:t>
            </a:r>
            <a:r>
              <a:rPr lang="en-US" baseline="0" dirty="0" smtClean="0"/>
              <a:t> – CoincidenceCount.ssc</a:t>
            </a:r>
          </a:p>
          <a:p>
            <a:r>
              <a:rPr lang="en-US" baseline="0" dirty="0" smtClean="0"/>
              <a:t>CoincidenceCount1 – CoincidenceCountEfficient2.ssc</a:t>
            </a:r>
          </a:p>
          <a:p>
            <a:r>
              <a:rPr lang="en-US" baseline="0" dirty="0" smtClean="0"/>
              <a:t>CoincidenceCount2 – CoincidenceCountAlterIntervariant.ssc</a:t>
            </a:r>
          </a:p>
          <a:p>
            <a:endParaRPr lang="en-US" dirty="0"/>
          </a:p>
        </p:txBody>
      </p:sp>
      <p:sp>
        <p:nvSpPr>
          <p:cNvPr id="4" name="Slide Number Placeholder 3"/>
          <p:cNvSpPr>
            <a:spLocks noGrp="1"/>
          </p:cNvSpPr>
          <p:nvPr>
            <p:ph type="sldNum" sz="quarter" idx="10"/>
          </p:nvPr>
        </p:nvSpPr>
        <p:spPr/>
        <p:txBody>
          <a:bodyPr/>
          <a:lstStyle/>
          <a:p>
            <a:fld id="{8B263312-38AA-4E1E-B2B5-0F8F122B24FE}" type="slidenum">
              <a:rPr lang="en-US" smtClean="0"/>
              <a:pPr/>
              <a:t>12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22313" y="1905000"/>
            <a:ext cx="7690115"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2" y="4344458"/>
            <a:ext cx="7690116" cy="473207"/>
          </a:xfrm>
          <a:noFill/>
          <a:ln w="9525">
            <a:noFill/>
            <a:miter lim="800000"/>
            <a:headEnd/>
            <a:tailEnd/>
          </a:ln>
        </p:spPr>
        <p:txBody>
          <a:bodyPr vert="horz" wrap="square" lIns="0" tIns="0" rIns="0" bIns="0" numCol="1" anchor="b" anchorCtr="0" compatLnSpc="1">
            <a:prstTxWarp prst="textNoShape">
              <a:avLst/>
            </a:prstTxWarp>
            <a:spAutoFit/>
          </a:bodyPr>
          <a:lstStyle>
            <a:lvl1pPr marL="0" indent="0" algn="l" defTabSz="912777" rtl="0" eaLnBrk="0" fontAlgn="base" hangingPunct="0">
              <a:lnSpc>
                <a:spcPct val="90000"/>
              </a:lnSpc>
              <a:spcBef>
                <a:spcPct val="0"/>
              </a:spcBef>
              <a:spcAft>
                <a:spcPct val="0"/>
              </a:spcAft>
              <a:buClr>
                <a:schemeClr val="tx2"/>
              </a:buClr>
              <a:buSzPct val="95000"/>
              <a:buFont typeface="Wingdings" pitchFamily="2" charset="2"/>
              <a:buNone/>
              <a:defRPr lang="en-US" sz="34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pic>
        <p:nvPicPr>
          <p:cNvPr id="6" name="Picture 5"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WALKIN - Prints in GRAYSCALE">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userDrawn="1"/>
        </p:nvSpPr>
        <p:spPr>
          <a:xfrm>
            <a:off x="920226" y="2365376"/>
            <a:ext cx="7303549" cy="1000274"/>
          </a:xfrm>
          <a:prstGeom prst="rect">
            <a:avLst/>
          </a:prstGeom>
          <a:noFill/>
        </p:spPr>
        <p:txBody>
          <a:bodyPr wrap="none" lIns="76197" tIns="38098" rIns="76197" bIns="38098" rtlCol="0">
            <a:spAutoFit/>
          </a:bodyPr>
          <a:lstStyle/>
          <a:p>
            <a:r>
              <a:rPr lang="en-US" sz="6000" baseline="0" dirty="0" smtClean="0">
                <a:solidFill>
                  <a:schemeClr val="bg1"/>
                </a:solidFill>
              </a:rPr>
              <a:t>WALK-IN GOES HERE</a:t>
            </a:r>
            <a:endParaRPr lang="en-US" sz="6000" dirty="0">
              <a:solidFill>
                <a:schemeClr val="bg1"/>
              </a:solidFill>
            </a:endParaRPr>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2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3_Title and Content">
    <p:bg bwMode="black">
      <p:bgPr>
        <a:solidFill>
          <a:srgbClr val="000000"/>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white">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6" name="Text Placeholder 5"/>
          <p:cNvSpPr>
            <a:spLocks noGrp="1"/>
          </p:cNvSpPr>
          <p:nvPr>
            <p:ph type="body" sz="quarter" idx="10"/>
          </p:nvPr>
        </p:nvSpPr>
        <p:spPr bwMode="white">
          <a:xfrm>
            <a:off x="381000" y="1411552"/>
            <a:ext cx="8382000" cy="2210862"/>
          </a:xfrm>
        </p:spPr>
        <p:txBody>
          <a:bodyPr/>
          <a:lstStyle>
            <a:lvl1pPr>
              <a:buClr>
                <a:schemeClr val="tx1"/>
              </a:buClr>
              <a:buSzPct val="70000"/>
              <a:buFont typeface="Wingdings" pitchFamily="2" charset="2"/>
              <a:buChar char="l"/>
              <a:defRPr>
                <a:solidFill>
                  <a:schemeClr val="tx1"/>
                </a:solidFill>
              </a:defRPr>
            </a:lvl1pPr>
            <a:lvl2pPr>
              <a:buClr>
                <a:schemeClr val="tx1"/>
              </a:buClr>
              <a:buSzPct val="70000"/>
              <a:buFont typeface="Wingdings" pitchFamily="2" charset="2"/>
              <a:buChar char="l"/>
              <a:defRPr>
                <a:solidFill>
                  <a:schemeClr val="tx1"/>
                </a:solidFill>
              </a:defRPr>
            </a:lvl2pPr>
            <a:lvl3pPr>
              <a:buClr>
                <a:schemeClr val="tx1"/>
              </a:buClr>
              <a:buSzPct val="70000"/>
              <a:buFont typeface="Wingdings" pitchFamily="2" charset="2"/>
              <a:buChar char="l"/>
              <a:defRPr>
                <a:solidFill>
                  <a:schemeClr val="tx1"/>
                </a:solidFill>
              </a:defRPr>
            </a:lvl3pPr>
            <a:lvl4pPr>
              <a:buClr>
                <a:schemeClr val="tx1"/>
              </a:buClr>
              <a:buSzPct val="70000"/>
              <a:buFont typeface="Wingdings" pitchFamily="2" charset="2"/>
              <a:buChar char="l"/>
              <a:defRPr>
                <a:solidFill>
                  <a:schemeClr val="tx1"/>
                </a:solidFill>
              </a:defRPr>
            </a:lvl4pPr>
            <a:lvl5pPr>
              <a:buClr>
                <a:schemeClr val="tx1"/>
              </a:buClr>
              <a:buSzPct val="70000"/>
              <a:buFont typeface="Wingdings" pitchFamily="2" charset="2"/>
              <a:buChar char="l"/>
              <a:defRPr>
                <a:solidFill>
                  <a:schemeClr val="tx1"/>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6"/>
          <p:cNvSpPr>
            <a:spLocks noGrp="1"/>
          </p:cNvSpPr>
          <p:nvPr>
            <p:ph type="body" sz="quarter" idx="11"/>
          </p:nvPr>
        </p:nvSpPr>
        <p:spPr>
          <a:xfrm>
            <a:off x="0" y="6238875"/>
            <a:ext cx="9144001" cy="619125"/>
          </a:xfrm>
          <a:solidFill>
            <a:srgbClr val="FFFF99"/>
          </a:solidFill>
        </p:spPr>
        <p:txBody>
          <a:bodyPr wrap="square" lIns="152394" tIns="76197" rIns="152394" bIns="76197" anchor="b" anchorCtr="0">
            <a:noAutofit/>
          </a:bodyPr>
          <a:lstStyle>
            <a:lvl1pPr algn="r">
              <a:buFont typeface="Arial" pitchFamily="34" charset="0"/>
              <a:buNone/>
              <a:defRPr>
                <a:solidFill>
                  <a:srgbClr val="000000"/>
                </a:solidFill>
                <a:effectLst/>
                <a:latin typeface="Segoe Semibold" pitchFamily="34" charset="0"/>
              </a:defRPr>
            </a:lvl1pPr>
          </a:lstStyle>
          <a:p>
            <a:pPr lvl="0"/>
            <a:r>
              <a:rPr lang="en-US" smtClean="0"/>
              <a:t>Click to edit Master text styles</a:t>
            </a:r>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Demo, Video etc. &quot;special&quot; slides">
    <p:bg>
      <p:bgPr>
        <a:solidFill>
          <a:schemeClr val="tx1"/>
        </a:solidFill>
        <a:effectLst/>
      </p:bgPr>
    </p:bg>
    <p:spTree>
      <p:nvGrpSpPr>
        <p:cNvPr id="1" name=""/>
        <p:cNvGrpSpPr/>
        <p:nvPr/>
      </p:nvGrpSpPr>
      <p:grpSpPr>
        <a:xfrm>
          <a:off x="0" y="0"/>
          <a:ext cx="0" cy="0"/>
          <a:chOff x="0" y="0"/>
          <a:chExt cx="0" cy="0"/>
        </a:xfrm>
      </p:grpSpPr>
      <p:pic>
        <p:nvPicPr>
          <p:cNvPr id="5" name="Picture 4" descr="top_banner.png"/>
          <p:cNvPicPr>
            <a:picLocks noChangeAspect="1"/>
          </p:cNvPicPr>
          <p:nvPr userDrawn="1"/>
        </p:nvPicPr>
        <p:blipFill>
          <a:blip r:embed="rId2" cstate="print"/>
          <a:stretch>
            <a:fillRect/>
          </a:stretch>
        </p:blipFill>
        <p:spPr>
          <a:xfrm>
            <a:off x="0" y="0"/>
            <a:ext cx="9142858" cy="1031746"/>
          </a:xfrm>
          <a:prstGeom prst="rect">
            <a:avLst/>
          </a:prstGeom>
        </p:spPr>
      </p:pic>
      <p:sp>
        <p:nvSpPr>
          <p:cNvPr id="2" name="Title 1"/>
          <p:cNvSpPr>
            <a:spLocks noGrp="1"/>
          </p:cNvSpPr>
          <p:nvPr>
            <p:ph type="ctrTitle"/>
          </p:nvPr>
        </p:nvSpPr>
        <p:spPr>
          <a:xfrm>
            <a:off x="722313" y="2365375"/>
            <a:ext cx="7690115" cy="750205"/>
          </a:xfrm>
          <a:noFill/>
          <a:ln w="9525">
            <a:noFill/>
            <a:miter lim="800000"/>
            <a:headEnd/>
            <a:tailEnd/>
          </a:ln>
        </p:spPr>
        <p:txBody>
          <a:bodyPr vert="horz" wrap="square" lIns="0" tIns="0" rIns="0" bIns="0" numCol="1" rtlCol="0"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kern="1200" cap="none" spc="-300" dirty="0">
                <a:ln w="3175">
                  <a:noFill/>
                </a:ln>
                <a:gradFill flip="none" rotWithShape="1">
                  <a:gsLst>
                    <a:gs pos="28000">
                      <a:srgbClr val="0085C0"/>
                    </a:gs>
                    <a:gs pos="68000">
                      <a:srgbClr val="0070C0"/>
                    </a:gs>
                  </a:gsLst>
                  <a:lin ang="5400000" scaled="1"/>
                  <a:tileRect/>
                </a:gradFill>
                <a:effectLst>
                  <a:outerShdw blurRad="50800" dist="38100" dir="2700000" algn="tl" rotWithShape="0">
                    <a:prstClr val="black">
                      <a:alpha val="17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Subtitle 2"/>
          <p:cNvSpPr>
            <a:spLocks noGrp="1"/>
          </p:cNvSpPr>
          <p:nvPr>
            <p:ph type="subTitle" idx="1"/>
          </p:nvPr>
        </p:nvSpPr>
        <p:spPr>
          <a:xfrm>
            <a:off x="722313" y="4344458"/>
            <a:ext cx="7043208" cy="473207"/>
          </a:xfrm>
          <a:noFill/>
          <a:ln w="9525">
            <a:noFill/>
            <a:miter lim="800000"/>
            <a:headEnd/>
            <a:tailEnd/>
          </a:ln>
        </p:spPr>
        <p:txBody>
          <a:bodyPr vert="horz" wrap="square" lIns="0" tIns="0" rIns="0" bIns="0" numCol="1" rtlCol="0" anchor="b" anchorCtr="0" compatLnSpc="1">
            <a:prstTxWarp prst="textNoShape">
              <a:avLst/>
            </a:prstTxWarp>
            <a:spAutoFit/>
          </a:bodyPr>
          <a:lstStyle>
            <a:lvl1pPr marL="0" indent="0" algn="l" defTabSz="912777" rtl="0" eaLnBrk="0" fontAlgn="base" latinLnBrk="0" hangingPunct="0">
              <a:lnSpc>
                <a:spcPct val="90000"/>
              </a:lnSpc>
              <a:spcBef>
                <a:spcPct val="0"/>
              </a:spcBef>
              <a:spcAft>
                <a:spcPct val="0"/>
              </a:spcAft>
              <a:buClr>
                <a:schemeClr val="tx2"/>
              </a:buClr>
              <a:buSzPct val="95000"/>
              <a:buFont typeface="Wingdings" pitchFamily="2" charset="2"/>
              <a:buNone/>
              <a:defRPr lang="en-US" sz="3400" kern="1200" dirty="0">
                <a:solidFill>
                  <a:schemeClr val="accent2"/>
                </a:solidFill>
                <a:latin typeface="+mn-lt"/>
                <a:ea typeface="+mn-ea"/>
                <a:cs typeface="+mn-cs"/>
              </a:defRPr>
            </a:lvl1pPr>
            <a:lvl2pPr marL="457182" indent="0" algn="ctr">
              <a:buNone/>
              <a:defRPr>
                <a:solidFill>
                  <a:schemeClr val="tx1">
                    <a:tint val="75000"/>
                  </a:schemeClr>
                </a:solidFill>
              </a:defRPr>
            </a:lvl2pPr>
            <a:lvl3pPr marL="914363" indent="0" algn="ctr">
              <a:buNone/>
              <a:defRPr>
                <a:solidFill>
                  <a:schemeClr val="tx1">
                    <a:tint val="75000"/>
                  </a:schemeClr>
                </a:solidFill>
              </a:defRPr>
            </a:lvl3pPr>
            <a:lvl4pPr marL="1371545" indent="0" algn="ctr">
              <a:buNone/>
              <a:defRPr>
                <a:solidFill>
                  <a:schemeClr val="tx1">
                    <a:tint val="75000"/>
                  </a:schemeClr>
                </a:solidFill>
              </a:defRPr>
            </a:lvl4pPr>
            <a:lvl5pPr marL="1828727" indent="0" algn="ctr">
              <a:buNone/>
              <a:defRPr>
                <a:solidFill>
                  <a:schemeClr val="tx1">
                    <a:tint val="75000"/>
                  </a:schemeClr>
                </a:solidFill>
              </a:defRPr>
            </a:lvl5pPr>
            <a:lvl6pPr marL="2285909" indent="0" algn="ctr">
              <a:buNone/>
              <a:defRPr>
                <a:solidFill>
                  <a:schemeClr val="tx1">
                    <a:tint val="75000"/>
                  </a:schemeClr>
                </a:solidFill>
              </a:defRPr>
            </a:lvl6pPr>
            <a:lvl7pPr marL="2743090" indent="0" algn="ctr">
              <a:buNone/>
              <a:defRPr>
                <a:solidFill>
                  <a:schemeClr val="tx1">
                    <a:tint val="75000"/>
                  </a:schemeClr>
                </a:solidFill>
              </a:defRPr>
            </a:lvl7pPr>
            <a:lvl8pPr marL="3200272" indent="0" algn="ctr">
              <a:buNone/>
              <a:defRPr>
                <a:solidFill>
                  <a:schemeClr val="tx1">
                    <a:tint val="75000"/>
                  </a:schemeClr>
                </a:solidFill>
              </a:defRPr>
            </a:lvl8pPr>
            <a:lvl9pPr marL="3657454" indent="0" algn="ctr">
              <a:buNone/>
              <a:defRPr>
                <a:solidFill>
                  <a:schemeClr val="tx1">
                    <a:tint val="75000"/>
                  </a:schemeClr>
                </a:solidFill>
              </a:defRPr>
            </a:lvl9pPr>
          </a:lstStyle>
          <a:p>
            <a:r>
              <a:rPr lang="en-US" smtClean="0"/>
              <a:t>Click to edit Master subtitle style</a:t>
            </a:r>
            <a:endParaRPr lang="en-US" dirty="0"/>
          </a:p>
        </p:txBody>
      </p:sp>
      <p:sp>
        <p:nvSpPr>
          <p:cNvPr id="7" name="Text Placeholder 6"/>
          <p:cNvSpPr>
            <a:spLocks noGrp="1"/>
          </p:cNvSpPr>
          <p:nvPr>
            <p:ph type="body" sz="quarter" idx="10" hasCustomPrompt="1"/>
          </p:nvPr>
        </p:nvSpPr>
        <p:spPr>
          <a:xfrm>
            <a:off x="1369219" y="950651"/>
            <a:ext cx="7043208" cy="1384994"/>
          </a:xfrm>
          <a:effectLst/>
        </p:spPr>
        <p:txBody>
          <a:bodyPr anchor="b">
            <a:scene3d>
              <a:camera prst="orthographicFront"/>
              <a:lightRig rig="flat" dir="t"/>
            </a:scene3d>
            <a:sp3d>
              <a:bevelT h="19050"/>
              <a:contourClr>
                <a:srgbClr val="F4A234"/>
              </a:contourClr>
            </a:sp3d>
          </a:bodyPr>
          <a:lstStyle>
            <a:lvl1pPr marL="0" indent="0" algn="r">
              <a:buFont typeface="Arial" pitchFamily="34" charset="0"/>
              <a:buNone/>
              <a:defRPr kumimoji="0" lang="en-US" sz="10000" b="1" i="1" u="none" strike="noStrike" kern="1200" cap="none" spc="-642" normalizeH="0" baseline="0" noProof="0" dirty="0" smtClean="0">
                <a:ln w="11430"/>
                <a:solidFill>
                  <a:schemeClr val="accent5"/>
                </a:solidFill>
                <a:effectLst>
                  <a:outerShdw blurRad="50800" dist="38100" dir="2700000" algn="tl" rotWithShape="0">
                    <a:prstClr val="black">
                      <a:alpha val="57000"/>
                    </a:prstClr>
                  </a:outerShdw>
                </a:effectLst>
                <a:uLnTx/>
                <a:uFillTx/>
                <a:latin typeface="Segoe" pitchFamily="34" charset="0"/>
                <a:ea typeface="+mn-ea"/>
                <a:cs typeface="+mn-cs"/>
              </a:defRPr>
            </a:lvl1pPr>
          </a:lstStyle>
          <a:p>
            <a:pPr lvl="0"/>
            <a:r>
              <a:rPr lang="en-US" dirty="0" smtClean="0"/>
              <a:t>click to…</a:t>
            </a:r>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pic>
        <p:nvPicPr>
          <p:cNvPr id="1026" name="Picture 2" descr="C:\Program Files\Microsoft Resource DVD Artwork\DVD_ART\Artwork_Imagery\Shapes and Graphics\Bullets\Blue GEL .png"/>
          <p:cNvPicPr>
            <a:picLocks noChangeAspect="1" noChangeArrowheads="1"/>
          </p:cNvPicPr>
          <p:nvPr userDrawn="1"/>
        </p:nvPicPr>
        <p:blipFill>
          <a:blip r:embed="rId2" cstate="print"/>
          <a:srcRect/>
          <a:stretch>
            <a:fillRect/>
          </a:stretch>
        </p:blipFill>
        <p:spPr bwMode="auto">
          <a:xfrm>
            <a:off x="8826500" y="-317500"/>
            <a:ext cx="317500" cy="317500"/>
          </a:xfrm>
          <a:prstGeom prst="rect">
            <a:avLst/>
          </a:prstGeom>
          <a:noFill/>
        </p:spPr>
      </p:pic>
      <p:sp>
        <p:nvSpPr>
          <p:cNvPr id="5"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3" cstate="print"/>
          <a:srcRect/>
          <a:stretch>
            <a:fillRect/>
          </a:stretch>
        </p:blipFill>
        <p:spPr bwMode="auto">
          <a:xfrm>
            <a:off x="7452651" y="6247682"/>
            <a:ext cx="1399075" cy="389198"/>
          </a:xfrm>
          <a:prstGeom prst="rect">
            <a:avLst/>
          </a:prstGeom>
          <a:noFill/>
        </p:spPr>
      </p:pic>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_w/o Logo">
    <p:spTree>
      <p:nvGrpSpPr>
        <p:cNvPr id="1" name=""/>
        <p:cNvGrpSpPr/>
        <p:nvPr/>
      </p:nvGrpSpPr>
      <p:grpSpPr>
        <a:xfrm>
          <a:off x="0" y="0"/>
          <a:ext cx="0" cy="0"/>
          <a:chOff x="0" y="0"/>
          <a:chExt cx="0" cy="0"/>
        </a:xfrm>
      </p:grpSpPr>
      <p:sp>
        <p:nvSpPr>
          <p:cNvPr id="2" name="Title 1"/>
          <p:cNvSpPr>
            <a:spLocks noGrp="1"/>
          </p:cNvSpPr>
          <p:nvPr>
            <p:ph type="title"/>
          </p:nvPr>
        </p:nvSpPr>
        <p:spPr>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hangingPunct="0">
              <a:lnSpc>
                <a:spcPct val="90000"/>
              </a:lnSpc>
              <a:spcBef>
                <a:spcPct val="0"/>
              </a:spcBef>
              <a:spcAft>
                <a:spcPct val="0"/>
              </a:spcAft>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381000" y="1412875"/>
            <a:ext cx="8382000" cy="2210862"/>
          </a:xfrm>
        </p:spPr>
        <p:txBody>
          <a:bodyPr/>
          <a:lstStyle>
            <a:lvl1pPr>
              <a:lnSpc>
                <a:spcPct val="90000"/>
              </a:lnSpc>
              <a:defRPr/>
            </a:lvl1pPr>
            <a:lvl2pPr>
              <a:lnSpc>
                <a:spcPct val="90000"/>
              </a:lnSpc>
              <a:defRPr/>
            </a:lvl2pPr>
            <a:lvl3pPr>
              <a:lnSpc>
                <a:spcPct val="90000"/>
              </a:lnSpc>
              <a:defRPr/>
            </a:lvl3pPr>
            <a:lvl4pPr>
              <a:lnSpc>
                <a:spcPct val="90000"/>
              </a:lnSpc>
              <a:defRPr/>
            </a:lvl4pPr>
            <a:lvl5pPr>
              <a:lnSpc>
                <a:spcPct val="90000"/>
              </a:lnSpc>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381000" y="1411553"/>
            <a:ext cx="4114800" cy="2129814"/>
          </a:xfrm>
        </p:spPr>
        <p:txBody>
          <a:bodyPr/>
          <a:lstStyle>
            <a:lvl1pPr marL="339976" indent="-339976">
              <a:lnSpc>
                <a:spcPct val="90000"/>
              </a:lnSpc>
              <a:defRPr sz="2800"/>
            </a:lvl1pPr>
            <a:lvl2pPr marL="673338" indent="-325424">
              <a:lnSpc>
                <a:spcPct val="90000"/>
              </a:lnSpc>
              <a:defRPr sz="2400"/>
            </a:lvl2pPr>
            <a:lvl3pPr marL="953785" indent="-288384">
              <a:lnSpc>
                <a:spcPct val="90000"/>
              </a:lnSpc>
              <a:defRPr sz="2000"/>
            </a:lvl3pPr>
            <a:lvl4pPr marL="1227618" indent="-273833">
              <a:lnSpc>
                <a:spcPct val="90000"/>
              </a:lnSpc>
              <a:defRPr sz="1800"/>
            </a:lvl4pPr>
            <a:lvl5pPr marL="1516002" indent="-280447">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411553"/>
            <a:ext cx="4114800" cy="2129814"/>
          </a:xfrm>
        </p:spPr>
        <p:txBody>
          <a:bodyPr/>
          <a:lstStyle>
            <a:lvl1pPr marL="347914" indent="-347914">
              <a:lnSpc>
                <a:spcPct val="90000"/>
              </a:lnSpc>
              <a:defRPr sz="2800"/>
            </a:lvl1pPr>
            <a:lvl2pPr marL="673338" indent="-339976">
              <a:lnSpc>
                <a:spcPct val="90000"/>
              </a:lnSpc>
              <a:defRPr sz="2400"/>
            </a:lvl2pPr>
            <a:lvl3pPr marL="961722" indent="-302936">
              <a:lnSpc>
                <a:spcPct val="90000"/>
              </a:lnSpc>
              <a:defRPr sz="2000"/>
            </a:lvl3pPr>
            <a:lvl4pPr marL="1227618" indent="-265896">
              <a:lnSpc>
                <a:spcPct val="90000"/>
              </a:lnSpc>
              <a:defRPr sz="1800"/>
            </a:lvl4pPr>
            <a:lvl5pPr marL="1516002" indent="-273833">
              <a:lnSpc>
                <a:spcPct val="90000"/>
              </a:lnSpc>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Picture 3" descr="S:\ResourceDVD\Clip_Installer\DVD_ART\BoxShots_Logos\Microsoft Research\Microsoft Research b.png"/>
          <p:cNvPicPr>
            <a:picLocks noChangeAspect="1" noChangeArrowheads="1"/>
          </p:cNvPicPr>
          <p:nvPr userDrawn="1"/>
        </p:nvPicPr>
        <p:blipFill>
          <a:blip r:embed="rId2" cstate="print"/>
          <a:srcRect/>
          <a:stretch>
            <a:fillRect/>
          </a:stretch>
        </p:blipFill>
        <p:spPr bwMode="auto">
          <a:xfrm>
            <a:off x="7452651" y="6247682"/>
            <a:ext cx="1399075" cy="389198"/>
          </a:xfrm>
          <a:prstGeom prst="rect">
            <a:avLst/>
          </a:prstGeom>
          <a:noFill/>
        </p:spPr>
      </p:pic>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000" y="1411553"/>
            <a:ext cx="4114800"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80999" y="2174875"/>
            <a:ext cx="4114800" cy="1537344"/>
          </a:xfrm>
        </p:spPr>
        <p:txBody>
          <a:bodyPr/>
          <a:lstStyle>
            <a:lvl1pPr marL="281770" indent="-281770">
              <a:defRPr sz="2300"/>
            </a:lvl1pPr>
            <a:lvl2pPr marL="562218" indent="-265896">
              <a:defRPr sz="2000"/>
            </a:lvl2pPr>
            <a:lvl3pPr marL="813562" indent="-243407">
              <a:defRPr sz="1800"/>
            </a:lvl3pPr>
            <a:lvl4pPr marL="1050354" indent="-228856">
              <a:defRPr sz="1700"/>
            </a:lvl4pPr>
            <a:lvl5pPr marL="1279210" indent="-206367">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981" y="1411553"/>
            <a:ext cx="4117019" cy="692498"/>
          </a:xfrm>
        </p:spPr>
        <p:txBody>
          <a:bodyPr anchor="b"/>
          <a:lstStyle>
            <a:lvl1pPr marL="0" indent="0">
              <a:lnSpc>
                <a:spcPct val="90000"/>
              </a:lnSpc>
              <a:spcBef>
                <a:spcPts val="0"/>
              </a:spcBef>
              <a:buNone/>
              <a:defRPr sz="2500" b="1"/>
            </a:lvl1pPr>
            <a:lvl2pPr marL="457182" indent="0">
              <a:buNone/>
              <a:defRPr sz="2000" b="1"/>
            </a:lvl2pPr>
            <a:lvl3pPr marL="914363" indent="0">
              <a:buNone/>
              <a:defRPr sz="1800" b="1"/>
            </a:lvl3pPr>
            <a:lvl4pPr marL="1371545" indent="0">
              <a:buNone/>
              <a:defRPr sz="1600" b="1"/>
            </a:lvl4pPr>
            <a:lvl5pPr marL="1828727" indent="0">
              <a:buNone/>
              <a:defRPr sz="1600" b="1"/>
            </a:lvl5pPr>
            <a:lvl6pPr marL="2285909" indent="0">
              <a:buNone/>
              <a:defRPr sz="1600" b="1"/>
            </a:lvl6pPr>
            <a:lvl7pPr marL="2743090" indent="0">
              <a:buNone/>
              <a:defRPr sz="1600" b="1"/>
            </a:lvl7pPr>
            <a:lvl8pPr marL="3200272" indent="0">
              <a:buNone/>
              <a:defRPr sz="1600" b="1"/>
            </a:lvl8pPr>
            <a:lvl9pPr marL="3657454"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117974" cy="1537344"/>
          </a:xfrm>
        </p:spPr>
        <p:txBody>
          <a:bodyPr/>
          <a:lstStyle>
            <a:lvl1pPr marL="296321" indent="-296321">
              <a:defRPr sz="2300"/>
            </a:lvl1pPr>
            <a:lvl2pPr marL="570155" indent="-273833">
              <a:defRPr sz="2000"/>
            </a:lvl2pPr>
            <a:lvl3pPr marL="821499" indent="-244730">
              <a:defRPr sz="1800"/>
            </a:lvl3pPr>
            <a:lvl4pPr marL="1050354" indent="-236793">
              <a:defRPr sz="1700"/>
            </a:lvl4pPr>
            <a:lvl5pPr marL="1279210" indent="-220919">
              <a:defRPr sz="17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7" name="Picture 3" descr="S:\ResourceDVD\Clip_Installer\DVD_ART\BoxShots_Logos\Microsoft Research\Microsoft Research b.png"/>
          <p:cNvPicPr>
            <a:picLocks noChangeAspect="1" noChangeArrowheads="1"/>
          </p:cNvPicPr>
          <p:nvPr userDrawn="1"/>
        </p:nvPicPr>
        <p:blipFill>
          <a:blip r:embed="rId2" cstate="print"/>
          <a:srcRect/>
          <a:stretch>
            <a:fillRect/>
          </a:stretch>
        </p:blipFill>
        <p:spPr bwMode="auto">
          <a:xfrm>
            <a:off x="7452651" y="6247682"/>
            <a:ext cx="1399075" cy="389198"/>
          </a:xfrm>
          <a:prstGeom prst="rect">
            <a:avLst/>
          </a:prstGeom>
          <a:noFill/>
        </p:spPr>
      </p:pic>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50205"/>
          </a:xfrm>
          <a:noFill/>
          <a:ln w="9525">
            <a:noFill/>
            <a:miter lim="800000"/>
            <a:headEnd/>
            <a:tailEnd/>
          </a:ln>
        </p:spPr>
        <p:txBody>
          <a:bodyPr vert="horz" wrap="square" lIns="0" tIns="0" rIns="0" bIns="0" numCol="1" anchor="t" anchorCtr="0" compatLnSpc="1">
            <a:prstTxWarp prst="textNoShape">
              <a:avLst/>
            </a:prstTxWarp>
            <a:spAutoFit/>
          </a:bodyPr>
          <a:lstStyle>
            <a:lvl1pPr algn="l" defTabSz="912777" rtl="0" eaLnBrk="0" fontAlgn="base" latinLnBrk="0" hangingPunct="0">
              <a:lnSpc>
                <a:spcPct val="90000"/>
              </a:lnSpc>
              <a:spcBef>
                <a:spcPct val="0"/>
              </a:spcBef>
              <a:spcAft>
                <a:spcPct val="0"/>
              </a:spcAft>
              <a:buNone/>
              <a:defRPr lang="en-US" sz="5400" b="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a:lstStyle>
          <a:p>
            <a:r>
              <a:rPr lang="en-US" smtClean="0"/>
              <a:t>Click to edit Master title style</a:t>
            </a:r>
            <a:endParaRPr lang="en-US" dirty="0"/>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_w/Top Banner">
    <p:bg>
      <p:bgPr>
        <a:solidFill>
          <a:schemeClr val="tx1"/>
        </a:solidFill>
        <a:effectLst/>
      </p:bgPr>
    </p:bg>
    <p:spTree>
      <p:nvGrpSpPr>
        <p:cNvPr id="1" name=""/>
        <p:cNvGrpSpPr/>
        <p:nvPr/>
      </p:nvGrpSpPr>
      <p:grpSpPr>
        <a:xfrm>
          <a:off x="0" y="0"/>
          <a:ext cx="0" cy="0"/>
          <a:chOff x="0" y="0"/>
          <a:chExt cx="0" cy="0"/>
        </a:xfrm>
      </p:grpSpPr>
      <p:pic>
        <p:nvPicPr>
          <p:cNvPr id="6" name="Picture 5" descr="top_banner.png"/>
          <p:cNvPicPr>
            <a:picLocks noChangeAspect="1"/>
          </p:cNvPicPr>
          <p:nvPr userDrawn="1"/>
        </p:nvPicPr>
        <p:blipFill>
          <a:blip r:embed="rId2" cstate="print"/>
          <a:stretch>
            <a:fillRect/>
          </a:stretch>
        </p:blipFill>
        <p:spPr>
          <a:xfrm>
            <a:off x="571" y="0"/>
            <a:ext cx="9142858" cy="1031746"/>
          </a:xfrm>
          <a:prstGeom prst="rect">
            <a:avLst/>
          </a:prstGeom>
        </p:spPr>
      </p:pic>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81000" y="230187"/>
            <a:ext cx="8382000" cy="750205"/>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r>
              <a:rPr lang="en-US" smtClean="0"/>
              <a:t>Click to edit Master title style</a:t>
            </a:r>
            <a:endParaRPr lang="en-US" dirty="0"/>
          </a:p>
        </p:txBody>
      </p:sp>
      <p:sp>
        <p:nvSpPr>
          <p:cNvPr id="3" name="Text Placeholder 2"/>
          <p:cNvSpPr>
            <a:spLocks noGrp="1"/>
          </p:cNvSpPr>
          <p:nvPr>
            <p:ph type="body" idx="1"/>
          </p:nvPr>
        </p:nvSpPr>
        <p:spPr>
          <a:xfrm>
            <a:off x="381000" y="1412875"/>
            <a:ext cx="8382000" cy="2210862"/>
          </a:xfrm>
          <a:prstGeom prst="rect">
            <a:avLst/>
          </a:prstGeom>
        </p:spPr>
        <p:txBody>
          <a:bodyPr vert="horz" lIns="0" tIns="0" rIns="0" bIns="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dk1" tx1="lt1" bg2="dk2" tx2="lt2" accent1="accent1" accent2="accent2" accent3="accent3" accent4="accent4" accent5="accent5" accent6="accent6" hlink="hlink" folHlink="folHlink"/>
  <p:sldLayoutIdLst>
    <p:sldLayoutId id="2147483681" r:id="rId1"/>
    <p:sldLayoutId id="2147483692" r:id="rId2"/>
    <p:sldLayoutId id="2147483683" r:id="rId3"/>
    <p:sldLayoutId id="2147483684" r:id="rId4"/>
    <p:sldLayoutId id="2147483685" r:id="rId5"/>
    <p:sldLayoutId id="2147483686" r:id="rId6"/>
    <p:sldLayoutId id="2147483687" r:id="rId7"/>
    <p:sldLayoutId id="2147483688" r:id="rId8"/>
    <p:sldLayoutId id="2147483693" r:id="rId9"/>
    <p:sldLayoutId id="2147483689" r:id="rId10"/>
    <p:sldLayoutId id="2147483690" r:id="rId11"/>
    <p:sldLayoutId id="2147483691" r:id="rId12"/>
  </p:sldLayoutIdLst>
  <p:transition>
    <p:fade/>
  </p:transition>
  <p:txStyles>
    <p:titleStyle>
      <a:lvl1pPr algn="l" defTabSz="912777" rtl="0" eaLnBrk="1" fontAlgn="base" latinLnBrk="0" hangingPunct="1">
        <a:lnSpc>
          <a:spcPct val="90000"/>
        </a:lnSpc>
        <a:spcBef>
          <a:spcPct val="0"/>
        </a:spcBef>
        <a:spcAft>
          <a:spcPct val="0"/>
        </a:spcAft>
        <a:buNone/>
        <a:defRPr lang="en-US" sz="5400" b="0" kern="1200" cap="none" spc="-300" dirty="0">
          <a:ln w="3175">
            <a:noFill/>
          </a:ln>
          <a:gradFill flip="none" rotWithShape="1">
            <a:gsLst>
              <a:gs pos="28000">
                <a:schemeClr val="tx1"/>
              </a:gs>
              <a:gs pos="68000">
                <a:schemeClr val="accent1"/>
              </a:gs>
            </a:gsLst>
            <a:lin ang="5400000" scaled="1"/>
            <a:tileRect/>
          </a:gradFill>
          <a:effectLst>
            <a:outerShdw blurRad="50800" dist="38100" dir="2700000" algn="tl" rotWithShape="0">
              <a:prstClr val="black">
                <a:alpha val="40000"/>
              </a:prstClr>
            </a:outerShdw>
          </a:effectLst>
          <a:latin typeface="Segoe" pitchFamily="34" charset="0"/>
          <a:ea typeface="+mn-ea"/>
          <a:cs typeface="Arial" charset="0"/>
        </a:defRPr>
      </a:lvl1pPr>
    </p:titleStyle>
    <p:bodyStyle>
      <a:lvl1pPr marL="384954" indent="-384954" algn="l" defTabSz="914363" rtl="0" eaLnBrk="1" latinLnBrk="0" hangingPunct="1">
        <a:lnSpc>
          <a:spcPct val="90000"/>
        </a:lnSpc>
        <a:spcBef>
          <a:spcPct val="20000"/>
        </a:spcBef>
        <a:buSzPct val="90000"/>
        <a:buFontTx/>
        <a:buBlip>
          <a:blip r:embed="rId15"/>
        </a:buBlip>
        <a:defRPr sz="3300" kern="1200">
          <a:solidFill>
            <a:schemeClr val="bg1"/>
          </a:solidFill>
          <a:latin typeface="+mn-lt"/>
          <a:ea typeface="+mn-ea"/>
          <a:cs typeface="+mn-cs"/>
        </a:defRPr>
      </a:lvl1pPr>
      <a:lvl2pPr marL="739481" indent="-362465" algn="l" defTabSz="914363" rtl="0" eaLnBrk="1" latinLnBrk="0" hangingPunct="1">
        <a:lnSpc>
          <a:spcPct val="90000"/>
        </a:lnSpc>
        <a:spcBef>
          <a:spcPct val="20000"/>
        </a:spcBef>
        <a:buSzPct val="90000"/>
        <a:buFontTx/>
        <a:buBlip>
          <a:blip r:embed="rId15"/>
        </a:buBlip>
        <a:defRPr sz="3000" kern="1200">
          <a:solidFill>
            <a:schemeClr val="bg1"/>
          </a:solidFill>
          <a:latin typeface="+mn-lt"/>
          <a:ea typeface="+mn-ea"/>
          <a:cs typeface="+mn-cs"/>
        </a:defRPr>
      </a:lvl2pPr>
      <a:lvl3pPr marL="1101946" indent="-347914" algn="l" defTabSz="914363" rtl="0" eaLnBrk="1" latinLnBrk="0" hangingPunct="1">
        <a:lnSpc>
          <a:spcPct val="90000"/>
        </a:lnSpc>
        <a:spcBef>
          <a:spcPct val="20000"/>
        </a:spcBef>
        <a:buSzPct val="90000"/>
        <a:buFontTx/>
        <a:buBlip>
          <a:blip r:embed="rId15"/>
        </a:buBlip>
        <a:defRPr sz="2700" kern="1200">
          <a:solidFill>
            <a:schemeClr val="bg1"/>
          </a:solidFill>
          <a:latin typeface="+mn-lt"/>
          <a:ea typeface="+mn-ea"/>
          <a:cs typeface="+mn-cs"/>
        </a:defRPr>
      </a:lvl3pPr>
      <a:lvl4pPr marL="1420756"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4pPr>
      <a:lvl5pPr marL="1760732" indent="-318811" algn="l" defTabSz="914363" rtl="0" eaLnBrk="1" latinLnBrk="0" hangingPunct="1">
        <a:lnSpc>
          <a:spcPct val="90000"/>
        </a:lnSpc>
        <a:spcBef>
          <a:spcPct val="20000"/>
        </a:spcBef>
        <a:buSzPct val="90000"/>
        <a:buFontTx/>
        <a:buBlip>
          <a:blip r:embed="rId15"/>
        </a:buBlip>
        <a:defRPr sz="2300" kern="1200">
          <a:solidFill>
            <a:schemeClr val="bg1"/>
          </a:solidFill>
          <a:latin typeface="+mn-lt"/>
          <a:ea typeface="+mn-ea"/>
          <a:cs typeface="+mn-cs"/>
        </a:defRPr>
      </a:lvl5pPr>
      <a:lvl6pPr marL="2514499"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81"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63"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045" indent="-228591" algn="l" defTabSz="91436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63" rtl="0" eaLnBrk="1" latinLnBrk="0" hangingPunct="1">
        <a:defRPr sz="1800" kern="1200">
          <a:solidFill>
            <a:schemeClr val="tx1"/>
          </a:solidFill>
          <a:latin typeface="+mn-lt"/>
          <a:ea typeface="+mn-ea"/>
          <a:cs typeface="+mn-cs"/>
        </a:defRPr>
      </a:lvl1pPr>
      <a:lvl2pPr marL="457182" algn="l" defTabSz="914363" rtl="0" eaLnBrk="1" latinLnBrk="0" hangingPunct="1">
        <a:defRPr sz="1800" kern="1200">
          <a:solidFill>
            <a:schemeClr val="tx1"/>
          </a:solidFill>
          <a:latin typeface="+mn-lt"/>
          <a:ea typeface="+mn-ea"/>
          <a:cs typeface="+mn-cs"/>
        </a:defRPr>
      </a:lvl2pPr>
      <a:lvl3pPr marL="914363" algn="l" defTabSz="914363" rtl="0" eaLnBrk="1" latinLnBrk="0" hangingPunct="1">
        <a:defRPr sz="1800" kern="1200">
          <a:solidFill>
            <a:schemeClr val="tx1"/>
          </a:solidFill>
          <a:latin typeface="+mn-lt"/>
          <a:ea typeface="+mn-ea"/>
          <a:cs typeface="+mn-cs"/>
        </a:defRPr>
      </a:lvl3pPr>
      <a:lvl4pPr marL="1371545" algn="l" defTabSz="914363" rtl="0" eaLnBrk="1" latinLnBrk="0" hangingPunct="1">
        <a:defRPr sz="1800" kern="1200">
          <a:solidFill>
            <a:schemeClr val="tx1"/>
          </a:solidFill>
          <a:latin typeface="+mn-lt"/>
          <a:ea typeface="+mn-ea"/>
          <a:cs typeface="+mn-cs"/>
        </a:defRPr>
      </a:lvl4pPr>
      <a:lvl5pPr marL="1828727" algn="l" defTabSz="914363" rtl="0" eaLnBrk="1" latinLnBrk="0" hangingPunct="1">
        <a:defRPr sz="1800" kern="1200">
          <a:solidFill>
            <a:schemeClr val="tx1"/>
          </a:solidFill>
          <a:latin typeface="+mn-lt"/>
          <a:ea typeface="+mn-ea"/>
          <a:cs typeface="+mn-cs"/>
        </a:defRPr>
      </a:lvl5pPr>
      <a:lvl6pPr marL="2285909" algn="l" defTabSz="914363" rtl="0" eaLnBrk="1" latinLnBrk="0" hangingPunct="1">
        <a:defRPr sz="1800" kern="1200">
          <a:solidFill>
            <a:schemeClr val="tx1"/>
          </a:solidFill>
          <a:latin typeface="+mn-lt"/>
          <a:ea typeface="+mn-ea"/>
          <a:cs typeface="+mn-cs"/>
        </a:defRPr>
      </a:lvl6pPr>
      <a:lvl7pPr marL="2743090" algn="l" defTabSz="914363" rtl="0" eaLnBrk="1" latinLnBrk="0" hangingPunct="1">
        <a:defRPr sz="1800" kern="1200">
          <a:solidFill>
            <a:schemeClr val="tx1"/>
          </a:solidFill>
          <a:latin typeface="+mn-lt"/>
          <a:ea typeface="+mn-ea"/>
          <a:cs typeface="+mn-cs"/>
        </a:defRPr>
      </a:lvl7pPr>
      <a:lvl8pPr marL="3200272" algn="l" defTabSz="914363" rtl="0" eaLnBrk="1" latinLnBrk="0" hangingPunct="1">
        <a:defRPr sz="1800" kern="1200">
          <a:solidFill>
            <a:schemeClr val="tx1"/>
          </a:solidFill>
          <a:latin typeface="+mn-lt"/>
          <a:ea typeface="+mn-ea"/>
          <a:cs typeface="+mn-cs"/>
        </a:defRPr>
      </a:lvl8pPr>
      <a:lvl9pPr marL="3657454" algn="l" defTabSz="9143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27605" y="1371405"/>
            <a:ext cx="7692761" cy="2243691"/>
          </a:xfrm>
        </p:spPr>
        <p:txBody>
          <a:bodyPr/>
          <a:lstStyle/>
          <a:p>
            <a:r>
              <a:rPr lang="en-US" dirty="0" smtClean="0"/>
              <a:t>Reasoning about Comprehensions </a:t>
            </a:r>
            <a:r>
              <a:rPr lang="en-US" dirty="0" smtClean="0"/>
              <a:t>with</a:t>
            </a:r>
            <a:br>
              <a:rPr lang="en-US" dirty="0" smtClean="0"/>
            </a:br>
            <a:r>
              <a:rPr lang="en-US" dirty="0" smtClean="0"/>
              <a:t>First-Order </a:t>
            </a:r>
            <a:r>
              <a:rPr lang="en-US" dirty="0" smtClean="0"/>
              <a:t>SMT Solvers</a:t>
            </a:r>
            <a:endParaRPr lang="en-US" dirty="0"/>
          </a:p>
        </p:txBody>
      </p:sp>
      <p:sp>
        <p:nvSpPr>
          <p:cNvPr id="3" name="Subtitle 2"/>
          <p:cNvSpPr>
            <a:spLocks noGrp="1"/>
          </p:cNvSpPr>
          <p:nvPr>
            <p:ph type="subTitle" idx="1"/>
          </p:nvPr>
        </p:nvSpPr>
        <p:spPr>
          <a:xfrm>
            <a:off x="727605" y="4026558"/>
            <a:ext cx="7692761" cy="1726627"/>
          </a:xfrm>
        </p:spPr>
        <p:txBody>
          <a:bodyPr/>
          <a:lstStyle/>
          <a:p>
            <a:r>
              <a:rPr lang="en-US" dirty="0" smtClean="0"/>
              <a:t>K. Rustan M. Leino</a:t>
            </a:r>
            <a:endParaRPr lang="en-US" dirty="0" smtClean="0"/>
          </a:p>
          <a:p>
            <a:r>
              <a:rPr lang="en-US" sz="2000" dirty="0" smtClean="0"/>
              <a:t>Microsoft Research, Redmond</a:t>
            </a:r>
            <a:endParaRPr lang="en-US" dirty="0" smtClean="0"/>
          </a:p>
          <a:p>
            <a:pPr>
              <a:spcBef>
                <a:spcPts val="1800"/>
              </a:spcBef>
            </a:pPr>
            <a:r>
              <a:rPr lang="en-US" dirty="0" smtClean="0"/>
              <a:t>Rosemary Monahan</a:t>
            </a:r>
            <a:br>
              <a:rPr lang="en-US" dirty="0" smtClean="0"/>
            </a:br>
            <a:r>
              <a:rPr lang="en-US" sz="2000" dirty="0" smtClean="0"/>
              <a:t>National University of Ireland, </a:t>
            </a:r>
            <a:r>
              <a:rPr lang="en-US" sz="2000" dirty="0" err="1" smtClean="0"/>
              <a:t>Maynooth</a:t>
            </a:r>
            <a:endParaRPr lang="en-US" sz="2000" dirty="0"/>
          </a:p>
        </p:txBody>
      </p:sp>
      <p:sp>
        <p:nvSpPr>
          <p:cNvPr id="4" name="TextBox 3"/>
          <p:cNvSpPr txBox="1"/>
          <p:nvPr/>
        </p:nvSpPr>
        <p:spPr>
          <a:xfrm>
            <a:off x="6810230" y="6141496"/>
            <a:ext cx="2197290" cy="646331"/>
          </a:xfrm>
          <a:prstGeom prst="rect">
            <a:avLst/>
          </a:prstGeom>
          <a:noFill/>
        </p:spPr>
        <p:txBody>
          <a:bodyPr wrap="square" rtlCol="0">
            <a:spAutoFit/>
          </a:bodyPr>
          <a:lstStyle/>
          <a:p>
            <a:r>
              <a:rPr lang="en-US" sz="1200" dirty="0" smtClean="0">
                <a:solidFill>
                  <a:schemeClr val="bg1"/>
                </a:solidFill>
              </a:rPr>
              <a:t>SAC 2009</a:t>
            </a:r>
          </a:p>
          <a:p>
            <a:r>
              <a:rPr lang="en-US" sz="1200" dirty="0" smtClean="0">
                <a:solidFill>
                  <a:schemeClr val="bg1"/>
                </a:solidFill>
              </a:rPr>
              <a:t>9 Mar 2009</a:t>
            </a:r>
          </a:p>
          <a:p>
            <a:r>
              <a:rPr lang="en-US" sz="1200" dirty="0" smtClean="0">
                <a:solidFill>
                  <a:schemeClr val="bg1"/>
                </a:solidFill>
              </a:rPr>
              <a:t>Honolulu, HI, USA</a:t>
            </a:r>
            <a:endParaRPr lang="en-US" sz="12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Trigger engineering</a:t>
            </a:r>
            <a:endParaRPr lang="en-US" dirty="0"/>
          </a:p>
        </p:txBody>
      </p:sp>
      <p:sp>
        <p:nvSpPr>
          <p:cNvPr id="3" name="Content Placeholder 2"/>
          <p:cNvSpPr>
            <a:spLocks noGrp="1"/>
          </p:cNvSpPr>
          <p:nvPr>
            <p:ph idx="1"/>
          </p:nvPr>
        </p:nvSpPr>
        <p:spPr>
          <a:xfrm>
            <a:off x="381000" y="1412875"/>
            <a:ext cx="8382000" cy="2488374"/>
          </a:xfrm>
        </p:spPr>
        <p:txBody>
          <a:bodyPr/>
          <a:lstStyle/>
          <a:p>
            <a:r>
              <a:rPr lang="en-US" dirty="0" smtClean="0"/>
              <a:t>(</a:t>
            </a:r>
            <a:r>
              <a:rPr lang="en-US" dirty="0" smtClean="0">
                <a:sym typeface="Symbol"/>
              </a:rPr>
              <a:t></a:t>
            </a:r>
            <a:r>
              <a:rPr lang="en-US" dirty="0" err="1" smtClean="0">
                <a:sym typeface="Symbol"/>
              </a:rPr>
              <a:t>lo,mid,hi,a</a:t>
            </a:r>
            <a:r>
              <a:rPr lang="en-US" dirty="0" smtClean="0">
                <a:sym typeface="Symbol"/>
              </a:rPr>
              <a:t>   lo ≤ mid ≤ hi </a:t>
            </a:r>
            <a:br>
              <a:rPr lang="en-US" dirty="0" smtClean="0">
                <a:sym typeface="Symbol"/>
              </a:rPr>
            </a:br>
            <a:r>
              <a:rPr lang="en-US" dirty="0" smtClean="0">
                <a:sym typeface="Symbol"/>
              </a:rPr>
              <a:t>	</a:t>
            </a:r>
            <a:r>
              <a:rPr lang="en-US" dirty="0" smtClean="0">
                <a:sym typeface="Symbol"/>
              </a:rPr>
              <a:t>f(</a:t>
            </a:r>
            <a:r>
              <a:rPr lang="en-US" dirty="0" err="1" smtClean="0">
                <a:sym typeface="Symbol"/>
              </a:rPr>
              <a:t>lo,mid,a</a:t>
            </a:r>
            <a:r>
              <a:rPr lang="en-US" dirty="0" smtClean="0">
                <a:sym typeface="Symbol"/>
              </a:rPr>
              <a:t>) + f(</a:t>
            </a:r>
            <a:r>
              <a:rPr lang="en-US" dirty="0" err="1" smtClean="0">
                <a:sym typeface="Symbol"/>
              </a:rPr>
              <a:t>mid,hi,a</a:t>
            </a:r>
            <a:r>
              <a:rPr lang="en-US" dirty="0" smtClean="0">
                <a:sym typeface="Symbol"/>
              </a:rPr>
              <a:t>)  =  f(</a:t>
            </a:r>
            <a:r>
              <a:rPr lang="en-US" dirty="0" err="1" smtClean="0">
                <a:sym typeface="Symbol"/>
              </a:rPr>
              <a:t>lo,hi,a</a:t>
            </a:r>
            <a:r>
              <a:rPr lang="en-US" dirty="0" smtClean="0">
                <a:sym typeface="Symbol"/>
              </a:rPr>
              <a:t>))</a:t>
            </a:r>
          </a:p>
          <a:p>
            <a:endParaRPr lang="en-US" dirty="0" smtClean="0"/>
          </a:p>
          <a:p>
            <a:r>
              <a:rPr lang="en-US" dirty="0" smtClean="0"/>
              <a:t>(</a:t>
            </a:r>
            <a:r>
              <a:rPr lang="en-US" dirty="0" smtClean="0">
                <a:sym typeface="Symbol"/>
              </a:rPr>
              <a:t></a:t>
            </a:r>
            <a:r>
              <a:rPr lang="en-US" dirty="0" err="1" smtClean="0">
                <a:sym typeface="Symbol"/>
              </a:rPr>
              <a:t>lo,mid,hi,a</a:t>
            </a:r>
            <a:r>
              <a:rPr lang="en-US" dirty="0" smtClean="0">
                <a:sym typeface="Symbol"/>
              </a:rPr>
              <a:t>   lo ≤ mid ≤ hi </a:t>
            </a:r>
            <a:br>
              <a:rPr lang="en-US" dirty="0" smtClean="0">
                <a:sym typeface="Symbol"/>
              </a:rPr>
            </a:br>
            <a:r>
              <a:rPr lang="en-US" dirty="0" smtClean="0">
                <a:sym typeface="Symbol"/>
              </a:rPr>
              <a:t>	</a:t>
            </a:r>
            <a:r>
              <a:rPr lang="en-US" dirty="0" smtClean="0">
                <a:sym typeface="Symbol"/>
              </a:rPr>
              <a:t>f(</a:t>
            </a:r>
            <a:r>
              <a:rPr lang="en-US" dirty="0" err="1" smtClean="0">
                <a:sym typeface="Symbol"/>
              </a:rPr>
              <a:t>lo,mid,a</a:t>
            </a:r>
            <a:r>
              <a:rPr lang="en-US" dirty="0" smtClean="0">
                <a:sym typeface="Symbol"/>
              </a:rPr>
              <a:t>) + f(</a:t>
            </a:r>
            <a:r>
              <a:rPr lang="en-US" dirty="0" err="1" smtClean="0">
                <a:sym typeface="Symbol"/>
              </a:rPr>
              <a:t>mid,hi,a</a:t>
            </a:r>
            <a:r>
              <a:rPr lang="en-US" dirty="0" smtClean="0">
                <a:sym typeface="Symbol"/>
              </a:rPr>
              <a:t>)  =  f(</a:t>
            </a:r>
            <a:r>
              <a:rPr lang="en-US" dirty="0" err="1" smtClean="0">
                <a:sym typeface="Symbol"/>
              </a:rPr>
              <a:t>lo,hi,a</a:t>
            </a:r>
            <a:r>
              <a:rPr lang="en-US" dirty="0" smtClean="0">
                <a:sym typeface="Symbol"/>
              </a:rPr>
              <a:t>))</a:t>
            </a:r>
            <a:endParaRPr lang="en-US" dirty="0"/>
          </a:p>
        </p:txBody>
      </p:sp>
      <p:sp>
        <p:nvSpPr>
          <p:cNvPr id="4" name="Right Bracket 3"/>
          <p:cNvSpPr/>
          <p:nvPr/>
        </p:nvSpPr>
        <p:spPr>
          <a:xfrm rot="5400000">
            <a:off x="2135874" y="1357953"/>
            <a:ext cx="95533" cy="1910687"/>
          </a:xfrm>
          <a:prstGeom prst="rightBracket">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ight Bracket 4"/>
          <p:cNvSpPr/>
          <p:nvPr/>
        </p:nvSpPr>
        <p:spPr>
          <a:xfrm rot="5400000">
            <a:off x="2109958" y="2890158"/>
            <a:ext cx="161014" cy="1897040"/>
          </a:xfrm>
          <a:prstGeom prst="rightBracket">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 name="Right Bracket 5"/>
          <p:cNvSpPr/>
          <p:nvPr/>
        </p:nvSpPr>
        <p:spPr>
          <a:xfrm rot="5400000">
            <a:off x="4496936" y="1357953"/>
            <a:ext cx="95533" cy="1910687"/>
          </a:xfrm>
          <a:prstGeom prst="rightBracket">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Right Bracket 6"/>
          <p:cNvSpPr/>
          <p:nvPr/>
        </p:nvSpPr>
        <p:spPr>
          <a:xfrm rot="5400000">
            <a:off x="6809093" y="3071885"/>
            <a:ext cx="166051" cy="1528550"/>
          </a:xfrm>
          <a:prstGeom prst="rightBracket">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747897"/>
          </a:xfrm>
        </p:spPr>
        <p:txBody>
          <a:bodyPr/>
          <a:lstStyle/>
          <a:p>
            <a:r>
              <a:rPr lang="en-US" dirty="0" smtClean="0"/>
              <a:t>Implementation, experiments</a:t>
            </a:r>
            <a:endParaRPr lang="en-US" dirty="0"/>
          </a:p>
        </p:txBody>
      </p:sp>
      <p:sp>
        <p:nvSpPr>
          <p:cNvPr id="3" name="Content Placeholder 2"/>
          <p:cNvSpPr>
            <a:spLocks noGrp="1"/>
          </p:cNvSpPr>
          <p:nvPr>
            <p:ph idx="1"/>
          </p:nvPr>
        </p:nvSpPr>
        <p:spPr>
          <a:xfrm>
            <a:off x="381000" y="1412875"/>
            <a:ext cx="8763000" cy="2539157"/>
          </a:xfrm>
        </p:spPr>
        <p:txBody>
          <a:bodyPr/>
          <a:lstStyle/>
          <a:p>
            <a:r>
              <a:rPr lang="en-US" dirty="0" smtClean="0"/>
              <a:t>Implementation in Spec#</a:t>
            </a:r>
          </a:p>
          <a:p>
            <a:pPr lvl="1"/>
            <a:r>
              <a:rPr lang="en-US" i="1" dirty="0" smtClean="0">
                <a:solidFill>
                  <a:schemeClr val="accent4">
                    <a:lumMod val="50000"/>
                  </a:schemeClr>
                </a:solidFill>
              </a:rPr>
              <a:t>sum</a:t>
            </a:r>
            <a:r>
              <a:rPr lang="en-US" dirty="0" smtClean="0"/>
              <a:t>, </a:t>
            </a:r>
            <a:r>
              <a:rPr lang="en-US" i="1" dirty="0" smtClean="0">
                <a:solidFill>
                  <a:schemeClr val="accent4">
                    <a:lumMod val="50000"/>
                  </a:schemeClr>
                </a:solidFill>
              </a:rPr>
              <a:t>product</a:t>
            </a:r>
            <a:r>
              <a:rPr lang="en-US" dirty="0" smtClean="0"/>
              <a:t>, </a:t>
            </a:r>
            <a:r>
              <a:rPr lang="en-US" i="1" dirty="0" smtClean="0">
                <a:solidFill>
                  <a:schemeClr val="accent4">
                    <a:lumMod val="50000"/>
                  </a:schemeClr>
                </a:solidFill>
              </a:rPr>
              <a:t>count</a:t>
            </a:r>
            <a:r>
              <a:rPr lang="en-US" dirty="0" smtClean="0"/>
              <a:t>, </a:t>
            </a:r>
            <a:r>
              <a:rPr lang="en-US" i="1" dirty="0" smtClean="0">
                <a:solidFill>
                  <a:schemeClr val="accent4">
                    <a:lumMod val="50000"/>
                  </a:schemeClr>
                </a:solidFill>
              </a:rPr>
              <a:t>min</a:t>
            </a:r>
            <a:r>
              <a:rPr lang="en-US" dirty="0" smtClean="0"/>
              <a:t>, </a:t>
            </a:r>
            <a:r>
              <a:rPr lang="en-US" i="1" dirty="0" smtClean="0">
                <a:solidFill>
                  <a:schemeClr val="accent4">
                    <a:lumMod val="50000"/>
                  </a:schemeClr>
                </a:solidFill>
              </a:rPr>
              <a:t>max</a:t>
            </a:r>
            <a:endParaRPr lang="en-US" dirty="0" smtClean="0"/>
          </a:p>
          <a:p>
            <a:r>
              <a:rPr lang="en-US" dirty="0" smtClean="0"/>
              <a:t>Verification of several examples from</a:t>
            </a:r>
            <a:br>
              <a:rPr lang="en-US" dirty="0" smtClean="0"/>
            </a:br>
            <a:r>
              <a:rPr lang="en-US" dirty="0" smtClean="0"/>
              <a:t>the </a:t>
            </a:r>
            <a:r>
              <a:rPr lang="en-US" dirty="0" err="1" smtClean="0"/>
              <a:t>Dijkstra</a:t>
            </a:r>
            <a:r>
              <a:rPr lang="en-US" dirty="0" smtClean="0"/>
              <a:t> &amp; </a:t>
            </a:r>
            <a:r>
              <a:rPr lang="en-US" dirty="0" err="1" smtClean="0"/>
              <a:t>Feijen</a:t>
            </a:r>
            <a:r>
              <a:rPr lang="en-US" dirty="0" smtClean="0"/>
              <a:t> textbook</a:t>
            </a:r>
          </a:p>
          <a:p>
            <a:r>
              <a:rPr lang="en-US" dirty="0" smtClean="0"/>
              <a:t>Teaching</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Performance</a:t>
            </a:r>
            <a:endParaRPr lang="en-US" dirty="0"/>
          </a:p>
        </p:txBody>
      </p:sp>
      <p:graphicFrame>
        <p:nvGraphicFramePr>
          <p:cNvPr id="4" name="Content Placeholder 3"/>
          <p:cNvGraphicFramePr>
            <a:graphicFrameLocks noGrp="1"/>
          </p:cNvGraphicFramePr>
          <p:nvPr>
            <p:ph idx="1"/>
          </p:nvPr>
        </p:nvGraphicFramePr>
        <p:xfrm>
          <a:off x="381000" y="1412875"/>
          <a:ext cx="8382000" cy="3977640"/>
        </p:xfrm>
        <a:graphic>
          <a:graphicData uri="http://schemas.openxmlformats.org/drawingml/2006/table">
            <a:tbl>
              <a:tblPr firstRow="1" bandRow="1">
                <a:tableStyleId>{5C22544A-7EE6-4342-B048-85BDC9FD1C3A}</a:tableStyleId>
              </a:tblPr>
              <a:tblGrid>
                <a:gridCol w="2225722"/>
                <a:gridCol w="1965278"/>
                <a:gridCol w="2095500"/>
                <a:gridCol w="2095500"/>
              </a:tblGrid>
              <a:tr h="370840">
                <a:tc>
                  <a:txBody>
                    <a:bodyPr/>
                    <a:lstStyle/>
                    <a:p>
                      <a:r>
                        <a:rPr lang="en-US" dirty="0" smtClean="0"/>
                        <a:t>Program</a:t>
                      </a:r>
                      <a:endParaRPr lang="en-US" dirty="0"/>
                    </a:p>
                  </a:txBody>
                  <a:tcPr/>
                </a:tc>
                <a:tc>
                  <a:txBody>
                    <a:bodyPr/>
                    <a:lstStyle/>
                    <a:p>
                      <a:r>
                        <a:rPr lang="en-US" dirty="0" smtClean="0"/>
                        <a:t>Boogie</a:t>
                      </a:r>
                      <a:r>
                        <a:rPr lang="en-US" baseline="0" dirty="0" smtClean="0"/>
                        <a:t> 2 +</a:t>
                      </a:r>
                      <a:br>
                        <a:rPr lang="en-US" baseline="0" dirty="0" smtClean="0"/>
                      </a:br>
                      <a:r>
                        <a:rPr lang="en-US" baseline="0" dirty="0" smtClean="0"/>
                        <a:t>Simplify</a:t>
                      </a:r>
                      <a:endParaRPr lang="en-US" dirty="0"/>
                    </a:p>
                  </a:txBody>
                  <a:tcPr/>
                </a:tc>
                <a:tc>
                  <a:txBody>
                    <a:bodyPr/>
                    <a:lstStyle/>
                    <a:p>
                      <a:r>
                        <a:rPr lang="en-US" dirty="0" smtClean="0"/>
                        <a:t>Boogie 2 +</a:t>
                      </a:r>
                      <a:br>
                        <a:rPr lang="en-US" dirty="0" smtClean="0"/>
                      </a:br>
                      <a:r>
                        <a:rPr lang="en-US" dirty="0" smtClean="0"/>
                        <a:t>Z3</a:t>
                      </a:r>
                      <a:r>
                        <a:rPr lang="en-US" baseline="0" dirty="0" smtClean="0"/>
                        <a:t> v. 1.3</a:t>
                      </a:r>
                      <a:endParaRPr lang="en-US" dirty="0"/>
                    </a:p>
                  </a:txBody>
                  <a:tcPr/>
                </a:tc>
                <a:tc>
                  <a:txBody>
                    <a:bodyPr/>
                    <a:lstStyle/>
                    <a:p>
                      <a:r>
                        <a:rPr lang="en-US" dirty="0" smtClean="0"/>
                        <a:t>Boogie 2 +</a:t>
                      </a:r>
                      <a:br>
                        <a:rPr lang="en-US" dirty="0" smtClean="0"/>
                      </a:br>
                      <a:r>
                        <a:rPr lang="en-US" dirty="0" smtClean="0"/>
                        <a:t>Z3 v.2</a:t>
                      </a:r>
                      <a:endParaRPr lang="en-US" dirty="0"/>
                    </a:p>
                  </a:txBody>
                  <a:tcPr/>
                </a:tc>
              </a:tr>
              <a:tr h="370840">
                <a:tc>
                  <a:txBody>
                    <a:bodyPr/>
                    <a:lstStyle/>
                    <a:p>
                      <a:r>
                        <a:rPr lang="en-US" dirty="0" smtClean="0"/>
                        <a:t>Sum0</a:t>
                      </a:r>
                      <a:endParaRPr lang="en-US" dirty="0"/>
                    </a:p>
                  </a:txBody>
                  <a:tcPr/>
                </a:tc>
                <a:tc>
                  <a:txBody>
                    <a:bodyPr/>
                    <a:lstStyle/>
                    <a:p>
                      <a:r>
                        <a:rPr lang="en-US" dirty="0" smtClean="0"/>
                        <a:t>0.142</a:t>
                      </a:r>
                      <a:endParaRPr lang="en-US" dirty="0"/>
                    </a:p>
                  </a:txBody>
                  <a:tcPr/>
                </a:tc>
                <a:tc>
                  <a:txBody>
                    <a:bodyPr/>
                    <a:lstStyle/>
                    <a:p>
                      <a:r>
                        <a:rPr lang="en-US" dirty="0" smtClean="0"/>
                        <a:t>0.044</a:t>
                      </a:r>
                      <a:endParaRPr lang="en-US" dirty="0"/>
                    </a:p>
                  </a:txBody>
                  <a:tcPr/>
                </a:tc>
                <a:tc>
                  <a:txBody>
                    <a:bodyPr/>
                    <a:lstStyle/>
                    <a:p>
                      <a:r>
                        <a:rPr lang="en-US" dirty="0" smtClean="0"/>
                        <a:t>0.045</a:t>
                      </a:r>
                      <a:endParaRPr lang="en-US" dirty="0"/>
                    </a:p>
                  </a:txBody>
                  <a:tcPr/>
                </a:tc>
              </a:tr>
              <a:tr h="370840">
                <a:tc>
                  <a:txBody>
                    <a:bodyPr/>
                    <a:lstStyle/>
                    <a:p>
                      <a:r>
                        <a:rPr lang="en-US" dirty="0" smtClean="0"/>
                        <a:t>Sum1</a:t>
                      </a:r>
                      <a:endParaRPr lang="en-US" dirty="0"/>
                    </a:p>
                  </a:txBody>
                  <a:tcPr/>
                </a:tc>
                <a:tc>
                  <a:txBody>
                    <a:bodyPr/>
                    <a:lstStyle/>
                    <a:p>
                      <a:r>
                        <a:rPr lang="en-US" dirty="0" smtClean="0"/>
                        <a:t>0.147</a:t>
                      </a:r>
                      <a:endParaRPr lang="en-US" dirty="0"/>
                    </a:p>
                  </a:txBody>
                  <a:tcPr/>
                </a:tc>
                <a:tc>
                  <a:txBody>
                    <a:bodyPr/>
                    <a:lstStyle/>
                    <a:p>
                      <a:r>
                        <a:rPr lang="en-US" dirty="0" smtClean="0"/>
                        <a:t>0.047</a:t>
                      </a:r>
                      <a:endParaRPr lang="en-US" dirty="0"/>
                    </a:p>
                  </a:txBody>
                  <a:tcPr/>
                </a:tc>
                <a:tc>
                  <a:txBody>
                    <a:bodyPr/>
                    <a:lstStyle/>
                    <a:p>
                      <a:r>
                        <a:rPr lang="en-US" dirty="0" smtClean="0"/>
                        <a:t>0.042</a:t>
                      </a:r>
                      <a:endParaRPr lang="en-US" dirty="0"/>
                    </a:p>
                  </a:txBody>
                  <a:tcPr/>
                </a:tc>
              </a:tr>
              <a:tr h="370840">
                <a:tc>
                  <a:txBody>
                    <a:bodyPr/>
                    <a:lstStyle/>
                    <a:p>
                      <a:r>
                        <a:rPr lang="en-US" dirty="0" smtClean="0"/>
                        <a:t>Sum2</a:t>
                      </a:r>
                      <a:endParaRPr lang="en-US" dirty="0"/>
                    </a:p>
                  </a:txBody>
                  <a:tcPr/>
                </a:tc>
                <a:tc>
                  <a:txBody>
                    <a:bodyPr/>
                    <a:lstStyle/>
                    <a:p>
                      <a:r>
                        <a:rPr lang="en-US" dirty="0" smtClean="0"/>
                        <a:t>0.136</a:t>
                      </a:r>
                      <a:endParaRPr lang="en-US" dirty="0"/>
                    </a:p>
                  </a:txBody>
                  <a:tcPr/>
                </a:tc>
                <a:tc>
                  <a:txBody>
                    <a:bodyPr/>
                    <a:lstStyle/>
                    <a:p>
                      <a:r>
                        <a:rPr lang="en-US" dirty="0" smtClean="0"/>
                        <a:t>0.056</a:t>
                      </a:r>
                      <a:endParaRPr lang="en-US" dirty="0"/>
                    </a:p>
                  </a:txBody>
                  <a:tcPr/>
                </a:tc>
                <a:tc>
                  <a:txBody>
                    <a:bodyPr/>
                    <a:lstStyle/>
                    <a:p>
                      <a:r>
                        <a:rPr lang="en-US" dirty="0" smtClean="0"/>
                        <a:t>0.047</a:t>
                      </a:r>
                      <a:endParaRPr lang="en-US" dirty="0"/>
                    </a:p>
                  </a:txBody>
                  <a:tcPr/>
                </a:tc>
              </a:tr>
              <a:tr h="370840">
                <a:tc>
                  <a:txBody>
                    <a:bodyPr/>
                    <a:lstStyle/>
                    <a:p>
                      <a:r>
                        <a:rPr lang="en-US" dirty="0" smtClean="0"/>
                        <a:t>Sum3</a:t>
                      </a:r>
                      <a:endParaRPr lang="en-US" dirty="0"/>
                    </a:p>
                  </a:txBody>
                  <a:tcPr/>
                </a:tc>
                <a:tc>
                  <a:txBody>
                    <a:bodyPr/>
                    <a:lstStyle/>
                    <a:p>
                      <a:r>
                        <a:rPr lang="en-US" dirty="0" smtClean="0"/>
                        <a:t>0.190</a:t>
                      </a:r>
                      <a:endParaRPr lang="en-US" dirty="0"/>
                    </a:p>
                  </a:txBody>
                  <a:tcPr/>
                </a:tc>
                <a:tc>
                  <a:txBody>
                    <a:bodyPr/>
                    <a:lstStyle/>
                    <a:p>
                      <a:r>
                        <a:rPr lang="en-US" dirty="0" smtClean="0"/>
                        <a:t>0.048</a:t>
                      </a:r>
                      <a:endParaRPr lang="en-US" dirty="0"/>
                    </a:p>
                  </a:txBody>
                  <a:tcPr/>
                </a:tc>
                <a:tc>
                  <a:txBody>
                    <a:bodyPr/>
                    <a:lstStyle/>
                    <a:p>
                      <a:r>
                        <a:rPr lang="en-US" dirty="0" smtClean="0"/>
                        <a:t>0.043</a:t>
                      </a:r>
                      <a:endParaRPr lang="en-US" dirty="0"/>
                    </a:p>
                  </a:txBody>
                  <a:tcPr/>
                </a:tc>
              </a:tr>
              <a:tr h="370840">
                <a:tc>
                  <a:txBody>
                    <a:bodyPr/>
                    <a:lstStyle/>
                    <a:p>
                      <a:r>
                        <a:rPr lang="en-US" dirty="0" smtClean="0"/>
                        <a:t>Factorial</a:t>
                      </a:r>
                      <a:endParaRPr lang="en-US" dirty="0"/>
                    </a:p>
                  </a:txBody>
                  <a:tcPr/>
                </a:tc>
                <a:tc>
                  <a:txBody>
                    <a:bodyPr/>
                    <a:lstStyle/>
                    <a:p>
                      <a:r>
                        <a:rPr lang="en-US" dirty="0" smtClean="0"/>
                        <a:t>0.125</a:t>
                      </a:r>
                      <a:endParaRPr lang="en-US" dirty="0"/>
                    </a:p>
                  </a:txBody>
                  <a:tcPr/>
                </a:tc>
                <a:tc>
                  <a:txBody>
                    <a:bodyPr/>
                    <a:lstStyle/>
                    <a:p>
                      <a:r>
                        <a:rPr lang="en-US" dirty="0" smtClean="0"/>
                        <a:t>X</a:t>
                      </a:r>
                      <a:endParaRPr lang="en-US" dirty="0"/>
                    </a:p>
                  </a:txBody>
                  <a:tcPr/>
                </a:tc>
                <a:tc>
                  <a:txBody>
                    <a:bodyPr/>
                    <a:lstStyle/>
                    <a:p>
                      <a:r>
                        <a:rPr lang="en-US" dirty="0" smtClean="0"/>
                        <a:t>0.118</a:t>
                      </a:r>
                      <a:endParaRPr lang="en-US" dirty="0"/>
                    </a:p>
                  </a:txBody>
                  <a:tcPr/>
                </a:tc>
              </a:tr>
              <a:tr h="370840">
                <a:tc>
                  <a:txBody>
                    <a:bodyPr/>
                    <a:lstStyle/>
                    <a:p>
                      <a:r>
                        <a:rPr lang="en-US" dirty="0" smtClean="0"/>
                        <a:t>CoincidenceCount0</a:t>
                      </a:r>
                      <a:endParaRPr lang="en-US" dirty="0"/>
                    </a:p>
                  </a:txBody>
                  <a:tcPr/>
                </a:tc>
                <a:tc>
                  <a:txBody>
                    <a:bodyPr/>
                    <a:lstStyle/>
                    <a:p>
                      <a:r>
                        <a:rPr lang="en-US" dirty="0" smtClean="0"/>
                        <a:t>11.3</a:t>
                      </a:r>
                      <a:endParaRPr lang="en-US" dirty="0"/>
                    </a:p>
                  </a:txBody>
                  <a:tcPr/>
                </a:tc>
                <a:tc>
                  <a:txBody>
                    <a:bodyPr/>
                    <a:lstStyle/>
                    <a:p>
                      <a:r>
                        <a:rPr lang="en-US" dirty="0" smtClean="0"/>
                        <a:t>23.7</a:t>
                      </a:r>
                      <a:endParaRPr lang="en-US" dirty="0"/>
                    </a:p>
                  </a:txBody>
                  <a:tcPr/>
                </a:tc>
                <a:tc>
                  <a:txBody>
                    <a:bodyPr/>
                    <a:lstStyle/>
                    <a:p>
                      <a:r>
                        <a:rPr lang="en-US" dirty="0" smtClean="0"/>
                        <a:t>1.62</a:t>
                      </a:r>
                      <a:endParaRPr lang="en-US" dirty="0"/>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CoincidenceCount1</a:t>
                      </a:r>
                    </a:p>
                  </a:txBody>
                  <a:tcPr/>
                </a:tc>
                <a:tc>
                  <a:txBody>
                    <a:bodyPr/>
                    <a:lstStyle/>
                    <a:p>
                      <a:r>
                        <a:rPr lang="en-US" dirty="0" smtClean="0"/>
                        <a:t>24.5</a:t>
                      </a:r>
                      <a:endParaRPr lang="en-US" dirty="0"/>
                    </a:p>
                  </a:txBody>
                  <a:tcPr/>
                </a:tc>
                <a:tc>
                  <a:txBody>
                    <a:bodyPr/>
                    <a:lstStyle/>
                    <a:p>
                      <a:r>
                        <a:rPr lang="en-US" dirty="0" smtClean="0"/>
                        <a:t>&gt; 1200</a:t>
                      </a:r>
                      <a:endParaRPr lang="en-US" dirty="0"/>
                    </a:p>
                  </a:txBody>
                  <a:tcPr/>
                </a:tc>
                <a:tc>
                  <a:txBody>
                    <a:bodyPr/>
                    <a:lstStyle/>
                    <a:p>
                      <a:pPr>
                        <a:buFont typeface="Wingdings" pitchFamily="2" charset="2"/>
                        <a:buNone/>
                      </a:pPr>
                      <a:r>
                        <a:rPr lang="en-US" dirty="0" smtClean="0"/>
                        <a:t>723</a:t>
                      </a:r>
                      <a:endParaRPr lang="en-US" dirty="0"/>
                    </a:p>
                  </a:txBody>
                  <a:tcPr/>
                </a:tc>
              </a:tr>
              <a:tr h="370840">
                <a:tc>
                  <a:txBody>
                    <a:bodyPr/>
                    <a:lstStyle/>
                    <a:p>
                      <a:pPr marL="0" marR="0" indent="0" algn="l" defTabSz="914363" rtl="0" eaLnBrk="1" fontAlgn="auto" latinLnBrk="0" hangingPunct="1">
                        <a:lnSpc>
                          <a:spcPct val="100000"/>
                        </a:lnSpc>
                        <a:spcBef>
                          <a:spcPts val="0"/>
                        </a:spcBef>
                        <a:spcAft>
                          <a:spcPts val="0"/>
                        </a:spcAft>
                        <a:buClrTx/>
                        <a:buSzTx/>
                        <a:buFontTx/>
                        <a:buNone/>
                        <a:tabLst/>
                        <a:defRPr/>
                      </a:pPr>
                      <a:r>
                        <a:rPr lang="en-US" dirty="0" smtClean="0"/>
                        <a:t>CoincidenceCount2</a:t>
                      </a:r>
                    </a:p>
                  </a:txBody>
                  <a:tcPr/>
                </a:tc>
                <a:tc>
                  <a:txBody>
                    <a:bodyPr/>
                    <a:lstStyle/>
                    <a:p>
                      <a:r>
                        <a:rPr lang="en-US" dirty="0" smtClean="0"/>
                        <a:t>18.0</a:t>
                      </a:r>
                      <a:endParaRPr lang="en-US" dirty="0"/>
                    </a:p>
                  </a:txBody>
                  <a:tcPr/>
                </a:tc>
                <a:tc>
                  <a:txBody>
                    <a:bodyPr/>
                    <a:lstStyle/>
                    <a:p>
                      <a:r>
                        <a:rPr lang="en-US" dirty="0" smtClean="0"/>
                        <a:t>11.6</a:t>
                      </a:r>
                      <a:endParaRPr lang="en-US" dirty="0"/>
                    </a:p>
                  </a:txBody>
                  <a:tcPr/>
                </a:tc>
                <a:tc>
                  <a:txBody>
                    <a:bodyPr/>
                    <a:lstStyle/>
                    <a:p>
                      <a:r>
                        <a:rPr lang="en-US" dirty="0" smtClean="0"/>
                        <a:t>164.7</a:t>
                      </a:r>
                      <a:endParaRPr lang="en-US" dirty="0"/>
                    </a:p>
                  </a:txBody>
                  <a:tcPr/>
                </a:tc>
              </a:tr>
              <a:tr h="370840">
                <a:tc>
                  <a:txBody>
                    <a:bodyPr/>
                    <a:lstStyle/>
                    <a:p>
                      <a:r>
                        <a:rPr lang="en-US" dirty="0" err="1" smtClean="0"/>
                        <a:t>MinSegment</a:t>
                      </a:r>
                      <a:r>
                        <a:rPr lang="en-US" baseline="0" dirty="0" err="1" smtClean="0"/>
                        <a:t>Sum</a:t>
                      </a:r>
                      <a:r>
                        <a:rPr lang="en-US" baseline="0" dirty="0" smtClean="0"/>
                        <a:t>*</a:t>
                      </a:r>
                      <a:endParaRPr lang="en-US" dirty="0"/>
                    </a:p>
                  </a:txBody>
                  <a:tcPr/>
                </a:tc>
                <a:tc>
                  <a:txBody>
                    <a:bodyPr/>
                    <a:lstStyle/>
                    <a:p>
                      <a:r>
                        <a:rPr lang="en-US" dirty="0" smtClean="0"/>
                        <a:t>27.7</a:t>
                      </a:r>
                      <a:endParaRPr lang="en-US" dirty="0"/>
                    </a:p>
                  </a:txBody>
                  <a:tcPr/>
                </a:tc>
                <a:tc>
                  <a:txBody>
                    <a:bodyPr/>
                    <a:lstStyle/>
                    <a:p>
                      <a:r>
                        <a:rPr lang="en-US" dirty="0" smtClean="0"/>
                        <a:t>11.75</a:t>
                      </a:r>
                      <a:endParaRPr lang="en-US" dirty="0"/>
                    </a:p>
                  </a:txBody>
                  <a:tcPr/>
                </a:tc>
                <a:tc>
                  <a:txBody>
                    <a:bodyPr/>
                    <a:lstStyle/>
                    <a:p>
                      <a:r>
                        <a:rPr lang="en-US" dirty="0" smtClean="0"/>
                        <a:t>94.2</a:t>
                      </a:r>
                      <a:endParaRPr lang="en-US" dirty="0"/>
                    </a:p>
                  </a:txBody>
                  <a:tcPr/>
                </a:tc>
              </a:tr>
            </a:tbl>
          </a:graphicData>
        </a:graphic>
      </p:graphicFrame>
      <p:sp>
        <p:nvSpPr>
          <p:cNvPr id="5" name="TextBox 4"/>
          <p:cNvSpPr txBox="1"/>
          <p:nvPr/>
        </p:nvSpPr>
        <p:spPr>
          <a:xfrm>
            <a:off x="464024" y="6305274"/>
            <a:ext cx="4080681" cy="307777"/>
          </a:xfrm>
          <a:prstGeom prst="rect">
            <a:avLst/>
          </a:prstGeom>
          <a:noFill/>
        </p:spPr>
        <p:txBody>
          <a:bodyPr wrap="square" rtlCol="0">
            <a:spAutoFit/>
          </a:bodyPr>
          <a:lstStyle/>
          <a:p>
            <a:r>
              <a:rPr lang="en-US" sz="1400" dirty="0" smtClean="0">
                <a:solidFill>
                  <a:schemeClr val="bg1"/>
                </a:solidFill>
              </a:rPr>
              <a:t>*)  /inductiveMinMax:4</a:t>
            </a:r>
            <a:endParaRPr lang="en-US" sz="1400" dirty="0" smtClean="0">
              <a:solidFill>
                <a:schemeClr val="bg1"/>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381000" y="1044379"/>
            <a:ext cx="8382000" cy="5230663"/>
          </a:xfrm>
        </p:spPr>
        <p:txBody>
          <a:bodyPr/>
          <a:lstStyle/>
          <a:p>
            <a:r>
              <a:rPr lang="en-US" dirty="0" smtClean="0"/>
              <a:t>Higher-order features can be usefully encoded in first-order logic for SMT solvers</a:t>
            </a:r>
          </a:p>
          <a:p>
            <a:r>
              <a:rPr lang="en-US" dirty="0" smtClean="0"/>
              <a:t>Good trigger engineering is crucial</a:t>
            </a:r>
          </a:p>
          <a:p>
            <a:pPr lvl="1"/>
            <a:r>
              <a:rPr lang="en-US" i="1" dirty="0" smtClean="0">
                <a:solidFill>
                  <a:schemeClr val="accent4">
                    <a:lumMod val="50000"/>
                  </a:schemeClr>
                </a:solidFill>
              </a:rPr>
              <a:t>Read this paper!</a:t>
            </a:r>
          </a:p>
          <a:p>
            <a:r>
              <a:rPr lang="en-US" dirty="0" smtClean="0"/>
              <a:t>Future work</a:t>
            </a:r>
          </a:p>
          <a:p>
            <a:pPr lvl="1"/>
            <a:r>
              <a:rPr lang="en-US" sz="3300" dirty="0" smtClean="0"/>
              <a:t>Support general </a:t>
            </a:r>
            <a:r>
              <a:rPr lang="el-GR" sz="3300" dirty="0" smtClean="0"/>
              <a:t>λ</a:t>
            </a:r>
            <a:r>
              <a:rPr lang="en-US" sz="3300" dirty="0" smtClean="0"/>
              <a:t>-expressions, collection comprehensions</a:t>
            </a:r>
          </a:p>
          <a:p>
            <a:pPr lvl="1"/>
            <a:r>
              <a:rPr lang="en-US" sz="3300" dirty="0" smtClean="0"/>
              <a:t>Verify more programs</a:t>
            </a:r>
          </a:p>
          <a:p>
            <a:r>
              <a:rPr lang="en-US" sz="3600" dirty="0" smtClean="0"/>
              <a:t>Download Spec# and </a:t>
            </a:r>
            <a:r>
              <a:rPr lang="en-US" sz="3600" i="1" dirty="0" smtClean="0">
                <a:solidFill>
                  <a:schemeClr val="accent4">
                    <a:lumMod val="50000"/>
                  </a:schemeClr>
                </a:solidFill>
              </a:rPr>
              <a:t>teach</a:t>
            </a:r>
            <a:endParaRPr lang="en-US" sz="3000" i="1" dirty="0" smtClean="0">
              <a:solidFill>
                <a:schemeClr val="accent4">
                  <a:lumMod val="50000"/>
                </a:schemeClr>
              </a:solidFill>
            </a:endParaRPr>
          </a:p>
          <a:p>
            <a:pPr lvl="1"/>
            <a:r>
              <a:rPr lang="en-US" dirty="0" smtClean="0"/>
              <a:t>http://research.microsoft.com/specsharp</a:t>
            </a:r>
            <a:endParaRPr lang="en-US" dirty="0" smtClean="0"/>
          </a:p>
        </p:txBody>
      </p:sp>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Goal</a:t>
            </a:r>
            <a:endParaRPr lang="en-US" dirty="0"/>
          </a:p>
        </p:txBody>
      </p:sp>
      <p:sp>
        <p:nvSpPr>
          <p:cNvPr id="3" name="Content Placeholder 2"/>
          <p:cNvSpPr>
            <a:spLocks noGrp="1"/>
          </p:cNvSpPr>
          <p:nvPr>
            <p:ph idx="1"/>
          </p:nvPr>
        </p:nvSpPr>
        <p:spPr>
          <a:xfrm>
            <a:off x="381000" y="1167211"/>
            <a:ext cx="8382000" cy="4565865"/>
          </a:xfrm>
        </p:spPr>
        <p:txBody>
          <a:bodyPr/>
          <a:lstStyle/>
          <a:p>
            <a:r>
              <a:rPr lang="en-US" dirty="0" smtClean="0"/>
              <a:t>Automatic program verification</a:t>
            </a:r>
          </a:p>
          <a:p>
            <a:pPr lvl="1"/>
            <a:r>
              <a:rPr lang="en-US" dirty="0" smtClean="0"/>
              <a:t>program + specifications</a:t>
            </a:r>
            <a:br>
              <a:rPr lang="en-US" dirty="0" smtClean="0"/>
            </a:br>
            <a:r>
              <a:rPr lang="en-US" dirty="0" smtClean="0"/>
              <a:t>automatically</a:t>
            </a:r>
            <a:r>
              <a:rPr lang="en-US" dirty="0" smtClean="0"/>
              <a:t> </a:t>
            </a:r>
            <a:r>
              <a:rPr lang="en-US" dirty="0" smtClean="0"/>
              <a:t>lead to proofs/refutations</a:t>
            </a:r>
          </a:p>
          <a:p>
            <a:r>
              <a:rPr lang="en-US" dirty="0" smtClean="0"/>
              <a:t>…with support for:</a:t>
            </a:r>
          </a:p>
          <a:p>
            <a:pPr lvl="1"/>
            <a:r>
              <a:rPr lang="en-US" dirty="0" smtClean="0"/>
              <a:t>modern programming language features</a:t>
            </a:r>
          </a:p>
          <a:p>
            <a:pPr lvl="1"/>
            <a:r>
              <a:rPr lang="en-US" dirty="0" smtClean="0"/>
              <a:t>expressive specifications</a:t>
            </a:r>
          </a:p>
          <a:p>
            <a:pPr>
              <a:spcBef>
                <a:spcPts val="1800"/>
              </a:spcBef>
            </a:pPr>
            <a:r>
              <a:rPr lang="en-US" dirty="0" smtClean="0"/>
              <a:t>In this paper:</a:t>
            </a:r>
          </a:p>
          <a:p>
            <a:pPr lvl="1"/>
            <a:r>
              <a:rPr lang="en-US" dirty="0" smtClean="0"/>
              <a:t>We add support for common</a:t>
            </a:r>
            <a:br>
              <a:rPr lang="en-US" dirty="0" smtClean="0"/>
            </a:br>
            <a:r>
              <a:rPr lang="en-US" i="1" dirty="0" smtClean="0">
                <a:solidFill>
                  <a:schemeClr val="accent4">
                    <a:lumMod val="50000"/>
                  </a:schemeClr>
                </a:solidFill>
              </a:rPr>
              <a:t>comprehension expressions</a:t>
            </a:r>
            <a:endParaRPr lang="en-US" i="1" dirty="0">
              <a:solidFill>
                <a:schemeClr val="accent4">
                  <a:lumMod val="50000"/>
                </a:schemeClr>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Comprehensions-screenshot.gif"/>
          <p:cNvPicPr>
            <a:picLocks noChangeAspect="1"/>
          </p:cNvPicPr>
          <p:nvPr/>
        </p:nvPicPr>
        <p:blipFill>
          <a:blip r:embed="rId3" cstate="print"/>
          <a:stretch>
            <a:fillRect/>
          </a:stretch>
        </p:blipFill>
        <p:spPr>
          <a:xfrm>
            <a:off x="2411442" y="1354826"/>
            <a:ext cx="6118415" cy="4336290"/>
          </a:xfrm>
          <a:prstGeom prst="rect">
            <a:avLst/>
          </a:prstGeom>
          <a:effectLst>
            <a:reflection blurRad="6350" stA="50000" endA="275" endPos="40000" dist="101600" dir="5400000" sy="-100000" algn="bl" rotWithShape="0"/>
          </a:effectLst>
          <a:scene3d>
            <a:camera prst="perspectiveContrastingRightFacing"/>
            <a:lightRig rig="threePt" dir="t"/>
          </a:scene3d>
        </p:spPr>
      </p:pic>
      <p:sp>
        <p:nvSpPr>
          <p:cNvPr id="5" name="Subtitle 4"/>
          <p:cNvSpPr>
            <a:spLocks noGrp="1"/>
          </p:cNvSpPr>
          <p:nvPr>
            <p:ph type="subTitle" idx="1"/>
          </p:nvPr>
        </p:nvSpPr>
        <p:spPr/>
        <p:txBody>
          <a:bodyPr/>
          <a:lstStyle/>
          <a:p>
            <a:endParaRPr lang="en-US"/>
          </a:p>
        </p:txBody>
      </p:sp>
      <p:sp>
        <p:nvSpPr>
          <p:cNvPr id="2" name="Title 1"/>
          <p:cNvSpPr>
            <a:spLocks noGrp="1"/>
          </p:cNvSpPr>
          <p:nvPr>
            <p:ph type="ctrTitle"/>
          </p:nvPr>
        </p:nvSpPr>
        <p:spPr/>
        <p:txBody>
          <a:bodyPr/>
          <a:lstStyle/>
          <a:p>
            <a:r>
              <a:rPr smtClean="0"/>
              <a:t>Demo</a:t>
            </a:r>
            <a:endParaRPr lang="en-US" dirty="0"/>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Challenges</a:t>
            </a:r>
            <a:endParaRPr lang="en-US" dirty="0"/>
          </a:p>
        </p:txBody>
      </p:sp>
      <p:sp>
        <p:nvSpPr>
          <p:cNvPr id="3" name="Content Placeholder 2"/>
          <p:cNvSpPr>
            <a:spLocks noGrp="1"/>
          </p:cNvSpPr>
          <p:nvPr>
            <p:ph idx="1"/>
          </p:nvPr>
        </p:nvSpPr>
        <p:spPr>
          <a:xfrm>
            <a:off x="381000" y="1412875"/>
            <a:ext cx="8382000" cy="1472711"/>
          </a:xfrm>
        </p:spPr>
        <p:txBody>
          <a:bodyPr/>
          <a:lstStyle/>
          <a:p>
            <a:r>
              <a:rPr lang="en-US" dirty="0" smtClean="0"/>
              <a:t>Comprehensions are like higher-order bindings</a:t>
            </a:r>
          </a:p>
          <a:p>
            <a:r>
              <a:rPr lang="en-US" dirty="0" smtClean="0"/>
              <a:t>Automatic provers use first-order logic</a:t>
            </a:r>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Template functions</a:t>
            </a:r>
            <a:endParaRPr lang="en-US" dirty="0"/>
          </a:p>
        </p:txBody>
      </p:sp>
      <p:sp>
        <p:nvSpPr>
          <p:cNvPr id="3" name="Content Placeholder 2"/>
          <p:cNvSpPr>
            <a:spLocks noGrp="1"/>
          </p:cNvSpPr>
          <p:nvPr>
            <p:ph idx="1"/>
          </p:nvPr>
        </p:nvSpPr>
        <p:spPr>
          <a:xfrm>
            <a:off x="381000" y="1412875"/>
            <a:ext cx="8382000" cy="2031325"/>
          </a:xfrm>
        </p:spPr>
        <p:txBody>
          <a:bodyPr/>
          <a:lstStyle/>
          <a:p>
            <a:r>
              <a:rPr lang="en-US" dirty="0" smtClean="0"/>
              <a:t>Introduce a first-order function for each comprehension template</a:t>
            </a:r>
          </a:p>
          <a:p>
            <a:r>
              <a:rPr lang="en-US" dirty="0" smtClean="0"/>
              <a:t>Examples:</a:t>
            </a:r>
          </a:p>
          <a:p>
            <a:endParaRPr lang="en-US" dirty="0" smtClean="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657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4" name="Picture 10"/>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60046" y="3011149"/>
            <a:ext cx="2538498" cy="942871"/>
          </a:xfrm>
          <a:prstGeom prst="rect">
            <a:avLst/>
          </a:prstGeom>
          <a:noFill/>
        </p:spPr>
      </p:pic>
      <p:sp>
        <p:nvSpPr>
          <p:cNvPr id="16" name="TextBox 15"/>
          <p:cNvSpPr txBox="1"/>
          <p:nvPr/>
        </p:nvSpPr>
        <p:spPr>
          <a:xfrm>
            <a:off x="4069301" y="3057099"/>
            <a:ext cx="3466532" cy="584775"/>
          </a:xfrm>
          <a:prstGeom prst="rect">
            <a:avLst/>
          </a:prstGeom>
          <a:noFill/>
        </p:spPr>
        <p:txBody>
          <a:bodyPr wrap="square" rtlCol="0">
            <a:spAutoFit/>
          </a:bodyPr>
          <a:lstStyle/>
          <a:p>
            <a:r>
              <a:rPr lang="en-US" sz="3200" dirty="0" smtClean="0">
                <a:solidFill>
                  <a:schemeClr val="bg1"/>
                </a:solidFill>
              </a:rPr>
              <a:t>=    f(0, N, a, b)</a:t>
            </a:r>
            <a:endParaRPr lang="en-US" sz="3200" dirty="0" smtClean="0">
              <a:solidFill>
                <a:schemeClr val="bg1"/>
              </a:solidFill>
            </a:endParaRPr>
          </a:p>
        </p:txBody>
      </p:sp>
      <p:sp>
        <p:nvSpPr>
          <p:cNvPr id="1037"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1" name="Right Brace 20"/>
          <p:cNvSpPr/>
          <p:nvPr/>
        </p:nvSpPr>
        <p:spPr>
          <a:xfrm rot="16200000" flipH="1">
            <a:off x="5105332" y="3478400"/>
            <a:ext cx="742194" cy="791836"/>
          </a:xfrm>
          <a:prstGeom prst="rightBrac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2" name="Right Brace 21"/>
          <p:cNvSpPr/>
          <p:nvPr/>
        </p:nvSpPr>
        <p:spPr>
          <a:xfrm rot="16200000" flipH="1">
            <a:off x="6035566" y="3464545"/>
            <a:ext cx="742194" cy="791836"/>
          </a:xfrm>
          <a:prstGeom prst="rightBrace">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TextBox 22"/>
          <p:cNvSpPr txBox="1"/>
          <p:nvPr/>
        </p:nvSpPr>
        <p:spPr>
          <a:xfrm rot="21008829">
            <a:off x="4018839" y="4417150"/>
            <a:ext cx="1668460" cy="584775"/>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3200" dirty="0" smtClean="0">
                <a:solidFill>
                  <a:schemeClr val="bg1"/>
                </a:solidFill>
              </a:rPr>
              <a:t>bounds</a:t>
            </a:r>
            <a:endParaRPr lang="en-US" sz="3200" dirty="0" smtClean="0">
              <a:solidFill>
                <a:schemeClr val="bg1"/>
              </a:solidFill>
            </a:endParaRPr>
          </a:p>
        </p:txBody>
      </p:sp>
      <p:sp>
        <p:nvSpPr>
          <p:cNvPr id="24" name="TextBox 23"/>
          <p:cNvSpPr txBox="1"/>
          <p:nvPr/>
        </p:nvSpPr>
        <p:spPr>
          <a:xfrm rot="21008829">
            <a:off x="6145502" y="4171486"/>
            <a:ext cx="2268165" cy="1077218"/>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3200" dirty="0" smtClean="0">
                <a:solidFill>
                  <a:schemeClr val="bg1"/>
                </a:solidFill>
              </a:rPr>
              <a:t>free variables</a:t>
            </a:r>
            <a:endParaRPr lang="en-US" sz="3200"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0" presetClass="entr" presetSubtype="0" fill="hold" grpId="0" nodeType="clickEffect">
                                  <p:stCondLst>
                                    <p:cond delay="0"/>
                                  </p:stCondLst>
                                  <p:iterate type="lt">
                                    <p:tmPct val="10000"/>
                                  </p:iterate>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1"/>
                                          </p:val>
                                        </p:tav>
                                        <p:tav tm="100000">
                                          <p:val>
                                            <p:strVal val="#ppt_x"/>
                                          </p:val>
                                        </p:tav>
                                      </p:tavLst>
                                    </p:anim>
                                    <p:anim calcmode="lin" valueType="num">
                                      <p:cBhvr>
                                        <p:cTn id="9" dur="500" fill="hold"/>
                                        <p:tgtEl>
                                          <p:spTgt spid="16"/>
                                        </p:tgtEl>
                                        <p:attrNameLst>
                                          <p:attrName>ppt_y</p:attrName>
                                        </p:attrNameLst>
                                      </p:cBhvr>
                                      <p:tavLst>
                                        <p:tav tm="0">
                                          <p:val>
                                            <p:strVal val="#ppt_y"/>
                                          </p:val>
                                        </p:tav>
                                        <p:tav tm="100000">
                                          <p:val>
                                            <p:strVal val="#ppt_y"/>
                                          </p:val>
                                        </p:tav>
                                      </p:tavLst>
                                    </p:anim>
                                  </p:childTnLst>
                                </p:cTn>
                              </p:par>
                            </p:childTnLst>
                          </p:cTn>
                        </p:par>
                        <p:par>
                          <p:cTn id="10" fill="hold">
                            <p:stCondLst>
                              <p:cond delay="1000"/>
                            </p:stCondLst>
                            <p:childTnLst>
                              <p:par>
                                <p:cTn id="11" presetID="17" presetClass="entr" presetSubtype="8" fill="hold" grpId="0" nodeType="after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ppt_x</p:attrName>
                                        </p:attrNameLst>
                                      </p:cBhvr>
                                      <p:tavLst>
                                        <p:tav tm="0">
                                          <p:val>
                                            <p:strVal val="#ppt_x-#ppt_w/2"/>
                                          </p:val>
                                        </p:tav>
                                        <p:tav tm="100000">
                                          <p:val>
                                            <p:strVal val="#ppt_x"/>
                                          </p:val>
                                        </p:tav>
                                      </p:tavLst>
                                    </p:anim>
                                    <p:anim calcmode="lin" valueType="num">
                                      <p:cBhvr>
                                        <p:cTn id="14" dur="500" fill="hold"/>
                                        <p:tgtEl>
                                          <p:spTgt spid="21"/>
                                        </p:tgtEl>
                                        <p:attrNameLst>
                                          <p:attrName>ppt_y</p:attrName>
                                        </p:attrNameLst>
                                      </p:cBhvr>
                                      <p:tavLst>
                                        <p:tav tm="0">
                                          <p:val>
                                            <p:strVal val="#ppt_y"/>
                                          </p:val>
                                        </p:tav>
                                        <p:tav tm="100000">
                                          <p:val>
                                            <p:strVal val="#ppt_y"/>
                                          </p:val>
                                        </p:tav>
                                      </p:tavLst>
                                    </p:anim>
                                    <p:anim calcmode="lin" valueType="num">
                                      <p:cBhvr>
                                        <p:cTn id="15" dur="500" fill="hold"/>
                                        <p:tgtEl>
                                          <p:spTgt spid="21"/>
                                        </p:tgtEl>
                                        <p:attrNameLst>
                                          <p:attrName>ppt_w</p:attrName>
                                        </p:attrNameLst>
                                      </p:cBhvr>
                                      <p:tavLst>
                                        <p:tav tm="0">
                                          <p:val>
                                            <p:fltVal val="0"/>
                                          </p:val>
                                        </p:tav>
                                        <p:tav tm="100000">
                                          <p:val>
                                            <p:strVal val="#ppt_w"/>
                                          </p:val>
                                        </p:tav>
                                      </p:tavLst>
                                    </p:anim>
                                    <p:anim calcmode="lin" valueType="num">
                                      <p:cBhvr>
                                        <p:cTn id="16" dur="500" fill="hold"/>
                                        <p:tgtEl>
                                          <p:spTgt spid="21"/>
                                        </p:tgtEl>
                                        <p:attrNameLst>
                                          <p:attrName>ppt_h</p:attrName>
                                        </p:attrNameLst>
                                      </p:cBhvr>
                                      <p:tavLst>
                                        <p:tav tm="0">
                                          <p:val>
                                            <p:strVal val="#ppt_h"/>
                                          </p:val>
                                        </p:tav>
                                        <p:tav tm="100000">
                                          <p:val>
                                            <p:strVal val="#ppt_h"/>
                                          </p:val>
                                        </p:tav>
                                      </p:tavLst>
                                    </p:anim>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0"/>
                                          </p:stCondLst>
                                        </p:cTn>
                                        <p:tgtEl>
                                          <p:spTgt spid="23"/>
                                        </p:tgtEl>
                                        <p:attrNameLst>
                                          <p:attrName>style.visibility</p:attrName>
                                        </p:attrNameLst>
                                      </p:cBhvr>
                                      <p:to>
                                        <p:strVal val="visible"/>
                                      </p:to>
                                    </p:set>
                                  </p:childTnLst>
                                </p:cTn>
                              </p:par>
                            </p:childTnLst>
                          </p:cTn>
                        </p:par>
                        <p:par>
                          <p:cTn id="20" fill="hold">
                            <p:stCondLst>
                              <p:cond delay="1500"/>
                            </p:stCondLst>
                            <p:childTnLst>
                              <p:par>
                                <p:cTn id="21" presetID="17" presetClass="entr" presetSubtype="8" fill="hold" grpId="0" nodeType="afterEffect">
                                  <p:stCondLst>
                                    <p:cond delay="0"/>
                                  </p:stCondLst>
                                  <p:childTnLst>
                                    <p:set>
                                      <p:cBhvr>
                                        <p:cTn id="22" dur="1" fill="hold">
                                          <p:stCondLst>
                                            <p:cond delay="0"/>
                                          </p:stCondLst>
                                        </p:cTn>
                                        <p:tgtEl>
                                          <p:spTgt spid="22"/>
                                        </p:tgtEl>
                                        <p:attrNameLst>
                                          <p:attrName>style.visibility</p:attrName>
                                        </p:attrNameLst>
                                      </p:cBhvr>
                                      <p:to>
                                        <p:strVal val="visible"/>
                                      </p:to>
                                    </p:set>
                                    <p:anim calcmode="lin" valueType="num">
                                      <p:cBhvr>
                                        <p:cTn id="23" dur="500" fill="hold"/>
                                        <p:tgtEl>
                                          <p:spTgt spid="22"/>
                                        </p:tgtEl>
                                        <p:attrNameLst>
                                          <p:attrName>ppt_x</p:attrName>
                                        </p:attrNameLst>
                                      </p:cBhvr>
                                      <p:tavLst>
                                        <p:tav tm="0">
                                          <p:val>
                                            <p:strVal val="#ppt_x-#ppt_w/2"/>
                                          </p:val>
                                        </p:tav>
                                        <p:tav tm="100000">
                                          <p:val>
                                            <p:strVal val="#ppt_x"/>
                                          </p:val>
                                        </p:tav>
                                      </p:tavLst>
                                    </p:anim>
                                    <p:anim calcmode="lin" valueType="num">
                                      <p:cBhvr>
                                        <p:cTn id="24" dur="500" fill="hold"/>
                                        <p:tgtEl>
                                          <p:spTgt spid="22"/>
                                        </p:tgtEl>
                                        <p:attrNameLst>
                                          <p:attrName>ppt_y</p:attrName>
                                        </p:attrNameLst>
                                      </p:cBhvr>
                                      <p:tavLst>
                                        <p:tav tm="0">
                                          <p:val>
                                            <p:strVal val="#ppt_y"/>
                                          </p:val>
                                        </p:tav>
                                        <p:tav tm="100000">
                                          <p:val>
                                            <p:strVal val="#ppt_y"/>
                                          </p:val>
                                        </p:tav>
                                      </p:tavLst>
                                    </p:anim>
                                    <p:anim calcmode="lin" valueType="num">
                                      <p:cBhvr>
                                        <p:cTn id="25" dur="500" fill="hold"/>
                                        <p:tgtEl>
                                          <p:spTgt spid="22"/>
                                        </p:tgtEl>
                                        <p:attrNameLst>
                                          <p:attrName>ppt_w</p:attrName>
                                        </p:attrNameLst>
                                      </p:cBhvr>
                                      <p:tavLst>
                                        <p:tav tm="0">
                                          <p:val>
                                            <p:fltVal val="0"/>
                                          </p:val>
                                        </p:tav>
                                        <p:tav tm="100000">
                                          <p:val>
                                            <p:strVal val="#ppt_w"/>
                                          </p:val>
                                        </p:tav>
                                      </p:tavLst>
                                    </p:anim>
                                    <p:anim calcmode="lin" valueType="num">
                                      <p:cBhvr>
                                        <p:cTn id="26" dur="500" fill="hold"/>
                                        <p:tgtEl>
                                          <p:spTgt spid="22"/>
                                        </p:tgtEl>
                                        <p:attrNameLst>
                                          <p:attrName>ppt_h</p:attrName>
                                        </p:attrNameLst>
                                      </p:cBhvr>
                                      <p:tavLst>
                                        <p:tav tm="0">
                                          <p:val>
                                            <p:strVal val="#ppt_h"/>
                                          </p:val>
                                        </p:tav>
                                        <p:tav tm="100000">
                                          <p:val>
                                            <p:strVal val="#ppt_h"/>
                                          </p:val>
                                        </p:tav>
                                      </p:tavLst>
                                    </p:anim>
                                  </p:childTnLst>
                                </p:cTn>
                              </p:par>
                            </p:childTnLst>
                          </p:cTn>
                        </p:par>
                        <p:par>
                          <p:cTn id="27" fill="hold">
                            <p:stCondLst>
                              <p:cond delay="2000"/>
                            </p:stCondLst>
                            <p:childTnLst>
                              <p:par>
                                <p:cTn id="28" presetID="1" presetClass="entr" presetSubtype="0" fill="hold" grpId="0" nodeType="afterEffect">
                                  <p:stCondLst>
                                    <p:cond delay="0"/>
                                  </p:stCondLst>
                                  <p:childTnLst>
                                    <p:set>
                                      <p:cBhvr>
                                        <p:cTn id="29"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1" grpId="0" animBg="1"/>
      <p:bldP spid="22" grpId="0" animBg="1"/>
      <p:bldP spid="23" grpId="0" animBg="1"/>
      <p:bldP spid="2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Template functions</a:t>
            </a:r>
            <a:endParaRPr lang="en-US" dirty="0"/>
          </a:p>
        </p:txBody>
      </p:sp>
      <p:sp>
        <p:nvSpPr>
          <p:cNvPr id="3" name="Content Placeholder 2"/>
          <p:cNvSpPr>
            <a:spLocks noGrp="1"/>
          </p:cNvSpPr>
          <p:nvPr>
            <p:ph idx="1"/>
          </p:nvPr>
        </p:nvSpPr>
        <p:spPr>
          <a:xfrm>
            <a:off x="381000" y="1412875"/>
            <a:ext cx="8382000" cy="2031325"/>
          </a:xfrm>
        </p:spPr>
        <p:txBody>
          <a:bodyPr/>
          <a:lstStyle/>
          <a:p>
            <a:r>
              <a:rPr lang="en-US" dirty="0" smtClean="0"/>
              <a:t>Introduce a first-order function for each comprehension template</a:t>
            </a:r>
          </a:p>
          <a:p>
            <a:r>
              <a:rPr lang="en-US" dirty="0" smtClean="0"/>
              <a:t>Examples:</a:t>
            </a:r>
          </a:p>
          <a:p>
            <a:endParaRPr lang="en-US" dirty="0" smtClean="0"/>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9" name="Rectangle 5"/>
          <p:cNvSpPr>
            <a:spLocks noChangeArrowheads="1"/>
          </p:cNvSpPr>
          <p:nvPr/>
        </p:nvSpPr>
        <p:spPr bwMode="auto">
          <a:xfrm>
            <a:off x="0" y="6572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smtClean="0">
                <a:ln>
                  <a:noFill/>
                </a:ln>
                <a:solidFill>
                  <a:schemeClr val="tx1"/>
                </a:solidFill>
                <a:effectLst/>
                <a:latin typeface="Calibri" pitchFamily="34" charset="0"/>
                <a:ea typeface="Calibri" pitchFamily="34" charset="0"/>
                <a:cs typeface="Times New Roman" pitchFamily="18" charset="0"/>
              </a:rPr>
              <a:t> </a:t>
            </a: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31" name="Rectangle 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0" name="Picture 6"/>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1160046" y="4091826"/>
            <a:ext cx="1474747" cy="942871"/>
          </a:xfrm>
          <a:prstGeom prst="rect">
            <a:avLst/>
          </a:prstGeom>
          <a:noFill/>
        </p:spPr>
      </p:pic>
      <p:sp>
        <p:nvSpPr>
          <p:cNvPr id="1033" name="Rectangle 9"/>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5" name="Rectangle 1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4" name="Picture 10"/>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160046" y="3011149"/>
            <a:ext cx="2538498" cy="942871"/>
          </a:xfrm>
          <a:prstGeom prst="rect">
            <a:avLst/>
          </a:prstGeom>
          <a:noFill/>
        </p:spPr>
      </p:pic>
      <p:sp>
        <p:nvSpPr>
          <p:cNvPr id="16" name="TextBox 15"/>
          <p:cNvSpPr txBox="1"/>
          <p:nvPr/>
        </p:nvSpPr>
        <p:spPr>
          <a:xfrm>
            <a:off x="4069301" y="3057099"/>
            <a:ext cx="3466532" cy="584775"/>
          </a:xfrm>
          <a:prstGeom prst="rect">
            <a:avLst/>
          </a:prstGeom>
          <a:noFill/>
        </p:spPr>
        <p:txBody>
          <a:bodyPr wrap="square" rtlCol="0">
            <a:spAutoFit/>
          </a:bodyPr>
          <a:lstStyle/>
          <a:p>
            <a:r>
              <a:rPr lang="en-US" sz="3200" dirty="0" smtClean="0">
                <a:solidFill>
                  <a:schemeClr val="bg1"/>
                </a:solidFill>
              </a:rPr>
              <a:t>=    f(0, N, a, b)</a:t>
            </a:r>
            <a:endParaRPr lang="en-US" sz="3200" dirty="0" smtClean="0">
              <a:solidFill>
                <a:schemeClr val="bg1"/>
              </a:solidFill>
            </a:endParaRPr>
          </a:p>
        </p:txBody>
      </p:sp>
      <p:sp>
        <p:nvSpPr>
          <p:cNvPr id="17" name="TextBox 16"/>
          <p:cNvSpPr txBox="1"/>
          <p:nvPr/>
        </p:nvSpPr>
        <p:spPr>
          <a:xfrm>
            <a:off x="4069301" y="4110250"/>
            <a:ext cx="3466532" cy="584775"/>
          </a:xfrm>
          <a:prstGeom prst="rect">
            <a:avLst/>
          </a:prstGeom>
          <a:noFill/>
        </p:spPr>
        <p:txBody>
          <a:bodyPr wrap="square" rtlCol="0">
            <a:spAutoFit/>
          </a:bodyPr>
          <a:lstStyle/>
          <a:p>
            <a:r>
              <a:rPr lang="en-US" sz="3200" dirty="0" smtClean="0">
                <a:solidFill>
                  <a:schemeClr val="bg1"/>
                </a:solidFill>
              </a:rPr>
              <a:t>=    g(0, N, a)</a:t>
            </a:r>
            <a:endParaRPr lang="en-US" sz="3200" dirty="0" smtClean="0">
              <a:solidFill>
                <a:schemeClr val="bg1"/>
              </a:solidFill>
            </a:endParaRPr>
          </a:p>
        </p:txBody>
      </p:sp>
      <p:sp>
        <p:nvSpPr>
          <p:cNvPr id="18" name="TextBox 17"/>
          <p:cNvSpPr txBox="1"/>
          <p:nvPr/>
        </p:nvSpPr>
        <p:spPr>
          <a:xfrm>
            <a:off x="4069301" y="5354472"/>
            <a:ext cx="3466532" cy="584775"/>
          </a:xfrm>
          <a:prstGeom prst="rect">
            <a:avLst/>
          </a:prstGeom>
          <a:noFill/>
        </p:spPr>
        <p:txBody>
          <a:bodyPr wrap="square" rtlCol="0">
            <a:spAutoFit/>
          </a:bodyPr>
          <a:lstStyle/>
          <a:p>
            <a:r>
              <a:rPr lang="en-US" sz="3200" dirty="0" smtClean="0">
                <a:solidFill>
                  <a:schemeClr val="bg1"/>
                </a:solidFill>
              </a:rPr>
              <a:t>=    g(12, 100, b)</a:t>
            </a:r>
            <a:endParaRPr lang="en-US" sz="3200" dirty="0" smtClean="0">
              <a:solidFill>
                <a:schemeClr val="bg1"/>
              </a:solidFill>
            </a:endParaRPr>
          </a:p>
        </p:txBody>
      </p:sp>
      <p:sp>
        <p:nvSpPr>
          <p:cNvPr id="1037" name="Rectangle 1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36" name="Picture 1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160046" y="5172502"/>
            <a:ext cx="1707578" cy="965153"/>
          </a:xfrm>
          <a:prstGeom prst="rect">
            <a:avLst/>
          </a:prstGeom>
          <a:noFill/>
        </p:spPr>
      </p:pic>
      <p:sp>
        <p:nvSpPr>
          <p:cNvPr id="28" name="Freeform 27"/>
          <p:cNvSpPr/>
          <p:nvPr/>
        </p:nvSpPr>
        <p:spPr>
          <a:xfrm>
            <a:off x="4749421" y="3534770"/>
            <a:ext cx="177421" cy="709684"/>
          </a:xfrm>
          <a:custGeom>
            <a:avLst/>
            <a:gdLst>
              <a:gd name="connsiteX0" fmla="*/ 0 w 177421"/>
              <a:gd name="connsiteY0" fmla="*/ 0 h 709684"/>
              <a:gd name="connsiteX1" fmla="*/ 177421 w 177421"/>
              <a:gd name="connsiteY1" fmla="*/ 709684 h 709684"/>
            </a:gdLst>
            <a:ahLst/>
            <a:cxnLst>
              <a:cxn ang="0">
                <a:pos x="connsiteX0" y="connsiteY0"/>
              </a:cxn>
              <a:cxn ang="0">
                <a:pos x="connsiteX1" y="connsiteY1"/>
              </a:cxn>
            </a:cxnLst>
            <a:rect l="l" t="t" r="r" b="b"/>
            <a:pathLst>
              <a:path w="177421" h="709684">
                <a:moveTo>
                  <a:pt x="0" y="0"/>
                </a:moveTo>
                <a:lnTo>
                  <a:pt x="177421" y="709684"/>
                </a:lnTo>
              </a:path>
            </a:pathLst>
          </a:custGeom>
          <a:ln w="38100">
            <a:solidFill>
              <a:schemeClr val="accent4">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9" name="Freeform 28"/>
          <p:cNvSpPr/>
          <p:nvPr/>
        </p:nvSpPr>
        <p:spPr>
          <a:xfrm>
            <a:off x="4462818" y="3575713"/>
            <a:ext cx="395785" cy="1937983"/>
          </a:xfrm>
          <a:custGeom>
            <a:avLst/>
            <a:gdLst>
              <a:gd name="connsiteX0" fmla="*/ 0 w 395785"/>
              <a:gd name="connsiteY0" fmla="*/ 0 h 1937983"/>
              <a:gd name="connsiteX1" fmla="*/ 95534 w 395785"/>
              <a:gd name="connsiteY1" fmla="*/ 1173708 h 1937983"/>
              <a:gd name="connsiteX2" fmla="*/ 395785 w 395785"/>
              <a:gd name="connsiteY2" fmla="*/ 1937983 h 1937983"/>
            </a:gdLst>
            <a:ahLst/>
            <a:cxnLst>
              <a:cxn ang="0">
                <a:pos x="connsiteX0" y="connsiteY0"/>
              </a:cxn>
              <a:cxn ang="0">
                <a:pos x="connsiteX1" y="connsiteY1"/>
              </a:cxn>
              <a:cxn ang="0">
                <a:pos x="connsiteX2" y="connsiteY2"/>
              </a:cxn>
            </a:cxnLst>
            <a:rect l="l" t="t" r="r" b="b"/>
            <a:pathLst>
              <a:path w="395785" h="1937983">
                <a:moveTo>
                  <a:pt x="0" y="0"/>
                </a:moveTo>
                <a:cubicBezTo>
                  <a:pt x="14785" y="425355"/>
                  <a:pt x="29570" y="850711"/>
                  <a:pt x="95534" y="1173708"/>
                </a:cubicBezTo>
                <a:cubicBezTo>
                  <a:pt x="161498" y="1496705"/>
                  <a:pt x="395785" y="1937983"/>
                  <a:pt x="395785" y="1937983"/>
                </a:cubicBezTo>
              </a:path>
            </a:pathLst>
          </a:custGeom>
          <a:ln w="38100">
            <a:solidFill>
              <a:schemeClr val="accent4">
                <a:lumMod val="75000"/>
              </a:schemeClr>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7" name="TextBox 26"/>
          <p:cNvSpPr txBox="1"/>
          <p:nvPr/>
        </p:nvSpPr>
        <p:spPr>
          <a:xfrm rot="21147570">
            <a:off x="3665133" y="2507799"/>
            <a:ext cx="4473182" cy="954107"/>
          </a:xfrm>
          <a:prstGeom prst="rect">
            <a:avLst/>
          </a:prstGeom>
        </p:spPr>
        <p:style>
          <a:lnRef idx="1">
            <a:schemeClr val="accent4"/>
          </a:lnRef>
          <a:fillRef idx="3">
            <a:schemeClr val="accent4"/>
          </a:fillRef>
          <a:effectRef idx="2">
            <a:schemeClr val="accent4"/>
          </a:effectRef>
          <a:fontRef idx="minor">
            <a:schemeClr val="lt1"/>
          </a:fontRef>
        </p:style>
        <p:txBody>
          <a:bodyPr wrap="square" rtlCol="0">
            <a:spAutoFit/>
          </a:bodyPr>
          <a:lstStyle/>
          <a:p>
            <a:r>
              <a:rPr lang="en-US" sz="2800" dirty="0" smtClean="0">
                <a:solidFill>
                  <a:schemeClr val="bg1"/>
                </a:solidFill>
              </a:rPr>
              <a:t>same template,</a:t>
            </a:r>
          </a:p>
          <a:p>
            <a:r>
              <a:rPr lang="en-US" sz="2800" dirty="0" smtClean="0">
                <a:solidFill>
                  <a:schemeClr val="bg1"/>
                </a:solidFill>
              </a:rPr>
              <a:t>different parameterizations</a:t>
            </a:r>
            <a:endParaRPr lang="en-US" sz="2800" dirty="0" smtClean="0">
              <a:solidFill>
                <a:schemeClr val="bg1"/>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0" presetClass="entr" presetSubtype="0" fill="hold" grpId="0" nodeType="withEffect">
                                  <p:stCondLst>
                                    <p:cond delay="0"/>
                                  </p:stCondLst>
                                  <p:iterate type="lt">
                                    <p:tmPct val="10000"/>
                                  </p:iterate>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1"/>
                                          </p:val>
                                        </p:tav>
                                        <p:tav tm="100000">
                                          <p:val>
                                            <p:strVal val="#ppt_x"/>
                                          </p:val>
                                        </p:tav>
                                      </p:tavLst>
                                    </p:anim>
                                    <p:anim calcmode="lin" valueType="num">
                                      <p:cBhvr>
                                        <p:cTn id="9" dur="500" fill="hold"/>
                                        <p:tgtEl>
                                          <p:spTgt spid="17"/>
                                        </p:tgtEl>
                                        <p:attrNameLst>
                                          <p:attrName>ppt_y</p:attrName>
                                        </p:attrNameLst>
                                      </p:cBhvr>
                                      <p:tavLst>
                                        <p:tav tm="0">
                                          <p:val>
                                            <p:strVal val="#ppt_y"/>
                                          </p:val>
                                        </p:tav>
                                        <p:tav tm="100000">
                                          <p:val>
                                            <p:strVal val="#ppt_y"/>
                                          </p:val>
                                        </p:tav>
                                      </p:tavLst>
                                    </p:anim>
                                  </p:childTnLst>
                                </p:cTn>
                              </p:par>
                              <p:par>
                                <p:cTn id="10" presetID="40" presetClass="entr" presetSubtype="0" fill="hold" grpId="0" nodeType="withEffect">
                                  <p:stCondLst>
                                    <p:cond delay="0"/>
                                  </p:stCondLst>
                                  <p:iterate type="lt">
                                    <p:tmPct val="10000"/>
                                  </p:iterate>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1"/>
                                          </p:val>
                                        </p:tav>
                                        <p:tav tm="100000">
                                          <p:val>
                                            <p:strVal val="#ppt_x"/>
                                          </p:val>
                                        </p:tav>
                                      </p:tavLst>
                                    </p:anim>
                                    <p:anim calcmode="lin" valueType="num">
                                      <p:cBhvr>
                                        <p:cTn id="14" dur="500" fill="hold"/>
                                        <p:tgtEl>
                                          <p:spTgt spid="18"/>
                                        </p:tgtEl>
                                        <p:attrNameLst>
                                          <p:attrName>ppt_y</p:attrName>
                                        </p:attrNameLst>
                                      </p:cBhvr>
                                      <p:tavLst>
                                        <p:tav tm="0">
                                          <p:val>
                                            <p:strVal val="#ppt_y"/>
                                          </p:val>
                                        </p:tav>
                                        <p:tav tm="100000">
                                          <p:val>
                                            <p:strVal val="#ppt_y"/>
                                          </p:val>
                                        </p:tav>
                                      </p:tavLst>
                                    </p:anim>
                                  </p:childTnLst>
                                </p:cTn>
                              </p:par>
                            </p:childTnLst>
                          </p:cTn>
                        </p:par>
                        <p:par>
                          <p:cTn id="15" fill="hold">
                            <p:stCondLst>
                              <p:cond delay="1050"/>
                            </p:stCondLst>
                            <p:childTnLst>
                              <p:par>
                                <p:cTn id="16" presetID="1" presetClass="entr" presetSubtype="0" fill="hold" grpId="0" nodeType="afterEffect">
                                  <p:stCondLst>
                                    <p:cond delay="0"/>
                                  </p:stCondLst>
                                  <p:childTnLst>
                                    <p:set>
                                      <p:cBhvr>
                                        <p:cTn id="17" dur="1" fill="hold">
                                          <p:stCondLst>
                                            <p:cond delay="0"/>
                                          </p:stCondLst>
                                        </p:cTn>
                                        <p:tgtEl>
                                          <p:spTgt spid="27"/>
                                        </p:tgtEl>
                                        <p:attrNameLst>
                                          <p:attrName>style.visibility</p:attrName>
                                        </p:attrNameLst>
                                      </p:cBhvr>
                                      <p:to>
                                        <p:strVal val="visible"/>
                                      </p:to>
                                    </p:set>
                                  </p:childTnLst>
                                </p:cTn>
                              </p:par>
                            </p:childTnLst>
                          </p:cTn>
                        </p:par>
                        <p:par>
                          <p:cTn id="18" fill="hold">
                            <p:stCondLst>
                              <p:cond delay="1050"/>
                            </p:stCondLst>
                            <p:childTnLst>
                              <p:par>
                                <p:cTn id="19" presetID="10" presetClass="entr" presetSubtype="0" fill="hold" grpId="1" nodeType="after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500"/>
                                        <p:tgtEl>
                                          <p:spTgt spid="27"/>
                                        </p:tgtEl>
                                      </p:cBhvr>
                                    </p:animEffect>
                                  </p:childTnLst>
                                </p:cTn>
                              </p:par>
                            </p:childTnLst>
                          </p:cTn>
                        </p:par>
                        <p:par>
                          <p:cTn id="22" fill="hold">
                            <p:stCondLst>
                              <p:cond delay="1550"/>
                            </p:stCondLst>
                            <p:childTnLst>
                              <p:par>
                                <p:cTn id="23" presetID="22" presetClass="entr" presetSubtype="1" fill="hold" grpId="0" nodeType="afterEffect">
                                  <p:stCondLst>
                                    <p:cond delay="0"/>
                                  </p:stCondLst>
                                  <p:childTnLst>
                                    <p:set>
                                      <p:cBhvr>
                                        <p:cTn id="24" dur="1" fill="hold">
                                          <p:stCondLst>
                                            <p:cond delay="0"/>
                                          </p:stCondLst>
                                        </p:cTn>
                                        <p:tgtEl>
                                          <p:spTgt spid="28"/>
                                        </p:tgtEl>
                                        <p:attrNameLst>
                                          <p:attrName>style.visibility</p:attrName>
                                        </p:attrNameLst>
                                      </p:cBhvr>
                                      <p:to>
                                        <p:strVal val="visible"/>
                                      </p:to>
                                    </p:set>
                                    <p:animEffect transition="in" filter="wipe(up)">
                                      <p:cBhvr>
                                        <p:cTn id="25" dur="500"/>
                                        <p:tgtEl>
                                          <p:spTgt spid="28"/>
                                        </p:tgtEl>
                                      </p:cBhvr>
                                    </p:animEffect>
                                  </p:childTnLst>
                                </p:cTn>
                              </p:par>
                              <p:par>
                                <p:cTn id="26" presetID="22" presetClass="entr" presetSubtype="1" fill="hold" grpId="0" nodeType="withEffect">
                                  <p:stCondLst>
                                    <p:cond delay="0"/>
                                  </p:stCondLst>
                                  <p:childTnLst>
                                    <p:set>
                                      <p:cBhvr>
                                        <p:cTn id="27" dur="1" fill="hold">
                                          <p:stCondLst>
                                            <p:cond delay="0"/>
                                          </p:stCondLst>
                                        </p:cTn>
                                        <p:tgtEl>
                                          <p:spTgt spid="29"/>
                                        </p:tgtEl>
                                        <p:attrNameLst>
                                          <p:attrName>style.visibility</p:attrName>
                                        </p:attrNameLst>
                                      </p:cBhvr>
                                      <p:to>
                                        <p:strVal val="visible"/>
                                      </p:to>
                                    </p:set>
                                    <p:animEffect transition="in" filter="wipe(up)">
                                      <p:cBhvr>
                                        <p:cTn id="28"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28" grpId="0" animBg="1"/>
      <p:bldP spid="29" grpId="0" animBg="1"/>
      <p:bldP spid="27" grpId="0" animBg="1"/>
      <p:bldP spid="27"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Solution (cont.):  Axioms</a:t>
            </a:r>
            <a:endParaRPr lang="en-US" dirty="0"/>
          </a:p>
        </p:txBody>
      </p:sp>
      <p:sp>
        <p:nvSpPr>
          <p:cNvPr id="3" name="Content Placeholder 2"/>
          <p:cNvSpPr>
            <a:spLocks noGrp="1"/>
          </p:cNvSpPr>
          <p:nvPr>
            <p:ph idx="1"/>
          </p:nvPr>
        </p:nvSpPr>
        <p:spPr>
          <a:xfrm>
            <a:off x="381000" y="1112619"/>
            <a:ext cx="8382000" cy="5073697"/>
          </a:xfrm>
        </p:spPr>
        <p:txBody>
          <a:bodyPr/>
          <a:lstStyle/>
          <a:p>
            <a:r>
              <a:rPr lang="en-US" dirty="0" smtClean="0"/>
              <a:t>Generate axioms that define the template functions</a:t>
            </a:r>
          </a:p>
          <a:p>
            <a:r>
              <a:rPr lang="en-US" dirty="0" smtClean="0"/>
              <a:t>Examples</a:t>
            </a:r>
          </a:p>
          <a:p>
            <a:pPr lvl="1"/>
            <a:r>
              <a:rPr lang="en-US" i="1" dirty="0" smtClean="0">
                <a:solidFill>
                  <a:schemeClr val="accent4">
                    <a:lumMod val="50000"/>
                  </a:schemeClr>
                </a:solidFill>
              </a:rPr>
              <a:t>Empty range</a:t>
            </a:r>
            <a:r>
              <a:rPr lang="en-US" dirty="0" smtClean="0"/>
              <a:t/>
            </a:r>
            <a:br>
              <a:rPr lang="en-US" dirty="0" smtClean="0"/>
            </a:br>
            <a:r>
              <a:rPr lang="en-US" dirty="0" smtClean="0"/>
              <a:t>(</a:t>
            </a:r>
            <a:r>
              <a:rPr lang="en-US" dirty="0" smtClean="0">
                <a:sym typeface="Symbol"/>
              </a:rPr>
              <a:t></a:t>
            </a:r>
            <a:r>
              <a:rPr lang="en-US" dirty="0" err="1" smtClean="0">
                <a:sym typeface="Symbol"/>
              </a:rPr>
              <a:t>lo,hi,a</a:t>
            </a:r>
            <a:r>
              <a:rPr lang="en-US" dirty="0" smtClean="0">
                <a:sym typeface="Symbol"/>
              </a:rPr>
              <a:t>   hi ≤ lo  f(</a:t>
            </a:r>
            <a:r>
              <a:rPr lang="en-US" dirty="0" err="1" smtClean="0">
                <a:sym typeface="Symbol"/>
              </a:rPr>
              <a:t>lo,hi,a</a:t>
            </a:r>
            <a:r>
              <a:rPr lang="en-US" dirty="0" smtClean="0">
                <a:sym typeface="Symbol"/>
              </a:rPr>
              <a:t>) = 0)</a:t>
            </a:r>
          </a:p>
          <a:p>
            <a:pPr lvl="1"/>
            <a:r>
              <a:rPr lang="en-US" i="1" dirty="0" smtClean="0">
                <a:solidFill>
                  <a:schemeClr val="accent4">
                    <a:lumMod val="50000"/>
                  </a:schemeClr>
                </a:solidFill>
              </a:rPr>
              <a:t>Induction</a:t>
            </a:r>
            <a:r>
              <a:rPr lang="en-US" dirty="0" smtClean="0"/>
              <a:t/>
            </a:r>
            <a:br>
              <a:rPr lang="en-US" dirty="0" smtClean="0"/>
            </a:br>
            <a:r>
              <a:rPr lang="en-US" dirty="0" smtClean="0"/>
              <a:t>(</a:t>
            </a:r>
            <a:r>
              <a:rPr lang="en-US" dirty="0" smtClean="0">
                <a:sym typeface="Symbol"/>
              </a:rPr>
              <a:t></a:t>
            </a:r>
            <a:r>
              <a:rPr lang="en-US" dirty="0" err="1" smtClean="0">
                <a:sym typeface="Symbol"/>
              </a:rPr>
              <a:t>lo,hi,a</a:t>
            </a:r>
            <a:r>
              <a:rPr lang="en-US" dirty="0" smtClean="0">
                <a:sym typeface="Symbol"/>
              </a:rPr>
              <a:t> </a:t>
            </a:r>
            <a:r>
              <a:rPr lang="en-US" dirty="0" smtClean="0">
                <a:sym typeface="Symbol"/>
              </a:rPr>
              <a:t>  lo </a:t>
            </a:r>
            <a:r>
              <a:rPr lang="en-US" dirty="0" smtClean="0">
                <a:sym typeface="Symbol"/>
              </a:rPr>
              <a:t>≤ </a:t>
            </a:r>
            <a:r>
              <a:rPr lang="en-US" dirty="0" smtClean="0">
                <a:sym typeface="Symbol"/>
              </a:rPr>
              <a:t>hi </a:t>
            </a:r>
            <a:br>
              <a:rPr lang="en-US" dirty="0" smtClean="0">
                <a:sym typeface="Symbol"/>
              </a:rPr>
            </a:br>
            <a:r>
              <a:rPr lang="en-US" dirty="0" smtClean="0">
                <a:sym typeface="Symbol"/>
              </a:rPr>
              <a:t>		f(lo,hi+1,a)  =  f(</a:t>
            </a:r>
            <a:r>
              <a:rPr lang="en-US" dirty="0" err="1" smtClean="0">
                <a:sym typeface="Symbol"/>
              </a:rPr>
              <a:t>lo,hi,a</a:t>
            </a:r>
            <a:r>
              <a:rPr lang="en-US" dirty="0" smtClean="0">
                <a:sym typeface="Symbol"/>
              </a:rPr>
              <a:t>) + a[hi])</a:t>
            </a:r>
          </a:p>
          <a:p>
            <a:pPr lvl="1"/>
            <a:r>
              <a:rPr lang="en-US" i="1" dirty="0" smtClean="0">
                <a:solidFill>
                  <a:schemeClr val="accent4">
                    <a:lumMod val="50000"/>
                  </a:schemeClr>
                </a:solidFill>
              </a:rPr>
              <a:t>Range split</a:t>
            </a:r>
            <a:r>
              <a:rPr lang="en-US" dirty="0" smtClean="0"/>
              <a:t/>
            </a:r>
            <a:br>
              <a:rPr lang="en-US" dirty="0" smtClean="0"/>
            </a:br>
            <a:r>
              <a:rPr lang="en-US" dirty="0" smtClean="0"/>
              <a:t>(</a:t>
            </a:r>
            <a:r>
              <a:rPr lang="en-US" dirty="0" smtClean="0">
                <a:sym typeface="Symbol"/>
              </a:rPr>
              <a:t></a:t>
            </a:r>
            <a:r>
              <a:rPr lang="en-US" dirty="0" err="1" smtClean="0">
                <a:sym typeface="Symbol"/>
              </a:rPr>
              <a:t>lo,mid,hi,a</a:t>
            </a:r>
            <a:r>
              <a:rPr lang="en-US" dirty="0" smtClean="0">
                <a:sym typeface="Symbol"/>
              </a:rPr>
              <a:t>   lo </a:t>
            </a:r>
            <a:r>
              <a:rPr lang="en-US" dirty="0" smtClean="0">
                <a:sym typeface="Symbol"/>
              </a:rPr>
              <a:t>≤ </a:t>
            </a:r>
            <a:r>
              <a:rPr lang="en-US" dirty="0" smtClean="0">
                <a:sym typeface="Symbol"/>
              </a:rPr>
              <a:t>mid </a:t>
            </a:r>
            <a:r>
              <a:rPr lang="en-US" dirty="0" smtClean="0">
                <a:sym typeface="Symbol"/>
              </a:rPr>
              <a:t>≤ </a:t>
            </a:r>
            <a:r>
              <a:rPr lang="en-US" dirty="0" smtClean="0">
                <a:sym typeface="Symbol"/>
              </a:rPr>
              <a:t>hi </a:t>
            </a:r>
            <a:br>
              <a:rPr lang="en-US" dirty="0" smtClean="0">
                <a:sym typeface="Symbol"/>
              </a:rPr>
            </a:br>
            <a:r>
              <a:rPr lang="en-US" dirty="0" smtClean="0">
                <a:sym typeface="Symbol"/>
              </a:rPr>
              <a:t>		f(</a:t>
            </a:r>
            <a:r>
              <a:rPr lang="en-US" dirty="0" err="1" smtClean="0">
                <a:sym typeface="Symbol"/>
              </a:rPr>
              <a:t>lo,mid,a</a:t>
            </a:r>
            <a:r>
              <a:rPr lang="en-US" dirty="0" smtClean="0">
                <a:sym typeface="Symbol"/>
              </a:rPr>
              <a:t>) </a:t>
            </a:r>
            <a:r>
              <a:rPr lang="en-US" dirty="0" smtClean="0">
                <a:sym typeface="Symbol"/>
              </a:rPr>
              <a:t>+ f(</a:t>
            </a:r>
            <a:r>
              <a:rPr lang="en-US" dirty="0" err="1" smtClean="0">
                <a:sym typeface="Symbol"/>
              </a:rPr>
              <a:t>mid,hi,a</a:t>
            </a:r>
            <a:r>
              <a:rPr lang="en-US" dirty="0" smtClean="0">
                <a:sym typeface="Symbol"/>
              </a:rPr>
              <a:t>)  =  f(</a:t>
            </a:r>
            <a:r>
              <a:rPr lang="en-US" dirty="0" err="1" smtClean="0">
                <a:sym typeface="Symbol"/>
              </a:rPr>
              <a:t>lo,hi,a</a:t>
            </a:r>
            <a:r>
              <a:rPr lang="en-US" dirty="0" smtClean="0">
                <a:sym typeface="Symbol"/>
              </a:rPr>
              <a:t>))</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0187"/>
            <a:ext cx="8382000" cy="1495794"/>
          </a:xfrm>
        </p:spPr>
        <p:txBody>
          <a:bodyPr/>
          <a:lstStyle/>
          <a:p>
            <a:r>
              <a:rPr lang="en-US" dirty="0" smtClean="0"/>
              <a:t>Using logical quantifiers</a:t>
            </a:r>
            <a:br>
              <a:rPr lang="en-US" dirty="0" smtClean="0"/>
            </a:br>
            <a:r>
              <a:rPr lang="en-US" dirty="0" smtClean="0"/>
              <a:t>with an SMT solver</a:t>
            </a:r>
            <a:endParaRPr lang="en-US" dirty="0"/>
          </a:p>
        </p:txBody>
      </p:sp>
      <p:sp>
        <p:nvSpPr>
          <p:cNvPr id="3" name="Content Placeholder 2"/>
          <p:cNvSpPr>
            <a:spLocks noGrp="1"/>
          </p:cNvSpPr>
          <p:nvPr>
            <p:ph idx="1"/>
          </p:nvPr>
        </p:nvSpPr>
        <p:spPr>
          <a:xfrm>
            <a:off x="381000" y="1412875"/>
            <a:ext cx="8382000" cy="2031325"/>
          </a:xfrm>
        </p:spPr>
        <p:txBody>
          <a:bodyPr/>
          <a:lstStyle/>
          <a:p>
            <a:endParaRPr lang="en-US" dirty="0" smtClean="0"/>
          </a:p>
          <a:p>
            <a:r>
              <a:rPr lang="en-US" dirty="0" smtClean="0"/>
              <a:t>Universal quantifiers are instantiated to produce more ground facts</a:t>
            </a:r>
          </a:p>
          <a:p>
            <a:r>
              <a:rPr lang="en-US" i="1" dirty="0" smtClean="0">
                <a:solidFill>
                  <a:schemeClr val="accent4">
                    <a:lumMod val="50000"/>
                  </a:schemeClr>
                </a:solidFill>
              </a:rPr>
              <a:t>Matching triggers </a:t>
            </a:r>
            <a:r>
              <a:rPr lang="en-US" dirty="0" smtClean="0"/>
              <a:t>guide the instantiation</a:t>
            </a: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Trigger engineering</a:t>
            </a:r>
            <a:endParaRPr lang="en-US" dirty="0"/>
          </a:p>
        </p:txBody>
      </p:sp>
      <p:sp>
        <p:nvSpPr>
          <p:cNvPr id="3" name="Content Placeholder 2"/>
          <p:cNvSpPr>
            <a:spLocks noGrp="1"/>
          </p:cNvSpPr>
          <p:nvPr>
            <p:ph idx="1"/>
          </p:nvPr>
        </p:nvSpPr>
        <p:spPr>
          <a:xfrm>
            <a:off x="381000" y="1412875"/>
            <a:ext cx="8382000" cy="1574277"/>
          </a:xfrm>
        </p:spPr>
        <p:txBody>
          <a:bodyPr/>
          <a:lstStyle/>
          <a:p>
            <a:r>
              <a:rPr lang="en-US" dirty="0" smtClean="0"/>
              <a:t>(</a:t>
            </a:r>
            <a:r>
              <a:rPr lang="en-US" dirty="0" smtClean="0">
                <a:sym typeface="Symbol"/>
              </a:rPr>
              <a:t>a </a:t>
            </a:r>
            <a:r>
              <a:rPr lang="en-US" dirty="0" smtClean="0">
                <a:sym typeface="Symbol"/>
              </a:rPr>
              <a:t>  </a:t>
            </a:r>
            <a:r>
              <a:rPr lang="en-US" dirty="0" smtClean="0">
                <a:sym typeface="Symbol"/>
              </a:rPr>
              <a:t>f(0,0,a</a:t>
            </a:r>
            <a:r>
              <a:rPr lang="en-US" dirty="0" smtClean="0">
                <a:sym typeface="Symbol"/>
              </a:rPr>
              <a:t>) = 0</a:t>
            </a:r>
            <a:r>
              <a:rPr lang="en-US" dirty="0" smtClean="0">
                <a:sym typeface="Symbol"/>
              </a:rPr>
              <a:t>)</a:t>
            </a:r>
          </a:p>
          <a:p>
            <a:endParaRPr lang="en-US" dirty="0" smtClean="0"/>
          </a:p>
          <a:p>
            <a:r>
              <a:rPr lang="en-US" dirty="0" smtClean="0"/>
              <a:t>(</a:t>
            </a:r>
            <a:r>
              <a:rPr lang="en-US" dirty="0" smtClean="0">
                <a:sym typeface="Symbol"/>
              </a:rPr>
              <a:t></a:t>
            </a:r>
            <a:r>
              <a:rPr lang="en-US" dirty="0" err="1" smtClean="0">
                <a:sym typeface="Symbol"/>
              </a:rPr>
              <a:t>lo,hi,a</a:t>
            </a:r>
            <a:r>
              <a:rPr lang="en-US" dirty="0" smtClean="0">
                <a:sym typeface="Symbol"/>
              </a:rPr>
              <a:t>   hi ≤ lo  f(</a:t>
            </a:r>
            <a:r>
              <a:rPr lang="en-US" dirty="0" err="1" smtClean="0">
                <a:sym typeface="Symbol"/>
              </a:rPr>
              <a:t>lo,hi,a</a:t>
            </a:r>
            <a:r>
              <a:rPr lang="en-US" dirty="0" smtClean="0">
                <a:sym typeface="Symbol"/>
              </a:rPr>
              <a:t>) = 0)</a:t>
            </a:r>
            <a:endParaRPr lang="en-US" dirty="0"/>
          </a:p>
        </p:txBody>
      </p:sp>
      <p:sp>
        <p:nvSpPr>
          <p:cNvPr id="4" name="Right Bracket 3"/>
          <p:cNvSpPr/>
          <p:nvPr/>
        </p:nvSpPr>
        <p:spPr>
          <a:xfrm rot="5400000">
            <a:off x="2538483" y="1214650"/>
            <a:ext cx="136478" cy="1310185"/>
          </a:xfrm>
          <a:prstGeom prst="rightBracket">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Right Bracket 4"/>
          <p:cNvSpPr/>
          <p:nvPr/>
        </p:nvSpPr>
        <p:spPr>
          <a:xfrm rot="5400000">
            <a:off x="5301017" y="2232549"/>
            <a:ext cx="125104" cy="1473958"/>
          </a:xfrm>
          <a:prstGeom prst="rightBracket">
            <a:avLst/>
          </a:prstGeom>
          <a:ln w="38100">
            <a:solidFill>
              <a:schemeClr val="accent4">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MSR_PPT template_07_light">
  <a:themeElements>
    <a:clrScheme name="MSR 2007">
      <a:dk1>
        <a:srgbClr val="000000"/>
      </a:dk1>
      <a:lt1>
        <a:srgbClr val="FFFFFF"/>
      </a:lt1>
      <a:dk2>
        <a:srgbClr val="3F3F3F"/>
      </a:dk2>
      <a:lt2>
        <a:srgbClr val="FFFFFF"/>
      </a:lt2>
      <a:accent1>
        <a:srgbClr val="FFDF79"/>
      </a:accent1>
      <a:accent2>
        <a:srgbClr val="5782B5"/>
      </a:accent2>
      <a:accent3>
        <a:srgbClr val="E28A54"/>
      </a:accent3>
      <a:accent4>
        <a:srgbClr val="94D850"/>
      </a:accent4>
      <a:accent5>
        <a:srgbClr val="FFA94B"/>
      </a:accent5>
      <a:accent6>
        <a:srgbClr val="9047B9"/>
      </a:accent6>
      <a:hlink>
        <a:srgbClr val="009ED6"/>
      </a:hlink>
      <a:folHlink>
        <a:srgbClr val="DDD819"/>
      </a:folHlink>
    </a:clrScheme>
    <a:fontScheme name="Blue-Purple TT">
      <a:majorFont>
        <a:latin typeface="Segoe"/>
        <a:ea typeface=""/>
        <a:cs typeface=""/>
      </a:majorFont>
      <a:minorFont>
        <a:latin typeface="Segoe"/>
        <a:ea typeface=""/>
        <a:cs typeface=""/>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ln>
          <a:headEnd type="none" w="med" len="med"/>
          <a:tailEnd type="none" w="med" len="med"/>
        </a:ln>
      </a:spPr>
      <a:bodyPr vert="horz" wrap="square" lIns="109728" tIns="54864" rIns="109728" bIns="54864" numCol="1" rtlCol="0" anchor="ctr" anchorCtr="0" compatLnSpc="1">
        <a:prstTxWarp prst="textNoShape">
          <a:avLst/>
        </a:prstTxWarp>
      </a:bodyPr>
      <a:lstStyle>
        <a:defPPr marL="0" marR="0" indent="0" algn="ctr" defTabSz="1096963" rtl="0" eaLnBrk="1" fontAlgn="base" latinLnBrk="0" hangingPunct="1">
          <a:lnSpc>
            <a:spcPct val="100000"/>
          </a:lnSpc>
          <a:spcBef>
            <a:spcPct val="0"/>
          </a:spcBef>
          <a:spcAft>
            <a:spcPct val="0"/>
          </a:spcAft>
          <a:buClrTx/>
          <a:buSzTx/>
          <a:buFontTx/>
          <a:buNone/>
          <a:tabLst/>
          <a:defRPr kumimoji="0" sz="2800" b="0" i="0" u="none" strike="noStrike" cap="none" normalizeH="0" baseline="0" dirty="0" smtClean="0">
            <a:solidFill>
              <a:schemeClr val="tx1"/>
            </a:solidFill>
            <a:effectLst>
              <a:outerShdw blurRad="38100" dist="38100" dir="2700000" algn="tl">
                <a:srgbClr val="000000">
                  <a:alpha val="43137"/>
                </a:srgbClr>
              </a:outerShdw>
            </a:effectLst>
            <a:latin typeface="Segoe" pitchFamily="34" charset="0"/>
          </a:defRPr>
        </a:defPPr>
      </a:lstStyle>
      <a:style>
        <a:lnRef idx="0">
          <a:schemeClr val="accent2"/>
        </a:lnRef>
        <a:fillRef idx="3">
          <a:schemeClr val="accent2"/>
        </a:fillRef>
        <a:effectRef idx="3">
          <a:schemeClr val="accent2"/>
        </a:effectRef>
        <a:fontRef idx="minor">
          <a:schemeClr val="lt1"/>
        </a:fontRef>
      </a:style>
    </a:spDef>
    <a:txDef>
      <a:spPr>
        <a:noFill/>
      </a:spPr>
      <a:bodyPr wrap="none" rtlCol="0">
        <a:spAutoFit/>
      </a:bodyPr>
      <a:lstStyle>
        <a:defPPr>
          <a:defRPr dirty="0" err="1" smtClean="0">
            <a:solidFill>
              <a:schemeClr val="bg1"/>
            </a:solidFill>
          </a:defRPr>
        </a:defPPr>
      </a:lstStyle>
    </a:tx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E3074916C7A05429E3860C96E939D68" ma:contentTypeVersion="3" ma:contentTypeDescription="Create a new document." ma:contentTypeScope="" ma:versionID="2f9d0a3e4dab1dbcfa92ef49294c9fd6">
  <xsd:schema xmlns:xsd="http://www.w3.org/2001/XMLSchema" xmlns:p="http://schemas.microsoft.com/office/2006/metadata/properties" targetNamespace="http://schemas.microsoft.com/office/2006/metadata/properties" ma:root="true" ma:fieldsID="1767b50499e116a953c72fb09f4df49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Props1.xml><?xml version="1.0" encoding="utf-8"?>
<ds:datastoreItem xmlns:ds="http://schemas.openxmlformats.org/officeDocument/2006/customXml" ds:itemID="{79DAF30D-2EA1-4EE6-9384-52A4909FD84C}">
  <ds:schemaRefs>
    <ds:schemaRef ds:uri="http://schemas.microsoft.com/office/2006/metadata/properties"/>
  </ds:schemaRefs>
</ds:datastoreItem>
</file>

<file path=customXml/itemProps2.xml><?xml version="1.0" encoding="utf-8"?>
<ds:datastoreItem xmlns:ds="http://schemas.openxmlformats.org/officeDocument/2006/customXml" ds:itemID="{2DBFA6E1-EA54-42F2-A182-2FD54FB5FDCC}">
  <ds:schemaRefs>
    <ds:schemaRef ds:uri="http://schemas.microsoft.com/sharepoint/v3/contenttype/forms"/>
  </ds:schemaRefs>
</ds:datastoreItem>
</file>

<file path=customXml/itemProps3.xml><?xml version="1.0" encoding="utf-8"?>
<ds:datastoreItem xmlns:ds="http://schemas.openxmlformats.org/officeDocument/2006/customXml" ds:itemID="{1DF5E879-894F-4DE1-86A5-609E1906310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docProps/app.xml><?xml version="1.0" encoding="utf-8"?>
<Properties xmlns="http://schemas.openxmlformats.org/officeDocument/2006/extended-properties" xmlns:vt="http://schemas.openxmlformats.org/officeDocument/2006/docPropsVTypes">
  <Template>MSR_PPT template_07_light</Template>
  <TotalTime>1096</TotalTime>
  <Words>411</Words>
  <Application>Microsoft Office PowerPoint</Application>
  <PresentationFormat>On-screen Show (4:3)</PresentationFormat>
  <Paragraphs>118</Paragraphs>
  <Slides>13</Slides>
  <Notes>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MSR_PPT template_07_light</vt:lpstr>
      <vt:lpstr>Reasoning about Comprehensions with First-Order SMT Solvers</vt:lpstr>
      <vt:lpstr>Goal</vt:lpstr>
      <vt:lpstr>Demo</vt:lpstr>
      <vt:lpstr>Challenges</vt:lpstr>
      <vt:lpstr>Solution:  Template functions</vt:lpstr>
      <vt:lpstr>Solution:  Template functions</vt:lpstr>
      <vt:lpstr>Solution (cont.):  Axioms</vt:lpstr>
      <vt:lpstr>Using logical quantifiers with an SMT solver</vt:lpstr>
      <vt:lpstr>Trigger engineering</vt:lpstr>
      <vt:lpstr>Trigger engineering</vt:lpstr>
      <vt:lpstr>Implementation, experiments</vt:lpstr>
      <vt:lpstr>Performance</vt:lpstr>
      <vt:lpstr>Conclusions</vt:lpstr>
    </vt:vector>
  </TitlesOfParts>
  <Manager>&lt;Content Manager Name Here&gt;</Manager>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Reasoning about comprehensions with first-order SMT solvers</dc:title>
  <dc:subject>Name of Event</dc:subject>
  <dc:creator>Rustan Leino</dc:creator>
  <dc:description>Template: Mark Johnson, Silver Fox Productions Inc.
Formatting:
Event Date:
Event Location:
Audience:</dc:description>
  <cp:lastModifiedBy>Rustan Leino</cp:lastModifiedBy>
  <cp:revision>12</cp:revision>
  <dcterms:created xsi:type="dcterms:W3CDTF">2009-03-09T06:27:03Z</dcterms:created>
  <dcterms:modified xsi:type="dcterms:W3CDTF">2009-03-10T00:43:09Z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0x0101006E3074916C7A05429E3860C96E939D68</vt:lpwstr>
  </property>
</Properties>
</file>