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xml" ContentType="application/vnd.openxmlformats-officedocument.presentationml.tags+xml"/>
  <Override PartName="/ppt/notesSlides/notesSlide4.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notesSlides/notesSlide5.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tags/tag6.xml" ContentType="application/vnd.openxmlformats-officedocument.presentationml.tag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tags/tag9.xml" ContentType="application/vnd.openxmlformats-officedocument.presentationml.tags+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39"/>
  </p:notesMasterIdLst>
  <p:sldIdLst>
    <p:sldId id="256" r:id="rId2"/>
    <p:sldId id="363" r:id="rId3"/>
    <p:sldId id="277" r:id="rId4"/>
    <p:sldId id="396" r:id="rId5"/>
    <p:sldId id="381" r:id="rId6"/>
    <p:sldId id="330" r:id="rId7"/>
    <p:sldId id="399" r:id="rId8"/>
    <p:sldId id="400" r:id="rId9"/>
    <p:sldId id="364" r:id="rId10"/>
    <p:sldId id="389" r:id="rId11"/>
    <p:sldId id="382" r:id="rId12"/>
    <p:sldId id="383" r:id="rId13"/>
    <p:sldId id="384" r:id="rId14"/>
    <p:sldId id="385" r:id="rId15"/>
    <p:sldId id="386" r:id="rId16"/>
    <p:sldId id="387" r:id="rId17"/>
    <p:sldId id="390" r:id="rId18"/>
    <p:sldId id="388" r:id="rId19"/>
    <p:sldId id="350" r:id="rId20"/>
    <p:sldId id="395" r:id="rId21"/>
    <p:sldId id="373" r:id="rId22"/>
    <p:sldId id="393" r:id="rId23"/>
    <p:sldId id="375" r:id="rId24"/>
    <p:sldId id="337" r:id="rId25"/>
    <p:sldId id="374" r:id="rId26"/>
    <p:sldId id="391" r:id="rId27"/>
    <p:sldId id="355" r:id="rId28"/>
    <p:sldId id="401" r:id="rId29"/>
    <p:sldId id="392" r:id="rId30"/>
    <p:sldId id="340" r:id="rId31"/>
    <p:sldId id="339" r:id="rId32"/>
    <p:sldId id="397" r:id="rId33"/>
    <p:sldId id="309" r:id="rId34"/>
    <p:sldId id="380" r:id="rId35"/>
    <p:sldId id="376" r:id="rId36"/>
    <p:sldId id="323" r:id="rId37"/>
    <p:sldId id="398" r:id="rId3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1E9C9"/>
    <a:srgbClr val="95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8582" autoAdjust="0"/>
  </p:normalViewPr>
  <p:slideViewPr>
    <p:cSldViewPr snapToObjects="1">
      <p:cViewPr>
        <p:scale>
          <a:sx n="80" d="100"/>
          <a:sy n="80" d="100"/>
        </p:scale>
        <p:origin x="-1650" y="15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15799F1-2ABD-9C4E-8DFA-11F5BBBC106E}" type="datetimeFigureOut">
              <a:rPr lang="en-US" smtClean="0"/>
              <a:pPr/>
              <a:t>9/6/2011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72DBE56-3C47-3B46-BE83-DC7D8776CFBC}" type="slidenum">
              <a:rPr lang="en-US" smtClean="0"/>
              <a:pPr/>
              <a:t>‹#›</a:t>
            </a:fld>
            <a:endParaRPr lang="en-US"/>
          </a:p>
        </p:txBody>
      </p:sp>
    </p:spTree>
    <p:extLst>
      <p:ext uri="{BB962C8B-B14F-4D97-AF65-F5344CB8AC3E}">
        <p14:creationId xmlns:p14="http://schemas.microsoft.com/office/powerpoint/2010/main" val="4262175107"/>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72DBE56-3C47-3B46-BE83-DC7D8776CFBC}"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72DBE56-3C47-3B46-BE83-DC7D8776CFBC}" type="slidenum">
              <a:rPr lang="en-US" smtClean="0"/>
              <a:pPr/>
              <a:t>12</a:t>
            </a:fld>
            <a:endParaRPr lang="en-US"/>
          </a:p>
        </p:txBody>
      </p:sp>
    </p:spTree>
    <p:extLst>
      <p:ext uri="{BB962C8B-B14F-4D97-AF65-F5344CB8AC3E}">
        <p14:creationId xmlns:p14="http://schemas.microsoft.com/office/powerpoint/2010/main" val="12336919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72DBE56-3C47-3B46-BE83-DC7D8776CFBC}" type="slidenum">
              <a:rPr lang="en-US" smtClean="0"/>
              <a:pPr/>
              <a:t>13</a:t>
            </a:fld>
            <a:endParaRPr lang="en-US"/>
          </a:p>
        </p:txBody>
      </p:sp>
    </p:spTree>
    <p:extLst>
      <p:ext uri="{BB962C8B-B14F-4D97-AF65-F5344CB8AC3E}">
        <p14:creationId xmlns:p14="http://schemas.microsoft.com/office/powerpoint/2010/main" val="12336919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72DBE56-3C47-3B46-BE83-DC7D8776CFBC}" type="slidenum">
              <a:rPr lang="en-US" smtClean="0"/>
              <a:pPr/>
              <a:t>14</a:t>
            </a:fld>
            <a:endParaRPr lang="en-US"/>
          </a:p>
        </p:txBody>
      </p:sp>
    </p:spTree>
    <p:extLst>
      <p:ext uri="{BB962C8B-B14F-4D97-AF65-F5344CB8AC3E}">
        <p14:creationId xmlns:p14="http://schemas.microsoft.com/office/powerpoint/2010/main" val="12336919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72DBE56-3C47-3B46-BE83-DC7D8776CFBC}" type="slidenum">
              <a:rPr lang="en-US" smtClean="0"/>
              <a:pPr/>
              <a:t>15</a:t>
            </a:fld>
            <a:endParaRPr lang="en-US"/>
          </a:p>
        </p:txBody>
      </p:sp>
    </p:spTree>
    <p:extLst>
      <p:ext uri="{BB962C8B-B14F-4D97-AF65-F5344CB8AC3E}">
        <p14:creationId xmlns:p14="http://schemas.microsoft.com/office/powerpoint/2010/main" val="12336919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72DBE56-3C47-3B46-BE83-DC7D8776CFBC}" type="slidenum">
              <a:rPr lang="en-US" smtClean="0"/>
              <a:pPr/>
              <a:t>16</a:t>
            </a:fld>
            <a:endParaRPr lang="en-US"/>
          </a:p>
        </p:txBody>
      </p:sp>
    </p:spTree>
    <p:extLst>
      <p:ext uri="{BB962C8B-B14F-4D97-AF65-F5344CB8AC3E}">
        <p14:creationId xmlns:p14="http://schemas.microsoft.com/office/powerpoint/2010/main" val="123369199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72DBE56-3C47-3B46-BE83-DC7D8776CFBC}" type="slidenum">
              <a:rPr lang="en-US" smtClean="0"/>
              <a:pPr/>
              <a:t>17</a:t>
            </a:fld>
            <a:endParaRPr lang="en-US"/>
          </a:p>
        </p:txBody>
      </p:sp>
    </p:spTree>
    <p:extLst>
      <p:ext uri="{BB962C8B-B14F-4D97-AF65-F5344CB8AC3E}">
        <p14:creationId xmlns:p14="http://schemas.microsoft.com/office/powerpoint/2010/main" val="12336919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72DBE56-3C47-3B46-BE83-DC7D8776CFBC}" type="slidenum">
              <a:rPr lang="en-US" smtClean="0"/>
              <a:pPr/>
              <a:t>18</a:t>
            </a:fld>
            <a:endParaRPr lang="en-US"/>
          </a:p>
        </p:txBody>
      </p:sp>
    </p:spTree>
    <p:extLst>
      <p:ext uri="{BB962C8B-B14F-4D97-AF65-F5344CB8AC3E}">
        <p14:creationId xmlns:p14="http://schemas.microsoft.com/office/powerpoint/2010/main" val="12336919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Show</a:t>
            </a:r>
            <a:r>
              <a:rPr lang="en-US" baseline="0" dirty="0" smtClean="0"/>
              <a:t> arrays with pictorial example.</a:t>
            </a:r>
          </a:p>
        </p:txBody>
      </p:sp>
      <p:sp>
        <p:nvSpPr>
          <p:cNvPr id="4" name="Slide Number Placeholder 3"/>
          <p:cNvSpPr>
            <a:spLocks noGrp="1"/>
          </p:cNvSpPr>
          <p:nvPr>
            <p:ph type="sldNum" sz="quarter" idx="10"/>
          </p:nvPr>
        </p:nvSpPr>
        <p:spPr/>
        <p:txBody>
          <a:bodyPr/>
          <a:lstStyle/>
          <a:p>
            <a:fld id="{072DBE56-3C47-3B46-BE83-DC7D8776CFBC}" type="slidenum">
              <a:rPr lang="en-US" smtClean="0"/>
              <a:pPr/>
              <a:t>19</a:t>
            </a:fld>
            <a:endParaRPr lang="en-US"/>
          </a:p>
        </p:txBody>
      </p:sp>
    </p:spTree>
    <p:extLst>
      <p:ext uri="{BB962C8B-B14F-4D97-AF65-F5344CB8AC3E}">
        <p14:creationId xmlns:p14="http://schemas.microsoft.com/office/powerpoint/2010/main" val="55706679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Say</a:t>
            </a:r>
            <a:r>
              <a:rPr lang="en-US" baseline="0" dirty="0" smtClean="0"/>
              <a:t> that is similar to the analytical concept of </a:t>
            </a:r>
            <a:r>
              <a:rPr lang="en-US" baseline="0" dirty="0" err="1" smtClean="0"/>
              <a:t>Jacobian</a:t>
            </a:r>
            <a:r>
              <a:rPr lang="en-US" baseline="0" dirty="0" smtClean="0"/>
              <a:t> matrix for derivatives</a:t>
            </a:r>
            <a:endParaRPr lang="en-US" dirty="0"/>
          </a:p>
        </p:txBody>
      </p:sp>
      <p:sp>
        <p:nvSpPr>
          <p:cNvPr id="4" name="Slide Number Placeholder 3"/>
          <p:cNvSpPr>
            <a:spLocks noGrp="1"/>
          </p:cNvSpPr>
          <p:nvPr>
            <p:ph type="sldNum" sz="quarter" idx="10"/>
          </p:nvPr>
        </p:nvSpPr>
        <p:spPr/>
        <p:txBody>
          <a:bodyPr/>
          <a:lstStyle/>
          <a:p>
            <a:fld id="{072DBE56-3C47-3B46-BE83-DC7D8776CFBC}" type="slidenum">
              <a:rPr lang="en-US" smtClean="0"/>
              <a:pPr/>
              <a:t>20</a:t>
            </a:fld>
            <a:endParaRPr lang="en-US"/>
          </a:p>
        </p:txBody>
      </p:sp>
    </p:spTree>
    <p:extLst>
      <p:ext uri="{BB962C8B-B14F-4D97-AF65-F5344CB8AC3E}">
        <p14:creationId xmlns:p14="http://schemas.microsoft.com/office/powerpoint/2010/main" val="85095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For</a:t>
            </a:r>
            <a:r>
              <a:rPr lang="en-US" baseline="0" dirty="0" smtClean="0"/>
              <a:t> </a:t>
            </a:r>
            <a:r>
              <a:rPr lang="en-US" baseline="0" dirty="0" err="1" smtClean="0"/>
              <a:t>for</a:t>
            </a:r>
            <a:r>
              <a:rPr lang="en-US" baseline="0" dirty="0" smtClean="0"/>
              <a:t> loops is easy, for all of our examples. </a:t>
            </a:r>
            <a:r>
              <a:rPr lang="en-US" baseline="0" dirty="0" err="1" smtClean="0"/>
              <a:t>for</a:t>
            </a:r>
            <a:r>
              <a:rPr lang="en-US" baseline="0" dirty="0" smtClean="0"/>
              <a:t> more complex loops can use more </a:t>
            </a:r>
            <a:r>
              <a:rPr lang="en-US" baseline="0" dirty="0" err="1" smtClean="0"/>
              <a:t>sofisticated</a:t>
            </a:r>
            <a:r>
              <a:rPr lang="en-US" baseline="0" dirty="0" smtClean="0"/>
              <a:t>. </a:t>
            </a:r>
            <a:endParaRPr lang="en-US" dirty="0"/>
          </a:p>
        </p:txBody>
      </p:sp>
      <p:sp>
        <p:nvSpPr>
          <p:cNvPr id="4" name="Slide Number Placeholder 3"/>
          <p:cNvSpPr>
            <a:spLocks noGrp="1"/>
          </p:cNvSpPr>
          <p:nvPr>
            <p:ph type="sldNum" sz="quarter" idx="10"/>
          </p:nvPr>
        </p:nvSpPr>
        <p:spPr/>
        <p:txBody>
          <a:bodyPr/>
          <a:lstStyle/>
          <a:p>
            <a:fld id="{072DBE56-3C47-3B46-BE83-DC7D8776CFBC}" type="slidenum">
              <a:rPr lang="en-US" smtClean="0"/>
              <a:pPr/>
              <a:t>25</a:t>
            </a:fld>
            <a:endParaRPr lang="en-US"/>
          </a:p>
        </p:txBody>
      </p:sp>
    </p:spTree>
    <p:extLst>
      <p:ext uri="{BB962C8B-B14F-4D97-AF65-F5344CB8AC3E}">
        <p14:creationId xmlns:p14="http://schemas.microsoft.com/office/powerpoint/2010/main" val="27863243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Thank</a:t>
            </a:r>
            <a:r>
              <a:rPr lang="en-US" baseline="0" dirty="0" smtClean="0"/>
              <a:t> you, i</a:t>
            </a:r>
            <a:r>
              <a:rPr lang="en-US" dirty="0" smtClean="0"/>
              <a:t>t’s a pleasure to be here. I</a:t>
            </a:r>
            <a:r>
              <a:rPr lang="en-US" baseline="0" dirty="0" smtClean="0"/>
              <a:t> am here today to tell you about a program analysis to determine whether a program represents a robust function. An application of the analysis is in reasoning about uncertain computation. We live in an era where computations often operate on uncertain data, in uncertain environments. Applications are running in your phones, in your cars, in your </a:t>
            </a:r>
            <a:r>
              <a:rPr lang="en-US" baseline="0" dirty="0" err="1" smtClean="0"/>
              <a:t>tvs</a:t>
            </a:r>
            <a:r>
              <a:rPr lang="en-US" baseline="0" dirty="0" smtClean="0"/>
              <a:t> and in your GPSs. These applications receive data from sensors and as a consequence the data can have small errors. In which case, how do we verify that programs handle this uncertainty correctly? </a:t>
            </a:r>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One key correctness</a:t>
            </a:r>
            <a:r>
              <a:rPr lang="en-US" baseline="0" dirty="0" smtClean="0"/>
              <a:t> </a:t>
            </a:r>
            <a:r>
              <a:rPr lang="en-US" dirty="0" smtClean="0"/>
              <a:t>property here is robustness.</a:t>
            </a:r>
            <a:endParaRPr lang="en-US" dirty="0"/>
          </a:p>
        </p:txBody>
      </p:sp>
      <p:sp>
        <p:nvSpPr>
          <p:cNvPr id="4" name="Slide Number Placeholder 3"/>
          <p:cNvSpPr>
            <a:spLocks noGrp="1"/>
          </p:cNvSpPr>
          <p:nvPr>
            <p:ph type="sldNum" sz="quarter" idx="10"/>
          </p:nvPr>
        </p:nvSpPr>
        <p:spPr/>
        <p:txBody>
          <a:bodyPr/>
          <a:lstStyle/>
          <a:p>
            <a:fld id="{072DBE56-3C47-3B46-BE83-DC7D8776CFBC}" type="slidenum">
              <a:rPr lang="en-US" smtClean="0"/>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72DBE56-3C47-3B46-BE83-DC7D8776CFBC}" type="slidenum">
              <a:rPr lang="en-US" smtClean="0"/>
              <a:pPr/>
              <a:t>26</a:t>
            </a:fld>
            <a:endParaRPr lang="en-US"/>
          </a:p>
        </p:txBody>
      </p:sp>
    </p:spTree>
    <p:extLst>
      <p:ext uri="{BB962C8B-B14F-4D97-AF65-F5344CB8AC3E}">
        <p14:creationId xmlns:p14="http://schemas.microsoft.com/office/powerpoint/2010/main" val="184249594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72DBE56-3C47-3B46-BE83-DC7D8776CFBC}" type="slidenum">
              <a:rPr lang="en-US" smtClean="0"/>
              <a:pPr/>
              <a:t>27</a:t>
            </a:fld>
            <a:endParaRPr lang="en-US"/>
          </a:p>
        </p:txBody>
      </p:sp>
    </p:spTree>
    <p:extLst>
      <p:ext uri="{BB962C8B-B14F-4D97-AF65-F5344CB8AC3E}">
        <p14:creationId xmlns:p14="http://schemas.microsoft.com/office/powerpoint/2010/main" val="184249594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72DBE56-3C47-3B46-BE83-DC7D8776CFBC}" type="slidenum">
              <a:rPr lang="en-US" smtClean="0"/>
              <a:pPr/>
              <a:t>28</a:t>
            </a:fld>
            <a:endParaRPr lang="en-US"/>
          </a:p>
        </p:txBody>
      </p:sp>
    </p:spTree>
    <p:extLst>
      <p:ext uri="{BB962C8B-B14F-4D97-AF65-F5344CB8AC3E}">
        <p14:creationId xmlns:p14="http://schemas.microsoft.com/office/powerpoint/2010/main" val="184249594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how do we compute the iterated</a:t>
            </a:r>
            <a:r>
              <a:rPr lang="en-US" baseline="0" dirty="0" smtClean="0"/>
              <a:t> produce. For </a:t>
            </a:r>
            <a:r>
              <a:rPr lang="en-US" baseline="0" dirty="0" err="1" smtClean="0"/>
              <a:t>for</a:t>
            </a:r>
            <a:r>
              <a:rPr lang="en-US" baseline="0" dirty="0" smtClean="0"/>
              <a:t> loops blah </a:t>
            </a:r>
            <a:r>
              <a:rPr lang="en-US" baseline="0" dirty="0" err="1" smtClean="0"/>
              <a:t>lbah</a:t>
            </a:r>
            <a:endParaRPr lang="en-US" dirty="0"/>
          </a:p>
        </p:txBody>
      </p:sp>
      <p:sp>
        <p:nvSpPr>
          <p:cNvPr id="4" name="Slide Number Placeholder 3"/>
          <p:cNvSpPr>
            <a:spLocks noGrp="1"/>
          </p:cNvSpPr>
          <p:nvPr>
            <p:ph type="sldNum" sz="quarter" idx="10"/>
          </p:nvPr>
        </p:nvSpPr>
        <p:spPr/>
        <p:txBody>
          <a:bodyPr/>
          <a:lstStyle/>
          <a:p>
            <a:fld id="{072DBE56-3C47-3B46-BE83-DC7D8776CFBC}" type="slidenum">
              <a:rPr lang="en-US" smtClean="0"/>
              <a:pPr/>
              <a:t>29</a:t>
            </a:fld>
            <a:endParaRPr lang="en-US"/>
          </a:p>
        </p:txBody>
      </p:sp>
    </p:spTree>
    <p:extLst>
      <p:ext uri="{BB962C8B-B14F-4D97-AF65-F5344CB8AC3E}">
        <p14:creationId xmlns:p14="http://schemas.microsoft.com/office/powerpoint/2010/main" val="184249594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Motivating application.</a:t>
            </a:r>
            <a:r>
              <a:rPr lang="en-US" baseline="0" dirty="0" smtClean="0"/>
              <a:t> </a:t>
            </a:r>
            <a:endParaRPr lang="en-US" dirty="0"/>
          </a:p>
        </p:txBody>
      </p:sp>
      <p:sp>
        <p:nvSpPr>
          <p:cNvPr id="4" name="Slide Number Placeholder 3"/>
          <p:cNvSpPr>
            <a:spLocks noGrp="1"/>
          </p:cNvSpPr>
          <p:nvPr>
            <p:ph type="sldNum" sz="quarter" idx="10"/>
          </p:nvPr>
        </p:nvSpPr>
        <p:spPr/>
        <p:txBody>
          <a:bodyPr/>
          <a:lstStyle/>
          <a:p>
            <a:fld id="{072DBE56-3C47-3B46-BE83-DC7D8776CFBC}" type="slidenum">
              <a:rPr lang="en-US" smtClean="0"/>
              <a:pPr/>
              <a:t>30</a:t>
            </a:fld>
            <a:endParaRPr lang="en-US"/>
          </a:p>
        </p:txBody>
      </p:sp>
    </p:spTree>
    <p:extLst>
      <p:ext uri="{BB962C8B-B14F-4D97-AF65-F5344CB8AC3E}">
        <p14:creationId xmlns:p14="http://schemas.microsoft.com/office/powerpoint/2010/main" val="206547795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Give a scenario: complex</a:t>
            </a:r>
            <a:r>
              <a:rPr lang="en-US" baseline="0" dirty="0" smtClean="0"/>
              <a:t> loop iterating over image. Want to trade off runtime for accuracy. Observation: most typical images, pixels are close by. You can reduce by half if f is robust.</a:t>
            </a:r>
          </a:p>
          <a:p>
            <a:endParaRPr lang="en-US" baseline="0" dirty="0" smtClean="0"/>
          </a:p>
          <a:p>
            <a:r>
              <a:rPr lang="en-US" baseline="0" dirty="0" smtClean="0"/>
              <a:t>Here is an analysis that can guide this sort of approximation, tell us when it ok to do it and when it is not.</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072DBE56-3C47-3B46-BE83-DC7D8776CFBC}" type="slidenum">
              <a:rPr lang="en-US" smtClean="0"/>
              <a:pPr/>
              <a:t>31</a:t>
            </a:fld>
            <a:endParaRPr lang="en-US"/>
          </a:p>
        </p:txBody>
      </p:sp>
    </p:spTree>
    <p:extLst>
      <p:ext uri="{BB962C8B-B14F-4D97-AF65-F5344CB8AC3E}">
        <p14:creationId xmlns:p14="http://schemas.microsoft.com/office/powerpoint/2010/main" val="289240569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Do loop</a:t>
            </a:r>
            <a:r>
              <a:rPr lang="en-US" baseline="0" dirty="0" smtClean="0"/>
              <a:t> perforations. </a:t>
            </a:r>
            <a:endParaRPr lang="en-US" dirty="0"/>
          </a:p>
        </p:txBody>
      </p:sp>
      <p:sp>
        <p:nvSpPr>
          <p:cNvPr id="4" name="Slide Number Placeholder 3"/>
          <p:cNvSpPr>
            <a:spLocks noGrp="1"/>
          </p:cNvSpPr>
          <p:nvPr>
            <p:ph type="sldNum" sz="quarter" idx="10"/>
          </p:nvPr>
        </p:nvSpPr>
        <p:spPr/>
        <p:txBody>
          <a:bodyPr/>
          <a:lstStyle/>
          <a:p>
            <a:fld id="{072DBE56-3C47-3B46-BE83-DC7D8776CFBC}" type="slidenum">
              <a:rPr lang="en-US" smtClean="0"/>
              <a:pPr/>
              <a:t>32</a:t>
            </a:fld>
            <a:endParaRPr lang="en-US"/>
          </a:p>
        </p:txBody>
      </p:sp>
    </p:spTree>
    <p:extLst>
      <p:ext uri="{BB962C8B-B14F-4D97-AF65-F5344CB8AC3E}">
        <p14:creationId xmlns:p14="http://schemas.microsoft.com/office/powerpoint/2010/main" val="289240569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Why is it</a:t>
            </a:r>
            <a:r>
              <a:rPr lang="en-US" baseline="0" dirty="0" smtClean="0"/>
              <a:t> useful, curator for a database..</a:t>
            </a:r>
          </a:p>
          <a:p>
            <a:endParaRPr lang="en-US" dirty="0"/>
          </a:p>
        </p:txBody>
      </p:sp>
      <p:sp>
        <p:nvSpPr>
          <p:cNvPr id="4" name="Slide Number Placeholder 3"/>
          <p:cNvSpPr>
            <a:spLocks noGrp="1"/>
          </p:cNvSpPr>
          <p:nvPr>
            <p:ph type="sldNum" sz="quarter" idx="10"/>
          </p:nvPr>
        </p:nvSpPr>
        <p:spPr/>
        <p:txBody>
          <a:bodyPr/>
          <a:lstStyle/>
          <a:p>
            <a:fld id="{072DBE56-3C47-3B46-BE83-DC7D8776CFBC}" type="slidenum">
              <a:rPr lang="en-US" smtClean="0"/>
              <a:pPr/>
              <a:t>33</a:t>
            </a:fld>
            <a:endParaRPr lang="en-US"/>
          </a:p>
        </p:txBody>
      </p:sp>
    </p:spTree>
    <p:extLst>
      <p:ext uri="{BB962C8B-B14F-4D97-AF65-F5344CB8AC3E}">
        <p14:creationId xmlns:p14="http://schemas.microsoft.com/office/powerpoint/2010/main" val="322143504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Look at the references on interval </a:t>
            </a:r>
            <a:r>
              <a:rPr lang="en-US" dirty="0" err="1" smtClean="0"/>
              <a:t>polyhedra</a:t>
            </a:r>
            <a:r>
              <a:rPr lang="en-US" dirty="0" smtClean="0"/>
              <a:t>.</a:t>
            </a:r>
          </a:p>
        </p:txBody>
      </p:sp>
      <p:sp>
        <p:nvSpPr>
          <p:cNvPr id="4" name="Slide Number Placeholder 3"/>
          <p:cNvSpPr>
            <a:spLocks noGrp="1"/>
          </p:cNvSpPr>
          <p:nvPr>
            <p:ph type="sldNum" sz="quarter" idx="10"/>
          </p:nvPr>
        </p:nvSpPr>
        <p:spPr/>
        <p:txBody>
          <a:bodyPr/>
          <a:lstStyle/>
          <a:p>
            <a:fld id="{072DBE56-3C47-3B46-BE83-DC7D8776CFBC}" type="slidenum">
              <a:rPr lang="en-US" smtClean="0"/>
              <a:pPr/>
              <a:t>35</a:t>
            </a:fld>
            <a:endParaRPr lang="en-US"/>
          </a:p>
        </p:txBody>
      </p:sp>
    </p:spTree>
    <p:extLst>
      <p:ext uri="{BB962C8B-B14F-4D97-AF65-F5344CB8AC3E}">
        <p14:creationId xmlns:p14="http://schemas.microsoft.com/office/powerpoint/2010/main" val="261396861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72DBE56-3C47-3B46-BE83-DC7D8776CFBC}" type="slidenum">
              <a:rPr lang="en-US" smtClean="0"/>
              <a:pPr/>
              <a:t>37</a:t>
            </a:fld>
            <a:endParaRPr lang="en-US"/>
          </a:p>
        </p:txBody>
      </p:sp>
    </p:spTree>
    <p:extLst>
      <p:ext uri="{BB962C8B-B14F-4D97-AF65-F5344CB8AC3E}">
        <p14:creationId xmlns:p14="http://schemas.microsoft.com/office/powerpoint/2010/main" val="8253147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1" indent="0" algn="l" defTabSz="457200" rtl="0" eaLnBrk="1" fontAlgn="auto" latinLnBrk="0" hangingPunct="1">
              <a:lnSpc>
                <a:spcPct val="100000"/>
              </a:lnSpc>
              <a:spcBef>
                <a:spcPts val="0"/>
              </a:spcBef>
              <a:spcAft>
                <a:spcPts val="0"/>
              </a:spcAft>
              <a:buClrTx/>
              <a:buSzTx/>
              <a:buFontTx/>
              <a:buNone/>
              <a:tabLst/>
              <a:defRPr/>
            </a:pPr>
            <a:r>
              <a:rPr lang="en-US" sz="2378" dirty="0" smtClean="0"/>
              <a:t>Correctness in settings without uncertainty does not imply correctness in uncertain environments.</a:t>
            </a:r>
            <a:r>
              <a:rPr lang="en-US" sz="2378" baseline="0" dirty="0" smtClean="0"/>
              <a:t> Say robustness is correctness in uncertain environments, how are we going to define robustness? Is it a qualitative term or a quantitative one. I propose that robustness is a quantitative term, but then how are we going to measure robustness.</a:t>
            </a:r>
            <a:endParaRPr lang="en-US" sz="2378"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072DBE56-3C47-3B46-BE83-DC7D8776CFBC}" type="slidenum">
              <a:rPr lang="en-US" smtClean="0"/>
              <a:pPr/>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before we</a:t>
            </a:r>
            <a:r>
              <a:rPr lang="en-US" baseline="0" dirty="0" smtClean="0"/>
              <a:t> can talk about errors, we need to define distance on values</a:t>
            </a:r>
          </a:p>
          <a:p>
            <a:endParaRPr lang="en-US" dirty="0"/>
          </a:p>
        </p:txBody>
      </p:sp>
      <p:sp>
        <p:nvSpPr>
          <p:cNvPr id="4" name="Slide Number Placeholder 3"/>
          <p:cNvSpPr>
            <a:spLocks noGrp="1"/>
          </p:cNvSpPr>
          <p:nvPr>
            <p:ph type="sldNum" sz="quarter" idx="10"/>
          </p:nvPr>
        </p:nvSpPr>
        <p:spPr/>
        <p:txBody>
          <a:bodyPr/>
          <a:lstStyle/>
          <a:p>
            <a:fld id="{072DBE56-3C47-3B46-BE83-DC7D8776CFBC}" type="slidenum">
              <a:rPr lang="en-US" smtClean="0"/>
              <a:pPr/>
              <a:t>4</a:t>
            </a:fld>
            <a:endParaRPr lang="en-US"/>
          </a:p>
        </p:txBody>
      </p:sp>
    </p:spTree>
    <p:extLst>
      <p:ext uri="{BB962C8B-B14F-4D97-AF65-F5344CB8AC3E}">
        <p14:creationId xmlns:p14="http://schemas.microsoft.com/office/powerpoint/2010/main" val="35783364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Now</a:t>
            </a:r>
            <a:r>
              <a:rPr lang="en-US" baseline="0" dirty="0" smtClean="0"/>
              <a:t> if you think of it, continuity is actually a robustness property…  </a:t>
            </a:r>
          </a:p>
          <a:p>
            <a:endParaRPr lang="en-US" baseline="0" dirty="0" smtClean="0"/>
          </a:p>
          <a:p>
            <a:r>
              <a:rPr lang="en-US" baseline="0" dirty="0" smtClean="0"/>
              <a:t>of course, it is a rather weak robustness property for two reasons. First, it talks about arbitrarily small changes. Second, it assumes infinite-precision </a:t>
            </a:r>
            <a:r>
              <a:rPr lang="en-US" baseline="0" dirty="0" err="1" smtClean="0"/>
              <a:t>reals</a:t>
            </a:r>
            <a:endParaRPr lang="en-US" baseline="0" dirty="0" smtClean="0"/>
          </a:p>
          <a:p>
            <a:endParaRPr lang="en-US" baseline="0" dirty="0" smtClean="0"/>
          </a:p>
          <a:p>
            <a:r>
              <a:rPr lang="en-US" baseline="0" dirty="0" smtClean="0"/>
              <a:t>I would argue that it is still an important property. first, a dominant source of </a:t>
            </a:r>
            <a:r>
              <a:rPr lang="en-US" baseline="0" dirty="0" err="1" smtClean="0"/>
              <a:t>nonrobustness</a:t>
            </a:r>
            <a:r>
              <a:rPr lang="en-US" baseline="0" dirty="0" smtClean="0"/>
              <a:t> is branches… As for infinite precision </a:t>
            </a:r>
            <a:r>
              <a:rPr lang="en-US" baseline="0" dirty="0" err="1" smtClean="0"/>
              <a:t>reals</a:t>
            </a:r>
            <a:r>
              <a:rPr lang="en-US" baseline="0" dirty="0" smtClean="0"/>
              <a:t>. The reason is  that this is the abstraction using which algorithm designers think—so if you are trying to find logical or algorithmic errors in your system, this is the right level of abstraction to think in. </a:t>
            </a:r>
            <a:endParaRPr lang="en-US" dirty="0"/>
          </a:p>
        </p:txBody>
      </p:sp>
      <p:sp>
        <p:nvSpPr>
          <p:cNvPr id="4" name="Slide Number Placeholder 3"/>
          <p:cNvSpPr>
            <a:spLocks noGrp="1"/>
          </p:cNvSpPr>
          <p:nvPr>
            <p:ph type="sldNum" sz="quarter" idx="10"/>
          </p:nvPr>
        </p:nvSpPr>
        <p:spPr/>
        <p:txBody>
          <a:bodyPr/>
          <a:lstStyle/>
          <a:p>
            <a:fld id="{072DBE56-3C47-3B46-BE83-DC7D8776CFBC}" type="slidenum">
              <a:rPr lang="en-US" smtClean="0"/>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It is possible to give</a:t>
            </a:r>
            <a:r>
              <a:rPr lang="en-US" baseline="0" dirty="0" smtClean="0"/>
              <a:t> stronger definitions of robustness…</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K might depend on the size of the input</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When can something be not robust.</a:t>
            </a:r>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smtClean="0"/>
          </a:p>
        </p:txBody>
      </p:sp>
      <p:sp>
        <p:nvSpPr>
          <p:cNvPr id="4" name="Slide Number Placeholder 3"/>
          <p:cNvSpPr>
            <a:spLocks noGrp="1"/>
          </p:cNvSpPr>
          <p:nvPr>
            <p:ph type="sldNum" sz="quarter" idx="10"/>
          </p:nvPr>
        </p:nvSpPr>
        <p:spPr/>
        <p:txBody>
          <a:bodyPr/>
          <a:lstStyle/>
          <a:p>
            <a:fld id="{072DBE56-3C47-3B46-BE83-DC7D8776CFBC}" type="slidenum">
              <a:rPr lang="en-US" smtClean="0"/>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72DBE56-3C47-3B46-BE83-DC7D8776CFBC}" type="slidenum">
              <a:rPr lang="en-US" smtClean="0"/>
              <a:pPr/>
              <a:t>9</a:t>
            </a:fld>
            <a:endParaRPr lang="en-US"/>
          </a:p>
        </p:txBody>
      </p:sp>
    </p:spTree>
    <p:extLst>
      <p:ext uri="{BB962C8B-B14F-4D97-AF65-F5344CB8AC3E}">
        <p14:creationId xmlns:p14="http://schemas.microsoft.com/office/powerpoint/2010/main" val="12336919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72DBE56-3C47-3B46-BE83-DC7D8776CFBC}" type="slidenum">
              <a:rPr lang="en-US" smtClean="0"/>
              <a:pPr/>
              <a:t>10</a:t>
            </a:fld>
            <a:endParaRPr lang="en-US"/>
          </a:p>
        </p:txBody>
      </p:sp>
    </p:spTree>
    <p:extLst>
      <p:ext uri="{BB962C8B-B14F-4D97-AF65-F5344CB8AC3E}">
        <p14:creationId xmlns:p14="http://schemas.microsoft.com/office/powerpoint/2010/main" val="12336919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72DBE56-3C47-3B46-BE83-DC7D8776CFBC}" type="slidenum">
              <a:rPr lang="en-US" smtClean="0"/>
              <a:pPr/>
              <a:t>11</a:t>
            </a:fld>
            <a:endParaRPr lang="en-US"/>
          </a:p>
        </p:txBody>
      </p:sp>
    </p:spTree>
    <p:extLst>
      <p:ext uri="{BB962C8B-B14F-4D97-AF65-F5344CB8AC3E}">
        <p14:creationId xmlns:p14="http://schemas.microsoft.com/office/powerpoint/2010/main" val="123369199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12" name="Picture 11" descr="cauchy-nocaption.jpg"/>
          <p:cNvPicPr>
            <a:picLocks noChangeAspect="1"/>
          </p:cNvPicPr>
          <p:nvPr userDrawn="1"/>
        </p:nvPicPr>
        <p:blipFill>
          <a:blip r:embed="rId2"/>
          <a:stretch>
            <a:fillRect/>
          </a:stretch>
        </p:blipFill>
        <p:spPr>
          <a:xfrm>
            <a:off x="0" y="546652"/>
            <a:ext cx="9144000" cy="5764696"/>
          </a:xfrm>
          <a:prstGeom prst="rect">
            <a:avLst/>
          </a:prstGeom>
        </p:spPr>
      </p:pic>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marL="0" marR="0" indent="0" algn="l" defTabSz="457200" rtl="0" eaLnBrk="1" fontAlgn="auto" latinLnBrk="0" hangingPunct="1">
              <a:lnSpc>
                <a:spcPct val="100000"/>
              </a:lnSpc>
              <a:spcBef>
                <a:spcPts val="0"/>
              </a:spcBef>
              <a:spcAft>
                <a:spcPts val="0"/>
              </a:spcAft>
              <a:buClrTx/>
              <a:buSzTx/>
              <a:buFontTx/>
              <a:buNone/>
              <a:tabLst/>
              <a:defRPr/>
            </a:lvl1pPr>
          </a:lstStyle>
          <a:p>
            <a:r>
              <a:rPr lang="en-US" smtClean="0"/>
              <a:t>FSE’11: Szeged, Hungary.</a:t>
            </a:r>
            <a:endParaRPr lang="en-US" dirty="0" smtClean="0"/>
          </a:p>
        </p:txBody>
      </p:sp>
      <p:sp>
        <p:nvSpPr>
          <p:cNvPr id="5" name="Footer Placeholder 4"/>
          <p:cNvSpPr>
            <a:spLocks noGrp="1"/>
          </p:cNvSpPr>
          <p:nvPr>
            <p:ph type="ftr" sz="quarter" idx="11"/>
          </p:nvPr>
        </p:nvSpPr>
        <p:spPr/>
        <p:txBody>
          <a:bodyPr/>
          <a:lstStyle/>
          <a:p>
            <a:r>
              <a:rPr lang="en-US" smtClean="0"/>
              <a:t>Proving programs robust</a:t>
            </a:r>
            <a:endParaRPr lang="en-US"/>
          </a:p>
        </p:txBody>
      </p:sp>
      <p:sp>
        <p:nvSpPr>
          <p:cNvPr id="6" name="Slide Number Placeholder 5"/>
          <p:cNvSpPr>
            <a:spLocks noGrp="1"/>
          </p:cNvSpPr>
          <p:nvPr>
            <p:ph type="sldNum" sz="quarter" idx="12"/>
          </p:nvPr>
        </p:nvSpPr>
        <p:spPr/>
        <p:txBody>
          <a:bodyPr/>
          <a:lstStyle/>
          <a:p>
            <a:fld id="{CF514AF9-C0A3-D948-905C-91873489708A}"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marL="0" marR="0" indent="0" algn="l" defTabSz="457200" rtl="0" eaLnBrk="1" fontAlgn="auto" latinLnBrk="0" hangingPunct="1">
              <a:lnSpc>
                <a:spcPct val="100000"/>
              </a:lnSpc>
              <a:spcBef>
                <a:spcPts val="0"/>
              </a:spcBef>
              <a:spcAft>
                <a:spcPts val="0"/>
              </a:spcAft>
              <a:buClrTx/>
              <a:buSzTx/>
              <a:buFontTx/>
              <a:buNone/>
              <a:tabLst/>
              <a:defRPr/>
            </a:lvl1pPr>
          </a:lstStyle>
          <a:p>
            <a:r>
              <a:rPr lang="en-US" smtClean="0"/>
              <a:t>FSE’11: Szeged, Hungary.</a:t>
            </a:r>
            <a:endParaRPr lang="en-US" dirty="0" smtClean="0"/>
          </a:p>
        </p:txBody>
      </p:sp>
      <p:sp>
        <p:nvSpPr>
          <p:cNvPr id="5" name="Footer Placeholder 4"/>
          <p:cNvSpPr>
            <a:spLocks noGrp="1"/>
          </p:cNvSpPr>
          <p:nvPr>
            <p:ph type="ftr" sz="quarter" idx="11"/>
          </p:nvPr>
        </p:nvSpPr>
        <p:spPr/>
        <p:txBody>
          <a:bodyPr/>
          <a:lstStyle/>
          <a:p>
            <a:r>
              <a:rPr lang="en-US" smtClean="0"/>
              <a:t>Proving programs robust</a:t>
            </a:r>
            <a:endParaRPr lang="en-US"/>
          </a:p>
        </p:txBody>
      </p:sp>
      <p:sp>
        <p:nvSpPr>
          <p:cNvPr id="6" name="Slide Number Placeholder 5"/>
          <p:cNvSpPr>
            <a:spLocks noGrp="1"/>
          </p:cNvSpPr>
          <p:nvPr>
            <p:ph type="sldNum" sz="quarter" idx="12"/>
          </p:nvPr>
        </p:nvSpPr>
        <p:spPr/>
        <p:txBody>
          <a:bodyPr/>
          <a:lstStyle/>
          <a:p>
            <a:fld id="{CF514AF9-C0A3-D948-905C-91873489708A}"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normAutofit/>
          </a:bodyPr>
          <a:lstStyle>
            <a:lvl1pPr>
              <a:defRPr sz="4000"/>
            </a:lvl1pPr>
          </a:lstStyle>
          <a:p>
            <a:r>
              <a:rPr lang="en-US" dirty="0" smtClean="0"/>
              <a:t>Click to edit Master title style</a:t>
            </a:r>
            <a:endParaRPr lang="en-US" dirty="0"/>
          </a:p>
        </p:txBody>
      </p:sp>
      <p:sp>
        <p:nvSpPr>
          <p:cNvPr id="3" name="Content Placeholder 2"/>
          <p:cNvSpPr>
            <a:spLocks noGrp="1"/>
          </p:cNvSpPr>
          <p:nvPr>
            <p:ph idx="1"/>
          </p:nvPr>
        </p:nvSpPr>
        <p:spPr>
          <a:xfrm>
            <a:off x="457200" y="1371600"/>
            <a:ext cx="8229600" cy="47545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Footer Placeholder 4"/>
          <p:cNvSpPr>
            <a:spLocks noGrp="1"/>
          </p:cNvSpPr>
          <p:nvPr>
            <p:ph type="ftr" sz="quarter" idx="11"/>
          </p:nvPr>
        </p:nvSpPr>
        <p:spPr>
          <a:xfrm>
            <a:off x="3147317" y="6698287"/>
            <a:ext cx="2895600" cy="184542"/>
          </a:xfrm>
        </p:spPr>
        <p:txBody>
          <a:bodyPr/>
          <a:lstStyle>
            <a:lvl1pPr>
              <a:defRPr>
                <a:solidFill>
                  <a:schemeClr val="tx1">
                    <a:lumMod val="95000"/>
                    <a:lumOff val="5000"/>
                  </a:schemeClr>
                </a:solidFill>
              </a:defRPr>
            </a:lvl1pPr>
          </a:lstStyle>
          <a:p>
            <a:r>
              <a:rPr lang="en-US" dirty="0" smtClean="0"/>
              <a:t>Proving programs robust</a:t>
            </a:r>
            <a:endParaRPr lang="en-US" dirty="0"/>
          </a:p>
        </p:txBody>
      </p:sp>
      <p:sp>
        <p:nvSpPr>
          <p:cNvPr id="4" name="Date Placeholder 3"/>
          <p:cNvSpPr>
            <a:spLocks noGrp="1"/>
          </p:cNvSpPr>
          <p:nvPr>
            <p:ph type="dt" sz="half" idx="10"/>
          </p:nvPr>
        </p:nvSpPr>
        <p:spPr>
          <a:xfrm>
            <a:off x="-23973" y="6698286"/>
            <a:ext cx="2133600" cy="159713"/>
          </a:xfrm>
        </p:spPr>
        <p:txBody>
          <a:bodyPr/>
          <a:lstStyle>
            <a:lvl1pPr>
              <a:defRPr>
                <a:solidFill>
                  <a:schemeClr val="tx1">
                    <a:lumMod val="95000"/>
                    <a:lumOff val="5000"/>
                  </a:schemeClr>
                </a:solidFill>
              </a:defRPr>
            </a:lvl1pPr>
          </a:lstStyle>
          <a:p>
            <a:r>
              <a:rPr lang="en-US" smtClean="0"/>
              <a:t>FSE’11: Szeged, Hungary.</a:t>
            </a:r>
            <a:endParaRPr lang="en-US" dirty="0"/>
          </a:p>
        </p:txBody>
      </p:sp>
      <p:sp>
        <p:nvSpPr>
          <p:cNvPr id="6" name="Slide Number Placeholder 5"/>
          <p:cNvSpPr>
            <a:spLocks noGrp="1"/>
          </p:cNvSpPr>
          <p:nvPr>
            <p:ph type="sldNum" sz="quarter" idx="12"/>
          </p:nvPr>
        </p:nvSpPr>
        <p:spPr>
          <a:xfrm>
            <a:off x="7010400" y="6698287"/>
            <a:ext cx="2133600" cy="168275"/>
          </a:xfrm>
        </p:spPr>
        <p:txBody>
          <a:bodyPr/>
          <a:lstStyle>
            <a:lvl1pPr>
              <a:defRPr>
                <a:solidFill>
                  <a:schemeClr val="tx1">
                    <a:lumMod val="95000"/>
                    <a:lumOff val="5000"/>
                  </a:schemeClr>
                </a:solidFill>
              </a:defRPr>
            </a:lvl1pPr>
          </a:lstStyle>
          <a:p>
            <a:fld id="{CF514AF9-C0A3-D948-905C-91873489708A}" type="slidenum">
              <a:rPr lang="en-US" smtClean="0"/>
              <a:pPr/>
              <a:t>‹#›</a:t>
            </a:fld>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marL="0" marR="0" indent="0" algn="l" defTabSz="457200" rtl="0" eaLnBrk="1" fontAlgn="auto" latinLnBrk="0" hangingPunct="1">
              <a:lnSpc>
                <a:spcPct val="100000"/>
              </a:lnSpc>
              <a:spcBef>
                <a:spcPts val="0"/>
              </a:spcBef>
              <a:spcAft>
                <a:spcPts val="0"/>
              </a:spcAft>
              <a:buClrTx/>
              <a:buSzTx/>
              <a:buFontTx/>
              <a:buNone/>
              <a:tabLst/>
              <a:defRPr/>
            </a:lvl1pPr>
          </a:lstStyle>
          <a:p>
            <a:r>
              <a:rPr lang="en-US" smtClean="0"/>
              <a:t>FSE’11: Szeged, Hungary.</a:t>
            </a:r>
            <a:endParaRPr lang="en-US" dirty="0" smtClean="0"/>
          </a:p>
        </p:txBody>
      </p:sp>
      <p:sp>
        <p:nvSpPr>
          <p:cNvPr id="5" name="Footer Placeholder 4"/>
          <p:cNvSpPr>
            <a:spLocks noGrp="1"/>
          </p:cNvSpPr>
          <p:nvPr>
            <p:ph type="ftr" sz="quarter" idx="11"/>
          </p:nvPr>
        </p:nvSpPr>
        <p:spPr/>
        <p:txBody>
          <a:bodyPr/>
          <a:lstStyle/>
          <a:p>
            <a:r>
              <a:rPr lang="en-US" smtClean="0"/>
              <a:t>Proving programs robust</a:t>
            </a:r>
            <a:endParaRPr lang="en-US"/>
          </a:p>
        </p:txBody>
      </p:sp>
      <p:sp>
        <p:nvSpPr>
          <p:cNvPr id="6" name="Slide Number Placeholder 5"/>
          <p:cNvSpPr>
            <a:spLocks noGrp="1"/>
          </p:cNvSpPr>
          <p:nvPr>
            <p:ph type="sldNum" sz="quarter" idx="12"/>
          </p:nvPr>
        </p:nvSpPr>
        <p:spPr/>
        <p:txBody>
          <a:bodyPr/>
          <a:lstStyle/>
          <a:p>
            <a:fld id="{CF514AF9-C0A3-D948-905C-91873489708A}"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marL="0" marR="0" indent="0" algn="l" defTabSz="457200" rtl="0" eaLnBrk="1" fontAlgn="auto" latinLnBrk="0" hangingPunct="1">
              <a:lnSpc>
                <a:spcPct val="100000"/>
              </a:lnSpc>
              <a:spcBef>
                <a:spcPts val="0"/>
              </a:spcBef>
              <a:spcAft>
                <a:spcPts val="0"/>
              </a:spcAft>
              <a:buClrTx/>
              <a:buSzTx/>
              <a:buFontTx/>
              <a:buNone/>
              <a:tabLst/>
              <a:defRPr/>
            </a:lvl1pPr>
          </a:lstStyle>
          <a:p>
            <a:r>
              <a:rPr lang="en-US" smtClean="0"/>
              <a:t>FSE’11: Szeged, Hungary.</a:t>
            </a:r>
            <a:endParaRPr lang="en-US" dirty="0" smtClean="0"/>
          </a:p>
        </p:txBody>
      </p:sp>
      <p:sp>
        <p:nvSpPr>
          <p:cNvPr id="6" name="Footer Placeholder 5"/>
          <p:cNvSpPr>
            <a:spLocks noGrp="1"/>
          </p:cNvSpPr>
          <p:nvPr>
            <p:ph type="ftr" sz="quarter" idx="11"/>
          </p:nvPr>
        </p:nvSpPr>
        <p:spPr/>
        <p:txBody>
          <a:bodyPr/>
          <a:lstStyle/>
          <a:p>
            <a:r>
              <a:rPr lang="en-US" smtClean="0"/>
              <a:t>Proving programs robust</a:t>
            </a:r>
            <a:endParaRPr lang="en-US"/>
          </a:p>
        </p:txBody>
      </p:sp>
      <p:sp>
        <p:nvSpPr>
          <p:cNvPr id="7" name="Slide Number Placeholder 6"/>
          <p:cNvSpPr>
            <a:spLocks noGrp="1"/>
          </p:cNvSpPr>
          <p:nvPr>
            <p:ph type="sldNum" sz="quarter" idx="12"/>
          </p:nvPr>
        </p:nvSpPr>
        <p:spPr/>
        <p:txBody>
          <a:bodyPr/>
          <a:lstStyle/>
          <a:p>
            <a:fld id="{CF514AF9-C0A3-D948-905C-91873489708A}"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marL="0" marR="0" indent="0" algn="l" defTabSz="457200" rtl="0" eaLnBrk="1" fontAlgn="auto" latinLnBrk="0" hangingPunct="1">
              <a:lnSpc>
                <a:spcPct val="100000"/>
              </a:lnSpc>
              <a:spcBef>
                <a:spcPts val="0"/>
              </a:spcBef>
              <a:spcAft>
                <a:spcPts val="0"/>
              </a:spcAft>
              <a:buClrTx/>
              <a:buSzTx/>
              <a:buFontTx/>
              <a:buNone/>
              <a:tabLst/>
              <a:defRPr/>
            </a:lvl1pPr>
          </a:lstStyle>
          <a:p>
            <a:r>
              <a:rPr lang="en-US" smtClean="0"/>
              <a:t>FSE’11: Szeged, Hungary.</a:t>
            </a:r>
            <a:endParaRPr lang="en-US" dirty="0" smtClean="0"/>
          </a:p>
        </p:txBody>
      </p:sp>
      <p:sp>
        <p:nvSpPr>
          <p:cNvPr id="8" name="Footer Placeholder 7"/>
          <p:cNvSpPr>
            <a:spLocks noGrp="1"/>
          </p:cNvSpPr>
          <p:nvPr>
            <p:ph type="ftr" sz="quarter" idx="11"/>
          </p:nvPr>
        </p:nvSpPr>
        <p:spPr/>
        <p:txBody>
          <a:bodyPr/>
          <a:lstStyle/>
          <a:p>
            <a:r>
              <a:rPr lang="en-US" smtClean="0"/>
              <a:t>Proving programs robust</a:t>
            </a:r>
            <a:endParaRPr lang="en-US"/>
          </a:p>
        </p:txBody>
      </p:sp>
      <p:sp>
        <p:nvSpPr>
          <p:cNvPr id="9" name="Slide Number Placeholder 8"/>
          <p:cNvSpPr>
            <a:spLocks noGrp="1"/>
          </p:cNvSpPr>
          <p:nvPr>
            <p:ph type="sldNum" sz="quarter" idx="12"/>
          </p:nvPr>
        </p:nvSpPr>
        <p:spPr/>
        <p:txBody>
          <a:bodyPr/>
          <a:lstStyle/>
          <a:p>
            <a:fld id="{CF514AF9-C0A3-D948-905C-91873489708A}"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r>
              <a:rPr lang="en-US" smtClean="0"/>
              <a:t>FSE’11: Szeged, Hungary.</a:t>
            </a:r>
            <a:endParaRPr lang="en-US" dirty="0"/>
          </a:p>
        </p:txBody>
      </p:sp>
      <p:sp>
        <p:nvSpPr>
          <p:cNvPr id="4" name="Footer Placeholder 3"/>
          <p:cNvSpPr>
            <a:spLocks noGrp="1"/>
          </p:cNvSpPr>
          <p:nvPr>
            <p:ph type="ftr" sz="quarter" idx="11"/>
          </p:nvPr>
        </p:nvSpPr>
        <p:spPr/>
        <p:txBody>
          <a:bodyPr/>
          <a:lstStyle/>
          <a:p>
            <a:r>
              <a:rPr lang="en-US" smtClean="0"/>
              <a:t>Proving programs robust</a:t>
            </a:r>
            <a:endParaRPr lang="en-US"/>
          </a:p>
        </p:txBody>
      </p:sp>
      <p:sp>
        <p:nvSpPr>
          <p:cNvPr id="5" name="Slide Number Placeholder 4"/>
          <p:cNvSpPr>
            <a:spLocks noGrp="1"/>
          </p:cNvSpPr>
          <p:nvPr>
            <p:ph type="sldNum" sz="quarter" idx="12"/>
          </p:nvPr>
        </p:nvSpPr>
        <p:spPr/>
        <p:txBody>
          <a:bodyPr/>
          <a:lstStyle/>
          <a:p>
            <a:fld id="{CF514AF9-C0A3-D948-905C-91873489708A}"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marL="0" marR="0" indent="0" algn="l" defTabSz="457200" rtl="0" eaLnBrk="1" fontAlgn="auto" latinLnBrk="0" hangingPunct="1">
              <a:lnSpc>
                <a:spcPct val="100000"/>
              </a:lnSpc>
              <a:spcBef>
                <a:spcPts val="0"/>
              </a:spcBef>
              <a:spcAft>
                <a:spcPts val="0"/>
              </a:spcAft>
              <a:buClrTx/>
              <a:buSzTx/>
              <a:buFontTx/>
              <a:buNone/>
              <a:tabLst/>
              <a:defRPr/>
            </a:lvl1pPr>
          </a:lstStyle>
          <a:p>
            <a:r>
              <a:rPr lang="en-US" smtClean="0"/>
              <a:t>FSE’11: Szeged, Hungary.</a:t>
            </a:r>
            <a:endParaRPr lang="en-US" dirty="0" smtClean="0"/>
          </a:p>
        </p:txBody>
      </p:sp>
      <p:sp>
        <p:nvSpPr>
          <p:cNvPr id="3" name="Footer Placeholder 2"/>
          <p:cNvSpPr>
            <a:spLocks noGrp="1"/>
          </p:cNvSpPr>
          <p:nvPr>
            <p:ph type="ftr" sz="quarter" idx="11"/>
          </p:nvPr>
        </p:nvSpPr>
        <p:spPr/>
        <p:txBody>
          <a:bodyPr/>
          <a:lstStyle/>
          <a:p>
            <a:r>
              <a:rPr lang="en-US" smtClean="0"/>
              <a:t>Proving programs robust</a:t>
            </a:r>
            <a:endParaRPr lang="en-US"/>
          </a:p>
        </p:txBody>
      </p:sp>
      <p:sp>
        <p:nvSpPr>
          <p:cNvPr id="4" name="Slide Number Placeholder 3"/>
          <p:cNvSpPr>
            <a:spLocks noGrp="1"/>
          </p:cNvSpPr>
          <p:nvPr>
            <p:ph type="sldNum" sz="quarter" idx="12"/>
          </p:nvPr>
        </p:nvSpPr>
        <p:spPr/>
        <p:txBody>
          <a:bodyPr/>
          <a:lstStyle/>
          <a:p>
            <a:fld id="{CF514AF9-C0A3-D948-905C-91873489708A}"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marL="0" marR="0" indent="0" algn="l" defTabSz="457200" rtl="0" eaLnBrk="1" fontAlgn="auto" latinLnBrk="0" hangingPunct="1">
              <a:lnSpc>
                <a:spcPct val="100000"/>
              </a:lnSpc>
              <a:spcBef>
                <a:spcPts val="0"/>
              </a:spcBef>
              <a:spcAft>
                <a:spcPts val="0"/>
              </a:spcAft>
              <a:buClrTx/>
              <a:buSzTx/>
              <a:buFontTx/>
              <a:buNone/>
              <a:tabLst/>
              <a:defRPr/>
            </a:lvl1pPr>
          </a:lstStyle>
          <a:p>
            <a:r>
              <a:rPr lang="en-US" smtClean="0"/>
              <a:t>FSE’11: Szeged, Hungary.</a:t>
            </a:r>
            <a:endParaRPr lang="en-US" dirty="0" smtClean="0"/>
          </a:p>
        </p:txBody>
      </p:sp>
      <p:sp>
        <p:nvSpPr>
          <p:cNvPr id="6" name="Footer Placeholder 5"/>
          <p:cNvSpPr>
            <a:spLocks noGrp="1"/>
          </p:cNvSpPr>
          <p:nvPr>
            <p:ph type="ftr" sz="quarter" idx="11"/>
          </p:nvPr>
        </p:nvSpPr>
        <p:spPr/>
        <p:txBody>
          <a:bodyPr/>
          <a:lstStyle/>
          <a:p>
            <a:r>
              <a:rPr lang="en-US" smtClean="0"/>
              <a:t>Proving programs robust</a:t>
            </a:r>
            <a:endParaRPr lang="en-US"/>
          </a:p>
        </p:txBody>
      </p:sp>
      <p:sp>
        <p:nvSpPr>
          <p:cNvPr id="7" name="Slide Number Placeholder 6"/>
          <p:cNvSpPr>
            <a:spLocks noGrp="1"/>
          </p:cNvSpPr>
          <p:nvPr>
            <p:ph type="sldNum" sz="quarter" idx="12"/>
          </p:nvPr>
        </p:nvSpPr>
        <p:spPr/>
        <p:txBody>
          <a:bodyPr/>
          <a:lstStyle/>
          <a:p>
            <a:fld id="{CF514AF9-C0A3-D948-905C-91873489708A}"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marL="0" marR="0" indent="0" algn="l" defTabSz="457200" rtl="0" eaLnBrk="1" fontAlgn="auto" latinLnBrk="0" hangingPunct="1">
              <a:lnSpc>
                <a:spcPct val="100000"/>
              </a:lnSpc>
              <a:spcBef>
                <a:spcPts val="0"/>
              </a:spcBef>
              <a:spcAft>
                <a:spcPts val="0"/>
              </a:spcAft>
              <a:buClrTx/>
              <a:buSzTx/>
              <a:buFontTx/>
              <a:buNone/>
              <a:tabLst/>
              <a:defRPr/>
            </a:lvl1pPr>
          </a:lstStyle>
          <a:p>
            <a:r>
              <a:rPr lang="en-US" smtClean="0"/>
              <a:t>FSE’11: Szeged, Hungary.</a:t>
            </a:r>
            <a:endParaRPr lang="en-US" dirty="0" smtClean="0"/>
          </a:p>
        </p:txBody>
      </p:sp>
      <p:sp>
        <p:nvSpPr>
          <p:cNvPr id="6" name="Footer Placeholder 5"/>
          <p:cNvSpPr>
            <a:spLocks noGrp="1"/>
          </p:cNvSpPr>
          <p:nvPr>
            <p:ph type="ftr" sz="quarter" idx="11"/>
          </p:nvPr>
        </p:nvSpPr>
        <p:spPr/>
        <p:txBody>
          <a:bodyPr/>
          <a:lstStyle/>
          <a:p>
            <a:r>
              <a:rPr lang="en-US" smtClean="0"/>
              <a:t>Proving programs robust</a:t>
            </a:r>
            <a:endParaRPr lang="en-US"/>
          </a:p>
        </p:txBody>
      </p:sp>
      <p:sp>
        <p:nvSpPr>
          <p:cNvPr id="7" name="Slide Number Placeholder 6"/>
          <p:cNvSpPr>
            <a:spLocks noGrp="1"/>
          </p:cNvSpPr>
          <p:nvPr>
            <p:ph type="sldNum" sz="quarter" idx="12"/>
          </p:nvPr>
        </p:nvSpPr>
        <p:spPr/>
        <p:txBody>
          <a:bodyPr/>
          <a:lstStyle/>
          <a:p>
            <a:fld id="{CF514AF9-C0A3-D948-905C-91873489708A}" type="slidenum">
              <a:rPr lang="en-US" smtClean="0"/>
              <a:pPr/>
              <a:t>‹#›</a:t>
            </a:fld>
            <a:endParaRPr lang="en-US"/>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alpha val="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smtClean="0"/>
              <a:t>FSE’11: Szeged, Hungary.</a:t>
            </a:r>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Proving programs robust</a:t>
            </a: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514AF9-C0A3-D948-905C-91873489708A}"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tags" Target="../tags/tag6.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8" Type="http://schemas.openxmlformats.org/officeDocument/2006/relationships/image" Target="../media/image210.png"/><Relationship Id="rId3" Type="http://schemas.openxmlformats.org/officeDocument/2006/relationships/slideLayout" Target="../slideLayouts/slideLayout2.xml"/><Relationship Id="rId7" Type="http://schemas.openxmlformats.org/officeDocument/2006/relationships/image" Target="../media/image19.png"/><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image" Target="../media/image18.png"/><Relationship Id="rId5" Type="http://schemas.openxmlformats.org/officeDocument/2006/relationships/image" Target="../media/image17.png"/><Relationship Id="rId10" Type="http://schemas.openxmlformats.org/officeDocument/2006/relationships/image" Target="../media/image200.png"/><Relationship Id="rId4" Type="http://schemas.openxmlformats.org/officeDocument/2006/relationships/notesSlide" Target="../notesSlides/notesSlide18.xml"/><Relationship Id="rId9" Type="http://schemas.openxmlformats.org/officeDocument/2006/relationships/image" Target="../media/image22.png"/></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7.png"/><Relationship Id="rId7" Type="http://schemas.openxmlformats.org/officeDocument/2006/relationships/image" Target="../media/image29.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270.png"/><Relationship Id="rId4" Type="http://schemas.openxmlformats.org/officeDocument/2006/relationships/image" Target="../media/image260.png"/><Relationship Id="rId9" Type="http://schemas.openxmlformats.org/officeDocument/2006/relationships/image" Target="../media/image31.png"/></Relationships>
</file>

<file path=ppt/slides/_rels/slide28.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50.png"/><Relationship Id="rId7" Type="http://schemas.openxmlformats.org/officeDocument/2006/relationships/image" Target="../media/image29.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28.png"/><Relationship Id="rId11" Type="http://schemas.openxmlformats.org/officeDocument/2006/relationships/image" Target="../media/image33.png"/><Relationship Id="rId5" Type="http://schemas.openxmlformats.org/officeDocument/2006/relationships/image" Target="../media/image270.png"/><Relationship Id="rId10" Type="http://schemas.openxmlformats.org/officeDocument/2006/relationships/image" Target="../media/image32.png"/><Relationship Id="rId4" Type="http://schemas.openxmlformats.org/officeDocument/2006/relationships/image" Target="../media/image260.png"/><Relationship Id="rId9" Type="http://schemas.openxmlformats.org/officeDocument/2006/relationships/image" Target="../media/image310.png"/></Relationships>
</file>

<file path=ppt/slides/_rels/slide29.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50.png"/><Relationship Id="rId7" Type="http://schemas.openxmlformats.org/officeDocument/2006/relationships/image" Target="../media/image32.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34.png"/><Relationship Id="rId5" Type="http://schemas.openxmlformats.org/officeDocument/2006/relationships/image" Target="../media/image270.png"/><Relationship Id="rId4" Type="http://schemas.openxmlformats.org/officeDocument/2006/relationships/image" Target="../media/image260.png"/></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4.jpeg"/></Relationships>
</file>

<file path=ppt/slides/_rels/slide3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27.jpeg"/><Relationship Id="rId4" Type="http://schemas.openxmlformats.org/officeDocument/2006/relationships/image" Target="../media/image26.jpe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25.xml"/><Relationship Id="rId7" Type="http://schemas.openxmlformats.org/officeDocument/2006/relationships/image" Target="../media/image38.png"/><Relationship Id="rId2" Type="http://schemas.openxmlformats.org/officeDocument/2006/relationships/slideLayout" Target="../slideLayouts/slideLayout2.xml"/><Relationship Id="rId1" Type="http://schemas.openxmlformats.org/officeDocument/2006/relationships/tags" Target="../tags/tag9.xml"/><Relationship Id="rId6" Type="http://schemas.openxmlformats.org/officeDocument/2006/relationships/image" Target="../media/image37.jpeg"/><Relationship Id="rId5" Type="http://schemas.openxmlformats.org/officeDocument/2006/relationships/image" Target="../media/image36.png"/><Relationship Id="rId4" Type="http://schemas.openxmlformats.org/officeDocument/2006/relationships/image" Target="../media/image35.pn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9.jpeg"/><Relationship Id="rId7" Type="http://schemas.openxmlformats.org/officeDocument/2006/relationships/image" Target="../media/image43.gif"/><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42.jpeg"/><Relationship Id="rId5" Type="http://schemas.openxmlformats.org/officeDocument/2006/relationships/image" Target="../media/image41.png"/><Relationship Id="rId4" Type="http://schemas.openxmlformats.org/officeDocument/2006/relationships/image" Target="../media/image40.jpe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xml"/><Relationship Id="rId1" Type="http://schemas.openxmlformats.org/officeDocument/2006/relationships/tags" Target="../tags/tag10.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notesSlide" Target="../notesSlides/notesSlide29.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1.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slideLayout" Target="../slideLayouts/slideLayout2.xml"/><Relationship Id="rId7" Type="http://schemas.openxmlformats.org/officeDocument/2006/relationships/image" Target="../media/image10.png"/><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image" Target="../media/image9.png"/><Relationship Id="rId5" Type="http://schemas.openxmlformats.org/officeDocument/2006/relationships/image" Target="../media/image8.gif"/><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4294967295"/>
          </p:nvPr>
        </p:nvSpPr>
        <p:spPr>
          <a:xfrm>
            <a:off x="3048000" y="609600"/>
            <a:ext cx="6096000" cy="1981200"/>
          </a:xfrm>
        </p:spPr>
        <p:txBody>
          <a:bodyPr>
            <a:normAutofit/>
          </a:bodyPr>
          <a:lstStyle/>
          <a:p>
            <a:pPr>
              <a:buNone/>
            </a:pPr>
            <a:r>
              <a:rPr lang="en-US" dirty="0" smtClean="0"/>
              <a:t>    </a:t>
            </a:r>
            <a:r>
              <a:rPr lang="en-US" sz="3800" b="1" dirty="0" smtClean="0">
                <a:solidFill>
                  <a:srgbClr val="950000"/>
                </a:solidFill>
                <a:cs typeface="Engravers MT"/>
              </a:rPr>
              <a:t>Proving Programs Robust</a:t>
            </a:r>
            <a:endParaRPr lang="en-US" sz="3800" b="1" dirty="0">
              <a:solidFill>
                <a:srgbClr val="950000"/>
              </a:solidFill>
              <a:cs typeface="Engravers MT"/>
            </a:endParaRPr>
          </a:p>
        </p:txBody>
      </p:sp>
      <p:sp>
        <p:nvSpPr>
          <p:cNvPr id="8" name="TextBox 7"/>
          <p:cNvSpPr txBox="1"/>
          <p:nvPr/>
        </p:nvSpPr>
        <p:spPr>
          <a:xfrm>
            <a:off x="5029200" y="3507938"/>
            <a:ext cx="4114800" cy="1815882"/>
          </a:xfrm>
          <a:prstGeom prst="rect">
            <a:avLst/>
          </a:prstGeom>
          <a:noFill/>
        </p:spPr>
        <p:txBody>
          <a:bodyPr wrap="square" rtlCol="0">
            <a:spAutoFit/>
          </a:bodyPr>
          <a:lstStyle/>
          <a:p>
            <a:pPr algn="r">
              <a:spcAft>
                <a:spcPts val="1200"/>
              </a:spcAft>
            </a:pPr>
            <a:r>
              <a:rPr lang="en-US" sz="2800" b="1" dirty="0" err="1">
                <a:solidFill>
                  <a:schemeClr val="tx1">
                    <a:lumMod val="85000"/>
                    <a:lumOff val="15000"/>
                  </a:schemeClr>
                </a:solidFill>
                <a:latin typeface="Gill Sans MT"/>
                <a:cs typeface="Gill Sans MT"/>
              </a:rPr>
              <a:t>Swarat</a:t>
            </a:r>
            <a:r>
              <a:rPr lang="en-US" sz="2800" b="1" dirty="0">
                <a:solidFill>
                  <a:schemeClr val="tx1">
                    <a:lumMod val="85000"/>
                    <a:lumOff val="15000"/>
                  </a:schemeClr>
                </a:solidFill>
                <a:latin typeface="Gill Sans MT"/>
                <a:cs typeface="Gill Sans MT"/>
              </a:rPr>
              <a:t> </a:t>
            </a:r>
            <a:r>
              <a:rPr lang="en-US" sz="2800" b="1" dirty="0" smtClean="0">
                <a:solidFill>
                  <a:schemeClr val="tx1">
                    <a:lumMod val="85000"/>
                    <a:lumOff val="15000"/>
                  </a:schemeClr>
                </a:solidFill>
                <a:latin typeface="Gill Sans MT"/>
                <a:cs typeface="Gill Sans MT"/>
              </a:rPr>
              <a:t>Chaudhuri</a:t>
            </a:r>
            <a:r>
              <a:rPr lang="en-US" sz="2800" b="1" baseline="30000" dirty="0" smtClean="0">
                <a:solidFill>
                  <a:schemeClr val="tx1">
                    <a:lumMod val="85000"/>
                    <a:lumOff val="15000"/>
                  </a:schemeClr>
                </a:solidFill>
                <a:latin typeface="Gill Sans MT"/>
                <a:cs typeface="Gill Sans MT"/>
              </a:rPr>
              <a:t>1,3</a:t>
            </a:r>
            <a:r>
              <a:rPr lang="en-US" sz="2800" b="1" dirty="0" smtClean="0">
                <a:solidFill>
                  <a:schemeClr val="tx1">
                    <a:lumMod val="85000"/>
                    <a:lumOff val="15000"/>
                  </a:schemeClr>
                </a:solidFill>
                <a:latin typeface="Gill Sans MT"/>
                <a:cs typeface="Gill Sans MT"/>
              </a:rPr>
              <a:t/>
            </a:r>
            <a:br>
              <a:rPr lang="en-US" sz="2800" b="1" dirty="0" smtClean="0">
                <a:solidFill>
                  <a:schemeClr val="tx1">
                    <a:lumMod val="85000"/>
                    <a:lumOff val="15000"/>
                  </a:schemeClr>
                </a:solidFill>
                <a:latin typeface="Gill Sans MT"/>
                <a:cs typeface="Gill Sans MT"/>
              </a:rPr>
            </a:br>
            <a:r>
              <a:rPr lang="en-US" sz="2800" b="1" dirty="0" err="1" smtClean="0">
                <a:solidFill>
                  <a:schemeClr val="tx1">
                    <a:lumMod val="85000"/>
                    <a:lumOff val="15000"/>
                  </a:schemeClr>
                </a:solidFill>
                <a:latin typeface="Gill Sans MT"/>
                <a:cs typeface="Gill Sans MT"/>
              </a:rPr>
              <a:t>Sumit</a:t>
            </a:r>
            <a:r>
              <a:rPr lang="en-US" sz="2800" b="1" dirty="0" smtClean="0">
                <a:solidFill>
                  <a:schemeClr val="tx1">
                    <a:lumMod val="85000"/>
                    <a:lumOff val="15000"/>
                  </a:schemeClr>
                </a:solidFill>
                <a:latin typeface="Gill Sans MT"/>
                <a:cs typeface="Gill Sans MT"/>
              </a:rPr>
              <a:t> Gulwani</a:t>
            </a:r>
            <a:r>
              <a:rPr lang="en-US" sz="2800" b="1" baseline="30000" dirty="0" smtClean="0">
                <a:solidFill>
                  <a:schemeClr val="tx1">
                    <a:lumMod val="85000"/>
                    <a:lumOff val="15000"/>
                  </a:schemeClr>
                </a:solidFill>
                <a:latin typeface="Gill Sans MT"/>
                <a:cs typeface="Gill Sans MT"/>
              </a:rPr>
              <a:t>2</a:t>
            </a:r>
            <a:r>
              <a:rPr lang="en-US" sz="2800" b="1" dirty="0" smtClean="0">
                <a:solidFill>
                  <a:schemeClr val="tx1">
                    <a:lumMod val="85000"/>
                    <a:lumOff val="15000"/>
                  </a:schemeClr>
                </a:solidFill>
                <a:latin typeface="Gill Sans MT"/>
                <a:cs typeface="Gill Sans MT"/>
              </a:rPr>
              <a:t> </a:t>
            </a:r>
            <a:r>
              <a:rPr lang="en-US" sz="2800" b="1" i="1" u="sng" dirty="0">
                <a:solidFill>
                  <a:schemeClr val="accent1">
                    <a:lumMod val="75000"/>
                  </a:schemeClr>
                </a:solidFill>
                <a:latin typeface="Gill Sans MT"/>
                <a:cs typeface="Gill Sans MT"/>
              </a:rPr>
              <a:t>Roberto </a:t>
            </a:r>
            <a:r>
              <a:rPr lang="en-US" sz="2800" b="1" i="1" u="sng" dirty="0" smtClean="0">
                <a:solidFill>
                  <a:schemeClr val="accent1">
                    <a:lumMod val="75000"/>
                  </a:schemeClr>
                </a:solidFill>
                <a:latin typeface="Gill Sans MT"/>
                <a:cs typeface="Gill Sans MT"/>
              </a:rPr>
              <a:t>Lublinerman</a:t>
            </a:r>
            <a:r>
              <a:rPr lang="en-US" sz="2800" b="1" i="1" u="sng" baseline="30000" dirty="0" smtClean="0">
                <a:solidFill>
                  <a:schemeClr val="accent1">
                    <a:lumMod val="75000"/>
                  </a:schemeClr>
                </a:solidFill>
                <a:latin typeface="Gill Sans MT"/>
                <a:cs typeface="Gill Sans MT"/>
              </a:rPr>
              <a:t>1</a:t>
            </a:r>
            <a:r>
              <a:rPr lang="en-US" sz="2800" b="1" dirty="0" smtClean="0">
                <a:solidFill>
                  <a:schemeClr val="tx1">
                    <a:lumMod val="85000"/>
                    <a:lumOff val="15000"/>
                  </a:schemeClr>
                </a:solidFill>
                <a:latin typeface="Gill Sans MT"/>
                <a:cs typeface="Gill Sans MT"/>
              </a:rPr>
              <a:t/>
            </a:r>
            <a:br>
              <a:rPr lang="en-US" sz="2800" b="1" dirty="0" smtClean="0">
                <a:solidFill>
                  <a:schemeClr val="tx1">
                    <a:lumMod val="85000"/>
                    <a:lumOff val="15000"/>
                  </a:schemeClr>
                </a:solidFill>
                <a:latin typeface="Gill Sans MT"/>
                <a:cs typeface="Gill Sans MT"/>
              </a:rPr>
            </a:br>
            <a:r>
              <a:rPr lang="en-US" sz="2800" b="1" dirty="0" smtClean="0">
                <a:solidFill>
                  <a:schemeClr val="tx1">
                    <a:lumMod val="85000"/>
                    <a:lumOff val="15000"/>
                  </a:schemeClr>
                </a:solidFill>
                <a:latin typeface="Gill Sans MT"/>
                <a:cs typeface="Gill Sans MT"/>
              </a:rPr>
              <a:t>Sara Navidpour</a:t>
            </a:r>
            <a:r>
              <a:rPr lang="en-US" sz="2800" b="1" baseline="30000" dirty="0" smtClean="0">
                <a:solidFill>
                  <a:schemeClr val="tx1">
                    <a:lumMod val="85000"/>
                    <a:lumOff val="15000"/>
                  </a:schemeClr>
                </a:solidFill>
                <a:latin typeface="Gill Sans MT"/>
                <a:cs typeface="Gill Sans MT"/>
              </a:rPr>
              <a:t>1</a:t>
            </a:r>
          </a:p>
        </p:txBody>
      </p:sp>
      <p:sp>
        <p:nvSpPr>
          <p:cNvPr id="9" name="TextBox 8"/>
          <p:cNvSpPr txBox="1"/>
          <p:nvPr/>
        </p:nvSpPr>
        <p:spPr>
          <a:xfrm>
            <a:off x="5706392" y="5365421"/>
            <a:ext cx="3437608" cy="1477328"/>
          </a:xfrm>
          <a:prstGeom prst="rect">
            <a:avLst/>
          </a:prstGeom>
          <a:noFill/>
        </p:spPr>
        <p:txBody>
          <a:bodyPr wrap="none" rtlCol="0">
            <a:spAutoFit/>
          </a:bodyPr>
          <a:lstStyle/>
          <a:p>
            <a:pPr algn="r"/>
            <a:r>
              <a:rPr lang="en-US" b="1" baseline="30000" dirty="0">
                <a:solidFill>
                  <a:schemeClr val="tx2">
                    <a:lumMod val="75000"/>
                  </a:schemeClr>
                </a:solidFill>
                <a:latin typeface="Gill Sans MT"/>
                <a:cs typeface="Gill Sans MT"/>
              </a:rPr>
              <a:t>1</a:t>
            </a:r>
            <a:r>
              <a:rPr lang="en-US" b="1" dirty="0">
                <a:solidFill>
                  <a:schemeClr val="tx2">
                    <a:lumMod val="75000"/>
                  </a:schemeClr>
                </a:solidFill>
                <a:latin typeface="Gill Sans MT"/>
                <a:cs typeface="Gill Sans MT"/>
              </a:rPr>
              <a:t>Pennsylvania State University</a:t>
            </a:r>
          </a:p>
          <a:p>
            <a:pPr algn="r"/>
            <a:r>
              <a:rPr lang="en-US" b="1" baseline="30000" dirty="0" smtClean="0">
                <a:solidFill>
                  <a:schemeClr val="tx2">
                    <a:lumMod val="75000"/>
                  </a:schemeClr>
                </a:solidFill>
                <a:latin typeface="Gill Sans MT"/>
                <a:cs typeface="Gill Sans MT"/>
              </a:rPr>
              <a:t>2</a:t>
            </a:r>
            <a:r>
              <a:rPr lang="en-US" b="1" dirty="0" smtClean="0">
                <a:solidFill>
                  <a:schemeClr val="tx2">
                    <a:lumMod val="75000"/>
                  </a:schemeClr>
                </a:solidFill>
                <a:latin typeface="Gill Sans MT"/>
                <a:cs typeface="Gill Sans MT"/>
              </a:rPr>
              <a:t>Microsoft Research</a:t>
            </a:r>
          </a:p>
          <a:p>
            <a:pPr algn="r"/>
            <a:r>
              <a:rPr lang="en-US" b="1" baseline="30000" dirty="0" smtClean="0">
                <a:solidFill>
                  <a:schemeClr val="tx2">
                    <a:lumMod val="75000"/>
                  </a:schemeClr>
                </a:solidFill>
                <a:latin typeface="Gill Sans MT"/>
                <a:cs typeface="Gill Sans MT"/>
              </a:rPr>
              <a:t>3</a:t>
            </a:r>
            <a:r>
              <a:rPr lang="en-US" b="1" dirty="0" smtClean="0">
                <a:solidFill>
                  <a:schemeClr val="tx2">
                    <a:lumMod val="75000"/>
                  </a:schemeClr>
                </a:solidFill>
                <a:latin typeface="Gill Sans MT"/>
                <a:cs typeface="Gill Sans MT"/>
              </a:rPr>
              <a:t>Rice University</a:t>
            </a:r>
            <a:endParaRPr lang="en-US" b="1" dirty="0">
              <a:solidFill>
                <a:schemeClr val="tx2">
                  <a:lumMod val="75000"/>
                </a:schemeClr>
              </a:solidFill>
              <a:latin typeface="Gill Sans MT"/>
              <a:cs typeface="Gill Sans MT"/>
            </a:endParaRPr>
          </a:p>
          <a:p>
            <a:endParaRPr lang="en-US" b="1" dirty="0">
              <a:solidFill>
                <a:schemeClr val="tx2">
                  <a:lumMod val="75000"/>
                </a:schemeClr>
              </a:solidFill>
              <a:latin typeface="Gill Sans MT"/>
              <a:cs typeface="Gill Sans MT"/>
            </a:endParaRPr>
          </a:p>
          <a:p>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1357" y="1171017"/>
            <a:ext cx="7259426" cy="5024964"/>
          </a:xfrm>
          <a:prstGeom prst="rect">
            <a:avLst/>
          </a:prstGeom>
          <a:noFill/>
          <a:ln>
            <a:noFill/>
          </a:ln>
          <a:effectLst/>
        </p:spPr>
      </p:pic>
      <p:sp>
        <p:nvSpPr>
          <p:cNvPr id="76" name="Rectangle 75"/>
          <p:cNvSpPr/>
          <p:nvPr/>
        </p:nvSpPr>
        <p:spPr>
          <a:xfrm>
            <a:off x="853184" y="1088466"/>
            <a:ext cx="7610930" cy="5354068"/>
          </a:xfrm>
          <a:prstGeom prst="rect">
            <a:avLst/>
          </a:prstGeom>
          <a:solidFill>
            <a:schemeClr val="bg1">
              <a:alpha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ym typeface="Symbol"/>
              </a:rPr>
              <a:t></a:t>
            </a:r>
            <a:endParaRPr lang="en-US" dirty="0"/>
          </a:p>
        </p:txBody>
      </p:sp>
      <p:sp>
        <p:nvSpPr>
          <p:cNvPr id="2" name="Title 1"/>
          <p:cNvSpPr>
            <a:spLocks noGrp="1"/>
          </p:cNvSpPr>
          <p:nvPr>
            <p:ph type="title"/>
          </p:nvPr>
        </p:nvSpPr>
        <p:spPr/>
        <p:txBody>
          <a:bodyPr/>
          <a:lstStyle/>
          <a:p>
            <a:r>
              <a:rPr lang="en-US" dirty="0" smtClean="0"/>
              <a:t>Robustness of shortest path</a:t>
            </a:r>
            <a:endParaRPr lang="en-US" dirty="0"/>
          </a:p>
        </p:txBody>
      </p:sp>
      <p:sp>
        <p:nvSpPr>
          <p:cNvPr id="4" name="Footer Placeholder 3"/>
          <p:cNvSpPr>
            <a:spLocks noGrp="1"/>
          </p:cNvSpPr>
          <p:nvPr>
            <p:ph type="ftr" sz="quarter" idx="11"/>
          </p:nvPr>
        </p:nvSpPr>
        <p:spPr/>
        <p:txBody>
          <a:bodyPr/>
          <a:lstStyle/>
          <a:p>
            <a:r>
              <a:rPr lang="en-US" smtClean="0"/>
              <a:t>Proving programs robust</a:t>
            </a:r>
            <a:endParaRPr lang="en-US" dirty="0"/>
          </a:p>
        </p:txBody>
      </p:sp>
      <p:sp>
        <p:nvSpPr>
          <p:cNvPr id="5" name="Date Placeholder 4"/>
          <p:cNvSpPr>
            <a:spLocks noGrp="1"/>
          </p:cNvSpPr>
          <p:nvPr>
            <p:ph type="dt" sz="half" idx="10"/>
          </p:nvPr>
        </p:nvSpPr>
        <p:spPr/>
        <p:txBody>
          <a:bodyPr/>
          <a:lstStyle/>
          <a:p>
            <a:r>
              <a:rPr lang="en-US" smtClean="0"/>
              <a:t>FSE’11: Szeged, Hungary.</a:t>
            </a:r>
            <a:endParaRPr lang="en-US" dirty="0"/>
          </a:p>
        </p:txBody>
      </p:sp>
      <p:sp>
        <p:nvSpPr>
          <p:cNvPr id="6" name="Slide Number Placeholder 5"/>
          <p:cNvSpPr>
            <a:spLocks noGrp="1"/>
          </p:cNvSpPr>
          <p:nvPr>
            <p:ph type="sldNum" sz="quarter" idx="12"/>
          </p:nvPr>
        </p:nvSpPr>
        <p:spPr/>
        <p:txBody>
          <a:bodyPr/>
          <a:lstStyle/>
          <a:p>
            <a:fld id="{CF514AF9-C0A3-D948-905C-91873489708A}" type="slidenum">
              <a:rPr lang="en-US" smtClean="0"/>
              <a:pPr/>
              <a:t>10</a:t>
            </a:fld>
            <a:endParaRPr lang="en-US" dirty="0"/>
          </a:p>
        </p:txBody>
      </p:sp>
      <p:sp>
        <p:nvSpPr>
          <p:cNvPr id="7" name="Oval 6"/>
          <p:cNvSpPr/>
          <p:nvPr/>
        </p:nvSpPr>
        <p:spPr>
          <a:xfrm>
            <a:off x="1996183" y="4369368"/>
            <a:ext cx="152400" cy="1524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Oval 7"/>
          <p:cNvSpPr/>
          <p:nvPr/>
        </p:nvSpPr>
        <p:spPr>
          <a:xfrm>
            <a:off x="1615183" y="2260296"/>
            <a:ext cx="152400" cy="1524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Oval 8"/>
          <p:cNvSpPr/>
          <p:nvPr/>
        </p:nvSpPr>
        <p:spPr>
          <a:xfrm>
            <a:off x="6874329" y="4779774"/>
            <a:ext cx="152400" cy="1524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Oval 10"/>
          <p:cNvSpPr/>
          <p:nvPr/>
        </p:nvSpPr>
        <p:spPr>
          <a:xfrm>
            <a:off x="5451296" y="5127067"/>
            <a:ext cx="152400" cy="152400"/>
          </a:xfrm>
          <a:prstGeom prst="ellipse">
            <a:avLst/>
          </a:prstGeom>
          <a:solidFill>
            <a:schemeClr val="accent3">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Oval 11"/>
          <p:cNvSpPr/>
          <p:nvPr/>
        </p:nvSpPr>
        <p:spPr>
          <a:xfrm>
            <a:off x="8092183" y="4206578"/>
            <a:ext cx="152400" cy="1524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9" name="Straight Connector 18"/>
          <p:cNvCxnSpPr>
            <a:stCxn id="12" idx="3"/>
          </p:cNvCxnSpPr>
          <p:nvPr/>
        </p:nvCxnSpPr>
        <p:spPr>
          <a:xfrm flipH="1">
            <a:off x="7037615" y="4336660"/>
            <a:ext cx="1076886" cy="519314"/>
          </a:xfrm>
          <a:prstGeom prst="line">
            <a:avLst/>
          </a:prstGeom>
        </p:spPr>
        <p:style>
          <a:lnRef idx="2">
            <a:schemeClr val="accent1"/>
          </a:lnRef>
          <a:fillRef idx="0">
            <a:schemeClr val="accent1"/>
          </a:fillRef>
          <a:effectRef idx="1">
            <a:schemeClr val="accent1"/>
          </a:effectRef>
          <a:fontRef idx="minor">
            <a:schemeClr val="tx1"/>
          </a:fontRef>
        </p:style>
      </p:cxnSp>
      <p:cxnSp>
        <p:nvCxnSpPr>
          <p:cNvPr id="25" name="Straight Connector 24"/>
          <p:cNvCxnSpPr>
            <a:stCxn id="116" idx="5"/>
            <a:endCxn id="12" idx="1"/>
          </p:cNvCxnSpPr>
          <p:nvPr/>
        </p:nvCxnSpPr>
        <p:spPr>
          <a:xfrm>
            <a:off x="6774465" y="3372842"/>
            <a:ext cx="1340036" cy="856054"/>
          </a:xfrm>
          <a:prstGeom prst="line">
            <a:avLst/>
          </a:prstGeom>
        </p:spPr>
        <p:style>
          <a:lnRef idx="2">
            <a:schemeClr val="accent1"/>
          </a:lnRef>
          <a:fillRef idx="0">
            <a:schemeClr val="accent1"/>
          </a:fillRef>
          <a:effectRef idx="1">
            <a:schemeClr val="accent1"/>
          </a:effectRef>
          <a:fontRef idx="minor">
            <a:schemeClr val="tx1"/>
          </a:fontRef>
        </p:style>
      </p:cxnSp>
      <p:cxnSp>
        <p:nvCxnSpPr>
          <p:cNvPr id="34" name="Straight Connector 33"/>
          <p:cNvCxnSpPr>
            <a:endCxn id="8" idx="6"/>
          </p:cNvCxnSpPr>
          <p:nvPr/>
        </p:nvCxnSpPr>
        <p:spPr>
          <a:xfrm flipH="1">
            <a:off x="1767583" y="2027235"/>
            <a:ext cx="1042827" cy="309261"/>
          </a:xfrm>
          <a:prstGeom prst="line">
            <a:avLst/>
          </a:prstGeom>
        </p:spPr>
        <p:style>
          <a:lnRef idx="2">
            <a:schemeClr val="accent1"/>
          </a:lnRef>
          <a:fillRef idx="0">
            <a:schemeClr val="accent1"/>
          </a:fillRef>
          <a:effectRef idx="1">
            <a:schemeClr val="accent1"/>
          </a:effectRef>
          <a:fontRef idx="minor">
            <a:schemeClr val="tx1"/>
          </a:fontRef>
        </p:style>
      </p:cxnSp>
      <p:cxnSp>
        <p:nvCxnSpPr>
          <p:cNvPr id="38" name="Straight Connector 37"/>
          <p:cNvCxnSpPr>
            <a:stCxn id="8" idx="4"/>
            <a:endCxn id="7" idx="0"/>
          </p:cNvCxnSpPr>
          <p:nvPr/>
        </p:nvCxnSpPr>
        <p:spPr>
          <a:xfrm>
            <a:off x="1691383" y="2412696"/>
            <a:ext cx="381000" cy="1956672"/>
          </a:xfrm>
          <a:prstGeom prst="line">
            <a:avLst/>
          </a:prstGeom>
        </p:spPr>
        <p:style>
          <a:lnRef idx="2">
            <a:schemeClr val="accent1"/>
          </a:lnRef>
          <a:fillRef idx="0">
            <a:schemeClr val="accent1"/>
          </a:fillRef>
          <a:effectRef idx="1">
            <a:schemeClr val="accent1"/>
          </a:effectRef>
          <a:fontRef idx="minor">
            <a:schemeClr val="tx1"/>
          </a:fontRef>
        </p:style>
      </p:cxnSp>
      <p:cxnSp>
        <p:nvCxnSpPr>
          <p:cNvPr id="39" name="Straight Connector 38"/>
          <p:cNvCxnSpPr>
            <a:stCxn id="11" idx="6"/>
            <a:endCxn id="9" idx="3"/>
          </p:cNvCxnSpPr>
          <p:nvPr/>
        </p:nvCxnSpPr>
        <p:spPr>
          <a:xfrm flipV="1">
            <a:off x="5603696" y="4909856"/>
            <a:ext cx="1292951" cy="293411"/>
          </a:xfrm>
          <a:prstGeom prst="line">
            <a:avLst/>
          </a:prstGeom>
        </p:spPr>
        <p:style>
          <a:lnRef idx="2">
            <a:schemeClr val="accent1"/>
          </a:lnRef>
          <a:fillRef idx="0">
            <a:schemeClr val="accent1"/>
          </a:fillRef>
          <a:effectRef idx="1">
            <a:schemeClr val="accent1"/>
          </a:effectRef>
          <a:fontRef idx="minor">
            <a:schemeClr val="tx1"/>
          </a:fontRef>
        </p:style>
      </p:cxnSp>
      <p:sp>
        <p:nvSpPr>
          <p:cNvPr id="46" name="TextBox 45"/>
          <p:cNvSpPr txBox="1"/>
          <p:nvPr/>
        </p:nvSpPr>
        <p:spPr>
          <a:xfrm>
            <a:off x="2792911" y="4226985"/>
            <a:ext cx="722360" cy="369332"/>
          </a:xfrm>
          <a:prstGeom prst="rect">
            <a:avLst/>
          </a:prstGeom>
          <a:noFill/>
        </p:spPr>
        <p:txBody>
          <a:bodyPr wrap="square" rtlCol="0">
            <a:spAutoFit/>
          </a:bodyPr>
          <a:lstStyle/>
          <a:p>
            <a:r>
              <a:rPr lang="en-US" dirty="0" smtClean="0"/>
              <a:t>3.00</a:t>
            </a:r>
            <a:endParaRPr lang="en-US" dirty="0"/>
          </a:p>
        </p:txBody>
      </p:sp>
      <p:sp>
        <p:nvSpPr>
          <p:cNvPr id="48" name="TextBox 47"/>
          <p:cNvSpPr txBox="1"/>
          <p:nvPr/>
        </p:nvSpPr>
        <p:spPr>
          <a:xfrm>
            <a:off x="4320530" y="4671308"/>
            <a:ext cx="676238" cy="369332"/>
          </a:xfrm>
          <a:prstGeom prst="rect">
            <a:avLst/>
          </a:prstGeom>
          <a:noFill/>
        </p:spPr>
        <p:txBody>
          <a:bodyPr wrap="square" rtlCol="0">
            <a:spAutoFit/>
          </a:bodyPr>
          <a:lstStyle/>
          <a:p>
            <a:r>
              <a:rPr lang="en-US" dirty="0" smtClean="0"/>
              <a:t>2.00</a:t>
            </a:r>
            <a:endParaRPr lang="en-US" dirty="0"/>
          </a:p>
        </p:txBody>
      </p:sp>
      <p:sp>
        <p:nvSpPr>
          <p:cNvPr id="52" name="TextBox 51"/>
          <p:cNvSpPr txBox="1"/>
          <p:nvPr/>
        </p:nvSpPr>
        <p:spPr>
          <a:xfrm>
            <a:off x="7230875" y="3289678"/>
            <a:ext cx="690366" cy="369332"/>
          </a:xfrm>
          <a:prstGeom prst="rect">
            <a:avLst/>
          </a:prstGeom>
          <a:noFill/>
        </p:spPr>
        <p:txBody>
          <a:bodyPr wrap="square" rtlCol="0">
            <a:spAutoFit/>
          </a:bodyPr>
          <a:lstStyle/>
          <a:p>
            <a:r>
              <a:rPr lang="en-US" dirty="0" smtClean="0"/>
              <a:t>1.00</a:t>
            </a:r>
            <a:endParaRPr lang="en-US" dirty="0"/>
          </a:p>
        </p:txBody>
      </p:sp>
      <p:sp>
        <p:nvSpPr>
          <p:cNvPr id="66" name="TextBox 65"/>
          <p:cNvSpPr txBox="1"/>
          <p:nvPr/>
        </p:nvSpPr>
        <p:spPr>
          <a:xfrm>
            <a:off x="4541677" y="3659010"/>
            <a:ext cx="676238" cy="369332"/>
          </a:xfrm>
          <a:prstGeom prst="rect">
            <a:avLst/>
          </a:prstGeom>
          <a:noFill/>
        </p:spPr>
        <p:txBody>
          <a:bodyPr wrap="square" rtlCol="0">
            <a:spAutoFit/>
          </a:bodyPr>
          <a:lstStyle/>
          <a:p>
            <a:r>
              <a:rPr lang="en-US" dirty="0"/>
              <a:t>4</a:t>
            </a:r>
            <a:r>
              <a:rPr lang="en-US" dirty="0" smtClean="0"/>
              <a:t>.00</a:t>
            </a:r>
            <a:endParaRPr lang="en-US" dirty="0"/>
          </a:p>
        </p:txBody>
      </p:sp>
      <p:sp>
        <p:nvSpPr>
          <p:cNvPr id="67" name="TextBox 66"/>
          <p:cNvSpPr txBox="1"/>
          <p:nvPr/>
        </p:nvSpPr>
        <p:spPr>
          <a:xfrm>
            <a:off x="5603696" y="2553428"/>
            <a:ext cx="676238" cy="369332"/>
          </a:xfrm>
          <a:prstGeom prst="rect">
            <a:avLst/>
          </a:prstGeom>
          <a:noFill/>
        </p:spPr>
        <p:txBody>
          <a:bodyPr wrap="square" rtlCol="0">
            <a:spAutoFit/>
          </a:bodyPr>
          <a:lstStyle/>
          <a:p>
            <a:r>
              <a:rPr lang="en-US" dirty="0" smtClean="0"/>
              <a:t>4.10</a:t>
            </a:r>
            <a:endParaRPr lang="en-US" dirty="0"/>
          </a:p>
        </p:txBody>
      </p:sp>
      <p:sp>
        <p:nvSpPr>
          <p:cNvPr id="68" name="TextBox 67"/>
          <p:cNvSpPr txBox="1"/>
          <p:nvPr/>
        </p:nvSpPr>
        <p:spPr>
          <a:xfrm>
            <a:off x="3878789" y="1890964"/>
            <a:ext cx="676238" cy="369332"/>
          </a:xfrm>
          <a:prstGeom prst="rect">
            <a:avLst/>
          </a:prstGeom>
          <a:noFill/>
        </p:spPr>
        <p:txBody>
          <a:bodyPr wrap="square" rtlCol="0">
            <a:spAutoFit/>
          </a:bodyPr>
          <a:lstStyle/>
          <a:p>
            <a:r>
              <a:rPr lang="en-US" dirty="0"/>
              <a:t>3</a:t>
            </a:r>
            <a:r>
              <a:rPr lang="en-US" dirty="0" smtClean="0"/>
              <a:t>.00</a:t>
            </a:r>
            <a:endParaRPr lang="en-US" dirty="0"/>
          </a:p>
        </p:txBody>
      </p:sp>
      <p:sp>
        <p:nvSpPr>
          <p:cNvPr id="69" name="TextBox 68"/>
          <p:cNvSpPr txBox="1"/>
          <p:nvPr/>
        </p:nvSpPr>
        <p:spPr>
          <a:xfrm>
            <a:off x="1881883" y="3188176"/>
            <a:ext cx="676238" cy="369332"/>
          </a:xfrm>
          <a:prstGeom prst="rect">
            <a:avLst/>
          </a:prstGeom>
          <a:noFill/>
        </p:spPr>
        <p:txBody>
          <a:bodyPr wrap="square" rtlCol="0">
            <a:spAutoFit/>
          </a:bodyPr>
          <a:lstStyle/>
          <a:p>
            <a:r>
              <a:rPr lang="en-US" dirty="0" smtClean="0"/>
              <a:t>2.00</a:t>
            </a:r>
            <a:endParaRPr lang="en-US" dirty="0"/>
          </a:p>
        </p:txBody>
      </p:sp>
      <p:sp>
        <p:nvSpPr>
          <p:cNvPr id="71" name="TextBox 70"/>
          <p:cNvSpPr txBox="1"/>
          <p:nvPr/>
        </p:nvSpPr>
        <p:spPr>
          <a:xfrm>
            <a:off x="5912052" y="4649269"/>
            <a:ext cx="676238" cy="369332"/>
          </a:xfrm>
          <a:prstGeom prst="rect">
            <a:avLst/>
          </a:prstGeom>
          <a:noFill/>
        </p:spPr>
        <p:txBody>
          <a:bodyPr wrap="square" rtlCol="0">
            <a:spAutoFit/>
          </a:bodyPr>
          <a:lstStyle/>
          <a:p>
            <a:r>
              <a:rPr lang="en-US" dirty="0" smtClean="0"/>
              <a:t>1.00</a:t>
            </a:r>
            <a:endParaRPr lang="en-US" dirty="0"/>
          </a:p>
        </p:txBody>
      </p:sp>
      <p:sp>
        <p:nvSpPr>
          <p:cNvPr id="73" name="TextBox 72"/>
          <p:cNvSpPr txBox="1"/>
          <p:nvPr/>
        </p:nvSpPr>
        <p:spPr>
          <a:xfrm>
            <a:off x="4879796" y="5638800"/>
            <a:ext cx="1380827" cy="369332"/>
          </a:xfrm>
          <a:prstGeom prst="rect">
            <a:avLst/>
          </a:prstGeom>
          <a:noFill/>
        </p:spPr>
        <p:txBody>
          <a:bodyPr wrap="none" rtlCol="0">
            <a:spAutoFit/>
          </a:bodyPr>
          <a:lstStyle/>
          <a:p>
            <a:r>
              <a:rPr lang="en-US" b="1" dirty="0" smtClean="0"/>
              <a:t>You are here</a:t>
            </a:r>
            <a:endParaRPr lang="en-US" b="1" dirty="0"/>
          </a:p>
        </p:txBody>
      </p:sp>
      <p:sp>
        <p:nvSpPr>
          <p:cNvPr id="116" name="Oval 115"/>
          <p:cNvSpPr/>
          <p:nvPr/>
        </p:nvSpPr>
        <p:spPr>
          <a:xfrm>
            <a:off x="6644383" y="3242760"/>
            <a:ext cx="152400" cy="1524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17" name="Straight Connector 116"/>
          <p:cNvCxnSpPr/>
          <p:nvPr/>
        </p:nvCxnSpPr>
        <p:spPr>
          <a:xfrm>
            <a:off x="2962810" y="2027235"/>
            <a:ext cx="3681573" cy="1291725"/>
          </a:xfrm>
          <a:prstGeom prst="line">
            <a:avLst/>
          </a:prstGeom>
        </p:spPr>
        <p:style>
          <a:lnRef idx="2">
            <a:schemeClr val="accent1"/>
          </a:lnRef>
          <a:fillRef idx="0">
            <a:schemeClr val="accent1"/>
          </a:fillRef>
          <a:effectRef idx="1">
            <a:schemeClr val="accent1"/>
          </a:effectRef>
          <a:fontRef idx="minor">
            <a:schemeClr val="tx1"/>
          </a:fontRef>
        </p:style>
      </p:cxnSp>
      <p:cxnSp>
        <p:nvCxnSpPr>
          <p:cNvPr id="122" name="Straight Connector 121"/>
          <p:cNvCxnSpPr>
            <a:stCxn id="116" idx="4"/>
            <a:endCxn id="9" idx="7"/>
          </p:cNvCxnSpPr>
          <p:nvPr/>
        </p:nvCxnSpPr>
        <p:spPr>
          <a:xfrm>
            <a:off x="6720583" y="3395160"/>
            <a:ext cx="283828" cy="1406932"/>
          </a:xfrm>
          <a:prstGeom prst="line">
            <a:avLst/>
          </a:prstGeom>
        </p:spPr>
        <p:style>
          <a:lnRef idx="2">
            <a:schemeClr val="accent1"/>
          </a:lnRef>
          <a:fillRef idx="0">
            <a:schemeClr val="accent1"/>
          </a:fillRef>
          <a:effectRef idx="1">
            <a:schemeClr val="accent1"/>
          </a:effectRef>
          <a:fontRef idx="minor">
            <a:schemeClr val="tx1"/>
          </a:fontRef>
        </p:style>
      </p:cxnSp>
      <p:sp>
        <p:nvSpPr>
          <p:cNvPr id="134" name="Oval 133"/>
          <p:cNvSpPr/>
          <p:nvPr/>
        </p:nvSpPr>
        <p:spPr>
          <a:xfrm>
            <a:off x="3832596" y="4970734"/>
            <a:ext cx="152400" cy="1524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35" name="Straight Connector 134"/>
          <p:cNvCxnSpPr>
            <a:endCxn id="134" idx="2"/>
          </p:cNvCxnSpPr>
          <p:nvPr/>
        </p:nvCxnSpPr>
        <p:spPr>
          <a:xfrm>
            <a:off x="2148583" y="4445568"/>
            <a:ext cx="1684013" cy="601366"/>
          </a:xfrm>
          <a:prstGeom prst="line">
            <a:avLst/>
          </a:prstGeom>
        </p:spPr>
        <p:style>
          <a:lnRef idx="2">
            <a:schemeClr val="accent1"/>
          </a:lnRef>
          <a:fillRef idx="0">
            <a:schemeClr val="accent1"/>
          </a:fillRef>
          <a:effectRef idx="1">
            <a:schemeClr val="accent1"/>
          </a:effectRef>
          <a:fontRef idx="minor">
            <a:schemeClr val="tx1"/>
          </a:fontRef>
        </p:style>
      </p:cxnSp>
      <p:cxnSp>
        <p:nvCxnSpPr>
          <p:cNvPr id="139" name="Straight Connector 138"/>
          <p:cNvCxnSpPr>
            <a:endCxn id="11" idx="2"/>
          </p:cNvCxnSpPr>
          <p:nvPr/>
        </p:nvCxnSpPr>
        <p:spPr>
          <a:xfrm>
            <a:off x="3961023" y="5073109"/>
            <a:ext cx="1490273" cy="130158"/>
          </a:xfrm>
          <a:prstGeom prst="line">
            <a:avLst/>
          </a:prstGeom>
        </p:spPr>
        <p:style>
          <a:lnRef idx="2">
            <a:schemeClr val="accent1"/>
          </a:lnRef>
          <a:fillRef idx="0">
            <a:schemeClr val="accent1"/>
          </a:fillRef>
          <a:effectRef idx="1">
            <a:schemeClr val="accent1"/>
          </a:effectRef>
          <a:fontRef idx="minor">
            <a:schemeClr val="tx1"/>
          </a:fontRef>
        </p:style>
      </p:cxnSp>
      <p:cxnSp>
        <p:nvCxnSpPr>
          <p:cNvPr id="141" name="Straight Connector 140"/>
          <p:cNvCxnSpPr>
            <a:endCxn id="134" idx="7"/>
          </p:cNvCxnSpPr>
          <p:nvPr/>
        </p:nvCxnSpPr>
        <p:spPr>
          <a:xfrm flipH="1">
            <a:off x="3962678" y="2694301"/>
            <a:ext cx="840918" cy="2298751"/>
          </a:xfrm>
          <a:prstGeom prst="line">
            <a:avLst/>
          </a:prstGeom>
        </p:spPr>
        <p:style>
          <a:lnRef idx="2">
            <a:schemeClr val="accent1"/>
          </a:lnRef>
          <a:fillRef idx="0">
            <a:schemeClr val="accent1"/>
          </a:fillRef>
          <a:effectRef idx="1">
            <a:schemeClr val="accent1"/>
          </a:effectRef>
          <a:fontRef idx="minor">
            <a:schemeClr val="tx1"/>
          </a:fontRef>
        </p:style>
      </p:cxnSp>
      <p:sp>
        <p:nvSpPr>
          <p:cNvPr id="146" name="Oval 145"/>
          <p:cNvSpPr/>
          <p:nvPr/>
        </p:nvSpPr>
        <p:spPr>
          <a:xfrm>
            <a:off x="4727396" y="2553428"/>
            <a:ext cx="152400" cy="1524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3" name="TextBox 152"/>
          <p:cNvSpPr txBox="1"/>
          <p:nvPr/>
        </p:nvSpPr>
        <p:spPr>
          <a:xfrm>
            <a:off x="1734264" y="1743650"/>
            <a:ext cx="676238" cy="369332"/>
          </a:xfrm>
          <a:prstGeom prst="rect">
            <a:avLst/>
          </a:prstGeom>
          <a:noFill/>
        </p:spPr>
        <p:txBody>
          <a:bodyPr wrap="square" rtlCol="0">
            <a:spAutoFit/>
          </a:bodyPr>
          <a:lstStyle/>
          <a:p>
            <a:r>
              <a:rPr lang="en-US" dirty="0" smtClean="0"/>
              <a:t>2.00</a:t>
            </a:r>
            <a:endParaRPr lang="en-US" dirty="0"/>
          </a:p>
        </p:txBody>
      </p:sp>
      <p:sp>
        <p:nvSpPr>
          <p:cNvPr id="154" name="TextBox 153"/>
          <p:cNvSpPr txBox="1"/>
          <p:nvPr/>
        </p:nvSpPr>
        <p:spPr>
          <a:xfrm>
            <a:off x="7401817" y="4649269"/>
            <a:ext cx="690366" cy="369332"/>
          </a:xfrm>
          <a:prstGeom prst="rect">
            <a:avLst/>
          </a:prstGeom>
          <a:noFill/>
        </p:spPr>
        <p:txBody>
          <a:bodyPr wrap="square" rtlCol="0">
            <a:spAutoFit/>
          </a:bodyPr>
          <a:lstStyle/>
          <a:p>
            <a:r>
              <a:rPr lang="en-US" dirty="0" smtClean="0"/>
              <a:t>1.00</a:t>
            </a:r>
            <a:endParaRPr lang="en-US" dirty="0"/>
          </a:p>
        </p:txBody>
      </p:sp>
      <p:sp>
        <p:nvSpPr>
          <p:cNvPr id="155" name="TextBox 154"/>
          <p:cNvSpPr txBox="1"/>
          <p:nvPr/>
        </p:nvSpPr>
        <p:spPr>
          <a:xfrm>
            <a:off x="6891604" y="4209670"/>
            <a:ext cx="690366" cy="369332"/>
          </a:xfrm>
          <a:prstGeom prst="rect">
            <a:avLst/>
          </a:prstGeom>
          <a:noFill/>
        </p:spPr>
        <p:txBody>
          <a:bodyPr wrap="square" rtlCol="0">
            <a:spAutoFit/>
          </a:bodyPr>
          <a:lstStyle/>
          <a:p>
            <a:r>
              <a:rPr lang="en-US" dirty="0" smtClean="0"/>
              <a:t>1.00</a:t>
            </a:r>
            <a:endParaRPr lang="en-US" dirty="0"/>
          </a:p>
        </p:txBody>
      </p:sp>
      <p:sp>
        <p:nvSpPr>
          <p:cNvPr id="10259" name="Isosceles Triangle 10258"/>
          <p:cNvSpPr/>
          <p:nvPr/>
        </p:nvSpPr>
        <p:spPr>
          <a:xfrm>
            <a:off x="5357860" y="5279467"/>
            <a:ext cx="339271" cy="413266"/>
          </a:xfrm>
          <a:prstGeom prst="triangle">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260" name="TextBox 10259"/>
          <p:cNvSpPr txBox="1"/>
          <p:nvPr/>
        </p:nvSpPr>
        <p:spPr>
          <a:xfrm>
            <a:off x="4706159" y="1918584"/>
            <a:ext cx="478016" cy="584775"/>
          </a:xfrm>
          <a:prstGeom prst="rect">
            <a:avLst/>
          </a:prstGeom>
          <a:noFill/>
        </p:spPr>
        <p:txBody>
          <a:bodyPr wrap="none" rtlCol="0">
            <a:spAutoFit/>
          </a:bodyPr>
          <a:lstStyle/>
          <a:p>
            <a:r>
              <a:rPr lang="en-US" sz="3200" dirty="0">
                <a:sym typeface="Symbol"/>
              </a:rPr>
              <a:t></a:t>
            </a:r>
            <a:endParaRPr lang="en-US" sz="3200" dirty="0"/>
          </a:p>
        </p:txBody>
      </p:sp>
      <p:sp>
        <p:nvSpPr>
          <p:cNvPr id="159" name="TextBox 158"/>
          <p:cNvSpPr txBox="1"/>
          <p:nvPr/>
        </p:nvSpPr>
        <p:spPr>
          <a:xfrm>
            <a:off x="6481575" y="2545034"/>
            <a:ext cx="478016" cy="584775"/>
          </a:xfrm>
          <a:prstGeom prst="rect">
            <a:avLst/>
          </a:prstGeom>
          <a:noFill/>
        </p:spPr>
        <p:txBody>
          <a:bodyPr wrap="none" rtlCol="0">
            <a:spAutoFit/>
          </a:bodyPr>
          <a:lstStyle/>
          <a:p>
            <a:r>
              <a:rPr lang="en-US" sz="3200" dirty="0">
                <a:sym typeface="Symbol"/>
              </a:rPr>
              <a:t></a:t>
            </a:r>
            <a:endParaRPr lang="en-US" sz="3200" dirty="0"/>
          </a:p>
        </p:txBody>
      </p:sp>
      <p:sp>
        <p:nvSpPr>
          <p:cNvPr id="160" name="TextBox 159"/>
          <p:cNvSpPr txBox="1"/>
          <p:nvPr/>
        </p:nvSpPr>
        <p:spPr>
          <a:xfrm>
            <a:off x="6787721" y="5018601"/>
            <a:ext cx="478016" cy="584775"/>
          </a:xfrm>
          <a:prstGeom prst="rect">
            <a:avLst/>
          </a:prstGeom>
          <a:noFill/>
        </p:spPr>
        <p:txBody>
          <a:bodyPr wrap="none" rtlCol="0">
            <a:spAutoFit/>
          </a:bodyPr>
          <a:lstStyle/>
          <a:p>
            <a:r>
              <a:rPr lang="en-US" sz="3200" dirty="0">
                <a:sym typeface="Symbol"/>
              </a:rPr>
              <a:t></a:t>
            </a:r>
            <a:endParaRPr lang="en-US" sz="3200" dirty="0"/>
          </a:p>
        </p:txBody>
      </p:sp>
      <p:sp>
        <p:nvSpPr>
          <p:cNvPr id="161" name="TextBox 160"/>
          <p:cNvSpPr txBox="1"/>
          <p:nvPr/>
        </p:nvSpPr>
        <p:spPr>
          <a:xfrm>
            <a:off x="8320783" y="3936993"/>
            <a:ext cx="478016" cy="584775"/>
          </a:xfrm>
          <a:prstGeom prst="rect">
            <a:avLst/>
          </a:prstGeom>
          <a:noFill/>
        </p:spPr>
        <p:txBody>
          <a:bodyPr wrap="none" rtlCol="0">
            <a:spAutoFit/>
          </a:bodyPr>
          <a:lstStyle/>
          <a:p>
            <a:r>
              <a:rPr lang="en-US" sz="3200" dirty="0">
                <a:sym typeface="Symbol"/>
              </a:rPr>
              <a:t></a:t>
            </a:r>
            <a:endParaRPr lang="en-US" sz="3200" dirty="0"/>
          </a:p>
        </p:txBody>
      </p:sp>
      <p:sp>
        <p:nvSpPr>
          <p:cNvPr id="162" name="TextBox 161"/>
          <p:cNvSpPr txBox="1"/>
          <p:nvPr/>
        </p:nvSpPr>
        <p:spPr>
          <a:xfrm>
            <a:off x="3593588" y="5107958"/>
            <a:ext cx="478016" cy="584775"/>
          </a:xfrm>
          <a:prstGeom prst="rect">
            <a:avLst/>
          </a:prstGeom>
          <a:noFill/>
        </p:spPr>
        <p:txBody>
          <a:bodyPr wrap="none" rtlCol="0">
            <a:spAutoFit/>
          </a:bodyPr>
          <a:lstStyle/>
          <a:p>
            <a:r>
              <a:rPr lang="en-US" sz="3200" dirty="0">
                <a:sym typeface="Symbol"/>
              </a:rPr>
              <a:t></a:t>
            </a:r>
            <a:endParaRPr lang="en-US" sz="3200" dirty="0"/>
          </a:p>
        </p:txBody>
      </p:sp>
      <p:sp>
        <p:nvSpPr>
          <p:cNvPr id="163" name="TextBox 162"/>
          <p:cNvSpPr txBox="1"/>
          <p:nvPr/>
        </p:nvSpPr>
        <p:spPr>
          <a:xfrm>
            <a:off x="1594367" y="4488334"/>
            <a:ext cx="478016" cy="584775"/>
          </a:xfrm>
          <a:prstGeom prst="rect">
            <a:avLst/>
          </a:prstGeom>
          <a:noFill/>
        </p:spPr>
        <p:txBody>
          <a:bodyPr wrap="none" rtlCol="0">
            <a:spAutoFit/>
          </a:bodyPr>
          <a:lstStyle/>
          <a:p>
            <a:r>
              <a:rPr lang="en-US" sz="3200" dirty="0">
                <a:sym typeface="Symbol"/>
              </a:rPr>
              <a:t></a:t>
            </a:r>
            <a:endParaRPr lang="en-US" sz="3200" dirty="0"/>
          </a:p>
        </p:txBody>
      </p:sp>
      <p:sp>
        <p:nvSpPr>
          <p:cNvPr id="164" name="TextBox 163"/>
          <p:cNvSpPr txBox="1"/>
          <p:nvPr/>
        </p:nvSpPr>
        <p:spPr>
          <a:xfrm>
            <a:off x="1103164" y="2091951"/>
            <a:ext cx="478016" cy="584775"/>
          </a:xfrm>
          <a:prstGeom prst="rect">
            <a:avLst/>
          </a:prstGeom>
          <a:noFill/>
        </p:spPr>
        <p:txBody>
          <a:bodyPr wrap="none" rtlCol="0">
            <a:spAutoFit/>
          </a:bodyPr>
          <a:lstStyle/>
          <a:p>
            <a:r>
              <a:rPr lang="en-US" sz="3200" dirty="0">
                <a:sym typeface="Symbol"/>
              </a:rPr>
              <a:t></a:t>
            </a:r>
            <a:endParaRPr lang="en-US" sz="3200" dirty="0"/>
          </a:p>
        </p:txBody>
      </p:sp>
      <p:sp>
        <p:nvSpPr>
          <p:cNvPr id="166" name="Oval 165"/>
          <p:cNvSpPr/>
          <p:nvPr/>
        </p:nvSpPr>
        <p:spPr>
          <a:xfrm>
            <a:off x="2800814" y="1923230"/>
            <a:ext cx="152400" cy="1524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0263" name="Picture 4" descr="C:\Users\rel\AppData\Local\Microsoft\Windows\Temporary Internet Files\Content.IE5\IKK9KGJD\MC900433916[1].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58121" y="1203723"/>
            <a:ext cx="671010" cy="671010"/>
          </a:xfrm>
          <a:prstGeom prst="rect">
            <a:avLst/>
          </a:prstGeom>
          <a:noFill/>
          <a:extLst>
            <a:ext uri="{909E8E84-426E-40DD-AFC4-6F175D3DCCD1}">
              <a14:hiddenFill xmlns:a14="http://schemas.microsoft.com/office/drawing/2010/main">
                <a:solidFill>
                  <a:srgbClr val="FFFFFF"/>
                </a:solidFill>
              </a14:hiddenFill>
            </a:ext>
          </a:extLst>
        </p:spPr>
      </p:pic>
      <p:sp>
        <p:nvSpPr>
          <p:cNvPr id="169" name="TextBox 168"/>
          <p:cNvSpPr txBox="1"/>
          <p:nvPr/>
        </p:nvSpPr>
        <p:spPr>
          <a:xfrm>
            <a:off x="2558121" y="2107559"/>
            <a:ext cx="580608" cy="584775"/>
          </a:xfrm>
          <a:prstGeom prst="rect">
            <a:avLst/>
          </a:prstGeom>
          <a:noFill/>
        </p:spPr>
        <p:txBody>
          <a:bodyPr wrap="none" rtlCol="0">
            <a:spAutoFit/>
          </a:bodyPr>
          <a:lstStyle/>
          <a:p>
            <a:r>
              <a:rPr lang="en-US" sz="3200" dirty="0" smtClean="0">
                <a:sym typeface="Symbol"/>
              </a:rPr>
              <a:t></a:t>
            </a:r>
            <a:endParaRPr lang="en-US" sz="3200" dirty="0"/>
          </a:p>
        </p:txBody>
      </p:sp>
    </p:spTree>
    <p:extLst>
      <p:ext uri="{BB962C8B-B14F-4D97-AF65-F5344CB8AC3E}">
        <p14:creationId xmlns:p14="http://schemas.microsoft.com/office/powerpoint/2010/main" val="125829539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1357" y="1171017"/>
            <a:ext cx="7259426" cy="5024964"/>
          </a:xfrm>
          <a:prstGeom prst="rect">
            <a:avLst/>
          </a:prstGeom>
          <a:noFill/>
          <a:ln>
            <a:noFill/>
          </a:ln>
          <a:effectLst/>
        </p:spPr>
      </p:pic>
      <p:sp>
        <p:nvSpPr>
          <p:cNvPr id="76" name="Rectangle 75"/>
          <p:cNvSpPr/>
          <p:nvPr/>
        </p:nvSpPr>
        <p:spPr>
          <a:xfrm>
            <a:off x="853184" y="1088466"/>
            <a:ext cx="7610930" cy="5354068"/>
          </a:xfrm>
          <a:prstGeom prst="rect">
            <a:avLst/>
          </a:prstGeom>
          <a:solidFill>
            <a:schemeClr val="bg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ym typeface="Symbol"/>
              </a:rPr>
              <a:t></a:t>
            </a:r>
            <a:endParaRPr lang="en-US" dirty="0"/>
          </a:p>
        </p:txBody>
      </p:sp>
      <p:sp>
        <p:nvSpPr>
          <p:cNvPr id="2" name="Title 1"/>
          <p:cNvSpPr>
            <a:spLocks noGrp="1"/>
          </p:cNvSpPr>
          <p:nvPr>
            <p:ph type="title"/>
          </p:nvPr>
        </p:nvSpPr>
        <p:spPr/>
        <p:txBody>
          <a:bodyPr/>
          <a:lstStyle/>
          <a:p>
            <a:r>
              <a:rPr lang="en-US" dirty="0" smtClean="0"/>
              <a:t>Robustness of shortest path</a:t>
            </a:r>
            <a:endParaRPr lang="en-US" dirty="0"/>
          </a:p>
        </p:txBody>
      </p:sp>
      <p:sp>
        <p:nvSpPr>
          <p:cNvPr id="4" name="Footer Placeholder 3"/>
          <p:cNvSpPr>
            <a:spLocks noGrp="1"/>
          </p:cNvSpPr>
          <p:nvPr>
            <p:ph type="ftr" sz="quarter" idx="11"/>
          </p:nvPr>
        </p:nvSpPr>
        <p:spPr/>
        <p:txBody>
          <a:bodyPr/>
          <a:lstStyle/>
          <a:p>
            <a:r>
              <a:rPr lang="en-US" smtClean="0"/>
              <a:t>Proving programs robust</a:t>
            </a:r>
            <a:endParaRPr lang="en-US" dirty="0"/>
          </a:p>
        </p:txBody>
      </p:sp>
      <p:sp>
        <p:nvSpPr>
          <p:cNvPr id="5" name="Date Placeholder 4"/>
          <p:cNvSpPr>
            <a:spLocks noGrp="1"/>
          </p:cNvSpPr>
          <p:nvPr>
            <p:ph type="dt" sz="half" idx="10"/>
          </p:nvPr>
        </p:nvSpPr>
        <p:spPr/>
        <p:txBody>
          <a:bodyPr/>
          <a:lstStyle/>
          <a:p>
            <a:r>
              <a:rPr lang="en-US" smtClean="0"/>
              <a:t>FSE’11: Szeged, Hungary.</a:t>
            </a:r>
            <a:endParaRPr lang="en-US" dirty="0"/>
          </a:p>
        </p:txBody>
      </p:sp>
      <p:sp>
        <p:nvSpPr>
          <p:cNvPr id="6" name="Slide Number Placeholder 5"/>
          <p:cNvSpPr>
            <a:spLocks noGrp="1"/>
          </p:cNvSpPr>
          <p:nvPr>
            <p:ph type="sldNum" sz="quarter" idx="12"/>
          </p:nvPr>
        </p:nvSpPr>
        <p:spPr/>
        <p:txBody>
          <a:bodyPr/>
          <a:lstStyle/>
          <a:p>
            <a:fld id="{CF514AF9-C0A3-D948-905C-91873489708A}" type="slidenum">
              <a:rPr lang="en-US" smtClean="0"/>
              <a:pPr/>
              <a:t>11</a:t>
            </a:fld>
            <a:endParaRPr lang="en-US" dirty="0"/>
          </a:p>
        </p:txBody>
      </p:sp>
      <p:sp>
        <p:nvSpPr>
          <p:cNvPr id="7" name="Oval 6"/>
          <p:cNvSpPr/>
          <p:nvPr/>
        </p:nvSpPr>
        <p:spPr>
          <a:xfrm>
            <a:off x="1996183" y="4369368"/>
            <a:ext cx="152400" cy="1524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Oval 7"/>
          <p:cNvSpPr/>
          <p:nvPr/>
        </p:nvSpPr>
        <p:spPr>
          <a:xfrm>
            <a:off x="1615183" y="2260296"/>
            <a:ext cx="152400" cy="1524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Oval 8"/>
          <p:cNvSpPr/>
          <p:nvPr/>
        </p:nvSpPr>
        <p:spPr>
          <a:xfrm>
            <a:off x="6874329" y="4779774"/>
            <a:ext cx="152400" cy="152400"/>
          </a:xfrm>
          <a:prstGeom prst="ellipse">
            <a:avLst/>
          </a:prstGeom>
          <a:solidFill>
            <a:schemeClr val="accent3">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Oval 10"/>
          <p:cNvSpPr/>
          <p:nvPr/>
        </p:nvSpPr>
        <p:spPr>
          <a:xfrm>
            <a:off x="5451296" y="5127067"/>
            <a:ext cx="152400" cy="152400"/>
          </a:xfrm>
          <a:prstGeom prst="ellipse">
            <a:avLst/>
          </a:prstGeom>
          <a:solidFill>
            <a:schemeClr val="accent2">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Oval 11"/>
          <p:cNvSpPr/>
          <p:nvPr/>
        </p:nvSpPr>
        <p:spPr>
          <a:xfrm>
            <a:off x="8092183" y="4206578"/>
            <a:ext cx="152400" cy="1524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9" name="Straight Connector 18"/>
          <p:cNvCxnSpPr>
            <a:stCxn id="12" idx="3"/>
          </p:cNvCxnSpPr>
          <p:nvPr/>
        </p:nvCxnSpPr>
        <p:spPr>
          <a:xfrm flipH="1">
            <a:off x="7037615" y="4336660"/>
            <a:ext cx="1076886" cy="519314"/>
          </a:xfrm>
          <a:prstGeom prst="line">
            <a:avLst/>
          </a:prstGeom>
        </p:spPr>
        <p:style>
          <a:lnRef idx="2">
            <a:schemeClr val="accent1"/>
          </a:lnRef>
          <a:fillRef idx="0">
            <a:schemeClr val="accent1"/>
          </a:fillRef>
          <a:effectRef idx="1">
            <a:schemeClr val="accent1"/>
          </a:effectRef>
          <a:fontRef idx="minor">
            <a:schemeClr val="tx1"/>
          </a:fontRef>
        </p:style>
      </p:cxnSp>
      <p:cxnSp>
        <p:nvCxnSpPr>
          <p:cNvPr id="25" name="Straight Connector 24"/>
          <p:cNvCxnSpPr>
            <a:stCxn id="116" idx="5"/>
            <a:endCxn id="12" idx="1"/>
          </p:cNvCxnSpPr>
          <p:nvPr/>
        </p:nvCxnSpPr>
        <p:spPr>
          <a:xfrm>
            <a:off x="6774465" y="3372842"/>
            <a:ext cx="1340036" cy="856054"/>
          </a:xfrm>
          <a:prstGeom prst="line">
            <a:avLst/>
          </a:prstGeom>
        </p:spPr>
        <p:style>
          <a:lnRef idx="2">
            <a:schemeClr val="accent1"/>
          </a:lnRef>
          <a:fillRef idx="0">
            <a:schemeClr val="accent1"/>
          </a:fillRef>
          <a:effectRef idx="1">
            <a:schemeClr val="accent1"/>
          </a:effectRef>
          <a:fontRef idx="minor">
            <a:schemeClr val="tx1"/>
          </a:fontRef>
        </p:style>
      </p:cxnSp>
      <p:cxnSp>
        <p:nvCxnSpPr>
          <p:cNvPr id="34" name="Straight Connector 33"/>
          <p:cNvCxnSpPr>
            <a:endCxn id="8" idx="6"/>
          </p:cNvCxnSpPr>
          <p:nvPr/>
        </p:nvCxnSpPr>
        <p:spPr>
          <a:xfrm flipH="1">
            <a:off x="1767583" y="2027235"/>
            <a:ext cx="1042827" cy="309261"/>
          </a:xfrm>
          <a:prstGeom prst="line">
            <a:avLst/>
          </a:prstGeom>
        </p:spPr>
        <p:style>
          <a:lnRef idx="2">
            <a:schemeClr val="accent1"/>
          </a:lnRef>
          <a:fillRef idx="0">
            <a:schemeClr val="accent1"/>
          </a:fillRef>
          <a:effectRef idx="1">
            <a:schemeClr val="accent1"/>
          </a:effectRef>
          <a:fontRef idx="minor">
            <a:schemeClr val="tx1"/>
          </a:fontRef>
        </p:style>
      </p:cxnSp>
      <p:cxnSp>
        <p:nvCxnSpPr>
          <p:cNvPr id="38" name="Straight Connector 37"/>
          <p:cNvCxnSpPr>
            <a:stCxn id="8" idx="4"/>
            <a:endCxn id="7" idx="0"/>
          </p:cNvCxnSpPr>
          <p:nvPr/>
        </p:nvCxnSpPr>
        <p:spPr>
          <a:xfrm>
            <a:off x="1691383" y="2412696"/>
            <a:ext cx="381000" cy="1956672"/>
          </a:xfrm>
          <a:prstGeom prst="line">
            <a:avLst/>
          </a:prstGeom>
        </p:spPr>
        <p:style>
          <a:lnRef idx="2">
            <a:schemeClr val="accent1"/>
          </a:lnRef>
          <a:fillRef idx="0">
            <a:schemeClr val="accent1"/>
          </a:fillRef>
          <a:effectRef idx="1">
            <a:schemeClr val="accent1"/>
          </a:effectRef>
          <a:fontRef idx="minor">
            <a:schemeClr val="tx1"/>
          </a:fontRef>
        </p:style>
      </p:cxnSp>
      <p:cxnSp>
        <p:nvCxnSpPr>
          <p:cNvPr id="39" name="Straight Connector 38"/>
          <p:cNvCxnSpPr>
            <a:stCxn id="11" idx="6"/>
            <a:endCxn id="9" idx="3"/>
          </p:cNvCxnSpPr>
          <p:nvPr/>
        </p:nvCxnSpPr>
        <p:spPr>
          <a:xfrm flipV="1">
            <a:off x="5603696" y="4909856"/>
            <a:ext cx="1292951" cy="293411"/>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sp>
        <p:nvSpPr>
          <p:cNvPr id="46" name="TextBox 45"/>
          <p:cNvSpPr txBox="1"/>
          <p:nvPr/>
        </p:nvSpPr>
        <p:spPr>
          <a:xfrm>
            <a:off x="2792911" y="4226985"/>
            <a:ext cx="722360" cy="369332"/>
          </a:xfrm>
          <a:prstGeom prst="rect">
            <a:avLst/>
          </a:prstGeom>
          <a:noFill/>
        </p:spPr>
        <p:txBody>
          <a:bodyPr wrap="square" rtlCol="0">
            <a:spAutoFit/>
          </a:bodyPr>
          <a:lstStyle/>
          <a:p>
            <a:r>
              <a:rPr lang="en-US" dirty="0" smtClean="0"/>
              <a:t>3.00</a:t>
            </a:r>
            <a:endParaRPr lang="en-US" dirty="0"/>
          </a:p>
        </p:txBody>
      </p:sp>
      <p:sp>
        <p:nvSpPr>
          <p:cNvPr id="48" name="TextBox 47"/>
          <p:cNvSpPr txBox="1"/>
          <p:nvPr/>
        </p:nvSpPr>
        <p:spPr>
          <a:xfrm>
            <a:off x="4320530" y="4671308"/>
            <a:ext cx="676238" cy="369332"/>
          </a:xfrm>
          <a:prstGeom prst="rect">
            <a:avLst/>
          </a:prstGeom>
          <a:noFill/>
        </p:spPr>
        <p:txBody>
          <a:bodyPr wrap="square" rtlCol="0">
            <a:spAutoFit/>
          </a:bodyPr>
          <a:lstStyle/>
          <a:p>
            <a:r>
              <a:rPr lang="en-US" dirty="0" smtClean="0"/>
              <a:t>2.00</a:t>
            </a:r>
            <a:endParaRPr lang="en-US" dirty="0"/>
          </a:p>
        </p:txBody>
      </p:sp>
      <p:sp>
        <p:nvSpPr>
          <p:cNvPr id="52" name="TextBox 51"/>
          <p:cNvSpPr txBox="1"/>
          <p:nvPr/>
        </p:nvSpPr>
        <p:spPr>
          <a:xfrm>
            <a:off x="7230875" y="3289678"/>
            <a:ext cx="690366" cy="369332"/>
          </a:xfrm>
          <a:prstGeom prst="rect">
            <a:avLst/>
          </a:prstGeom>
          <a:noFill/>
        </p:spPr>
        <p:txBody>
          <a:bodyPr wrap="square" rtlCol="0">
            <a:spAutoFit/>
          </a:bodyPr>
          <a:lstStyle/>
          <a:p>
            <a:r>
              <a:rPr lang="en-US" dirty="0" smtClean="0"/>
              <a:t>1.00</a:t>
            </a:r>
            <a:endParaRPr lang="en-US" dirty="0"/>
          </a:p>
        </p:txBody>
      </p:sp>
      <p:sp>
        <p:nvSpPr>
          <p:cNvPr id="66" name="TextBox 65"/>
          <p:cNvSpPr txBox="1"/>
          <p:nvPr/>
        </p:nvSpPr>
        <p:spPr>
          <a:xfrm>
            <a:off x="4541677" y="3659010"/>
            <a:ext cx="676238" cy="369332"/>
          </a:xfrm>
          <a:prstGeom prst="rect">
            <a:avLst/>
          </a:prstGeom>
          <a:noFill/>
        </p:spPr>
        <p:txBody>
          <a:bodyPr wrap="square" rtlCol="0">
            <a:spAutoFit/>
          </a:bodyPr>
          <a:lstStyle/>
          <a:p>
            <a:r>
              <a:rPr lang="en-US" dirty="0"/>
              <a:t>4</a:t>
            </a:r>
            <a:r>
              <a:rPr lang="en-US" dirty="0" smtClean="0"/>
              <a:t>.00</a:t>
            </a:r>
            <a:endParaRPr lang="en-US" dirty="0"/>
          </a:p>
        </p:txBody>
      </p:sp>
      <p:sp>
        <p:nvSpPr>
          <p:cNvPr id="67" name="TextBox 66"/>
          <p:cNvSpPr txBox="1"/>
          <p:nvPr/>
        </p:nvSpPr>
        <p:spPr>
          <a:xfrm>
            <a:off x="5603696" y="2553428"/>
            <a:ext cx="676238" cy="369332"/>
          </a:xfrm>
          <a:prstGeom prst="rect">
            <a:avLst/>
          </a:prstGeom>
          <a:noFill/>
        </p:spPr>
        <p:txBody>
          <a:bodyPr wrap="square" rtlCol="0">
            <a:spAutoFit/>
          </a:bodyPr>
          <a:lstStyle/>
          <a:p>
            <a:r>
              <a:rPr lang="en-US" dirty="0" smtClean="0"/>
              <a:t>4.10</a:t>
            </a:r>
            <a:endParaRPr lang="en-US" dirty="0"/>
          </a:p>
        </p:txBody>
      </p:sp>
      <p:sp>
        <p:nvSpPr>
          <p:cNvPr id="68" name="TextBox 67"/>
          <p:cNvSpPr txBox="1"/>
          <p:nvPr/>
        </p:nvSpPr>
        <p:spPr>
          <a:xfrm>
            <a:off x="3878789" y="1890964"/>
            <a:ext cx="676238" cy="369332"/>
          </a:xfrm>
          <a:prstGeom prst="rect">
            <a:avLst/>
          </a:prstGeom>
          <a:noFill/>
        </p:spPr>
        <p:txBody>
          <a:bodyPr wrap="square" rtlCol="0">
            <a:spAutoFit/>
          </a:bodyPr>
          <a:lstStyle/>
          <a:p>
            <a:r>
              <a:rPr lang="en-US" dirty="0"/>
              <a:t>3</a:t>
            </a:r>
            <a:r>
              <a:rPr lang="en-US" dirty="0" smtClean="0"/>
              <a:t>.00</a:t>
            </a:r>
            <a:endParaRPr lang="en-US" dirty="0"/>
          </a:p>
        </p:txBody>
      </p:sp>
      <p:sp>
        <p:nvSpPr>
          <p:cNvPr id="69" name="TextBox 68"/>
          <p:cNvSpPr txBox="1"/>
          <p:nvPr/>
        </p:nvSpPr>
        <p:spPr>
          <a:xfrm>
            <a:off x="1881883" y="3188176"/>
            <a:ext cx="676238" cy="369332"/>
          </a:xfrm>
          <a:prstGeom prst="rect">
            <a:avLst/>
          </a:prstGeom>
          <a:noFill/>
        </p:spPr>
        <p:txBody>
          <a:bodyPr wrap="square" rtlCol="0">
            <a:spAutoFit/>
          </a:bodyPr>
          <a:lstStyle/>
          <a:p>
            <a:r>
              <a:rPr lang="en-US" dirty="0" smtClean="0"/>
              <a:t>2.00</a:t>
            </a:r>
            <a:endParaRPr lang="en-US" dirty="0"/>
          </a:p>
        </p:txBody>
      </p:sp>
      <p:sp>
        <p:nvSpPr>
          <p:cNvPr id="71" name="TextBox 70"/>
          <p:cNvSpPr txBox="1"/>
          <p:nvPr/>
        </p:nvSpPr>
        <p:spPr>
          <a:xfrm>
            <a:off x="5912052" y="4649269"/>
            <a:ext cx="676238" cy="369332"/>
          </a:xfrm>
          <a:prstGeom prst="rect">
            <a:avLst/>
          </a:prstGeom>
          <a:noFill/>
        </p:spPr>
        <p:txBody>
          <a:bodyPr wrap="square" rtlCol="0">
            <a:spAutoFit/>
          </a:bodyPr>
          <a:lstStyle/>
          <a:p>
            <a:r>
              <a:rPr lang="en-US" dirty="0" smtClean="0"/>
              <a:t>1.00</a:t>
            </a:r>
            <a:endParaRPr lang="en-US" dirty="0"/>
          </a:p>
        </p:txBody>
      </p:sp>
      <p:sp>
        <p:nvSpPr>
          <p:cNvPr id="73" name="TextBox 72"/>
          <p:cNvSpPr txBox="1"/>
          <p:nvPr/>
        </p:nvSpPr>
        <p:spPr>
          <a:xfrm>
            <a:off x="4879796" y="5638800"/>
            <a:ext cx="1380827" cy="369332"/>
          </a:xfrm>
          <a:prstGeom prst="rect">
            <a:avLst/>
          </a:prstGeom>
          <a:noFill/>
        </p:spPr>
        <p:txBody>
          <a:bodyPr wrap="none" rtlCol="0">
            <a:spAutoFit/>
          </a:bodyPr>
          <a:lstStyle/>
          <a:p>
            <a:r>
              <a:rPr lang="en-US" b="1" dirty="0" smtClean="0"/>
              <a:t>You are here</a:t>
            </a:r>
            <a:endParaRPr lang="en-US" b="1" dirty="0"/>
          </a:p>
        </p:txBody>
      </p:sp>
      <p:sp>
        <p:nvSpPr>
          <p:cNvPr id="116" name="Oval 115"/>
          <p:cNvSpPr/>
          <p:nvPr/>
        </p:nvSpPr>
        <p:spPr>
          <a:xfrm>
            <a:off x="6644383" y="3242760"/>
            <a:ext cx="152400" cy="1524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17" name="Straight Connector 116"/>
          <p:cNvCxnSpPr/>
          <p:nvPr/>
        </p:nvCxnSpPr>
        <p:spPr>
          <a:xfrm>
            <a:off x="2962810" y="2027235"/>
            <a:ext cx="3681573" cy="1291725"/>
          </a:xfrm>
          <a:prstGeom prst="line">
            <a:avLst/>
          </a:prstGeom>
        </p:spPr>
        <p:style>
          <a:lnRef idx="2">
            <a:schemeClr val="accent1"/>
          </a:lnRef>
          <a:fillRef idx="0">
            <a:schemeClr val="accent1"/>
          </a:fillRef>
          <a:effectRef idx="1">
            <a:schemeClr val="accent1"/>
          </a:effectRef>
          <a:fontRef idx="minor">
            <a:schemeClr val="tx1"/>
          </a:fontRef>
        </p:style>
      </p:cxnSp>
      <p:cxnSp>
        <p:nvCxnSpPr>
          <p:cNvPr id="122" name="Straight Connector 121"/>
          <p:cNvCxnSpPr>
            <a:stCxn id="116" idx="4"/>
            <a:endCxn id="9" idx="7"/>
          </p:cNvCxnSpPr>
          <p:nvPr/>
        </p:nvCxnSpPr>
        <p:spPr>
          <a:xfrm>
            <a:off x="6720583" y="3395160"/>
            <a:ext cx="283828" cy="1406932"/>
          </a:xfrm>
          <a:prstGeom prst="line">
            <a:avLst/>
          </a:prstGeom>
        </p:spPr>
        <p:style>
          <a:lnRef idx="2">
            <a:schemeClr val="accent1"/>
          </a:lnRef>
          <a:fillRef idx="0">
            <a:schemeClr val="accent1"/>
          </a:fillRef>
          <a:effectRef idx="1">
            <a:schemeClr val="accent1"/>
          </a:effectRef>
          <a:fontRef idx="minor">
            <a:schemeClr val="tx1"/>
          </a:fontRef>
        </p:style>
      </p:cxnSp>
      <p:sp>
        <p:nvSpPr>
          <p:cNvPr id="134" name="Oval 133"/>
          <p:cNvSpPr/>
          <p:nvPr/>
        </p:nvSpPr>
        <p:spPr>
          <a:xfrm>
            <a:off x="3832596" y="4970734"/>
            <a:ext cx="152400" cy="1524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35" name="Straight Connector 134"/>
          <p:cNvCxnSpPr>
            <a:endCxn id="134" idx="2"/>
          </p:cNvCxnSpPr>
          <p:nvPr/>
        </p:nvCxnSpPr>
        <p:spPr>
          <a:xfrm>
            <a:off x="2148583" y="4445568"/>
            <a:ext cx="1684013" cy="601366"/>
          </a:xfrm>
          <a:prstGeom prst="line">
            <a:avLst/>
          </a:prstGeom>
        </p:spPr>
        <p:style>
          <a:lnRef idx="2">
            <a:schemeClr val="accent1"/>
          </a:lnRef>
          <a:fillRef idx="0">
            <a:schemeClr val="accent1"/>
          </a:fillRef>
          <a:effectRef idx="1">
            <a:schemeClr val="accent1"/>
          </a:effectRef>
          <a:fontRef idx="minor">
            <a:schemeClr val="tx1"/>
          </a:fontRef>
        </p:style>
      </p:cxnSp>
      <p:cxnSp>
        <p:nvCxnSpPr>
          <p:cNvPr id="139" name="Straight Connector 138"/>
          <p:cNvCxnSpPr>
            <a:endCxn id="11" idx="2"/>
          </p:cNvCxnSpPr>
          <p:nvPr/>
        </p:nvCxnSpPr>
        <p:spPr>
          <a:xfrm>
            <a:off x="3961023" y="5073109"/>
            <a:ext cx="1490273" cy="130158"/>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41" name="Straight Connector 140"/>
          <p:cNvCxnSpPr>
            <a:endCxn id="134" idx="7"/>
          </p:cNvCxnSpPr>
          <p:nvPr/>
        </p:nvCxnSpPr>
        <p:spPr>
          <a:xfrm flipH="1">
            <a:off x="3962678" y="2694301"/>
            <a:ext cx="840918" cy="2298751"/>
          </a:xfrm>
          <a:prstGeom prst="line">
            <a:avLst/>
          </a:prstGeom>
        </p:spPr>
        <p:style>
          <a:lnRef idx="2">
            <a:schemeClr val="accent1"/>
          </a:lnRef>
          <a:fillRef idx="0">
            <a:schemeClr val="accent1"/>
          </a:fillRef>
          <a:effectRef idx="1">
            <a:schemeClr val="accent1"/>
          </a:effectRef>
          <a:fontRef idx="minor">
            <a:schemeClr val="tx1"/>
          </a:fontRef>
        </p:style>
      </p:cxnSp>
      <p:sp>
        <p:nvSpPr>
          <p:cNvPr id="146" name="Oval 145"/>
          <p:cNvSpPr/>
          <p:nvPr/>
        </p:nvSpPr>
        <p:spPr>
          <a:xfrm>
            <a:off x="4727396" y="2553428"/>
            <a:ext cx="152400" cy="1524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3" name="TextBox 152"/>
          <p:cNvSpPr txBox="1"/>
          <p:nvPr/>
        </p:nvSpPr>
        <p:spPr>
          <a:xfrm>
            <a:off x="1734264" y="1743650"/>
            <a:ext cx="676238" cy="369332"/>
          </a:xfrm>
          <a:prstGeom prst="rect">
            <a:avLst/>
          </a:prstGeom>
          <a:noFill/>
        </p:spPr>
        <p:txBody>
          <a:bodyPr wrap="square" rtlCol="0">
            <a:spAutoFit/>
          </a:bodyPr>
          <a:lstStyle/>
          <a:p>
            <a:r>
              <a:rPr lang="en-US" dirty="0" smtClean="0"/>
              <a:t>2.00</a:t>
            </a:r>
            <a:endParaRPr lang="en-US" dirty="0"/>
          </a:p>
        </p:txBody>
      </p:sp>
      <p:sp>
        <p:nvSpPr>
          <p:cNvPr id="154" name="TextBox 153"/>
          <p:cNvSpPr txBox="1"/>
          <p:nvPr/>
        </p:nvSpPr>
        <p:spPr>
          <a:xfrm>
            <a:off x="7401817" y="4649269"/>
            <a:ext cx="690366" cy="369332"/>
          </a:xfrm>
          <a:prstGeom prst="rect">
            <a:avLst/>
          </a:prstGeom>
          <a:noFill/>
        </p:spPr>
        <p:txBody>
          <a:bodyPr wrap="square" rtlCol="0">
            <a:spAutoFit/>
          </a:bodyPr>
          <a:lstStyle/>
          <a:p>
            <a:r>
              <a:rPr lang="en-US" dirty="0" smtClean="0"/>
              <a:t>1.00</a:t>
            </a:r>
            <a:endParaRPr lang="en-US" dirty="0"/>
          </a:p>
        </p:txBody>
      </p:sp>
      <p:sp>
        <p:nvSpPr>
          <p:cNvPr id="155" name="TextBox 154"/>
          <p:cNvSpPr txBox="1"/>
          <p:nvPr/>
        </p:nvSpPr>
        <p:spPr>
          <a:xfrm>
            <a:off x="6891604" y="4209670"/>
            <a:ext cx="690366" cy="369332"/>
          </a:xfrm>
          <a:prstGeom prst="rect">
            <a:avLst/>
          </a:prstGeom>
          <a:noFill/>
        </p:spPr>
        <p:txBody>
          <a:bodyPr wrap="square" rtlCol="0">
            <a:spAutoFit/>
          </a:bodyPr>
          <a:lstStyle/>
          <a:p>
            <a:r>
              <a:rPr lang="en-US" dirty="0" smtClean="0"/>
              <a:t>1.00</a:t>
            </a:r>
            <a:endParaRPr lang="en-US" dirty="0"/>
          </a:p>
        </p:txBody>
      </p:sp>
      <p:sp>
        <p:nvSpPr>
          <p:cNvPr id="10259" name="Isosceles Triangle 10258"/>
          <p:cNvSpPr/>
          <p:nvPr/>
        </p:nvSpPr>
        <p:spPr>
          <a:xfrm>
            <a:off x="5357860" y="5279467"/>
            <a:ext cx="339271" cy="413266"/>
          </a:xfrm>
          <a:prstGeom prst="triangle">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260" name="TextBox 10259"/>
          <p:cNvSpPr txBox="1"/>
          <p:nvPr/>
        </p:nvSpPr>
        <p:spPr>
          <a:xfrm>
            <a:off x="4706159" y="1918584"/>
            <a:ext cx="478016" cy="584775"/>
          </a:xfrm>
          <a:prstGeom prst="rect">
            <a:avLst/>
          </a:prstGeom>
          <a:noFill/>
        </p:spPr>
        <p:txBody>
          <a:bodyPr wrap="none" rtlCol="0">
            <a:spAutoFit/>
          </a:bodyPr>
          <a:lstStyle/>
          <a:p>
            <a:r>
              <a:rPr lang="en-US" sz="3200" dirty="0">
                <a:sym typeface="Symbol"/>
              </a:rPr>
              <a:t></a:t>
            </a:r>
            <a:endParaRPr lang="en-US" sz="3200" dirty="0"/>
          </a:p>
        </p:txBody>
      </p:sp>
      <p:sp>
        <p:nvSpPr>
          <p:cNvPr id="159" name="TextBox 158"/>
          <p:cNvSpPr txBox="1"/>
          <p:nvPr/>
        </p:nvSpPr>
        <p:spPr>
          <a:xfrm>
            <a:off x="6481575" y="2545034"/>
            <a:ext cx="478016" cy="584775"/>
          </a:xfrm>
          <a:prstGeom prst="rect">
            <a:avLst/>
          </a:prstGeom>
          <a:noFill/>
        </p:spPr>
        <p:txBody>
          <a:bodyPr wrap="none" rtlCol="0">
            <a:spAutoFit/>
          </a:bodyPr>
          <a:lstStyle/>
          <a:p>
            <a:r>
              <a:rPr lang="en-US" sz="3200" dirty="0" smtClean="0">
                <a:sym typeface="Symbol"/>
              </a:rPr>
              <a:t></a:t>
            </a:r>
            <a:endParaRPr lang="en-US" sz="3200" dirty="0"/>
          </a:p>
        </p:txBody>
      </p:sp>
      <p:sp>
        <p:nvSpPr>
          <p:cNvPr id="160" name="TextBox 159"/>
          <p:cNvSpPr txBox="1"/>
          <p:nvPr/>
        </p:nvSpPr>
        <p:spPr>
          <a:xfrm>
            <a:off x="6787721" y="5018601"/>
            <a:ext cx="393056" cy="584775"/>
          </a:xfrm>
          <a:prstGeom prst="rect">
            <a:avLst/>
          </a:prstGeom>
          <a:noFill/>
        </p:spPr>
        <p:txBody>
          <a:bodyPr wrap="none" rtlCol="0">
            <a:spAutoFit/>
          </a:bodyPr>
          <a:lstStyle/>
          <a:p>
            <a:r>
              <a:rPr lang="en-US" sz="3200" dirty="0" smtClean="0">
                <a:sym typeface="Symbol"/>
              </a:rPr>
              <a:t>1</a:t>
            </a:r>
            <a:endParaRPr lang="en-US" sz="3200" dirty="0"/>
          </a:p>
        </p:txBody>
      </p:sp>
      <p:sp>
        <p:nvSpPr>
          <p:cNvPr id="161" name="TextBox 160"/>
          <p:cNvSpPr txBox="1"/>
          <p:nvPr/>
        </p:nvSpPr>
        <p:spPr>
          <a:xfrm>
            <a:off x="8320783" y="3936993"/>
            <a:ext cx="478016" cy="584775"/>
          </a:xfrm>
          <a:prstGeom prst="rect">
            <a:avLst/>
          </a:prstGeom>
          <a:noFill/>
        </p:spPr>
        <p:txBody>
          <a:bodyPr wrap="none" rtlCol="0">
            <a:spAutoFit/>
          </a:bodyPr>
          <a:lstStyle/>
          <a:p>
            <a:r>
              <a:rPr lang="en-US" sz="3200" dirty="0" smtClean="0">
                <a:sym typeface="Symbol"/>
              </a:rPr>
              <a:t></a:t>
            </a:r>
            <a:endParaRPr lang="en-US" sz="3200" dirty="0"/>
          </a:p>
        </p:txBody>
      </p:sp>
      <p:sp>
        <p:nvSpPr>
          <p:cNvPr id="162" name="TextBox 161"/>
          <p:cNvSpPr txBox="1"/>
          <p:nvPr/>
        </p:nvSpPr>
        <p:spPr>
          <a:xfrm>
            <a:off x="3593588" y="5107958"/>
            <a:ext cx="393056" cy="584775"/>
          </a:xfrm>
          <a:prstGeom prst="rect">
            <a:avLst/>
          </a:prstGeom>
          <a:noFill/>
        </p:spPr>
        <p:txBody>
          <a:bodyPr wrap="none" rtlCol="0">
            <a:spAutoFit/>
          </a:bodyPr>
          <a:lstStyle/>
          <a:p>
            <a:r>
              <a:rPr lang="en-US" sz="3200" dirty="0" smtClean="0">
                <a:sym typeface="Symbol"/>
              </a:rPr>
              <a:t>2</a:t>
            </a:r>
            <a:endParaRPr lang="en-US" sz="3200" dirty="0"/>
          </a:p>
        </p:txBody>
      </p:sp>
      <p:sp>
        <p:nvSpPr>
          <p:cNvPr id="163" name="TextBox 162"/>
          <p:cNvSpPr txBox="1"/>
          <p:nvPr/>
        </p:nvSpPr>
        <p:spPr>
          <a:xfrm>
            <a:off x="1594367" y="4488334"/>
            <a:ext cx="478016" cy="584775"/>
          </a:xfrm>
          <a:prstGeom prst="rect">
            <a:avLst/>
          </a:prstGeom>
          <a:noFill/>
        </p:spPr>
        <p:txBody>
          <a:bodyPr wrap="none" rtlCol="0">
            <a:spAutoFit/>
          </a:bodyPr>
          <a:lstStyle/>
          <a:p>
            <a:r>
              <a:rPr lang="en-US" sz="3200" dirty="0">
                <a:sym typeface="Symbol"/>
              </a:rPr>
              <a:t></a:t>
            </a:r>
            <a:endParaRPr lang="en-US" sz="3200" dirty="0"/>
          </a:p>
        </p:txBody>
      </p:sp>
      <p:sp>
        <p:nvSpPr>
          <p:cNvPr id="164" name="TextBox 163"/>
          <p:cNvSpPr txBox="1"/>
          <p:nvPr/>
        </p:nvSpPr>
        <p:spPr>
          <a:xfrm>
            <a:off x="1103164" y="2091951"/>
            <a:ext cx="478016" cy="584775"/>
          </a:xfrm>
          <a:prstGeom prst="rect">
            <a:avLst/>
          </a:prstGeom>
          <a:noFill/>
        </p:spPr>
        <p:txBody>
          <a:bodyPr wrap="none" rtlCol="0">
            <a:spAutoFit/>
          </a:bodyPr>
          <a:lstStyle/>
          <a:p>
            <a:r>
              <a:rPr lang="en-US" sz="3200" dirty="0">
                <a:sym typeface="Symbol"/>
              </a:rPr>
              <a:t></a:t>
            </a:r>
            <a:endParaRPr lang="en-US" sz="3200" dirty="0"/>
          </a:p>
        </p:txBody>
      </p:sp>
      <p:sp>
        <p:nvSpPr>
          <p:cNvPr id="166" name="Oval 165"/>
          <p:cNvSpPr/>
          <p:nvPr/>
        </p:nvSpPr>
        <p:spPr>
          <a:xfrm>
            <a:off x="2800814" y="1923230"/>
            <a:ext cx="152400" cy="1524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0263" name="Picture 4" descr="C:\Users\rel\AppData\Local\Microsoft\Windows\Temporary Internet Files\Content.IE5\IKK9KGJD\MC900433916[1].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58121" y="1203723"/>
            <a:ext cx="671010" cy="671010"/>
          </a:xfrm>
          <a:prstGeom prst="rect">
            <a:avLst/>
          </a:prstGeom>
          <a:noFill/>
          <a:extLst>
            <a:ext uri="{909E8E84-426E-40DD-AFC4-6F175D3DCCD1}">
              <a14:hiddenFill xmlns:a14="http://schemas.microsoft.com/office/drawing/2010/main">
                <a:solidFill>
                  <a:srgbClr val="FFFFFF"/>
                </a:solidFill>
              </a14:hiddenFill>
            </a:ext>
          </a:extLst>
        </p:spPr>
      </p:pic>
      <p:sp>
        <p:nvSpPr>
          <p:cNvPr id="50" name="TextBox 49"/>
          <p:cNvSpPr txBox="1"/>
          <p:nvPr/>
        </p:nvSpPr>
        <p:spPr>
          <a:xfrm>
            <a:off x="2558121" y="2107559"/>
            <a:ext cx="580608" cy="584775"/>
          </a:xfrm>
          <a:prstGeom prst="rect">
            <a:avLst/>
          </a:prstGeom>
          <a:noFill/>
        </p:spPr>
        <p:txBody>
          <a:bodyPr wrap="none" rtlCol="0">
            <a:spAutoFit/>
          </a:bodyPr>
          <a:lstStyle/>
          <a:p>
            <a:r>
              <a:rPr lang="en-US" sz="3200" dirty="0" smtClean="0">
                <a:sym typeface="Symbol"/>
              </a:rPr>
              <a:t></a:t>
            </a:r>
            <a:endParaRPr lang="en-US" sz="3200" dirty="0"/>
          </a:p>
        </p:txBody>
      </p:sp>
    </p:spTree>
    <p:extLst>
      <p:ext uri="{BB962C8B-B14F-4D97-AF65-F5344CB8AC3E}">
        <p14:creationId xmlns:p14="http://schemas.microsoft.com/office/powerpoint/2010/main" val="362396369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1357" y="1171017"/>
            <a:ext cx="7259426" cy="5024964"/>
          </a:xfrm>
          <a:prstGeom prst="rect">
            <a:avLst/>
          </a:prstGeom>
          <a:noFill/>
          <a:ln>
            <a:noFill/>
          </a:ln>
          <a:effectLst/>
        </p:spPr>
      </p:pic>
      <p:sp>
        <p:nvSpPr>
          <p:cNvPr id="76" name="Rectangle 75"/>
          <p:cNvSpPr/>
          <p:nvPr/>
        </p:nvSpPr>
        <p:spPr>
          <a:xfrm>
            <a:off x="853184" y="1088466"/>
            <a:ext cx="7610930" cy="5354068"/>
          </a:xfrm>
          <a:prstGeom prst="rect">
            <a:avLst/>
          </a:prstGeom>
          <a:solidFill>
            <a:schemeClr val="bg1">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ym typeface="Symbol"/>
              </a:rPr>
              <a:t></a:t>
            </a:r>
            <a:endParaRPr lang="en-US" dirty="0"/>
          </a:p>
        </p:txBody>
      </p:sp>
      <p:sp>
        <p:nvSpPr>
          <p:cNvPr id="2" name="Title 1"/>
          <p:cNvSpPr>
            <a:spLocks noGrp="1"/>
          </p:cNvSpPr>
          <p:nvPr>
            <p:ph type="title"/>
          </p:nvPr>
        </p:nvSpPr>
        <p:spPr/>
        <p:txBody>
          <a:bodyPr/>
          <a:lstStyle/>
          <a:p>
            <a:r>
              <a:rPr lang="en-US" dirty="0" smtClean="0"/>
              <a:t>Robustness of shortest path</a:t>
            </a:r>
            <a:endParaRPr lang="en-US" dirty="0"/>
          </a:p>
        </p:txBody>
      </p:sp>
      <p:sp>
        <p:nvSpPr>
          <p:cNvPr id="4" name="Footer Placeholder 3"/>
          <p:cNvSpPr>
            <a:spLocks noGrp="1"/>
          </p:cNvSpPr>
          <p:nvPr>
            <p:ph type="ftr" sz="quarter" idx="11"/>
          </p:nvPr>
        </p:nvSpPr>
        <p:spPr/>
        <p:txBody>
          <a:bodyPr/>
          <a:lstStyle/>
          <a:p>
            <a:r>
              <a:rPr lang="en-US" smtClean="0"/>
              <a:t>Proving programs robust</a:t>
            </a:r>
            <a:endParaRPr lang="en-US" dirty="0"/>
          </a:p>
        </p:txBody>
      </p:sp>
      <p:sp>
        <p:nvSpPr>
          <p:cNvPr id="5" name="Date Placeholder 4"/>
          <p:cNvSpPr>
            <a:spLocks noGrp="1"/>
          </p:cNvSpPr>
          <p:nvPr>
            <p:ph type="dt" sz="half" idx="10"/>
          </p:nvPr>
        </p:nvSpPr>
        <p:spPr/>
        <p:txBody>
          <a:bodyPr/>
          <a:lstStyle/>
          <a:p>
            <a:r>
              <a:rPr lang="en-US" smtClean="0"/>
              <a:t>FSE’11: Szeged, Hungary.</a:t>
            </a:r>
            <a:endParaRPr lang="en-US" dirty="0"/>
          </a:p>
        </p:txBody>
      </p:sp>
      <p:sp>
        <p:nvSpPr>
          <p:cNvPr id="6" name="Slide Number Placeholder 5"/>
          <p:cNvSpPr>
            <a:spLocks noGrp="1"/>
          </p:cNvSpPr>
          <p:nvPr>
            <p:ph type="sldNum" sz="quarter" idx="12"/>
          </p:nvPr>
        </p:nvSpPr>
        <p:spPr/>
        <p:txBody>
          <a:bodyPr/>
          <a:lstStyle/>
          <a:p>
            <a:fld id="{CF514AF9-C0A3-D948-905C-91873489708A}" type="slidenum">
              <a:rPr lang="en-US" smtClean="0"/>
              <a:pPr/>
              <a:t>12</a:t>
            </a:fld>
            <a:endParaRPr lang="en-US" dirty="0"/>
          </a:p>
        </p:txBody>
      </p:sp>
      <p:sp>
        <p:nvSpPr>
          <p:cNvPr id="7" name="Oval 6"/>
          <p:cNvSpPr/>
          <p:nvPr/>
        </p:nvSpPr>
        <p:spPr>
          <a:xfrm>
            <a:off x="1996183" y="4369368"/>
            <a:ext cx="152400" cy="1524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Oval 7"/>
          <p:cNvSpPr/>
          <p:nvPr/>
        </p:nvSpPr>
        <p:spPr>
          <a:xfrm>
            <a:off x="1615183" y="2260296"/>
            <a:ext cx="152400" cy="1524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Oval 8"/>
          <p:cNvSpPr/>
          <p:nvPr/>
        </p:nvSpPr>
        <p:spPr>
          <a:xfrm>
            <a:off x="6874329" y="4779774"/>
            <a:ext cx="152400" cy="152400"/>
          </a:xfrm>
          <a:prstGeom prst="ellipse">
            <a:avLst/>
          </a:prstGeom>
          <a:solidFill>
            <a:schemeClr val="accent2">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Oval 10"/>
          <p:cNvSpPr/>
          <p:nvPr/>
        </p:nvSpPr>
        <p:spPr>
          <a:xfrm>
            <a:off x="5451296" y="5127067"/>
            <a:ext cx="152400" cy="152400"/>
          </a:xfrm>
          <a:prstGeom prst="ellipse">
            <a:avLst/>
          </a:prstGeom>
          <a:solidFill>
            <a:schemeClr val="accent2">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Oval 11"/>
          <p:cNvSpPr/>
          <p:nvPr/>
        </p:nvSpPr>
        <p:spPr>
          <a:xfrm>
            <a:off x="8092183" y="4206578"/>
            <a:ext cx="152400" cy="152400"/>
          </a:xfrm>
          <a:prstGeom prst="ellipse">
            <a:avLst/>
          </a:prstGeom>
          <a:solidFill>
            <a:schemeClr val="accent3">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9" name="Straight Connector 18"/>
          <p:cNvCxnSpPr>
            <a:stCxn id="12" idx="3"/>
          </p:cNvCxnSpPr>
          <p:nvPr/>
        </p:nvCxnSpPr>
        <p:spPr>
          <a:xfrm flipH="1">
            <a:off x="7037615" y="4336660"/>
            <a:ext cx="1076886" cy="519314"/>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25" name="Straight Connector 24"/>
          <p:cNvCxnSpPr>
            <a:stCxn id="116" idx="5"/>
            <a:endCxn id="12" idx="1"/>
          </p:cNvCxnSpPr>
          <p:nvPr/>
        </p:nvCxnSpPr>
        <p:spPr>
          <a:xfrm>
            <a:off x="6774465" y="3372842"/>
            <a:ext cx="1340036" cy="856054"/>
          </a:xfrm>
          <a:prstGeom prst="line">
            <a:avLst/>
          </a:prstGeom>
        </p:spPr>
        <p:style>
          <a:lnRef idx="2">
            <a:schemeClr val="accent1"/>
          </a:lnRef>
          <a:fillRef idx="0">
            <a:schemeClr val="accent1"/>
          </a:fillRef>
          <a:effectRef idx="1">
            <a:schemeClr val="accent1"/>
          </a:effectRef>
          <a:fontRef idx="minor">
            <a:schemeClr val="tx1"/>
          </a:fontRef>
        </p:style>
      </p:cxnSp>
      <p:cxnSp>
        <p:nvCxnSpPr>
          <p:cNvPr id="34" name="Straight Connector 33"/>
          <p:cNvCxnSpPr>
            <a:endCxn id="8" idx="6"/>
          </p:cNvCxnSpPr>
          <p:nvPr/>
        </p:nvCxnSpPr>
        <p:spPr>
          <a:xfrm flipH="1">
            <a:off x="1767583" y="2027235"/>
            <a:ext cx="1042827" cy="309261"/>
          </a:xfrm>
          <a:prstGeom prst="line">
            <a:avLst/>
          </a:prstGeom>
        </p:spPr>
        <p:style>
          <a:lnRef idx="2">
            <a:schemeClr val="accent1"/>
          </a:lnRef>
          <a:fillRef idx="0">
            <a:schemeClr val="accent1"/>
          </a:fillRef>
          <a:effectRef idx="1">
            <a:schemeClr val="accent1"/>
          </a:effectRef>
          <a:fontRef idx="minor">
            <a:schemeClr val="tx1"/>
          </a:fontRef>
        </p:style>
      </p:cxnSp>
      <p:cxnSp>
        <p:nvCxnSpPr>
          <p:cNvPr id="38" name="Straight Connector 37"/>
          <p:cNvCxnSpPr>
            <a:stCxn id="8" idx="4"/>
            <a:endCxn id="7" idx="0"/>
          </p:cNvCxnSpPr>
          <p:nvPr/>
        </p:nvCxnSpPr>
        <p:spPr>
          <a:xfrm>
            <a:off x="1691383" y="2412696"/>
            <a:ext cx="381000" cy="1956672"/>
          </a:xfrm>
          <a:prstGeom prst="line">
            <a:avLst/>
          </a:prstGeom>
        </p:spPr>
        <p:style>
          <a:lnRef idx="2">
            <a:schemeClr val="accent1"/>
          </a:lnRef>
          <a:fillRef idx="0">
            <a:schemeClr val="accent1"/>
          </a:fillRef>
          <a:effectRef idx="1">
            <a:schemeClr val="accent1"/>
          </a:effectRef>
          <a:fontRef idx="minor">
            <a:schemeClr val="tx1"/>
          </a:fontRef>
        </p:style>
      </p:cxnSp>
      <p:cxnSp>
        <p:nvCxnSpPr>
          <p:cNvPr id="39" name="Straight Connector 38"/>
          <p:cNvCxnSpPr>
            <a:stCxn id="11" idx="6"/>
            <a:endCxn id="9" idx="3"/>
          </p:cNvCxnSpPr>
          <p:nvPr/>
        </p:nvCxnSpPr>
        <p:spPr>
          <a:xfrm flipV="1">
            <a:off x="5603696" y="4909856"/>
            <a:ext cx="1292951" cy="293411"/>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sp>
        <p:nvSpPr>
          <p:cNvPr id="46" name="TextBox 45"/>
          <p:cNvSpPr txBox="1"/>
          <p:nvPr/>
        </p:nvSpPr>
        <p:spPr>
          <a:xfrm>
            <a:off x="2792911" y="4226985"/>
            <a:ext cx="722360" cy="369332"/>
          </a:xfrm>
          <a:prstGeom prst="rect">
            <a:avLst/>
          </a:prstGeom>
          <a:noFill/>
        </p:spPr>
        <p:txBody>
          <a:bodyPr wrap="square" rtlCol="0">
            <a:spAutoFit/>
          </a:bodyPr>
          <a:lstStyle/>
          <a:p>
            <a:r>
              <a:rPr lang="en-US" dirty="0" smtClean="0"/>
              <a:t>3.00</a:t>
            </a:r>
            <a:endParaRPr lang="en-US" dirty="0"/>
          </a:p>
        </p:txBody>
      </p:sp>
      <p:sp>
        <p:nvSpPr>
          <p:cNvPr id="48" name="TextBox 47"/>
          <p:cNvSpPr txBox="1"/>
          <p:nvPr/>
        </p:nvSpPr>
        <p:spPr>
          <a:xfrm>
            <a:off x="4320530" y="4671308"/>
            <a:ext cx="676238" cy="369332"/>
          </a:xfrm>
          <a:prstGeom prst="rect">
            <a:avLst/>
          </a:prstGeom>
          <a:noFill/>
        </p:spPr>
        <p:txBody>
          <a:bodyPr wrap="square" rtlCol="0">
            <a:spAutoFit/>
          </a:bodyPr>
          <a:lstStyle/>
          <a:p>
            <a:r>
              <a:rPr lang="en-US" dirty="0" smtClean="0"/>
              <a:t>2.00</a:t>
            </a:r>
            <a:endParaRPr lang="en-US" dirty="0"/>
          </a:p>
        </p:txBody>
      </p:sp>
      <p:sp>
        <p:nvSpPr>
          <p:cNvPr id="52" name="TextBox 51"/>
          <p:cNvSpPr txBox="1"/>
          <p:nvPr/>
        </p:nvSpPr>
        <p:spPr>
          <a:xfrm>
            <a:off x="7230875" y="3289678"/>
            <a:ext cx="690366" cy="369332"/>
          </a:xfrm>
          <a:prstGeom prst="rect">
            <a:avLst/>
          </a:prstGeom>
          <a:noFill/>
        </p:spPr>
        <p:txBody>
          <a:bodyPr wrap="square" rtlCol="0">
            <a:spAutoFit/>
          </a:bodyPr>
          <a:lstStyle/>
          <a:p>
            <a:r>
              <a:rPr lang="en-US" dirty="0" smtClean="0"/>
              <a:t>1.00</a:t>
            </a:r>
            <a:endParaRPr lang="en-US" dirty="0"/>
          </a:p>
        </p:txBody>
      </p:sp>
      <p:sp>
        <p:nvSpPr>
          <p:cNvPr id="66" name="TextBox 65"/>
          <p:cNvSpPr txBox="1"/>
          <p:nvPr/>
        </p:nvSpPr>
        <p:spPr>
          <a:xfrm>
            <a:off x="4541677" y="3659010"/>
            <a:ext cx="676238" cy="369332"/>
          </a:xfrm>
          <a:prstGeom prst="rect">
            <a:avLst/>
          </a:prstGeom>
          <a:noFill/>
        </p:spPr>
        <p:txBody>
          <a:bodyPr wrap="square" rtlCol="0">
            <a:spAutoFit/>
          </a:bodyPr>
          <a:lstStyle/>
          <a:p>
            <a:r>
              <a:rPr lang="en-US" dirty="0"/>
              <a:t>4</a:t>
            </a:r>
            <a:r>
              <a:rPr lang="en-US" dirty="0" smtClean="0"/>
              <a:t>.00</a:t>
            </a:r>
            <a:endParaRPr lang="en-US" dirty="0"/>
          </a:p>
        </p:txBody>
      </p:sp>
      <p:sp>
        <p:nvSpPr>
          <p:cNvPr id="67" name="TextBox 66"/>
          <p:cNvSpPr txBox="1"/>
          <p:nvPr/>
        </p:nvSpPr>
        <p:spPr>
          <a:xfrm>
            <a:off x="5603696" y="2553428"/>
            <a:ext cx="676238" cy="369332"/>
          </a:xfrm>
          <a:prstGeom prst="rect">
            <a:avLst/>
          </a:prstGeom>
          <a:noFill/>
        </p:spPr>
        <p:txBody>
          <a:bodyPr wrap="square" rtlCol="0">
            <a:spAutoFit/>
          </a:bodyPr>
          <a:lstStyle/>
          <a:p>
            <a:r>
              <a:rPr lang="en-US" dirty="0" smtClean="0"/>
              <a:t>4.10</a:t>
            </a:r>
            <a:endParaRPr lang="en-US" dirty="0"/>
          </a:p>
        </p:txBody>
      </p:sp>
      <p:sp>
        <p:nvSpPr>
          <p:cNvPr id="68" name="TextBox 67"/>
          <p:cNvSpPr txBox="1"/>
          <p:nvPr/>
        </p:nvSpPr>
        <p:spPr>
          <a:xfrm>
            <a:off x="3878789" y="1890964"/>
            <a:ext cx="676238" cy="369332"/>
          </a:xfrm>
          <a:prstGeom prst="rect">
            <a:avLst/>
          </a:prstGeom>
          <a:noFill/>
        </p:spPr>
        <p:txBody>
          <a:bodyPr wrap="square" rtlCol="0">
            <a:spAutoFit/>
          </a:bodyPr>
          <a:lstStyle/>
          <a:p>
            <a:r>
              <a:rPr lang="en-US" dirty="0"/>
              <a:t>3</a:t>
            </a:r>
            <a:r>
              <a:rPr lang="en-US" dirty="0" smtClean="0"/>
              <a:t>.00</a:t>
            </a:r>
            <a:endParaRPr lang="en-US" dirty="0"/>
          </a:p>
        </p:txBody>
      </p:sp>
      <p:sp>
        <p:nvSpPr>
          <p:cNvPr id="69" name="TextBox 68"/>
          <p:cNvSpPr txBox="1"/>
          <p:nvPr/>
        </p:nvSpPr>
        <p:spPr>
          <a:xfrm>
            <a:off x="1881883" y="3188176"/>
            <a:ext cx="676238" cy="369332"/>
          </a:xfrm>
          <a:prstGeom prst="rect">
            <a:avLst/>
          </a:prstGeom>
          <a:noFill/>
        </p:spPr>
        <p:txBody>
          <a:bodyPr wrap="square" rtlCol="0">
            <a:spAutoFit/>
          </a:bodyPr>
          <a:lstStyle/>
          <a:p>
            <a:r>
              <a:rPr lang="en-US" dirty="0" smtClean="0"/>
              <a:t>2.00</a:t>
            </a:r>
            <a:endParaRPr lang="en-US" dirty="0"/>
          </a:p>
        </p:txBody>
      </p:sp>
      <p:sp>
        <p:nvSpPr>
          <p:cNvPr id="71" name="TextBox 70"/>
          <p:cNvSpPr txBox="1"/>
          <p:nvPr/>
        </p:nvSpPr>
        <p:spPr>
          <a:xfrm>
            <a:off x="5912052" y="4649269"/>
            <a:ext cx="676238" cy="369332"/>
          </a:xfrm>
          <a:prstGeom prst="rect">
            <a:avLst/>
          </a:prstGeom>
          <a:noFill/>
        </p:spPr>
        <p:txBody>
          <a:bodyPr wrap="square" rtlCol="0">
            <a:spAutoFit/>
          </a:bodyPr>
          <a:lstStyle/>
          <a:p>
            <a:r>
              <a:rPr lang="en-US" dirty="0" smtClean="0"/>
              <a:t>1.00</a:t>
            </a:r>
            <a:endParaRPr lang="en-US" dirty="0"/>
          </a:p>
        </p:txBody>
      </p:sp>
      <p:sp>
        <p:nvSpPr>
          <p:cNvPr id="73" name="TextBox 72"/>
          <p:cNvSpPr txBox="1"/>
          <p:nvPr/>
        </p:nvSpPr>
        <p:spPr>
          <a:xfrm>
            <a:off x="4879796" y="5638800"/>
            <a:ext cx="1380827" cy="369332"/>
          </a:xfrm>
          <a:prstGeom prst="rect">
            <a:avLst/>
          </a:prstGeom>
          <a:noFill/>
        </p:spPr>
        <p:txBody>
          <a:bodyPr wrap="none" rtlCol="0">
            <a:spAutoFit/>
          </a:bodyPr>
          <a:lstStyle/>
          <a:p>
            <a:r>
              <a:rPr lang="en-US" b="1" dirty="0" smtClean="0"/>
              <a:t>You are here</a:t>
            </a:r>
            <a:endParaRPr lang="en-US" b="1" dirty="0"/>
          </a:p>
        </p:txBody>
      </p:sp>
      <p:sp>
        <p:nvSpPr>
          <p:cNvPr id="116" name="Oval 115"/>
          <p:cNvSpPr/>
          <p:nvPr/>
        </p:nvSpPr>
        <p:spPr>
          <a:xfrm>
            <a:off x="6644383" y="3242760"/>
            <a:ext cx="152400" cy="1524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17" name="Straight Connector 116"/>
          <p:cNvCxnSpPr/>
          <p:nvPr/>
        </p:nvCxnSpPr>
        <p:spPr>
          <a:xfrm>
            <a:off x="2962810" y="2027235"/>
            <a:ext cx="3681573" cy="1291725"/>
          </a:xfrm>
          <a:prstGeom prst="line">
            <a:avLst/>
          </a:prstGeom>
        </p:spPr>
        <p:style>
          <a:lnRef idx="2">
            <a:schemeClr val="accent1"/>
          </a:lnRef>
          <a:fillRef idx="0">
            <a:schemeClr val="accent1"/>
          </a:fillRef>
          <a:effectRef idx="1">
            <a:schemeClr val="accent1"/>
          </a:effectRef>
          <a:fontRef idx="minor">
            <a:schemeClr val="tx1"/>
          </a:fontRef>
        </p:style>
      </p:cxnSp>
      <p:cxnSp>
        <p:nvCxnSpPr>
          <p:cNvPr id="122" name="Straight Connector 121"/>
          <p:cNvCxnSpPr>
            <a:stCxn id="116" idx="4"/>
            <a:endCxn id="9" idx="7"/>
          </p:cNvCxnSpPr>
          <p:nvPr/>
        </p:nvCxnSpPr>
        <p:spPr>
          <a:xfrm>
            <a:off x="6720583" y="3395160"/>
            <a:ext cx="283828" cy="1406932"/>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sp>
        <p:nvSpPr>
          <p:cNvPr id="134" name="Oval 133"/>
          <p:cNvSpPr/>
          <p:nvPr/>
        </p:nvSpPr>
        <p:spPr>
          <a:xfrm>
            <a:off x="3832596" y="4970734"/>
            <a:ext cx="152400" cy="1524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35" name="Straight Connector 134"/>
          <p:cNvCxnSpPr>
            <a:endCxn id="134" idx="2"/>
          </p:cNvCxnSpPr>
          <p:nvPr/>
        </p:nvCxnSpPr>
        <p:spPr>
          <a:xfrm>
            <a:off x="2148583" y="4445568"/>
            <a:ext cx="1684013" cy="601366"/>
          </a:xfrm>
          <a:prstGeom prst="line">
            <a:avLst/>
          </a:prstGeom>
        </p:spPr>
        <p:style>
          <a:lnRef idx="2">
            <a:schemeClr val="accent1"/>
          </a:lnRef>
          <a:fillRef idx="0">
            <a:schemeClr val="accent1"/>
          </a:fillRef>
          <a:effectRef idx="1">
            <a:schemeClr val="accent1"/>
          </a:effectRef>
          <a:fontRef idx="minor">
            <a:schemeClr val="tx1"/>
          </a:fontRef>
        </p:style>
      </p:cxnSp>
      <p:cxnSp>
        <p:nvCxnSpPr>
          <p:cNvPr id="139" name="Straight Connector 138"/>
          <p:cNvCxnSpPr>
            <a:endCxn id="11" idx="2"/>
          </p:cNvCxnSpPr>
          <p:nvPr/>
        </p:nvCxnSpPr>
        <p:spPr>
          <a:xfrm>
            <a:off x="3961023" y="5073109"/>
            <a:ext cx="1490273" cy="130158"/>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41" name="Straight Connector 140"/>
          <p:cNvCxnSpPr>
            <a:endCxn id="134" idx="7"/>
          </p:cNvCxnSpPr>
          <p:nvPr/>
        </p:nvCxnSpPr>
        <p:spPr>
          <a:xfrm flipH="1">
            <a:off x="3962678" y="2694301"/>
            <a:ext cx="840918" cy="2298751"/>
          </a:xfrm>
          <a:prstGeom prst="line">
            <a:avLst/>
          </a:prstGeom>
        </p:spPr>
        <p:style>
          <a:lnRef idx="2">
            <a:schemeClr val="accent1"/>
          </a:lnRef>
          <a:fillRef idx="0">
            <a:schemeClr val="accent1"/>
          </a:fillRef>
          <a:effectRef idx="1">
            <a:schemeClr val="accent1"/>
          </a:effectRef>
          <a:fontRef idx="minor">
            <a:schemeClr val="tx1"/>
          </a:fontRef>
        </p:style>
      </p:cxnSp>
      <p:sp>
        <p:nvSpPr>
          <p:cNvPr id="146" name="Oval 145"/>
          <p:cNvSpPr/>
          <p:nvPr/>
        </p:nvSpPr>
        <p:spPr>
          <a:xfrm>
            <a:off x="4727396" y="2553428"/>
            <a:ext cx="152400" cy="1524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3" name="TextBox 152"/>
          <p:cNvSpPr txBox="1"/>
          <p:nvPr/>
        </p:nvSpPr>
        <p:spPr>
          <a:xfrm>
            <a:off x="1734264" y="1743650"/>
            <a:ext cx="676238" cy="369332"/>
          </a:xfrm>
          <a:prstGeom prst="rect">
            <a:avLst/>
          </a:prstGeom>
          <a:noFill/>
        </p:spPr>
        <p:txBody>
          <a:bodyPr wrap="square" rtlCol="0">
            <a:spAutoFit/>
          </a:bodyPr>
          <a:lstStyle/>
          <a:p>
            <a:r>
              <a:rPr lang="en-US" dirty="0" smtClean="0"/>
              <a:t>2.00</a:t>
            </a:r>
            <a:endParaRPr lang="en-US" dirty="0"/>
          </a:p>
        </p:txBody>
      </p:sp>
      <p:sp>
        <p:nvSpPr>
          <p:cNvPr id="154" name="TextBox 153"/>
          <p:cNvSpPr txBox="1"/>
          <p:nvPr/>
        </p:nvSpPr>
        <p:spPr>
          <a:xfrm>
            <a:off x="7401817" y="4649269"/>
            <a:ext cx="690366" cy="369332"/>
          </a:xfrm>
          <a:prstGeom prst="rect">
            <a:avLst/>
          </a:prstGeom>
          <a:noFill/>
        </p:spPr>
        <p:txBody>
          <a:bodyPr wrap="square" rtlCol="0">
            <a:spAutoFit/>
          </a:bodyPr>
          <a:lstStyle/>
          <a:p>
            <a:r>
              <a:rPr lang="en-US" dirty="0" smtClean="0"/>
              <a:t>1.00</a:t>
            </a:r>
            <a:endParaRPr lang="en-US" dirty="0"/>
          </a:p>
        </p:txBody>
      </p:sp>
      <p:sp>
        <p:nvSpPr>
          <p:cNvPr id="155" name="TextBox 154"/>
          <p:cNvSpPr txBox="1"/>
          <p:nvPr/>
        </p:nvSpPr>
        <p:spPr>
          <a:xfrm>
            <a:off x="6891604" y="4209670"/>
            <a:ext cx="690366" cy="369332"/>
          </a:xfrm>
          <a:prstGeom prst="rect">
            <a:avLst/>
          </a:prstGeom>
          <a:noFill/>
        </p:spPr>
        <p:txBody>
          <a:bodyPr wrap="square" rtlCol="0">
            <a:spAutoFit/>
          </a:bodyPr>
          <a:lstStyle/>
          <a:p>
            <a:r>
              <a:rPr lang="en-US" dirty="0" smtClean="0"/>
              <a:t>1.00</a:t>
            </a:r>
            <a:endParaRPr lang="en-US" dirty="0"/>
          </a:p>
        </p:txBody>
      </p:sp>
      <p:sp>
        <p:nvSpPr>
          <p:cNvPr id="10259" name="Isosceles Triangle 10258"/>
          <p:cNvSpPr/>
          <p:nvPr/>
        </p:nvSpPr>
        <p:spPr>
          <a:xfrm>
            <a:off x="5357860" y="5279467"/>
            <a:ext cx="339271" cy="413266"/>
          </a:xfrm>
          <a:prstGeom prst="triangle">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260" name="TextBox 10259"/>
          <p:cNvSpPr txBox="1"/>
          <p:nvPr/>
        </p:nvSpPr>
        <p:spPr>
          <a:xfrm>
            <a:off x="4706159" y="1918584"/>
            <a:ext cx="478016" cy="584775"/>
          </a:xfrm>
          <a:prstGeom prst="rect">
            <a:avLst/>
          </a:prstGeom>
          <a:noFill/>
        </p:spPr>
        <p:txBody>
          <a:bodyPr wrap="none" rtlCol="0">
            <a:spAutoFit/>
          </a:bodyPr>
          <a:lstStyle/>
          <a:p>
            <a:r>
              <a:rPr lang="en-US" sz="3200" dirty="0">
                <a:sym typeface="Symbol"/>
              </a:rPr>
              <a:t></a:t>
            </a:r>
            <a:endParaRPr lang="en-US" sz="3200" dirty="0"/>
          </a:p>
        </p:txBody>
      </p:sp>
      <p:sp>
        <p:nvSpPr>
          <p:cNvPr id="159" name="TextBox 158"/>
          <p:cNvSpPr txBox="1"/>
          <p:nvPr/>
        </p:nvSpPr>
        <p:spPr>
          <a:xfrm>
            <a:off x="6481575" y="2545034"/>
            <a:ext cx="393056" cy="584775"/>
          </a:xfrm>
          <a:prstGeom prst="rect">
            <a:avLst/>
          </a:prstGeom>
          <a:noFill/>
        </p:spPr>
        <p:txBody>
          <a:bodyPr wrap="none" rtlCol="0">
            <a:spAutoFit/>
          </a:bodyPr>
          <a:lstStyle/>
          <a:p>
            <a:r>
              <a:rPr lang="en-US" sz="3200" dirty="0" smtClean="0">
                <a:sym typeface="Symbol"/>
              </a:rPr>
              <a:t>2</a:t>
            </a:r>
            <a:endParaRPr lang="en-US" sz="3200" dirty="0"/>
          </a:p>
        </p:txBody>
      </p:sp>
      <p:sp>
        <p:nvSpPr>
          <p:cNvPr id="160" name="TextBox 159"/>
          <p:cNvSpPr txBox="1"/>
          <p:nvPr/>
        </p:nvSpPr>
        <p:spPr>
          <a:xfrm>
            <a:off x="6787721" y="5018601"/>
            <a:ext cx="393056" cy="584775"/>
          </a:xfrm>
          <a:prstGeom prst="rect">
            <a:avLst/>
          </a:prstGeom>
          <a:noFill/>
        </p:spPr>
        <p:txBody>
          <a:bodyPr wrap="none" rtlCol="0">
            <a:spAutoFit/>
          </a:bodyPr>
          <a:lstStyle/>
          <a:p>
            <a:r>
              <a:rPr lang="en-US" sz="3200" dirty="0" smtClean="0">
                <a:sym typeface="Symbol"/>
              </a:rPr>
              <a:t>1</a:t>
            </a:r>
            <a:endParaRPr lang="en-US" sz="3200" dirty="0"/>
          </a:p>
        </p:txBody>
      </p:sp>
      <p:sp>
        <p:nvSpPr>
          <p:cNvPr id="161" name="TextBox 160"/>
          <p:cNvSpPr txBox="1"/>
          <p:nvPr/>
        </p:nvSpPr>
        <p:spPr>
          <a:xfrm>
            <a:off x="8320783" y="3936993"/>
            <a:ext cx="393056" cy="584775"/>
          </a:xfrm>
          <a:prstGeom prst="rect">
            <a:avLst/>
          </a:prstGeom>
          <a:noFill/>
        </p:spPr>
        <p:txBody>
          <a:bodyPr wrap="none" rtlCol="0">
            <a:spAutoFit/>
          </a:bodyPr>
          <a:lstStyle/>
          <a:p>
            <a:r>
              <a:rPr lang="en-US" sz="3200" dirty="0" smtClean="0">
                <a:sym typeface="Symbol"/>
              </a:rPr>
              <a:t>2</a:t>
            </a:r>
            <a:endParaRPr lang="en-US" sz="3200" dirty="0"/>
          </a:p>
        </p:txBody>
      </p:sp>
      <p:sp>
        <p:nvSpPr>
          <p:cNvPr id="162" name="TextBox 161"/>
          <p:cNvSpPr txBox="1"/>
          <p:nvPr/>
        </p:nvSpPr>
        <p:spPr>
          <a:xfrm>
            <a:off x="3593588" y="5107958"/>
            <a:ext cx="393056" cy="584775"/>
          </a:xfrm>
          <a:prstGeom prst="rect">
            <a:avLst/>
          </a:prstGeom>
          <a:noFill/>
        </p:spPr>
        <p:txBody>
          <a:bodyPr wrap="none" rtlCol="0">
            <a:spAutoFit/>
          </a:bodyPr>
          <a:lstStyle/>
          <a:p>
            <a:r>
              <a:rPr lang="en-US" sz="3200" dirty="0" smtClean="0">
                <a:sym typeface="Symbol"/>
              </a:rPr>
              <a:t>2</a:t>
            </a:r>
            <a:endParaRPr lang="en-US" sz="3200" dirty="0"/>
          </a:p>
        </p:txBody>
      </p:sp>
      <p:sp>
        <p:nvSpPr>
          <p:cNvPr id="163" name="TextBox 162"/>
          <p:cNvSpPr txBox="1"/>
          <p:nvPr/>
        </p:nvSpPr>
        <p:spPr>
          <a:xfrm>
            <a:off x="1594367" y="4488334"/>
            <a:ext cx="478016" cy="584775"/>
          </a:xfrm>
          <a:prstGeom prst="rect">
            <a:avLst/>
          </a:prstGeom>
          <a:noFill/>
        </p:spPr>
        <p:txBody>
          <a:bodyPr wrap="none" rtlCol="0">
            <a:spAutoFit/>
          </a:bodyPr>
          <a:lstStyle/>
          <a:p>
            <a:r>
              <a:rPr lang="en-US" sz="3200" dirty="0">
                <a:sym typeface="Symbol"/>
              </a:rPr>
              <a:t></a:t>
            </a:r>
            <a:endParaRPr lang="en-US" sz="3200" dirty="0"/>
          </a:p>
        </p:txBody>
      </p:sp>
      <p:sp>
        <p:nvSpPr>
          <p:cNvPr id="164" name="TextBox 163"/>
          <p:cNvSpPr txBox="1"/>
          <p:nvPr/>
        </p:nvSpPr>
        <p:spPr>
          <a:xfrm>
            <a:off x="1103164" y="2091951"/>
            <a:ext cx="478016" cy="584775"/>
          </a:xfrm>
          <a:prstGeom prst="rect">
            <a:avLst/>
          </a:prstGeom>
          <a:noFill/>
        </p:spPr>
        <p:txBody>
          <a:bodyPr wrap="none" rtlCol="0">
            <a:spAutoFit/>
          </a:bodyPr>
          <a:lstStyle/>
          <a:p>
            <a:r>
              <a:rPr lang="en-US" sz="3200" dirty="0">
                <a:sym typeface="Symbol"/>
              </a:rPr>
              <a:t></a:t>
            </a:r>
            <a:endParaRPr lang="en-US" sz="3200" dirty="0"/>
          </a:p>
        </p:txBody>
      </p:sp>
      <p:sp>
        <p:nvSpPr>
          <p:cNvPr id="166" name="Oval 165"/>
          <p:cNvSpPr/>
          <p:nvPr/>
        </p:nvSpPr>
        <p:spPr>
          <a:xfrm>
            <a:off x="2800814" y="1923230"/>
            <a:ext cx="152400" cy="1524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0263" name="Picture 4" descr="C:\Users\rel\AppData\Local\Microsoft\Windows\Temporary Internet Files\Content.IE5\IKK9KGJD\MC900433916[1].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58121" y="1203723"/>
            <a:ext cx="671010" cy="671010"/>
          </a:xfrm>
          <a:prstGeom prst="rect">
            <a:avLst/>
          </a:prstGeom>
          <a:noFill/>
          <a:extLst>
            <a:ext uri="{909E8E84-426E-40DD-AFC4-6F175D3DCCD1}">
              <a14:hiddenFill xmlns:a14="http://schemas.microsoft.com/office/drawing/2010/main">
                <a:solidFill>
                  <a:srgbClr val="FFFFFF"/>
                </a:solidFill>
              </a14:hiddenFill>
            </a:ext>
          </a:extLst>
        </p:spPr>
      </p:pic>
      <p:sp>
        <p:nvSpPr>
          <p:cNvPr id="50" name="TextBox 49"/>
          <p:cNvSpPr txBox="1"/>
          <p:nvPr/>
        </p:nvSpPr>
        <p:spPr>
          <a:xfrm>
            <a:off x="2558121" y="2107559"/>
            <a:ext cx="580608" cy="584775"/>
          </a:xfrm>
          <a:prstGeom prst="rect">
            <a:avLst/>
          </a:prstGeom>
          <a:noFill/>
        </p:spPr>
        <p:txBody>
          <a:bodyPr wrap="none" rtlCol="0">
            <a:spAutoFit/>
          </a:bodyPr>
          <a:lstStyle/>
          <a:p>
            <a:r>
              <a:rPr lang="en-US" sz="3200" dirty="0" smtClean="0">
                <a:sym typeface="Symbol"/>
              </a:rPr>
              <a:t></a:t>
            </a:r>
            <a:endParaRPr lang="en-US" sz="3200" dirty="0"/>
          </a:p>
        </p:txBody>
      </p:sp>
    </p:spTree>
    <p:extLst>
      <p:ext uri="{BB962C8B-B14F-4D97-AF65-F5344CB8AC3E}">
        <p14:creationId xmlns:p14="http://schemas.microsoft.com/office/powerpoint/2010/main" val="239668054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1357" y="1171017"/>
            <a:ext cx="7259426" cy="5024964"/>
          </a:xfrm>
          <a:prstGeom prst="rect">
            <a:avLst/>
          </a:prstGeom>
          <a:noFill/>
          <a:ln>
            <a:noFill/>
          </a:ln>
          <a:effectLst/>
        </p:spPr>
      </p:pic>
      <p:sp>
        <p:nvSpPr>
          <p:cNvPr id="76" name="Rectangle 75"/>
          <p:cNvSpPr/>
          <p:nvPr/>
        </p:nvSpPr>
        <p:spPr>
          <a:xfrm>
            <a:off x="853184" y="1088466"/>
            <a:ext cx="7610930" cy="5354068"/>
          </a:xfrm>
          <a:prstGeom prst="rect">
            <a:avLst/>
          </a:prstGeom>
          <a:solidFill>
            <a:schemeClr val="bg1">
              <a:alpha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ym typeface="Symbol"/>
              </a:rPr>
              <a:t></a:t>
            </a:r>
            <a:endParaRPr lang="en-US" dirty="0"/>
          </a:p>
        </p:txBody>
      </p:sp>
      <p:sp>
        <p:nvSpPr>
          <p:cNvPr id="2" name="Title 1"/>
          <p:cNvSpPr>
            <a:spLocks noGrp="1"/>
          </p:cNvSpPr>
          <p:nvPr>
            <p:ph type="title"/>
          </p:nvPr>
        </p:nvSpPr>
        <p:spPr/>
        <p:txBody>
          <a:bodyPr/>
          <a:lstStyle/>
          <a:p>
            <a:r>
              <a:rPr lang="en-US" dirty="0" smtClean="0"/>
              <a:t>Robustness of shortest path</a:t>
            </a:r>
            <a:endParaRPr lang="en-US" dirty="0"/>
          </a:p>
        </p:txBody>
      </p:sp>
      <p:sp>
        <p:nvSpPr>
          <p:cNvPr id="4" name="Footer Placeholder 3"/>
          <p:cNvSpPr>
            <a:spLocks noGrp="1"/>
          </p:cNvSpPr>
          <p:nvPr>
            <p:ph type="ftr" sz="quarter" idx="11"/>
          </p:nvPr>
        </p:nvSpPr>
        <p:spPr/>
        <p:txBody>
          <a:bodyPr/>
          <a:lstStyle/>
          <a:p>
            <a:r>
              <a:rPr lang="en-US" smtClean="0"/>
              <a:t>Proving programs robust</a:t>
            </a:r>
            <a:endParaRPr lang="en-US" dirty="0"/>
          </a:p>
        </p:txBody>
      </p:sp>
      <p:sp>
        <p:nvSpPr>
          <p:cNvPr id="5" name="Date Placeholder 4"/>
          <p:cNvSpPr>
            <a:spLocks noGrp="1"/>
          </p:cNvSpPr>
          <p:nvPr>
            <p:ph type="dt" sz="half" idx="10"/>
          </p:nvPr>
        </p:nvSpPr>
        <p:spPr/>
        <p:txBody>
          <a:bodyPr/>
          <a:lstStyle/>
          <a:p>
            <a:r>
              <a:rPr lang="en-US" smtClean="0"/>
              <a:t>FSE’11: Szeged, Hungary.</a:t>
            </a:r>
            <a:endParaRPr lang="en-US" dirty="0"/>
          </a:p>
        </p:txBody>
      </p:sp>
      <p:sp>
        <p:nvSpPr>
          <p:cNvPr id="6" name="Slide Number Placeholder 5"/>
          <p:cNvSpPr>
            <a:spLocks noGrp="1"/>
          </p:cNvSpPr>
          <p:nvPr>
            <p:ph type="sldNum" sz="quarter" idx="12"/>
          </p:nvPr>
        </p:nvSpPr>
        <p:spPr/>
        <p:txBody>
          <a:bodyPr/>
          <a:lstStyle/>
          <a:p>
            <a:fld id="{CF514AF9-C0A3-D948-905C-91873489708A}" type="slidenum">
              <a:rPr lang="en-US" smtClean="0"/>
              <a:pPr/>
              <a:t>13</a:t>
            </a:fld>
            <a:endParaRPr lang="en-US" dirty="0"/>
          </a:p>
        </p:txBody>
      </p:sp>
      <p:sp>
        <p:nvSpPr>
          <p:cNvPr id="7" name="Oval 6"/>
          <p:cNvSpPr/>
          <p:nvPr/>
        </p:nvSpPr>
        <p:spPr>
          <a:xfrm>
            <a:off x="1996183" y="4369368"/>
            <a:ext cx="152400" cy="1524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Oval 7"/>
          <p:cNvSpPr/>
          <p:nvPr/>
        </p:nvSpPr>
        <p:spPr>
          <a:xfrm>
            <a:off x="1615183" y="2260296"/>
            <a:ext cx="152400" cy="1524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Oval 8"/>
          <p:cNvSpPr/>
          <p:nvPr/>
        </p:nvSpPr>
        <p:spPr>
          <a:xfrm>
            <a:off x="6874329" y="4779774"/>
            <a:ext cx="152400" cy="152400"/>
          </a:xfrm>
          <a:prstGeom prst="ellipse">
            <a:avLst/>
          </a:prstGeom>
          <a:solidFill>
            <a:schemeClr val="accent2">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Oval 10"/>
          <p:cNvSpPr/>
          <p:nvPr/>
        </p:nvSpPr>
        <p:spPr>
          <a:xfrm>
            <a:off x="5451296" y="5127067"/>
            <a:ext cx="152400" cy="152400"/>
          </a:xfrm>
          <a:prstGeom prst="ellipse">
            <a:avLst/>
          </a:prstGeom>
          <a:solidFill>
            <a:schemeClr val="accent2">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Oval 11"/>
          <p:cNvSpPr/>
          <p:nvPr/>
        </p:nvSpPr>
        <p:spPr>
          <a:xfrm>
            <a:off x="8092183" y="4206578"/>
            <a:ext cx="152400" cy="152400"/>
          </a:xfrm>
          <a:prstGeom prst="ellipse">
            <a:avLst/>
          </a:prstGeom>
          <a:solidFill>
            <a:schemeClr val="accent2">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9" name="Straight Connector 18"/>
          <p:cNvCxnSpPr>
            <a:stCxn id="12" idx="3"/>
          </p:cNvCxnSpPr>
          <p:nvPr/>
        </p:nvCxnSpPr>
        <p:spPr>
          <a:xfrm flipH="1">
            <a:off x="7037615" y="4336660"/>
            <a:ext cx="1076886" cy="519314"/>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25" name="Straight Connector 24"/>
          <p:cNvCxnSpPr>
            <a:stCxn id="116" idx="5"/>
            <a:endCxn id="12" idx="1"/>
          </p:cNvCxnSpPr>
          <p:nvPr/>
        </p:nvCxnSpPr>
        <p:spPr>
          <a:xfrm>
            <a:off x="6774465" y="3372842"/>
            <a:ext cx="1340036" cy="856054"/>
          </a:xfrm>
          <a:prstGeom prst="line">
            <a:avLst/>
          </a:prstGeom>
        </p:spPr>
        <p:style>
          <a:lnRef idx="2">
            <a:schemeClr val="accent1"/>
          </a:lnRef>
          <a:fillRef idx="0">
            <a:schemeClr val="accent1"/>
          </a:fillRef>
          <a:effectRef idx="1">
            <a:schemeClr val="accent1"/>
          </a:effectRef>
          <a:fontRef idx="minor">
            <a:schemeClr val="tx1"/>
          </a:fontRef>
        </p:style>
      </p:cxnSp>
      <p:cxnSp>
        <p:nvCxnSpPr>
          <p:cNvPr id="34" name="Straight Connector 33"/>
          <p:cNvCxnSpPr>
            <a:endCxn id="8" idx="6"/>
          </p:cNvCxnSpPr>
          <p:nvPr/>
        </p:nvCxnSpPr>
        <p:spPr>
          <a:xfrm flipH="1">
            <a:off x="1767583" y="2027235"/>
            <a:ext cx="1042827" cy="309261"/>
          </a:xfrm>
          <a:prstGeom prst="line">
            <a:avLst/>
          </a:prstGeom>
        </p:spPr>
        <p:style>
          <a:lnRef idx="2">
            <a:schemeClr val="accent1"/>
          </a:lnRef>
          <a:fillRef idx="0">
            <a:schemeClr val="accent1"/>
          </a:fillRef>
          <a:effectRef idx="1">
            <a:schemeClr val="accent1"/>
          </a:effectRef>
          <a:fontRef idx="minor">
            <a:schemeClr val="tx1"/>
          </a:fontRef>
        </p:style>
      </p:cxnSp>
      <p:cxnSp>
        <p:nvCxnSpPr>
          <p:cNvPr id="38" name="Straight Connector 37"/>
          <p:cNvCxnSpPr>
            <a:stCxn id="8" idx="4"/>
            <a:endCxn id="7" idx="0"/>
          </p:cNvCxnSpPr>
          <p:nvPr/>
        </p:nvCxnSpPr>
        <p:spPr>
          <a:xfrm>
            <a:off x="1691383" y="2412696"/>
            <a:ext cx="381000" cy="1956672"/>
          </a:xfrm>
          <a:prstGeom prst="line">
            <a:avLst/>
          </a:prstGeom>
        </p:spPr>
        <p:style>
          <a:lnRef idx="2">
            <a:schemeClr val="accent1"/>
          </a:lnRef>
          <a:fillRef idx="0">
            <a:schemeClr val="accent1"/>
          </a:fillRef>
          <a:effectRef idx="1">
            <a:schemeClr val="accent1"/>
          </a:effectRef>
          <a:fontRef idx="minor">
            <a:schemeClr val="tx1"/>
          </a:fontRef>
        </p:style>
      </p:cxnSp>
      <p:cxnSp>
        <p:nvCxnSpPr>
          <p:cNvPr id="39" name="Straight Connector 38"/>
          <p:cNvCxnSpPr>
            <a:stCxn id="11" idx="6"/>
            <a:endCxn id="9" idx="3"/>
          </p:cNvCxnSpPr>
          <p:nvPr/>
        </p:nvCxnSpPr>
        <p:spPr>
          <a:xfrm flipV="1">
            <a:off x="5603696" y="4909856"/>
            <a:ext cx="1292951" cy="293411"/>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sp>
        <p:nvSpPr>
          <p:cNvPr id="46" name="TextBox 45"/>
          <p:cNvSpPr txBox="1"/>
          <p:nvPr/>
        </p:nvSpPr>
        <p:spPr>
          <a:xfrm>
            <a:off x="2792911" y="4226985"/>
            <a:ext cx="722360" cy="369332"/>
          </a:xfrm>
          <a:prstGeom prst="rect">
            <a:avLst/>
          </a:prstGeom>
          <a:noFill/>
        </p:spPr>
        <p:txBody>
          <a:bodyPr wrap="square" rtlCol="0">
            <a:spAutoFit/>
          </a:bodyPr>
          <a:lstStyle/>
          <a:p>
            <a:r>
              <a:rPr lang="en-US" dirty="0" smtClean="0"/>
              <a:t>3.00</a:t>
            </a:r>
            <a:endParaRPr lang="en-US" dirty="0"/>
          </a:p>
        </p:txBody>
      </p:sp>
      <p:sp>
        <p:nvSpPr>
          <p:cNvPr id="48" name="TextBox 47"/>
          <p:cNvSpPr txBox="1"/>
          <p:nvPr/>
        </p:nvSpPr>
        <p:spPr>
          <a:xfrm>
            <a:off x="4320530" y="4671308"/>
            <a:ext cx="676238" cy="369332"/>
          </a:xfrm>
          <a:prstGeom prst="rect">
            <a:avLst/>
          </a:prstGeom>
          <a:noFill/>
        </p:spPr>
        <p:txBody>
          <a:bodyPr wrap="square" rtlCol="0">
            <a:spAutoFit/>
          </a:bodyPr>
          <a:lstStyle/>
          <a:p>
            <a:r>
              <a:rPr lang="en-US" dirty="0" smtClean="0"/>
              <a:t>2.00</a:t>
            </a:r>
            <a:endParaRPr lang="en-US" dirty="0"/>
          </a:p>
        </p:txBody>
      </p:sp>
      <p:sp>
        <p:nvSpPr>
          <p:cNvPr id="52" name="TextBox 51"/>
          <p:cNvSpPr txBox="1"/>
          <p:nvPr/>
        </p:nvSpPr>
        <p:spPr>
          <a:xfrm>
            <a:off x="7230875" y="3289678"/>
            <a:ext cx="690366" cy="369332"/>
          </a:xfrm>
          <a:prstGeom prst="rect">
            <a:avLst/>
          </a:prstGeom>
          <a:noFill/>
        </p:spPr>
        <p:txBody>
          <a:bodyPr wrap="square" rtlCol="0">
            <a:spAutoFit/>
          </a:bodyPr>
          <a:lstStyle/>
          <a:p>
            <a:r>
              <a:rPr lang="en-US" dirty="0" smtClean="0"/>
              <a:t>1.00</a:t>
            </a:r>
            <a:endParaRPr lang="en-US" dirty="0"/>
          </a:p>
        </p:txBody>
      </p:sp>
      <p:sp>
        <p:nvSpPr>
          <p:cNvPr id="66" name="TextBox 65"/>
          <p:cNvSpPr txBox="1"/>
          <p:nvPr/>
        </p:nvSpPr>
        <p:spPr>
          <a:xfrm>
            <a:off x="4541677" y="3659010"/>
            <a:ext cx="676238" cy="369332"/>
          </a:xfrm>
          <a:prstGeom prst="rect">
            <a:avLst/>
          </a:prstGeom>
          <a:noFill/>
        </p:spPr>
        <p:txBody>
          <a:bodyPr wrap="square" rtlCol="0">
            <a:spAutoFit/>
          </a:bodyPr>
          <a:lstStyle/>
          <a:p>
            <a:r>
              <a:rPr lang="en-US" dirty="0"/>
              <a:t>4</a:t>
            </a:r>
            <a:r>
              <a:rPr lang="en-US" dirty="0" smtClean="0"/>
              <a:t>.00</a:t>
            </a:r>
            <a:endParaRPr lang="en-US" dirty="0"/>
          </a:p>
        </p:txBody>
      </p:sp>
      <p:sp>
        <p:nvSpPr>
          <p:cNvPr id="67" name="TextBox 66"/>
          <p:cNvSpPr txBox="1"/>
          <p:nvPr/>
        </p:nvSpPr>
        <p:spPr>
          <a:xfrm>
            <a:off x="5603696" y="2553428"/>
            <a:ext cx="676238" cy="369332"/>
          </a:xfrm>
          <a:prstGeom prst="rect">
            <a:avLst/>
          </a:prstGeom>
          <a:noFill/>
        </p:spPr>
        <p:txBody>
          <a:bodyPr wrap="square" rtlCol="0">
            <a:spAutoFit/>
          </a:bodyPr>
          <a:lstStyle/>
          <a:p>
            <a:r>
              <a:rPr lang="en-US" dirty="0" smtClean="0"/>
              <a:t>4.10</a:t>
            </a:r>
            <a:endParaRPr lang="en-US" dirty="0"/>
          </a:p>
        </p:txBody>
      </p:sp>
      <p:sp>
        <p:nvSpPr>
          <p:cNvPr id="68" name="TextBox 67"/>
          <p:cNvSpPr txBox="1"/>
          <p:nvPr/>
        </p:nvSpPr>
        <p:spPr>
          <a:xfrm>
            <a:off x="3878789" y="1890964"/>
            <a:ext cx="676238" cy="369332"/>
          </a:xfrm>
          <a:prstGeom prst="rect">
            <a:avLst/>
          </a:prstGeom>
          <a:noFill/>
        </p:spPr>
        <p:txBody>
          <a:bodyPr wrap="square" rtlCol="0">
            <a:spAutoFit/>
          </a:bodyPr>
          <a:lstStyle/>
          <a:p>
            <a:r>
              <a:rPr lang="en-US" dirty="0"/>
              <a:t>3</a:t>
            </a:r>
            <a:r>
              <a:rPr lang="en-US" dirty="0" smtClean="0"/>
              <a:t>.00</a:t>
            </a:r>
            <a:endParaRPr lang="en-US" dirty="0"/>
          </a:p>
        </p:txBody>
      </p:sp>
      <p:sp>
        <p:nvSpPr>
          <p:cNvPr id="69" name="TextBox 68"/>
          <p:cNvSpPr txBox="1"/>
          <p:nvPr/>
        </p:nvSpPr>
        <p:spPr>
          <a:xfrm>
            <a:off x="1881883" y="3188176"/>
            <a:ext cx="676238" cy="369332"/>
          </a:xfrm>
          <a:prstGeom prst="rect">
            <a:avLst/>
          </a:prstGeom>
          <a:noFill/>
        </p:spPr>
        <p:txBody>
          <a:bodyPr wrap="square" rtlCol="0">
            <a:spAutoFit/>
          </a:bodyPr>
          <a:lstStyle/>
          <a:p>
            <a:r>
              <a:rPr lang="en-US" dirty="0" smtClean="0"/>
              <a:t>2.00</a:t>
            </a:r>
            <a:endParaRPr lang="en-US" dirty="0"/>
          </a:p>
        </p:txBody>
      </p:sp>
      <p:sp>
        <p:nvSpPr>
          <p:cNvPr id="71" name="TextBox 70"/>
          <p:cNvSpPr txBox="1"/>
          <p:nvPr/>
        </p:nvSpPr>
        <p:spPr>
          <a:xfrm>
            <a:off x="5912052" y="4649269"/>
            <a:ext cx="676238" cy="369332"/>
          </a:xfrm>
          <a:prstGeom prst="rect">
            <a:avLst/>
          </a:prstGeom>
          <a:noFill/>
        </p:spPr>
        <p:txBody>
          <a:bodyPr wrap="square" rtlCol="0">
            <a:spAutoFit/>
          </a:bodyPr>
          <a:lstStyle/>
          <a:p>
            <a:r>
              <a:rPr lang="en-US" dirty="0" smtClean="0"/>
              <a:t>1.00</a:t>
            </a:r>
            <a:endParaRPr lang="en-US" dirty="0"/>
          </a:p>
        </p:txBody>
      </p:sp>
      <p:sp>
        <p:nvSpPr>
          <p:cNvPr id="73" name="TextBox 72"/>
          <p:cNvSpPr txBox="1"/>
          <p:nvPr/>
        </p:nvSpPr>
        <p:spPr>
          <a:xfrm>
            <a:off x="4879796" y="5638800"/>
            <a:ext cx="1380827" cy="369332"/>
          </a:xfrm>
          <a:prstGeom prst="rect">
            <a:avLst/>
          </a:prstGeom>
          <a:noFill/>
        </p:spPr>
        <p:txBody>
          <a:bodyPr wrap="none" rtlCol="0">
            <a:spAutoFit/>
          </a:bodyPr>
          <a:lstStyle/>
          <a:p>
            <a:r>
              <a:rPr lang="en-US" b="1" dirty="0" smtClean="0"/>
              <a:t>You are here</a:t>
            </a:r>
            <a:endParaRPr lang="en-US" b="1" dirty="0"/>
          </a:p>
        </p:txBody>
      </p:sp>
      <p:sp>
        <p:nvSpPr>
          <p:cNvPr id="116" name="Oval 115"/>
          <p:cNvSpPr/>
          <p:nvPr/>
        </p:nvSpPr>
        <p:spPr>
          <a:xfrm>
            <a:off x="6644383" y="3242760"/>
            <a:ext cx="152400" cy="152400"/>
          </a:xfrm>
          <a:prstGeom prst="ellipse">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22" name="Straight Connector 121"/>
          <p:cNvCxnSpPr>
            <a:stCxn id="116" idx="4"/>
            <a:endCxn id="9" idx="7"/>
          </p:cNvCxnSpPr>
          <p:nvPr/>
        </p:nvCxnSpPr>
        <p:spPr>
          <a:xfrm>
            <a:off x="6720583" y="3395160"/>
            <a:ext cx="283828" cy="1406932"/>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sp>
        <p:nvSpPr>
          <p:cNvPr id="134" name="Oval 133"/>
          <p:cNvSpPr/>
          <p:nvPr/>
        </p:nvSpPr>
        <p:spPr>
          <a:xfrm>
            <a:off x="3832596" y="4970734"/>
            <a:ext cx="152400" cy="152400"/>
          </a:xfrm>
          <a:prstGeom prst="ellipse">
            <a:avLst/>
          </a:prstGeom>
          <a:solidFill>
            <a:schemeClr val="accent3">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35" name="Straight Connector 134"/>
          <p:cNvCxnSpPr>
            <a:endCxn id="134" idx="2"/>
          </p:cNvCxnSpPr>
          <p:nvPr/>
        </p:nvCxnSpPr>
        <p:spPr>
          <a:xfrm>
            <a:off x="2148583" y="4445568"/>
            <a:ext cx="1684013" cy="601366"/>
          </a:xfrm>
          <a:prstGeom prst="line">
            <a:avLst/>
          </a:prstGeom>
        </p:spPr>
        <p:style>
          <a:lnRef idx="2">
            <a:schemeClr val="accent1"/>
          </a:lnRef>
          <a:fillRef idx="0">
            <a:schemeClr val="accent1"/>
          </a:fillRef>
          <a:effectRef idx="1">
            <a:schemeClr val="accent1"/>
          </a:effectRef>
          <a:fontRef idx="minor">
            <a:schemeClr val="tx1"/>
          </a:fontRef>
        </p:style>
      </p:cxnSp>
      <p:cxnSp>
        <p:nvCxnSpPr>
          <p:cNvPr id="139" name="Straight Connector 138"/>
          <p:cNvCxnSpPr>
            <a:endCxn id="11" idx="2"/>
          </p:cNvCxnSpPr>
          <p:nvPr/>
        </p:nvCxnSpPr>
        <p:spPr>
          <a:xfrm>
            <a:off x="3961023" y="5073109"/>
            <a:ext cx="1490273" cy="130158"/>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41" name="Straight Connector 140"/>
          <p:cNvCxnSpPr>
            <a:endCxn id="134" idx="7"/>
          </p:cNvCxnSpPr>
          <p:nvPr/>
        </p:nvCxnSpPr>
        <p:spPr>
          <a:xfrm flipH="1">
            <a:off x="3962678" y="2694301"/>
            <a:ext cx="840918" cy="2298751"/>
          </a:xfrm>
          <a:prstGeom prst="line">
            <a:avLst/>
          </a:prstGeom>
        </p:spPr>
        <p:style>
          <a:lnRef idx="2">
            <a:schemeClr val="accent1"/>
          </a:lnRef>
          <a:fillRef idx="0">
            <a:schemeClr val="accent1"/>
          </a:fillRef>
          <a:effectRef idx="1">
            <a:schemeClr val="accent1"/>
          </a:effectRef>
          <a:fontRef idx="minor">
            <a:schemeClr val="tx1"/>
          </a:fontRef>
        </p:style>
      </p:cxnSp>
      <p:sp>
        <p:nvSpPr>
          <p:cNvPr id="146" name="Oval 145"/>
          <p:cNvSpPr/>
          <p:nvPr/>
        </p:nvSpPr>
        <p:spPr>
          <a:xfrm>
            <a:off x="4727396" y="2553428"/>
            <a:ext cx="152400" cy="1524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3" name="TextBox 152"/>
          <p:cNvSpPr txBox="1"/>
          <p:nvPr/>
        </p:nvSpPr>
        <p:spPr>
          <a:xfrm>
            <a:off x="1734264" y="1743650"/>
            <a:ext cx="676238" cy="369332"/>
          </a:xfrm>
          <a:prstGeom prst="rect">
            <a:avLst/>
          </a:prstGeom>
          <a:noFill/>
        </p:spPr>
        <p:txBody>
          <a:bodyPr wrap="square" rtlCol="0">
            <a:spAutoFit/>
          </a:bodyPr>
          <a:lstStyle/>
          <a:p>
            <a:r>
              <a:rPr lang="en-US" dirty="0" smtClean="0"/>
              <a:t>2.00</a:t>
            </a:r>
            <a:endParaRPr lang="en-US" dirty="0"/>
          </a:p>
        </p:txBody>
      </p:sp>
      <p:sp>
        <p:nvSpPr>
          <p:cNvPr id="154" name="TextBox 153"/>
          <p:cNvSpPr txBox="1"/>
          <p:nvPr/>
        </p:nvSpPr>
        <p:spPr>
          <a:xfrm>
            <a:off x="7401817" y="4649269"/>
            <a:ext cx="690366" cy="369332"/>
          </a:xfrm>
          <a:prstGeom prst="rect">
            <a:avLst/>
          </a:prstGeom>
          <a:noFill/>
        </p:spPr>
        <p:txBody>
          <a:bodyPr wrap="square" rtlCol="0">
            <a:spAutoFit/>
          </a:bodyPr>
          <a:lstStyle/>
          <a:p>
            <a:r>
              <a:rPr lang="en-US" dirty="0" smtClean="0"/>
              <a:t>1.00</a:t>
            </a:r>
            <a:endParaRPr lang="en-US" dirty="0"/>
          </a:p>
        </p:txBody>
      </p:sp>
      <p:sp>
        <p:nvSpPr>
          <p:cNvPr id="155" name="TextBox 154"/>
          <p:cNvSpPr txBox="1"/>
          <p:nvPr/>
        </p:nvSpPr>
        <p:spPr>
          <a:xfrm>
            <a:off x="6891604" y="4209670"/>
            <a:ext cx="690366" cy="369332"/>
          </a:xfrm>
          <a:prstGeom prst="rect">
            <a:avLst/>
          </a:prstGeom>
          <a:noFill/>
        </p:spPr>
        <p:txBody>
          <a:bodyPr wrap="square" rtlCol="0">
            <a:spAutoFit/>
          </a:bodyPr>
          <a:lstStyle/>
          <a:p>
            <a:r>
              <a:rPr lang="en-US" dirty="0" smtClean="0"/>
              <a:t>1.00</a:t>
            </a:r>
            <a:endParaRPr lang="en-US" dirty="0"/>
          </a:p>
        </p:txBody>
      </p:sp>
      <p:sp>
        <p:nvSpPr>
          <p:cNvPr id="10259" name="Isosceles Triangle 10258"/>
          <p:cNvSpPr/>
          <p:nvPr/>
        </p:nvSpPr>
        <p:spPr>
          <a:xfrm>
            <a:off x="5357860" y="5279467"/>
            <a:ext cx="339271" cy="413266"/>
          </a:xfrm>
          <a:prstGeom prst="triangle">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260" name="TextBox 10259"/>
          <p:cNvSpPr txBox="1"/>
          <p:nvPr/>
        </p:nvSpPr>
        <p:spPr>
          <a:xfrm>
            <a:off x="4706159" y="1918584"/>
            <a:ext cx="914033" cy="584775"/>
          </a:xfrm>
          <a:prstGeom prst="rect">
            <a:avLst/>
          </a:prstGeom>
          <a:noFill/>
        </p:spPr>
        <p:txBody>
          <a:bodyPr wrap="none" rtlCol="0">
            <a:spAutoFit/>
          </a:bodyPr>
          <a:lstStyle/>
          <a:p>
            <a:r>
              <a:rPr lang="en-US" sz="3200" dirty="0" smtClean="0">
                <a:sym typeface="Symbol"/>
              </a:rPr>
              <a:t>6.10</a:t>
            </a:r>
            <a:endParaRPr lang="en-US" sz="3200" dirty="0"/>
          </a:p>
        </p:txBody>
      </p:sp>
      <p:sp>
        <p:nvSpPr>
          <p:cNvPr id="159" name="TextBox 158"/>
          <p:cNvSpPr txBox="1"/>
          <p:nvPr/>
        </p:nvSpPr>
        <p:spPr>
          <a:xfrm>
            <a:off x="6481575" y="2545034"/>
            <a:ext cx="393056" cy="584775"/>
          </a:xfrm>
          <a:prstGeom prst="rect">
            <a:avLst/>
          </a:prstGeom>
          <a:noFill/>
        </p:spPr>
        <p:txBody>
          <a:bodyPr wrap="none" rtlCol="0">
            <a:spAutoFit/>
          </a:bodyPr>
          <a:lstStyle/>
          <a:p>
            <a:r>
              <a:rPr lang="en-US" sz="3200" dirty="0" smtClean="0">
                <a:sym typeface="Symbol"/>
              </a:rPr>
              <a:t>2</a:t>
            </a:r>
            <a:endParaRPr lang="en-US" sz="3200" dirty="0"/>
          </a:p>
        </p:txBody>
      </p:sp>
      <p:sp>
        <p:nvSpPr>
          <p:cNvPr id="160" name="TextBox 159"/>
          <p:cNvSpPr txBox="1"/>
          <p:nvPr/>
        </p:nvSpPr>
        <p:spPr>
          <a:xfrm>
            <a:off x="6787721" y="5018601"/>
            <a:ext cx="393056" cy="584775"/>
          </a:xfrm>
          <a:prstGeom prst="rect">
            <a:avLst/>
          </a:prstGeom>
          <a:noFill/>
        </p:spPr>
        <p:txBody>
          <a:bodyPr wrap="none" rtlCol="0">
            <a:spAutoFit/>
          </a:bodyPr>
          <a:lstStyle/>
          <a:p>
            <a:r>
              <a:rPr lang="en-US" sz="3200" dirty="0" smtClean="0">
                <a:sym typeface="Symbol"/>
              </a:rPr>
              <a:t>1</a:t>
            </a:r>
            <a:endParaRPr lang="en-US" sz="3200" dirty="0"/>
          </a:p>
        </p:txBody>
      </p:sp>
      <p:sp>
        <p:nvSpPr>
          <p:cNvPr id="161" name="TextBox 160"/>
          <p:cNvSpPr txBox="1"/>
          <p:nvPr/>
        </p:nvSpPr>
        <p:spPr>
          <a:xfrm>
            <a:off x="8320783" y="3936993"/>
            <a:ext cx="393056" cy="584775"/>
          </a:xfrm>
          <a:prstGeom prst="rect">
            <a:avLst/>
          </a:prstGeom>
          <a:noFill/>
        </p:spPr>
        <p:txBody>
          <a:bodyPr wrap="none" rtlCol="0">
            <a:spAutoFit/>
          </a:bodyPr>
          <a:lstStyle/>
          <a:p>
            <a:r>
              <a:rPr lang="en-US" sz="3200" dirty="0" smtClean="0">
                <a:sym typeface="Symbol"/>
              </a:rPr>
              <a:t>2</a:t>
            </a:r>
            <a:endParaRPr lang="en-US" sz="3200" dirty="0"/>
          </a:p>
        </p:txBody>
      </p:sp>
      <p:sp>
        <p:nvSpPr>
          <p:cNvPr id="162" name="TextBox 161"/>
          <p:cNvSpPr txBox="1"/>
          <p:nvPr/>
        </p:nvSpPr>
        <p:spPr>
          <a:xfrm>
            <a:off x="3593588" y="5107958"/>
            <a:ext cx="393056" cy="584775"/>
          </a:xfrm>
          <a:prstGeom prst="rect">
            <a:avLst/>
          </a:prstGeom>
          <a:noFill/>
        </p:spPr>
        <p:txBody>
          <a:bodyPr wrap="none" rtlCol="0">
            <a:spAutoFit/>
          </a:bodyPr>
          <a:lstStyle/>
          <a:p>
            <a:r>
              <a:rPr lang="en-US" sz="3200" dirty="0" smtClean="0">
                <a:sym typeface="Symbol"/>
              </a:rPr>
              <a:t>2</a:t>
            </a:r>
            <a:endParaRPr lang="en-US" sz="3200" dirty="0"/>
          </a:p>
        </p:txBody>
      </p:sp>
      <p:sp>
        <p:nvSpPr>
          <p:cNvPr id="163" name="TextBox 162"/>
          <p:cNvSpPr txBox="1"/>
          <p:nvPr/>
        </p:nvSpPr>
        <p:spPr>
          <a:xfrm>
            <a:off x="1594367" y="4488334"/>
            <a:ext cx="478016" cy="584775"/>
          </a:xfrm>
          <a:prstGeom prst="rect">
            <a:avLst/>
          </a:prstGeom>
          <a:noFill/>
        </p:spPr>
        <p:txBody>
          <a:bodyPr wrap="none" rtlCol="0">
            <a:spAutoFit/>
          </a:bodyPr>
          <a:lstStyle/>
          <a:p>
            <a:r>
              <a:rPr lang="en-US" sz="3200" dirty="0">
                <a:sym typeface="Symbol"/>
              </a:rPr>
              <a:t></a:t>
            </a:r>
            <a:endParaRPr lang="en-US" sz="3200" dirty="0"/>
          </a:p>
        </p:txBody>
      </p:sp>
      <p:sp>
        <p:nvSpPr>
          <p:cNvPr id="164" name="TextBox 163"/>
          <p:cNvSpPr txBox="1"/>
          <p:nvPr/>
        </p:nvSpPr>
        <p:spPr>
          <a:xfrm>
            <a:off x="1103164" y="2091951"/>
            <a:ext cx="478016" cy="584775"/>
          </a:xfrm>
          <a:prstGeom prst="rect">
            <a:avLst/>
          </a:prstGeom>
          <a:noFill/>
        </p:spPr>
        <p:txBody>
          <a:bodyPr wrap="none" rtlCol="0">
            <a:spAutoFit/>
          </a:bodyPr>
          <a:lstStyle/>
          <a:p>
            <a:r>
              <a:rPr lang="en-US" sz="3200" dirty="0">
                <a:sym typeface="Symbol"/>
              </a:rPr>
              <a:t></a:t>
            </a:r>
            <a:endParaRPr lang="en-US" sz="3200" dirty="0"/>
          </a:p>
        </p:txBody>
      </p:sp>
      <p:sp>
        <p:nvSpPr>
          <p:cNvPr id="166" name="Oval 165"/>
          <p:cNvSpPr/>
          <p:nvPr/>
        </p:nvSpPr>
        <p:spPr>
          <a:xfrm>
            <a:off x="2800814" y="1923230"/>
            <a:ext cx="152400" cy="1524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0263" name="Picture 4" descr="C:\Users\rel\AppData\Local\Microsoft\Windows\Temporary Internet Files\Content.IE5\IKK9KGJD\MC900433916[1].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58121" y="1203723"/>
            <a:ext cx="671010" cy="671010"/>
          </a:xfrm>
          <a:prstGeom prst="rect">
            <a:avLst/>
          </a:prstGeom>
          <a:noFill/>
          <a:extLst>
            <a:ext uri="{909E8E84-426E-40DD-AFC4-6F175D3DCCD1}">
              <a14:hiddenFill xmlns:a14="http://schemas.microsoft.com/office/drawing/2010/main">
                <a:solidFill>
                  <a:srgbClr val="FFFFFF"/>
                </a:solidFill>
              </a14:hiddenFill>
            </a:ext>
          </a:extLst>
        </p:spPr>
      </p:pic>
      <p:cxnSp>
        <p:nvCxnSpPr>
          <p:cNvPr id="49" name="Straight Connector 48"/>
          <p:cNvCxnSpPr>
            <a:stCxn id="146" idx="2"/>
            <a:endCxn id="166" idx="5"/>
          </p:cNvCxnSpPr>
          <p:nvPr/>
        </p:nvCxnSpPr>
        <p:spPr>
          <a:xfrm flipH="1" flipV="1">
            <a:off x="2930896" y="2053312"/>
            <a:ext cx="1796500" cy="576316"/>
          </a:xfrm>
          <a:prstGeom prst="line">
            <a:avLst/>
          </a:prstGeom>
        </p:spPr>
        <p:style>
          <a:lnRef idx="2">
            <a:schemeClr val="accent1"/>
          </a:lnRef>
          <a:fillRef idx="0">
            <a:schemeClr val="accent1"/>
          </a:fillRef>
          <a:effectRef idx="1">
            <a:schemeClr val="accent1"/>
          </a:effectRef>
          <a:fontRef idx="minor">
            <a:schemeClr val="tx1"/>
          </a:fontRef>
        </p:style>
      </p:cxnSp>
      <p:cxnSp>
        <p:nvCxnSpPr>
          <p:cNvPr id="53" name="Straight Connector 52"/>
          <p:cNvCxnSpPr>
            <a:stCxn id="116" idx="2"/>
            <a:endCxn id="146" idx="5"/>
          </p:cNvCxnSpPr>
          <p:nvPr/>
        </p:nvCxnSpPr>
        <p:spPr>
          <a:xfrm flipH="1" flipV="1">
            <a:off x="4857478" y="2683510"/>
            <a:ext cx="1786905" cy="635450"/>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sp>
        <p:nvSpPr>
          <p:cNvPr id="55" name="TextBox 54"/>
          <p:cNvSpPr txBox="1"/>
          <p:nvPr/>
        </p:nvSpPr>
        <p:spPr>
          <a:xfrm>
            <a:off x="2558121" y="2107559"/>
            <a:ext cx="580608" cy="584775"/>
          </a:xfrm>
          <a:prstGeom prst="rect">
            <a:avLst/>
          </a:prstGeom>
          <a:noFill/>
        </p:spPr>
        <p:txBody>
          <a:bodyPr wrap="none" rtlCol="0">
            <a:spAutoFit/>
          </a:bodyPr>
          <a:lstStyle/>
          <a:p>
            <a:r>
              <a:rPr lang="en-US" sz="3200" dirty="0" smtClean="0">
                <a:sym typeface="Symbol"/>
              </a:rPr>
              <a:t></a:t>
            </a:r>
            <a:endParaRPr lang="en-US" sz="3200" dirty="0"/>
          </a:p>
        </p:txBody>
      </p:sp>
    </p:spTree>
    <p:extLst>
      <p:ext uri="{BB962C8B-B14F-4D97-AF65-F5344CB8AC3E}">
        <p14:creationId xmlns:p14="http://schemas.microsoft.com/office/powerpoint/2010/main" val="12488856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1357" y="1171017"/>
            <a:ext cx="7259426" cy="5024964"/>
          </a:xfrm>
          <a:prstGeom prst="rect">
            <a:avLst/>
          </a:prstGeom>
          <a:noFill/>
          <a:ln>
            <a:noFill/>
          </a:ln>
          <a:effectLst/>
        </p:spPr>
      </p:pic>
      <p:sp>
        <p:nvSpPr>
          <p:cNvPr id="76" name="Rectangle 75"/>
          <p:cNvSpPr/>
          <p:nvPr/>
        </p:nvSpPr>
        <p:spPr>
          <a:xfrm>
            <a:off x="853184" y="1088466"/>
            <a:ext cx="7610930" cy="5354068"/>
          </a:xfrm>
          <a:prstGeom prst="rect">
            <a:avLst/>
          </a:prstGeom>
          <a:solidFill>
            <a:schemeClr val="bg1">
              <a:alpha val="77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ym typeface="Symbol"/>
              </a:rPr>
              <a:t></a:t>
            </a:r>
            <a:endParaRPr lang="en-US" dirty="0"/>
          </a:p>
        </p:txBody>
      </p:sp>
      <p:sp>
        <p:nvSpPr>
          <p:cNvPr id="2" name="Title 1"/>
          <p:cNvSpPr>
            <a:spLocks noGrp="1"/>
          </p:cNvSpPr>
          <p:nvPr>
            <p:ph type="title"/>
          </p:nvPr>
        </p:nvSpPr>
        <p:spPr/>
        <p:txBody>
          <a:bodyPr/>
          <a:lstStyle/>
          <a:p>
            <a:r>
              <a:rPr lang="en-US" dirty="0" smtClean="0"/>
              <a:t>Robustness of shortest path</a:t>
            </a:r>
            <a:endParaRPr lang="en-US" dirty="0"/>
          </a:p>
        </p:txBody>
      </p:sp>
      <p:sp>
        <p:nvSpPr>
          <p:cNvPr id="4" name="Footer Placeholder 3"/>
          <p:cNvSpPr>
            <a:spLocks noGrp="1"/>
          </p:cNvSpPr>
          <p:nvPr>
            <p:ph type="ftr" sz="quarter" idx="11"/>
          </p:nvPr>
        </p:nvSpPr>
        <p:spPr/>
        <p:txBody>
          <a:bodyPr/>
          <a:lstStyle/>
          <a:p>
            <a:r>
              <a:rPr lang="en-US" smtClean="0"/>
              <a:t>Proving programs robust</a:t>
            </a:r>
            <a:endParaRPr lang="en-US" dirty="0"/>
          </a:p>
        </p:txBody>
      </p:sp>
      <p:sp>
        <p:nvSpPr>
          <p:cNvPr id="5" name="Date Placeholder 4"/>
          <p:cNvSpPr>
            <a:spLocks noGrp="1"/>
          </p:cNvSpPr>
          <p:nvPr>
            <p:ph type="dt" sz="half" idx="10"/>
          </p:nvPr>
        </p:nvSpPr>
        <p:spPr/>
        <p:txBody>
          <a:bodyPr/>
          <a:lstStyle/>
          <a:p>
            <a:r>
              <a:rPr lang="en-US" smtClean="0"/>
              <a:t>FSE’11: Szeged, Hungary.</a:t>
            </a:r>
            <a:endParaRPr lang="en-US" dirty="0"/>
          </a:p>
        </p:txBody>
      </p:sp>
      <p:sp>
        <p:nvSpPr>
          <p:cNvPr id="6" name="Slide Number Placeholder 5"/>
          <p:cNvSpPr>
            <a:spLocks noGrp="1"/>
          </p:cNvSpPr>
          <p:nvPr>
            <p:ph type="sldNum" sz="quarter" idx="12"/>
          </p:nvPr>
        </p:nvSpPr>
        <p:spPr/>
        <p:txBody>
          <a:bodyPr/>
          <a:lstStyle/>
          <a:p>
            <a:fld id="{CF514AF9-C0A3-D948-905C-91873489708A}" type="slidenum">
              <a:rPr lang="en-US" smtClean="0"/>
              <a:pPr/>
              <a:t>14</a:t>
            </a:fld>
            <a:endParaRPr lang="en-US" dirty="0"/>
          </a:p>
        </p:txBody>
      </p:sp>
      <p:sp>
        <p:nvSpPr>
          <p:cNvPr id="7" name="Oval 6"/>
          <p:cNvSpPr/>
          <p:nvPr/>
        </p:nvSpPr>
        <p:spPr>
          <a:xfrm>
            <a:off x="1996183" y="4369368"/>
            <a:ext cx="152400" cy="152400"/>
          </a:xfrm>
          <a:prstGeom prst="ellipse">
            <a:avLst/>
          </a:prstGeom>
          <a:solidFill>
            <a:schemeClr val="accent3">
              <a:lumMod val="75000"/>
            </a:schemeClr>
          </a:solidFill>
          <a:ln>
            <a:solidFill>
              <a:schemeClr val="accent3">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Oval 7"/>
          <p:cNvSpPr/>
          <p:nvPr/>
        </p:nvSpPr>
        <p:spPr>
          <a:xfrm>
            <a:off x="1615183" y="2260296"/>
            <a:ext cx="152400" cy="1524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Oval 8"/>
          <p:cNvSpPr/>
          <p:nvPr/>
        </p:nvSpPr>
        <p:spPr>
          <a:xfrm>
            <a:off x="6874329" y="4779774"/>
            <a:ext cx="152400" cy="152400"/>
          </a:xfrm>
          <a:prstGeom prst="ellipse">
            <a:avLst/>
          </a:prstGeom>
          <a:solidFill>
            <a:schemeClr val="accent2">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Oval 10"/>
          <p:cNvSpPr/>
          <p:nvPr/>
        </p:nvSpPr>
        <p:spPr>
          <a:xfrm>
            <a:off x="5451296" y="5127067"/>
            <a:ext cx="152400" cy="152400"/>
          </a:xfrm>
          <a:prstGeom prst="ellipse">
            <a:avLst/>
          </a:prstGeom>
          <a:solidFill>
            <a:schemeClr val="accent2">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Oval 11"/>
          <p:cNvSpPr/>
          <p:nvPr/>
        </p:nvSpPr>
        <p:spPr>
          <a:xfrm>
            <a:off x="8092183" y="4206578"/>
            <a:ext cx="152400" cy="152400"/>
          </a:xfrm>
          <a:prstGeom prst="ellipse">
            <a:avLst/>
          </a:prstGeom>
          <a:solidFill>
            <a:schemeClr val="accent2">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9" name="Straight Connector 18"/>
          <p:cNvCxnSpPr>
            <a:stCxn id="12" idx="3"/>
          </p:cNvCxnSpPr>
          <p:nvPr/>
        </p:nvCxnSpPr>
        <p:spPr>
          <a:xfrm flipH="1">
            <a:off x="7037615" y="4336660"/>
            <a:ext cx="1076886" cy="519314"/>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25" name="Straight Connector 24"/>
          <p:cNvCxnSpPr>
            <a:stCxn id="116" idx="5"/>
            <a:endCxn id="12" idx="1"/>
          </p:cNvCxnSpPr>
          <p:nvPr/>
        </p:nvCxnSpPr>
        <p:spPr>
          <a:xfrm>
            <a:off x="6774465" y="3372842"/>
            <a:ext cx="1340036" cy="856054"/>
          </a:xfrm>
          <a:prstGeom prst="line">
            <a:avLst/>
          </a:prstGeom>
        </p:spPr>
        <p:style>
          <a:lnRef idx="2">
            <a:schemeClr val="accent1"/>
          </a:lnRef>
          <a:fillRef idx="0">
            <a:schemeClr val="accent1"/>
          </a:fillRef>
          <a:effectRef idx="1">
            <a:schemeClr val="accent1"/>
          </a:effectRef>
          <a:fontRef idx="minor">
            <a:schemeClr val="tx1"/>
          </a:fontRef>
        </p:style>
      </p:cxnSp>
      <p:cxnSp>
        <p:nvCxnSpPr>
          <p:cNvPr id="34" name="Straight Connector 33"/>
          <p:cNvCxnSpPr>
            <a:endCxn id="8" idx="6"/>
          </p:cNvCxnSpPr>
          <p:nvPr/>
        </p:nvCxnSpPr>
        <p:spPr>
          <a:xfrm flipH="1">
            <a:off x="1767583" y="2027235"/>
            <a:ext cx="1042827" cy="309261"/>
          </a:xfrm>
          <a:prstGeom prst="line">
            <a:avLst/>
          </a:prstGeom>
        </p:spPr>
        <p:style>
          <a:lnRef idx="2">
            <a:schemeClr val="accent1"/>
          </a:lnRef>
          <a:fillRef idx="0">
            <a:schemeClr val="accent1"/>
          </a:fillRef>
          <a:effectRef idx="1">
            <a:schemeClr val="accent1"/>
          </a:effectRef>
          <a:fontRef idx="minor">
            <a:schemeClr val="tx1"/>
          </a:fontRef>
        </p:style>
      </p:cxnSp>
      <p:cxnSp>
        <p:nvCxnSpPr>
          <p:cNvPr id="38" name="Straight Connector 37"/>
          <p:cNvCxnSpPr>
            <a:stCxn id="8" idx="4"/>
            <a:endCxn id="7" idx="0"/>
          </p:cNvCxnSpPr>
          <p:nvPr/>
        </p:nvCxnSpPr>
        <p:spPr>
          <a:xfrm>
            <a:off x="1691383" y="2412696"/>
            <a:ext cx="381000" cy="1956672"/>
          </a:xfrm>
          <a:prstGeom prst="line">
            <a:avLst/>
          </a:prstGeom>
        </p:spPr>
        <p:style>
          <a:lnRef idx="2">
            <a:schemeClr val="accent1"/>
          </a:lnRef>
          <a:fillRef idx="0">
            <a:schemeClr val="accent1"/>
          </a:fillRef>
          <a:effectRef idx="1">
            <a:schemeClr val="accent1"/>
          </a:effectRef>
          <a:fontRef idx="minor">
            <a:schemeClr val="tx1"/>
          </a:fontRef>
        </p:style>
      </p:cxnSp>
      <p:cxnSp>
        <p:nvCxnSpPr>
          <p:cNvPr id="39" name="Straight Connector 38"/>
          <p:cNvCxnSpPr>
            <a:stCxn id="11" idx="6"/>
            <a:endCxn id="9" idx="3"/>
          </p:cNvCxnSpPr>
          <p:nvPr/>
        </p:nvCxnSpPr>
        <p:spPr>
          <a:xfrm flipV="1">
            <a:off x="5603696" y="4909856"/>
            <a:ext cx="1292951" cy="293411"/>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sp>
        <p:nvSpPr>
          <p:cNvPr id="46" name="TextBox 45"/>
          <p:cNvSpPr txBox="1"/>
          <p:nvPr/>
        </p:nvSpPr>
        <p:spPr>
          <a:xfrm>
            <a:off x="2792911" y="4226985"/>
            <a:ext cx="722360" cy="369332"/>
          </a:xfrm>
          <a:prstGeom prst="rect">
            <a:avLst/>
          </a:prstGeom>
          <a:noFill/>
        </p:spPr>
        <p:txBody>
          <a:bodyPr wrap="square" rtlCol="0">
            <a:spAutoFit/>
          </a:bodyPr>
          <a:lstStyle/>
          <a:p>
            <a:r>
              <a:rPr lang="en-US" dirty="0" smtClean="0"/>
              <a:t>3.00</a:t>
            </a:r>
            <a:endParaRPr lang="en-US" dirty="0"/>
          </a:p>
        </p:txBody>
      </p:sp>
      <p:sp>
        <p:nvSpPr>
          <p:cNvPr id="48" name="TextBox 47"/>
          <p:cNvSpPr txBox="1"/>
          <p:nvPr/>
        </p:nvSpPr>
        <p:spPr>
          <a:xfrm>
            <a:off x="4320530" y="4671308"/>
            <a:ext cx="676238" cy="369332"/>
          </a:xfrm>
          <a:prstGeom prst="rect">
            <a:avLst/>
          </a:prstGeom>
          <a:noFill/>
        </p:spPr>
        <p:txBody>
          <a:bodyPr wrap="square" rtlCol="0">
            <a:spAutoFit/>
          </a:bodyPr>
          <a:lstStyle/>
          <a:p>
            <a:r>
              <a:rPr lang="en-US" dirty="0" smtClean="0"/>
              <a:t>2.00</a:t>
            </a:r>
            <a:endParaRPr lang="en-US" dirty="0"/>
          </a:p>
        </p:txBody>
      </p:sp>
      <p:sp>
        <p:nvSpPr>
          <p:cNvPr id="52" name="TextBox 51"/>
          <p:cNvSpPr txBox="1"/>
          <p:nvPr/>
        </p:nvSpPr>
        <p:spPr>
          <a:xfrm>
            <a:off x="7230875" y="3289678"/>
            <a:ext cx="690366" cy="369332"/>
          </a:xfrm>
          <a:prstGeom prst="rect">
            <a:avLst/>
          </a:prstGeom>
          <a:noFill/>
        </p:spPr>
        <p:txBody>
          <a:bodyPr wrap="square" rtlCol="0">
            <a:spAutoFit/>
          </a:bodyPr>
          <a:lstStyle/>
          <a:p>
            <a:r>
              <a:rPr lang="en-US" dirty="0" smtClean="0"/>
              <a:t>1.00</a:t>
            </a:r>
            <a:endParaRPr lang="en-US" dirty="0"/>
          </a:p>
        </p:txBody>
      </p:sp>
      <p:sp>
        <p:nvSpPr>
          <p:cNvPr id="66" name="TextBox 65"/>
          <p:cNvSpPr txBox="1"/>
          <p:nvPr/>
        </p:nvSpPr>
        <p:spPr>
          <a:xfrm>
            <a:off x="4541677" y="3659010"/>
            <a:ext cx="676238" cy="369332"/>
          </a:xfrm>
          <a:prstGeom prst="rect">
            <a:avLst/>
          </a:prstGeom>
          <a:noFill/>
        </p:spPr>
        <p:txBody>
          <a:bodyPr wrap="square" rtlCol="0">
            <a:spAutoFit/>
          </a:bodyPr>
          <a:lstStyle/>
          <a:p>
            <a:r>
              <a:rPr lang="en-US" dirty="0"/>
              <a:t>4</a:t>
            </a:r>
            <a:r>
              <a:rPr lang="en-US" dirty="0" smtClean="0"/>
              <a:t>.00</a:t>
            </a:r>
            <a:endParaRPr lang="en-US" dirty="0"/>
          </a:p>
        </p:txBody>
      </p:sp>
      <p:sp>
        <p:nvSpPr>
          <p:cNvPr id="67" name="TextBox 66"/>
          <p:cNvSpPr txBox="1"/>
          <p:nvPr/>
        </p:nvSpPr>
        <p:spPr>
          <a:xfrm>
            <a:off x="5603696" y="2553428"/>
            <a:ext cx="676238" cy="369332"/>
          </a:xfrm>
          <a:prstGeom prst="rect">
            <a:avLst/>
          </a:prstGeom>
          <a:noFill/>
        </p:spPr>
        <p:txBody>
          <a:bodyPr wrap="square" rtlCol="0">
            <a:spAutoFit/>
          </a:bodyPr>
          <a:lstStyle/>
          <a:p>
            <a:r>
              <a:rPr lang="en-US" dirty="0" smtClean="0"/>
              <a:t>4.10</a:t>
            </a:r>
            <a:endParaRPr lang="en-US" dirty="0"/>
          </a:p>
        </p:txBody>
      </p:sp>
      <p:sp>
        <p:nvSpPr>
          <p:cNvPr id="68" name="TextBox 67"/>
          <p:cNvSpPr txBox="1"/>
          <p:nvPr/>
        </p:nvSpPr>
        <p:spPr>
          <a:xfrm>
            <a:off x="3878789" y="1890964"/>
            <a:ext cx="676238" cy="369332"/>
          </a:xfrm>
          <a:prstGeom prst="rect">
            <a:avLst/>
          </a:prstGeom>
          <a:noFill/>
        </p:spPr>
        <p:txBody>
          <a:bodyPr wrap="square" rtlCol="0">
            <a:spAutoFit/>
          </a:bodyPr>
          <a:lstStyle/>
          <a:p>
            <a:r>
              <a:rPr lang="en-US" dirty="0"/>
              <a:t>3</a:t>
            </a:r>
            <a:r>
              <a:rPr lang="en-US" dirty="0" smtClean="0"/>
              <a:t>.00</a:t>
            </a:r>
            <a:endParaRPr lang="en-US" dirty="0"/>
          </a:p>
        </p:txBody>
      </p:sp>
      <p:sp>
        <p:nvSpPr>
          <p:cNvPr id="69" name="TextBox 68"/>
          <p:cNvSpPr txBox="1"/>
          <p:nvPr/>
        </p:nvSpPr>
        <p:spPr>
          <a:xfrm>
            <a:off x="1881883" y="3188176"/>
            <a:ext cx="676238" cy="369332"/>
          </a:xfrm>
          <a:prstGeom prst="rect">
            <a:avLst/>
          </a:prstGeom>
          <a:noFill/>
        </p:spPr>
        <p:txBody>
          <a:bodyPr wrap="square" rtlCol="0">
            <a:spAutoFit/>
          </a:bodyPr>
          <a:lstStyle/>
          <a:p>
            <a:r>
              <a:rPr lang="en-US" dirty="0" smtClean="0"/>
              <a:t>2.00</a:t>
            </a:r>
            <a:endParaRPr lang="en-US" dirty="0"/>
          </a:p>
        </p:txBody>
      </p:sp>
      <p:sp>
        <p:nvSpPr>
          <p:cNvPr id="71" name="TextBox 70"/>
          <p:cNvSpPr txBox="1"/>
          <p:nvPr/>
        </p:nvSpPr>
        <p:spPr>
          <a:xfrm>
            <a:off x="5912052" y="4649269"/>
            <a:ext cx="676238" cy="369332"/>
          </a:xfrm>
          <a:prstGeom prst="rect">
            <a:avLst/>
          </a:prstGeom>
          <a:noFill/>
        </p:spPr>
        <p:txBody>
          <a:bodyPr wrap="square" rtlCol="0">
            <a:spAutoFit/>
          </a:bodyPr>
          <a:lstStyle/>
          <a:p>
            <a:r>
              <a:rPr lang="en-US" dirty="0" smtClean="0"/>
              <a:t>1.00</a:t>
            </a:r>
            <a:endParaRPr lang="en-US" dirty="0"/>
          </a:p>
        </p:txBody>
      </p:sp>
      <p:sp>
        <p:nvSpPr>
          <p:cNvPr id="73" name="TextBox 72"/>
          <p:cNvSpPr txBox="1"/>
          <p:nvPr/>
        </p:nvSpPr>
        <p:spPr>
          <a:xfrm>
            <a:off x="4879796" y="5638800"/>
            <a:ext cx="1380827" cy="369332"/>
          </a:xfrm>
          <a:prstGeom prst="rect">
            <a:avLst/>
          </a:prstGeom>
          <a:noFill/>
        </p:spPr>
        <p:txBody>
          <a:bodyPr wrap="none" rtlCol="0">
            <a:spAutoFit/>
          </a:bodyPr>
          <a:lstStyle/>
          <a:p>
            <a:r>
              <a:rPr lang="en-US" b="1" dirty="0" smtClean="0"/>
              <a:t>You are here</a:t>
            </a:r>
            <a:endParaRPr lang="en-US" b="1" dirty="0"/>
          </a:p>
        </p:txBody>
      </p:sp>
      <p:sp>
        <p:nvSpPr>
          <p:cNvPr id="116" name="Oval 115"/>
          <p:cNvSpPr/>
          <p:nvPr/>
        </p:nvSpPr>
        <p:spPr>
          <a:xfrm>
            <a:off x="6644383" y="3242760"/>
            <a:ext cx="152400" cy="152400"/>
          </a:xfrm>
          <a:prstGeom prst="ellipse">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22" name="Straight Connector 121"/>
          <p:cNvCxnSpPr>
            <a:stCxn id="116" idx="4"/>
            <a:endCxn id="9" idx="7"/>
          </p:cNvCxnSpPr>
          <p:nvPr/>
        </p:nvCxnSpPr>
        <p:spPr>
          <a:xfrm>
            <a:off x="6720583" y="3395160"/>
            <a:ext cx="283828" cy="1406932"/>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sp>
        <p:nvSpPr>
          <p:cNvPr id="134" name="Oval 133"/>
          <p:cNvSpPr/>
          <p:nvPr/>
        </p:nvSpPr>
        <p:spPr>
          <a:xfrm>
            <a:off x="3832596" y="4970734"/>
            <a:ext cx="152400" cy="152400"/>
          </a:xfrm>
          <a:prstGeom prst="ellipse">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35" name="Straight Connector 134"/>
          <p:cNvCxnSpPr>
            <a:endCxn id="134" idx="2"/>
          </p:cNvCxnSpPr>
          <p:nvPr/>
        </p:nvCxnSpPr>
        <p:spPr>
          <a:xfrm>
            <a:off x="2148583" y="4445568"/>
            <a:ext cx="1684013" cy="601366"/>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39" name="Straight Connector 138"/>
          <p:cNvCxnSpPr>
            <a:endCxn id="11" idx="2"/>
          </p:cNvCxnSpPr>
          <p:nvPr/>
        </p:nvCxnSpPr>
        <p:spPr>
          <a:xfrm>
            <a:off x="3961023" y="5073109"/>
            <a:ext cx="1490273" cy="130158"/>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41" name="Straight Connector 140"/>
          <p:cNvCxnSpPr>
            <a:endCxn id="134" idx="7"/>
          </p:cNvCxnSpPr>
          <p:nvPr/>
        </p:nvCxnSpPr>
        <p:spPr>
          <a:xfrm flipH="1">
            <a:off x="3962678" y="2694301"/>
            <a:ext cx="840918" cy="2298751"/>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sp>
        <p:nvSpPr>
          <p:cNvPr id="146" name="Oval 145"/>
          <p:cNvSpPr/>
          <p:nvPr/>
        </p:nvSpPr>
        <p:spPr>
          <a:xfrm>
            <a:off x="4727396" y="2553428"/>
            <a:ext cx="152400" cy="1524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3" name="TextBox 152"/>
          <p:cNvSpPr txBox="1"/>
          <p:nvPr/>
        </p:nvSpPr>
        <p:spPr>
          <a:xfrm>
            <a:off x="1734264" y="1743650"/>
            <a:ext cx="676238" cy="369332"/>
          </a:xfrm>
          <a:prstGeom prst="rect">
            <a:avLst/>
          </a:prstGeom>
          <a:noFill/>
        </p:spPr>
        <p:txBody>
          <a:bodyPr wrap="square" rtlCol="0">
            <a:spAutoFit/>
          </a:bodyPr>
          <a:lstStyle/>
          <a:p>
            <a:r>
              <a:rPr lang="en-US" dirty="0" smtClean="0"/>
              <a:t>2.00</a:t>
            </a:r>
            <a:endParaRPr lang="en-US" dirty="0"/>
          </a:p>
        </p:txBody>
      </p:sp>
      <p:sp>
        <p:nvSpPr>
          <p:cNvPr id="154" name="TextBox 153"/>
          <p:cNvSpPr txBox="1"/>
          <p:nvPr/>
        </p:nvSpPr>
        <p:spPr>
          <a:xfrm>
            <a:off x="7401817" y="4649269"/>
            <a:ext cx="690366" cy="369332"/>
          </a:xfrm>
          <a:prstGeom prst="rect">
            <a:avLst/>
          </a:prstGeom>
          <a:noFill/>
        </p:spPr>
        <p:txBody>
          <a:bodyPr wrap="square" rtlCol="0">
            <a:spAutoFit/>
          </a:bodyPr>
          <a:lstStyle/>
          <a:p>
            <a:r>
              <a:rPr lang="en-US" dirty="0" smtClean="0"/>
              <a:t>1.00</a:t>
            </a:r>
            <a:endParaRPr lang="en-US" dirty="0"/>
          </a:p>
        </p:txBody>
      </p:sp>
      <p:sp>
        <p:nvSpPr>
          <p:cNvPr id="155" name="TextBox 154"/>
          <p:cNvSpPr txBox="1"/>
          <p:nvPr/>
        </p:nvSpPr>
        <p:spPr>
          <a:xfrm>
            <a:off x="6891604" y="4209670"/>
            <a:ext cx="690366" cy="369332"/>
          </a:xfrm>
          <a:prstGeom prst="rect">
            <a:avLst/>
          </a:prstGeom>
          <a:noFill/>
        </p:spPr>
        <p:txBody>
          <a:bodyPr wrap="square" rtlCol="0">
            <a:spAutoFit/>
          </a:bodyPr>
          <a:lstStyle/>
          <a:p>
            <a:r>
              <a:rPr lang="en-US" dirty="0" smtClean="0"/>
              <a:t>1.00</a:t>
            </a:r>
            <a:endParaRPr lang="en-US" dirty="0"/>
          </a:p>
        </p:txBody>
      </p:sp>
      <p:sp>
        <p:nvSpPr>
          <p:cNvPr id="10259" name="Isosceles Triangle 10258"/>
          <p:cNvSpPr/>
          <p:nvPr/>
        </p:nvSpPr>
        <p:spPr>
          <a:xfrm>
            <a:off x="5357860" y="5279467"/>
            <a:ext cx="339271" cy="413266"/>
          </a:xfrm>
          <a:prstGeom prst="triangle">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260" name="TextBox 10259"/>
          <p:cNvSpPr txBox="1"/>
          <p:nvPr/>
        </p:nvSpPr>
        <p:spPr>
          <a:xfrm>
            <a:off x="4706159" y="1918584"/>
            <a:ext cx="393056" cy="584775"/>
          </a:xfrm>
          <a:prstGeom prst="rect">
            <a:avLst/>
          </a:prstGeom>
          <a:noFill/>
        </p:spPr>
        <p:txBody>
          <a:bodyPr wrap="none" rtlCol="0">
            <a:spAutoFit/>
          </a:bodyPr>
          <a:lstStyle/>
          <a:p>
            <a:r>
              <a:rPr lang="en-US" sz="3200" dirty="0" smtClean="0">
                <a:sym typeface="Symbol"/>
              </a:rPr>
              <a:t>6</a:t>
            </a:r>
            <a:endParaRPr lang="en-US" sz="3200" dirty="0"/>
          </a:p>
        </p:txBody>
      </p:sp>
      <p:sp>
        <p:nvSpPr>
          <p:cNvPr id="159" name="TextBox 158"/>
          <p:cNvSpPr txBox="1"/>
          <p:nvPr/>
        </p:nvSpPr>
        <p:spPr>
          <a:xfrm>
            <a:off x="6481575" y="2545034"/>
            <a:ext cx="393056" cy="584775"/>
          </a:xfrm>
          <a:prstGeom prst="rect">
            <a:avLst/>
          </a:prstGeom>
          <a:noFill/>
        </p:spPr>
        <p:txBody>
          <a:bodyPr wrap="none" rtlCol="0">
            <a:spAutoFit/>
          </a:bodyPr>
          <a:lstStyle/>
          <a:p>
            <a:r>
              <a:rPr lang="en-US" sz="3200" dirty="0" smtClean="0">
                <a:sym typeface="Symbol"/>
              </a:rPr>
              <a:t>2</a:t>
            </a:r>
            <a:endParaRPr lang="en-US" sz="3200" dirty="0"/>
          </a:p>
        </p:txBody>
      </p:sp>
      <p:sp>
        <p:nvSpPr>
          <p:cNvPr id="160" name="TextBox 159"/>
          <p:cNvSpPr txBox="1"/>
          <p:nvPr/>
        </p:nvSpPr>
        <p:spPr>
          <a:xfrm>
            <a:off x="6787721" y="5018601"/>
            <a:ext cx="393056" cy="584775"/>
          </a:xfrm>
          <a:prstGeom prst="rect">
            <a:avLst/>
          </a:prstGeom>
          <a:noFill/>
        </p:spPr>
        <p:txBody>
          <a:bodyPr wrap="none" rtlCol="0">
            <a:spAutoFit/>
          </a:bodyPr>
          <a:lstStyle/>
          <a:p>
            <a:r>
              <a:rPr lang="en-US" sz="3200" dirty="0" smtClean="0">
                <a:sym typeface="Symbol"/>
              </a:rPr>
              <a:t>1</a:t>
            </a:r>
            <a:endParaRPr lang="en-US" sz="3200" dirty="0"/>
          </a:p>
        </p:txBody>
      </p:sp>
      <p:sp>
        <p:nvSpPr>
          <p:cNvPr id="161" name="TextBox 160"/>
          <p:cNvSpPr txBox="1"/>
          <p:nvPr/>
        </p:nvSpPr>
        <p:spPr>
          <a:xfrm>
            <a:off x="8320783" y="3936993"/>
            <a:ext cx="393056" cy="584775"/>
          </a:xfrm>
          <a:prstGeom prst="rect">
            <a:avLst/>
          </a:prstGeom>
          <a:noFill/>
        </p:spPr>
        <p:txBody>
          <a:bodyPr wrap="none" rtlCol="0">
            <a:spAutoFit/>
          </a:bodyPr>
          <a:lstStyle/>
          <a:p>
            <a:r>
              <a:rPr lang="en-US" sz="3200" dirty="0" smtClean="0">
                <a:sym typeface="Symbol"/>
              </a:rPr>
              <a:t>2</a:t>
            </a:r>
            <a:endParaRPr lang="en-US" sz="3200" dirty="0"/>
          </a:p>
        </p:txBody>
      </p:sp>
      <p:sp>
        <p:nvSpPr>
          <p:cNvPr id="162" name="TextBox 161"/>
          <p:cNvSpPr txBox="1"/>
          <p:nvPr/>
        </p:nvSpPr>
        <p:spPr>
          <a:xfrm>
            <a:off x="3593588" y="5107958"/>
            <a:ext cx="393056" cy="584775"/>
          </a:xfrm>
          <a:prstGeom prst="rect">
            <a:avLst/>
          </a:prstGeom>
          <a:noFill/>
        </p:spPr>
        <p:txBody>
          <a:bodyPr wrap="none" rtlCol="0">
            <a:spAutoFit/>
          </a:bodyPr>
          <a:lstStyle/>
          <a:p>
            <a:r>
              <a:rPr lang="en-US" sz="3200" dirty="0" smtClean="0">
                <a:sym typeface="Symbol"/>
              </a:rPr>
              <a:t>2</a:t>
            </a:r>
            <a:endParaRPr lang="en-US" sz="3200" dirty="0"/>
          </a:p>
        </p:txBody>
      </p:sp>
      <p:sp>
        <p:nvSpPr>
          <p:cNvPr id="163" name="TextBox 162"/>
          <p:cNvSpPr txBox="1"/>
          <p:nvPr/>
        </p:nvSpPr>
        <p:spPr>
          <a:xfrm>
            <a:off x="1594367" y="4488334"/>
            <a:ext cx="393056" cy="584775"/>
          </a:xfrm>
          <a:prstGeom prst="rect">
            <a:avLst/>
          </a:prstGeom>
          <a:noFill/>
        </p:spPr>
        <p:txBody>
          <a:bodyPr wrap="none" rtlCol="0">
            <a:spAutoFit/>
          </a:bodyPr>
          <a:lstStyle/>
          <a:p>
            <a:r>
              <a:rPr lang="en-US" sz="3200" dirty="0" smtClean="0">
                <a:sym typeface="Symbol"/>
              </a:rPr>
              <a:t>5</a:t>
            </a:r>
            <a:endParaRPr lang="en-US" sz="3200" dirty="0"/>
          </a:p>
        </p:txBody>
      </p:sp>
      <p:sp>
        <p:nvSpPr>
          <p:cNvPr id="164" name="TextBox 163"/>
          <p:cNvSpPr txBox="1"/>
          <p:nvPr/>
        </p:nvSpPr>
        <p:spPr>
          <a:xfrm>
            <a:off x="1103164" y="2091951"/>
            <a:ext cx="478016" cy="584775"/>
          </a:xfrm>
          <a:prstGeom prst="rect">
            <a:avLst/>
          </a:prstGeom>
          <a:noFill/>
        </p:spPr>
        <p:txBody>
          <a:bodyPr wrap="none" rtlCol="0">
            <a:spAutoFit/>
          </a:bodyPr>
          <a:lstStyle/>
          <a:p>
            <a:r>
              <a:rPr lang="en-US" sz="3200" dirty="0">
                <a:sym typeface="Symbol"/>
              </a:rPr>
              <a:t></a:t>
            </a:r>
            <a:endParaRPr lang="en-US" sz="3200" dirty="0"/>
          </a:p>
        </p:txBody>
      </p:sp>
      <p:sp>
        <p:nvSpPr>
          <p:cNvPr id="166" name="Oval 165"/>
          <p:cNvSpPr/>
          <p:nvPr/>
        </p:nvSpPr>
        <p:spPr>
          <a:xfrm>
            <a:off x="2800814" y="1923230"/>
            <a:ext cx="152400" cy="1524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0263" name="Picture 4" descr="C:\Users\rel\AppData\Local\Microsoft\Windows\Temporary Internet Files\Content.IE5\IKK9KGJD\MC900433916[1].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58121" y="1203723"/>
            <a:ext cx="671010" cy="671010"/>
          </a:xfrm>
          <a:prstGeom prst="rect">
            <a:avLst/>
          </a:prstGeom>
          <a:noFill/>
          <a:extLst>
            <a:ext uri="{909E8E84-426E-40DD-AFC4-6F175D3DCCD1}">
              <a14:hiddenFill xmlns:a14="http://schemas.microsoft.com/office/drawing/2010/main">
                <a:solidFill>
                  <a:srgbClr val="FFFFFF"/>
                </a:solidFill>
              </a14:hiddenFill>
            </a:ext>
          </a:extLst>
        </p:spPr>
      </p:pic>
      <p:cxnSp>
        <p:nvCxnSpPr>
          <p:cNvPr id="49" name="Straight Connector 48"/>
          <p:cNvCxnSpPr>
            <a:stCxn id="146" idx="2"/>
            <a:endCxn id="166" idx="5"/>
          </p:cNvCxnSpPr>
          <p:nvPr/>
        </p:nvCxnSpPr>
        <p:spPr>
          <a:xfrm flipH="1" flipV="1">
            <a:off x="2930896" y="2053312"/>
            <a:ext cx="1796500" cy="576316"/>
          </a:xfrm>
          <a:prstGeom prst="line">
            <a:avLst/>
          </a:prstGeom>
        </p:spPr>
        <p:style>
          <a:lnRef idx="2">
            <a:schemeClr val="accent1"/>
          </a:lnRef>
          <a:fillRef idx="0">
            <a:schemeClr val="accent1"/>
          </a:fillRef>
          <a:effectRef idx="1">
            <a:schemeClr val="accent1"/>
          </a:effectRef>
          <a:fontRef idx="minor">
            <a:schemeClr val="tx1"/>
          </a:fontRef>
        </p:style>
      </p:cxnSp>
      <p:cxnSp>
        <p:nvCxnSpPr>
          <p:cNvPr id="53" name="Straight Connector 52"/>
          <p:cNvCxnSpPr>
            <a:stCxn id="116" idx="2"/>
            <a:endCxn id="146" idx="5"/>
          </p:cNvCxnSpPr>
          <p:nvPr/>
        </p:nvCxnSpPr>
        <p:spPr>
          <a:xfrm flipH="1" flipV="1">
            <a:off x="4857478" y="2683510"/>
            <a:ext cx="1786905" cy="635450"/>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sp>
        <p:nvSpPr>
          <p:cNvPr id="51" name="TextBox 50"/>
          <p:cNvSpPr txBox="1"/>
          <p:nvPr/>
        </p:nvSpPr>
        <p:spPr>
          <a:xfrm>
            <a:off x="2558121" y="2107559"/>
            <a:ext cx="580608" cy="584775"/>
          </a:xfrm>
          <a:prstGeom prst="rect">
            <a:avLst/>
          </a:prstGeom>
          <a:noFill/>
        </p:spPr>
        <p:txBody>
          <a:bodyPr wrap="none" rtlCol="0">
            <a:spAutoFit/>
          </a:bodyPr>
          <a:lstStyle/>
          <a:p>
            <a:r>
              <a:rPr lang="en-US" sz="3200" dirty="0" smtClean="0">
                <a:sym typeface="Symbol"/>
              </a:rPr>
              <a:t></a:t>
            </a:r>
            <a:endParaRPr lang="en-US" sz="3200" dirty="0"/>
          </a:p>
        </p:txBody>
      </p:sp>
    </p:spTree>
    <p:extLst>
      <p:ext uri="{BB962C8B-B14F-4D97-AF65-F5344CB8AC3E}">
        <p14:creationId xmlns:p14="http://schemas.microsoft.com/office/powerpoint/2010/main" val="350609094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1357" y="1171017"/>
            <a:ext cx="7259426" cy="5024964"/>
          </a:xfrm>
          <a:prstGeom prst="rect">
            <a:avLst/>
          </a:prstGeom>
          <a:noFill/>
          <a:ln>
            <a:noFill/>
          </a:ln>
          <a:effectLst/>
        </p:spPr>
      </p:pic>
      <p:sp>
        <p:nvSpPr>
          <p:cNvPr id="76" name="Rectangle 75"/>
          <p:cNvSpPr/>
          <p:nvPr/>
        </p:nvSpPr>
        <p:spPr>
          <a:xfrm>
            <a:off x="853184" y="1088466"/>
            <a:ext cx="7610930" cy="5354068"/>
          </a:xfrm>
          <a:prstGeom prst="rect">
            <a:avLst/>
          </a:prstGeom>
          <a:solidFill>
            <a:schemeClr val="bg1">
              <a:alpha val="77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ym typeface="Symbol"/>
              </a:rPr>
              <a:t></a:t>
            </a:r>
            <a:endParaRPr lang="en-US" dirty="0"/>
          </a:p>
        </p:txBody>
      </p:sp>
      <p:sp>
        <p:nvSpPr>
          <p:cNvPr id="2" name="Title 1"/>
          <p:cNvSpPr>
            <a:spLocks noGrp="1"/>
          </p:cNvSpPr>
          <p:nvPr>
            <p:ph type="title"/>
          </p:nvPr>
        </p:nvSpPr>
        <p:spPr/>
        <p:txBody>
          <a:bodyPr/>
          <a:lstStyle/>
          <a:p>
            <a:r>
              <a:rPr lang="en-US" dirty="0" smtClean="0"/>
              <a:t>Robustness of shortest path</a:t>
            </a:r>
            <a:endParaRPr lang="en-US" dirty="0"/>
          </a:p>
        </p:txBody>
      </p:sp>
      <p:sp>
        <p:nvSpPr>
          <p:cNvPr id="4" name="Footer Placeholder 3"/>
          <p:cNvSpPr>
            <a:spLocks noGrp="1"/>
          </p:cNvSpPr>
          <p:nvPr>
            <p:ph type="ftr" sz="quarter" idx="11"/>
          </p:nvPr>
        </p:nvSpPr>
        <p:spPr/>
        <p:txBody>
          <a:bodyPr/>
          <a:lstStyle/>
          <a:p>
            <a:r>
              <a:rPr lang="en-US" smtClean="0"/>
              <a:t>Proving programs robust</a:t>
            </a:r>
            <a:endParaRPr lang="en-US" dirty="0"/>
          </a:p>
        </p:txBody>
      </p:sp>
      <p:sp>
        <p:nvSpPr>
          <p:cNvPr id="5" name="Date Placeholder 4"/>
          <p:cNvSpPr>
            <a:spLocks noGrp="1"/>
          </p:cNvSpPr>
          <p:nvPr>
            <p:ph type="dt" sz="half" idx="10"/>
          </p:nvPr>
        </p:nvSpPr>
        <p:spPr/>
        <p:txBody>
          <a:bodyPr/>
          <a:lstStyle/>
          <a:p>
            <a:r>
              <a:rPr lang="en-US" smtClean="0"/>
              <a:t>FSE’11: Szeged, Hungary.</a:t>
            </a:r>
            <a:endParaRPr lang="en-US" dirty="0"/>
          </a:p>
        </p:txBody>
      </p:sp>
      <p:sp>
        <p:nvSpPr>
          <p:cNvPr id="6" name="Slide Number Placeholder 5"/>
          <p:cNvSpPr>
            <a:spLocks noGrp="1"/>
          </p:cNvSpPr>
          <p:nvPr>
            <p:ph type="sldNum" sz="quarter" idx="12"/>
          </p:nvPr>
        </p:nvSpPr>
        <p:spPr/>
        <p:txBody>
          <a:bodyPr/>
          <a:lstStyle/>
          <a:p>
            <a:fld id="{CF514AF9-C0A3-D948-905C-91873489708A}" type="slidenum">
              <a:rPr lang="en-US" smtClean="0"/>
              <a:pPr/>
              <a:t>15</a:t>
            </a:fld>
            <a:endParaRPr lang="en-US" dirty="0"/>
          </a:p>
        </p:txBody>
      </p:sp>
      <p:sp>
        <p:nvSpPr>
          <p:cNvPr id="7" name="Oval 6"/>
          <p:cNvSpPr/>
          <p:nvPr/>
        </p:nvSpPr>
        <p:spPr>
          <a:xfrm>
            <a:off x="1996183" y="4369368"/>
            <a:ext cx="152400" cy="152400"/>
          </a:xfrm>
          <a:prstGeom prst="ellipse">
            <a:avLst/>
          </a:prstGeom>
          <a:solidFill>
            <a:schemeClr val="accent2"/>
          </a:solidFill>
          <a:ln>
            <a:solidFill>
              <a:schemeClr val="accent3">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Oval 7"/>
          <p:cNvSpPr/>
          <p:nvPr/>
        </p:nvSpPr>
        <p:spPr>
          <a:xfrm>
            <a:off x="1615183" y="2260296"/>
            <a:ext cx="152400" cy="1524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Oval 8"/>
          <p:cNvSpPr/>
          <p:nvPr/>
        </p:nvSpPr>
        <p:spPr>
          <a:xfrm>
            <a:off x="6874329" y="4779774"/>
            <a:ext cx="152400" cy="152400"/>
          </a:xfrm>
          <a:prstGeom prst="ellipse">
            <a:avLst/>
          </a:prstGeom>
          <a:solidFill>
            <a:schemeClr val="accent2">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Oval 10"/>
          <p:cNvSpPr/>
          <p:nvPr/>
        </p:nvSpPr>
        <p:spPr>
          <a:xfrm>
            <a:off x="5451296" y="5127067"/>
            <a:ext cx="152400" cy="152400"/>
          </a:xfrm>
          <a:prstGeom prst="ellipse">
            <a:avLst/>
          </a:prstGeom>
          <a:solidFill>
            <a:schemeClr val="accent2">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Oval 11"/>
          <p:cNvSpPr/>
          <p:nvPr/>
        </p:nvSpPr>
        <p:spPr>
          <a:xfrm>
            <a:off x="8092183" y="4206578"/>
            <a:ext cx="152400" cy="152400"/>
          </a:xfrm>
          <a:prstGeom prst="ellipse">
            <a:avLst/>
          </a:prstGeom>
          <a:solidFill>
            <a:schemeClr val="accent2">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9" name="Straight Connector 18"/>
          <p:cNvCxnSpPr>
            <a:stCxn id="12" idx="3"/>
          </p:cNvCxnSpPr>
          <p:nvPr/>
        </p:nvCxnSpPr>
        <p:spPr>
          <a:xfrm flipH="1">
            <a:off x="7037615" y="4336660"/>
            <a:ext cx="1076886" cy="519314"/>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25" name="Straight Connector 24"/>
          <p:cNvCxnSpPr>
            <a:stCxn id="116" idx="5"/>
            <a:endCxn id="12" idx="1"/>
          </p:cNvCxnSpPr>
          <p:nvPr/>
        </p:nvCxnSpPr>
        <p:spPr>
          <a:xfrm>
            <a:off x="6774465" y="3372842"/>
            <a:ext cx="1340036" cy="856054"/>
          </a:xfrm>
          <a:prstGeom prst="line">
            <a:avLst/>
          </a:prstGeom>
        </p:spPr>
        <p:style>
          <a:lnRef idx="2">
            <a:schemeClr val="accent1"/>
          </a:lnRef>
          <a:fillRef idx="0">
            <a:schemeClr val="accent1"/>
          </a:fillRef>
          <a:effectRef idx="1">
            <a:schemeClr val="accent1"/>
          </a:effectRef>
          <a:fontRef idx="minor">
            <a:schemeClr val="tx1"/>
          </a:fontRef>
        </p:style>
      </p:cxnSp>
      <p:cxnSp>
        <p:nvCxnSpPr>
          <p:cNvPr id="34" name="Straight Connector 33"/>
          <p:cNvCxnSpPr>
            <a:endCxn id="8" idx="6"/>
          </p:cNvCxnSpPr>
          <p:nvPr/>
        </p:nvCxnSpPr>
        <p:spPr>
          <a:xfrm flipH="1">
            <a:off x="1767583" y="2027235"/>
            <a:ext cx="1042827" cy="309261"/>
          </a:xfrm>
          <a:prstGeom prst="line">
            <a:avLst/>
          </a:prstGeom>
        </p:spPr>
        <p:style>
          <a:lnRef idx="2">
            <a:schemeClr val="accent1"/>
          </a:lnRef>
          <a:fillRef idx="0">
            <a:schemeClr val="accent1"/>
          </a:fillRef>
          <a:effectRef idx="1">
            <a:schemeClr val="accent1"/>
          </a:effectRef>
          <a:fontRef idx="minor">
            <a:schemeClr val="tx1"/>
          </a:fontRef>
        </p:style>
      </p:cxnSp>
      <p:cxnSp>
        <p:nvCxnSpPr>
          <p:cNvPr id="38" name="Straight Connector 37"/>
          <p:cNvCxnSpPr>
            <a:stCxn id="8" idx="4"/>
            <a:endCxn id="7" idx="0"/>
          </p:cNvCxnSpPr>
          <p:nvPr/>
        </p:nvCxnSpPr>
        <p:spPr>
          <a:xfrm>
            <a:off x="1691383" y="2412696"/>
            <a:ext cx="381000" cy="1956672"/>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39" name="Straight Connector 38"/>
          <p:cNvCxnSpPr>
            <a:stCxn id="11" idx="6"/>
            <a:endCxn id="9" idx="3"/>
          </p:cNvCxnSpPr>
          <p:nvPr/>
        </p:nvCxnSpPr>
        <p:spPr>
          <a:xfrm flipV="1">
            <a:off x="5603696" y="4909856"/>
            <a:ext cx="1292951" cy="293411"/>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sp>
        <p:nvSpPr>
          <p:cNvPr id="46" name="TextBox 45"/>
          <p:cNvSpPr txBox="1"/>
          <p:nvPr/>
        </p:nvSpPr>
        <p:spPr>
          <a:xfrm>
            <a:off x="2792911" y="4226985"/>
            <a:ext cx="722360" cy="369332"/>
          </a:xfrm>
          <a:prstGeom prst="rect">
            <a:avLst/>
          </a:prstGeom>
          <a:noFill/>
        </p:spPr>
        <p:txBody>
          <a:bodyPr wrap="square" rtlCol="0">
            <a:spAutoFit/>
          </a:bodyPr>
          <a:lstStyle/>
          <a:p>
            <a:r>
              <a:rPr lang="en-US" dirty="0" smtClean="0"/>
              <a:t>3.00</a:t>
            </a:r>
            <a:endParaRPr lang="en-US" dirty="0"/>
          </a:p>
        </p:txBody>
      </p:sp>
      <p:sp>
        <p:nvSpPr>
          <p:cNvPr id="48" name="TextBox 47"/>
          <p:cNvSpPr txBox="1"/>
          <p:nvPr/>
        </p:nvSpPr>
        <p:spPr>
          <a:xfrm>
            <a:off x="4320530" y="4671308"/>
            <a:ext cx="676238" cy="369332"/>
          </a:xfrm>
          <a:prstGeom prst="rect">
            <a:avLst/>
          </a:prstGeom>
          <a:noFill/>
        </p:spPr>
        <p:txBody>
          <a:bodyPr wrap="square" rtlCol="0">
            <a:spAutoFit/>
          </a:bodyPr>
          <a:lstStyle/>
          <a:p>
            <a:r>
              <a:rPr lang="en-US" dirty="0" smtClean="0"/>
              <a:t>2.00</a:t>
            </a:r>
            <a:endParaRPr lang="en-US" dirty="0"/>
          </a:p>
        </p:txBody>
      </p:sp>
      <p:sp>
        <p:nvSpPr>
          <p:cNvPr id="52" name="TextBox 51"/>
          <p:cNvSpPr txBox="1"/>
          <p:nvPr/>
        </p:nvSpPr>
        <p:spPr>
          <a:xfrm>
            <a:off x="7230875" y="3289678"/>
            <a:ext cx="690366" cy="369332"/>
          </a:xfrm>
          <a:prstGeom prst="rect">
            <a:avLst/>
          </a:prstGeom>
          <a:noFill/>
        </p:spPr>
        <p:txBody>
          <a:bodyPr wrap="square" rtlCol="0">
            <a:spAutoFit/>
          </a:bodyPr>
          <a:lstStyle/>
          <a:p>
            <a:r>
              <a:rPr lang="en-US" dirty="0" smtClean="0"/>
              <a:t>1.00</a:t>
            </a:r>
            <a:endParaRPr lang="en-US" dirty="0"/>
          </a:p>
        </p:txBody>
      </p:sp>
      <p:sp>
        <p:nvSpPr>
          <p:cNvPr id="66" name="TextBox 65"/>
          <p:cNvSpPr txBox="1"/>
          <p:nvPr/>
        </p:nvSpPr>
        <p:spPr>
          <a:xfrm>
            <a:off x="4541677" y="3659010"/>
            <a:ext cx="676238" cy="369332"/>
          </a:xfrm>
          <a:prstGeom prst="rect">
            <a:avLst/>
          </a:prstGeom>
          <a:noFill/>
        </p:spPr>
        <p:txBody>
          <a:bodyPr wrap="square" rtlCol="0">
            <a:spAutoFit/>
          </a:bodyPr>
          <a:lstStyle/>
          <a:p>
            <a:r>
              <a:rPr lang="en-US" dirty="0"/>
              <a:t>4</a:t>
            </a:r>
            <a:r>
              <a:rPr lang="en-US" dirty="0" smtClean="0"/>
              <a:t>.00</a:t>
            </a:r>
            <a:endParaRPr lang="en-US" dirty="0"/>
          </a:p>
        </p:txBody>
      </p:sp>
      <p:sp>
        <p:nvSpPr>
          <p:cNvPr id="67" name="TextBox 66"/>
          <p:cNvSpPr txBox="1"/>
          <p:nvPr/>
        </p:nvSpPr>
        <p:spPr>
          <a:xfrm>
            <a:off x="5603696" y="2553428"/>
            <a:ext cx="676238" cy="369332"/>
          </a:xfrm>
          <a:prstGeom prst="rect">
            <a:avLst/>
          </a:prstGeom>
          <a:noFill/>
        </p:spPr>
        <p:txBody>
          <a:bodyPr wrap="square" rtlCol="0">
            <a:spAutoFit/>
          </a:bodyPr>
          <a:lstStyle/>
          <a:p>
            <a:r>
              <a:rPr lang="en-US" dirty="0" smtClean="0"/>
              <a:t>4.10</a:t>
            </a:r>
            <a:endParaRPr lang="en-US" dirty="0"/>
          </a:p>
        </p:txBody>
      </p:sp>
      <p:sp>
        <p:nvSpPr>
          <p:cNvPr id="68" name="TextBox 67"/>
          <p:cNvSpPr txBox="1"/>
          <p:nvPr/>
        </p:nvSpPr>
        <p:spPr>
          <a:xfrm>
            <a:off x="3878789" y="1890964"/>
            <a:ext cx="676238" cy="369332"/>
          </a:xfrm>
          <a:prstGeom prst="rect">
            <a:avLst/>
          </a:prstGeom>
          <a:noFill/>
        </p:spPr>
        <p:txBody>
          <a:bodyPr wrap="square" rtlCol="0">
            <a:spAutoFit/>
          </a:bodyPr>
          <a:lstStyle/>
          <a:p>
            <a:r>
              <a:rPr lang="en-US" dirty="0"/>
              <a:t>3</a:t>
            </a:r>
            <a:r>
              <a:rPr lang="en-US" dirty="0" smtClean="0"/>
              <a:t>.00</a:t>
            </a:r>
            <a:endParaRPr lang="en-US" dirty="0"/>
          </a:p>
        </p:txBody>
      </p:sp>
      <p:sp>
        <p:nvSpPr>
          <p:cNvPr id="69" name="TextBox 68"/>
          <p:cNvSpPr txBox="1"/>
          <p:nvPr/>
        </p:nvSpPr>
        <p:spPr>
          <a:xfrm>
            <a:off x="1881883" y="3188176"/>
            <a:ext cx="676238" cy="369332"/>
          </a:xfrm>
          <a:prstGeom prst="rect">
            <a:avLst/>
          </a:prstGeom>
          <a:noFill/>
        </p:spPr>
        <p:txBody>
          <a:bodyPr wrap="square" rtlCol="0">
            <a:spAutoFit/>
          </a:bodyPr>
          <a:lstStyle/>
          <a:p>
            <a:r>
              <a:rPr lang="en-US" dirty="0" smtClean="0"/>
              <a:t>2.00</a:t>
            </a:r>
            <a:endParaRPr lang="en-US" dirty="0"/>
          </a:p>
        </p:txBody>
      </p:sp>
      <p:sp>
        <p:nvSpPr>
          <p:cNvPr id="71" name="TextBox 70"/>
          <p:cNvSpPr txBox="1"/>
          <p:nvPr/>
        </p:nvSpPr>
        <p:spPr>
          <a:xfrm>
            <a:off x="5912052" y="4649269"/>
            <a:ext cx="676238" cy="369332"/>
          </a:xfrm>
          <a:prstGeom prst="rect">
            <a:avLst/>
          </a:prstGeom>
          <a:noFill/>
        </p:spPr>
        <p:txBody>
          <a:bodyPr wrap="square" rtlCol="0">
            <a:spAutoFit/>
          </a:bodyPr>
          <a:lstStyle/>
          <a:p>
            <a:r>
              <a:rPr lang="en-US" dirty="0" smtClean="0"/>
              <a:t>1.00</a:t>
            </a:r>
            <a:endParaRPr lang="en-US" dirty="0"/>
          </a:p>
        </p:txBody>
      </p:sp>
      <p:sp>
        <p:nvSpPr>
          <p:cNvPr id="73" name="TextBox 72"/>
          <p:cNvSpPr txBox="1"/>
          <p:nvPr/>
        </p:nvSpPr>
        <p:spPr>
          <a:xfrm>
            <a:off x="4879796" y="5638800"/>
            <a:ext cx="1380827" cy="369332"/>
          </a:xfrm>
          <a:prstGeom prst="rect">
            <a:avLst/>
          </a:prstGeom>
          <a:noFill/>
        </p:spPr>
        <p:txBody>
          <a:bodyPr wrap="none" rtlCol="0">
            <a:spAutoFit/>
          </a:bodyPr>
          <a:lstStyle/>
          <a:p>
            <a:r>
              <a:rPr lang="en-US" b="1" dirty="0" smtClean="0"/>
              <a:t>You are here</a:t>
            </a:r>
            <a:endParaRPr lang="en-US" b="1" dirty="0"/>
          </a:p>
        </p:txBody>
      </p:sp>
      <p:sp>
        <p:nvSpPr>
          <p:cNvPr id="116" name="Oval 115"/>
          <p:cNvSpPr/>
          <p:nvPr/>
        </p:nvSpPr>
        <p:spPr>
          <a:xfrm>
            <a:off x="6644383" y="3242760"/>
            <a:ext cx="152400" cy="152400"/>
          </a:xfrm>
          <a:prstGeom prst="ellipse">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22" name="Straight Connector 121"/>
          <p:cNvCxnSpPr>
            <a:stCxn id="116" idx="4"/>
            <a:endCxn id="9" idx="7"/>
          </p:cNvCxnSpPr>
          <p:nvPr/>
        </p:nvCxnSpPr>
        <p:spPr>
          <a:xfrm>
            <a:off x="6720583" y="3395160"/>
            <a:ext cx="283828" cy="1406932"/>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sp>
        <p:nvSpPr>
          <p:cNvPr id="134" name="Oval 133"/>
          <p:cNvSpPr/>
          <p:nvPr/>
        </p:nvSpPr>
        <p:spPr>
          <a:xfrm>
            <a:off x="3832596" y="4970734"/>
            <a:ext cx="152400" cy="152400"/>
          </a:xfrm>
          <a:prstGeom prst="ellipse">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35" name="Straight Connector 134"/>
          <p:cNvCxnSpPr>
            <a:endCxn id="134" idx="2"/>
          </p:cNvCxnSpPr>
          <p:nvPr/>
        </p:nvCxnSpPr>
        <p:spPr>
          <a:xfrm>
            <a:off x="2148583" y="4445568"/>
            <a:ext cx="1684013" cy="601366"/>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39" name="Straight Connector 138"/>
          <p:cNvCxnSpPr>
            <a:endCxn id="11" idx="2"/>
          </p:cNvCxnSpPr>
          <p:nvPr/>
        </p:nvCxnSpPr>
        <p:spPr>
          <a:xfrm>
            <a:off x="3961023" y="5073109"/>
            <a:ext cx="1490273" cy="130158"/>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41" name="Straight Connector 140"/>
          <p:cNvCxnSpPr>
            <a:endCxn id="134" idx="7"/>
          </p:cNvCxnSpPr>
          <p:nvPr/>
        </p:nvCxnSpPr>
        <p:spPr>
          <a:xfrm flipH="1">
            <a:off x="3962678" y="2694301"/>
            <a:ext cx="840918" cy="2298751"/>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sp>
        <p:nvSpPr>
          <p:cNvPr id="146" name="Oval 145"/>
          <p:cNvSpPr/>
          <p:nvPr/>
        </p:nvSpPr>
        <p:spPr>
          <a:xfrm>
            <a:off x="4727396" y="2553428"/>
            <a:ext cx="152400" cy="152400"/>
          </a:xfrm>
          <a:prstGeom prst="ellipse">
            <a:avLst/>
          </a:prstGeom>
          <a:solidFill>
            <a:schemeClr val="accent3">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3" name="TextBox 152"/>
          <p:cNvSpPr txBox="1"/>
          <p:nvPr/>
        </p:nvSpPr>
        <p:spPr>
          <a:xfrm>
            <a:off x="1734264" y="1743650"/>
            <a:ext cx="676238" cy="369332"/>
          </a:xfrm>
          <a:prstGeom prst="rect">
            <a:avLst/>
          </a:prstGeom>
          <a:noFill/>
        </p:spPr>
        <p:txBody>
          <a:bodyPr wrap="square" rtlCol="0">
            <a:spAutoFit/>
          </a:bodyPr>
          <a:lstStyle/>
          <a:p>
            <a:r>
              <a:rPr lang="en-US" dirty="0" smtClean="0"/>
              <a:t>2.00</a:t>
            </a:r>
            <a:endParaRPr lang="en-US" dirty="0"/>
          </a:p>
        </p:txBody>
      </p:sp>
      <p:sp>
        <p:nvSpPr>
          <p:cNvPr id="154" name="TextBox 153"/>
          <p:cNvSpPr txBox="1"/>
          <p:nvPr/>
        </p:nvSpPr>
        <p:spPr>
          <a:xfrm>
            <a:off x="7401817" y="4649269"/>
            <a:ext cx="690366" cy="369332"/>
          </a:xfrm>
          <a:prstGeom prst="rect">
            <a:avLst/>
          </a:prstGeom>
          <a:noFill/>
        </p:spPr>
        <p:txBody>
          <a:bodyPr wrap="square" rtlCol="0">
            <a:spAutoFit/>
          </a:bodyPr>
          <a:lstStyle/>
          <a:p>
            <a:r>
              <a:rPr lang="en-US" dirty="0" smtClean="0"/>
              <a:t>1.00</a:t>
            </a:r>
            <a:endParaRPr lang="en-US" dirty="0"/>
          </a:p>
        </p:txBody>
      </p:sp>
      <p:sp>
        <p:nvSpPr>
          <p:cNvPr id="155" name="TextBox 154"/>
          <p:cNvSpPr txBox="1"/>
          <p:nvPr/>
        </p:nvSpPr>
        <p:spPr>
          <a:xfrm>
            <a:off x="6891604" y="4209670"/>
            <a:ext cx="690366" cy="369332"/>
          </a:xfrm>
          <a:prstGeom prst="rect">
            <a:avLst/>
          </a:prstGeom>
          <a:noFill/>
        </p:spPr>
        <p:txBody>
          <a:bodyPr wrap="square" rtlCol="0">
            <a:spAutoFit/>
          </a:bodyPr>
          <a:lstStyle/>
          <a:p>
            <a:r>
              <a:rPr lang="en-US" dirty="0" smtClean="0"/>
              <a:t>1.00</a:t>
            </a:r>
            <a:endParaRPr lang="en-US" dirty="0"/>
          </a:p>
        </p:txBody>
      </p:sp>
      <p:sp>
        <p:nvSpPr>
          <p:cNvPr id="10259" name="Isosceles Triangle 10258"/>
          <p:cNvSpPr/>
          <p:nvPr/>
        </p:nvSpPr>
        <p:spPr>
          <a:xfrm>
            <a:off x="5357860" y="5279467"/>
            <a:ext cx="339271" cy="413266"/>
          </a:xfrm>
          <a:prstGeom prst="triangle">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260" name="TextBox 10259"/>
          <p:cNvSpPr txBox="1"/>
          <p:nvPr/>
        </p:nvSpPr>
        <p:spPr>
          <a:xfrm>
            <a:off x="4706159" y="1918584"/>
            <a:ext cx="393056" cy="584775"/>
          </a:xfrm>
          <a:prstGeom prst="rect">
            <a:avLst/>
          </a:prstGeom>
          <a:noFill/>
        </p:spPr>
        <p:txBody>
          <a:bodyPr wrap="none" rtlCol="0">
            <a:spAutoFit/>
          </a:bodyPr>
          <a:lstStyle/>
          <a:p>
            <a:r>
              <a:rPr lang="en-US" sz="3200" dirty="0" smtClean="0">
                <a:sym typeface="Symbol"/>
              </a:rPr>
              <a:t>6</a:t>
            </a:r>
            <a:endParaRPr lang="en-US" sz="3200" dirty="0"/>
          </a:p>
        </p:txBody>
      </p:sp>
      <p:sp>
        <p:nvSpPr>
          <p:cNvPr id="159" name="TextBox 158"/>
          <p:cNvSpPr txBox="1"/>
          <p:nvPr/>
        </p:nvSpPr>
        <p:spPr>
          <a:xfrm>
            <a:off x="6481575" y="2545034"/>
            <a:ext cx="393056" cy="584775"/>
          </a:xfrm>
          <a:prstGeom prst="rect">
            <a:avLst/>
          </a:prstGeom>
          <a:noFill/>
        </p:spPr>
        <p:txBody>
          <a:bodyPr wrap="none" rtlCol="0">
            <a:spAutoFit/>
          </a:bodyPr>
          <a:lstStyle/>
          <a:p>
            <a:r>
              <a:rPr lang="en-US" sz="3200" dirty="0" smtClean="0">
                <a:sym typeface="Symbol"/>
              </a:rPr>
              <a:t>2</a:t>
            </a:r>
            <a:endParaRPr lang="en-US" sz="3200" dirty="0"/>
          </a:p>
        </p:txBody>
      </p:sp>
      <p:sp>
        <p:nvSpPr>
          <p:cNvPr id="160" name="TextBox 159"/>
          <p:cNvSpPr txBox="1"/>
          <p:nvPr/>
        </p:nvSpPr>
        <p:spPr>
          <a:xfrm>
            <a:off x="6787721" y="5018601"/>
            <a:ext cx="393056" cy="584775"/>
          </a:xfrm>
          <a:prstGeom prst="rect">
            <a:avLst/>
          </a:prstGeom>
          <a:noFill/>
        </p:spPr>
        <p:txBody>
          <a:bodyPr wrap="none" rtlCol="0">
            <a:spAutoFit/>
          </a:bodyPr>
          <a:lstStyle/>
          <a:p>
            <a:r>
              <a:rPr lang="en-US" sz="3200" dirty="0" smtClean="0">
                <a:sym typeface="Symbol"/>
              </a:rPr>
              <a:t>1</a:t>
            </a:r>
            <a:endParaRPr lang="en-US" sz="3200" dirty="0"/>
          </a:p>
        </p:txBody>
      </p:sp>
      <p:sp>
        <p:nvSpPr>
          <p:cNvPr id="161" name="TextBox 160"/>
          <p:cNvSpPr txBox="1"/>
          <p:nvPr/>
        </p:nvSpPr>
        <p:spPr>
          <a:xfrm>
            <a:off x="8320783" y="3936993"/>
            <a:ext cx="393056" cy="584775"/>
          </a:xfrm>
          <a:prstGeom prst="rect">
            <a:avLst/>
          </a:prstGeom>
          <a:noFill/>
        </p:spPr>
        <p:txBody>
          <a:bodyPr wrap="none" rtlCol="0">
            <a:spAutoFit/>
          </a:bodyPr>
          <a:lstStyle/>
          <a:p>
            <a:r>
              <a:rPr lang="en-US" sz="3200" dirty="0" smtClean="0">
                <a:sym typeface="Symbol"/>
              </a:rPr>
              <a:t>2</a:t>
            </a:r>
            <a:endParaRPr lang="en-US" sz="3200" dirty="0"/>
          </a:p>
        </p:txBody>
      </p:sp>
      <p:sp>
        <p:nvSpPr>
          <p:cNvPr id="162" name="TextBox 161"/>
          <p:cNvSpPr txBox="1"/>
          <p:nvPr/>
        </p:nvSpPr>
        <p:spPr>
          <a:xfrm>
            <a:off x="3593588" y="5107958"/>
            <a:ext cx="393056" cy="584775"/>
          </a:xfrm>
          <a:prstGeom prst="rect">
            <a:avLst/>
          </a:prstGeom>
          <a:noFill/>
        </p:spPr>
        <p:txBody>
          <a:bodyPr wrap="none" rtlCol="0">
            <a:spAutoFit/>
          </a:bodyPr>
          <a:lstStyle/>
          <a:p>
            <a:r>
              <a:rPr lang="en-US" sz="3200" dirty="0" smtClean="0">
                <a:sym typeface="Symbol"/>
              </a:rPr>
              <a:t>2</a:t>
            </a:r>
            <a:endParaRPr lang="en-US" sz="3200" dirty="0"/>
          </a:p>
        </p:txBody>
      </p:sp>
      <p:sp>
        <p:nvSpPr>
          <p:cNvPr id="163" name="TextBox 162"/>
          <p:cNvSpPr txBox="1"/>
          <p:nvPr/>
        </p:nvSpPr>
        <p:spPr>
          <a:xfrm>
            <a:off x="1594367" y="4488334"/>
            <a:ext cx="393056" cy="584775"/>
          </a:xfrm>
          <a:prstGeom prst="rect">
            <a:avLst/>
          </a:prstGeom>
          <a:noFill/>
        </p:spPr>
        <p:txBody>
          <a:bodyPr wrap="none" rtlCol="0">
            <a:spAutoFit/>
          </a:bodyPr>
          <a:lstStyle/>
          <a:p>
            <a:r>
              <a:rPr lang="en-US" sz="3200" dirty="0" smtClean="0">
                <a:sym typeface="Symbol"/>
              </a:rPr>
              <a:t>5</a:t>
            </a:r>
            <a:endParaRPr lang="en-US" sz="3200" dirty="0"/>
          </a:p>
        </p:txBody>
      </p:sp>
      <p:sp>
        <p:nvSpPr>
          <p:cNvPr id="164" name="TextBox 163"/>
          <p:cNvSpPr txBox="1"/>
          <p:nvPr/>
        </p:nvSpPr>
        <p:spPr>
          <a:xfrm>
            <a:off x="1103164" y="2091951"/>
            <a:ext cx="393056" cy="584775"/>
          </a:xfrm>
          <a:prstGeom prst="rect">
            <a:avLst/>
          </a:prstGeom>
          <a:noFill/>
        </p:spPr>
        <p:txBody>
          <a:bodyPr wrap="none" rtlCol="0">
            <a:spAutoFit/>
          </a:bodyPr>
          <a:lstStyle/>
          <a:p>
            <a:r>
              <a:rPr lang="en-US" sz="3200" dirty="0" smtClean="0">
                <a:sym typeface="Symbol"/>
              </a:rPr>
              <a:t>7</a:t>
            </a:r>
            <a:endParaRPr lang="en-US" sz="3200" dirty="0"/>
          </a:p>
        </p:txBody>
      </p:sp>
      <p:sp>
        <p:nvSpPr>
          <p:cNvPr id="166" name="Oval 165"/>
          <p:cNvSpPr/>
          <p:nvPr/>
        </p:nvSpPr>
        <p:spPr>
          <a:xfrm>
            <a:off x="2800814" y="1923230"/>
            <a:ext cx="152400" cy="1524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0263" name="Picture 4" descr="C:\Users\rel\AppData\Local\Microsoft\Windows\Temporary Internet Files\Content.IE5\IKK9KGJD\MC900433916[1].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58121" y="1203723"/>
            <a:ext cx="671010" cy="671010"/>
          </a:xfrm>
          <a:prstGeom prst="rect">
            <a:avLst/>
          </a:prstGeom>
          <a:noFill/>
          <a:extLst>
            <a:ext uri="{909E8E84-426E-40DD-AFC4-6F175D3DCCD1}">
              <a14:hiddenFill xmlns:a14="http://schemas.microsoft.com/office/drawing/2010/main">
                <a:solidFill>
                  <a:srgbClr val="FFFFFF"/>
                </a:solidFill>
              </a14:hiddenFill>
            </a:ext>
          </a:extLst>
        </p:spPr>
      </p:pic>
      <p:cxnSp>
        <p:nvCxnSpPr>
          <p:cNvPr id="49" name="Straight Connector 48"/>
          <p:cNvCxnSpPr>
            <a:stCxn id="146" idx="2"/>
            <a:endCxn id="166" idx="5"/>
          </p:cNvCxnSpPr>
          <p:nvPr/>
        </p:nvCxnSpPr>
        <p:spPr>
          <a:xfrm flipH="1" flipV="1">
            <a:off x="2930896" y="2053312"/>
            <a:ext cx="1796500" cy="576316"/>
          </a:xfrm>
          <a:prstGeom prst="line">
            <a:avLst/>
          </a:prstGeom>
        </p:spPr>
        <p:style>
          <a:lnRef idx="2">
            <a:schemeClr val="accent1"/>
          </a:lnRef>
          <a:fillRef idx="0">
            <a:schemeClr val="accent1"/>
          </a:fillRef>
          <a:effectRef idx="1">
            <a:schemeClr val="accent1"/>
          </a:effectRef>
          <a:fontRef idx="minor">
            <a:schemeClr val="tx1"/>
          </a:fontRef>
        </p:style>
      </p:cxnSp>
      <p:cxnSp>
        <p:nvCxnSpPr>
          <p:cNvPr id="53" name="Straight Connector 52"/>
          <p:cNvCxnSpPr>
            <a:stCxn id="116" idx="2"/>
            <a:endCxn id="146" idx="5"/>
          </p:cNvCxnSpPr>
          <p:nvPr/>
        </p:nvCxnSpPr>
        <p:spPr>
          <a:xfrm flipH="1" flipV="1">
            <a:off x="4857478" y="2683510"/>
            <a:ext cx="1786905" cy="635450"/>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sp>
        <p:nvSpPr>
          <p:cNvPr id="51" name="TextBox 50"/>
          <p:cNvSpPr txBox="1"/>
          <p:nvPr/>
        </p:nvSpPr>
        <p:spPr>
          <a:xfrm>
            <a:off x="2558121" y="2107559"/>
            <a:ext cx="580608" cy="584775"/>
          </a:xfrm>
          <a:prstGeom prst="rect">
            <a:avLst/>
          </a:prstGeom>
          <a:noFill/>
        </p:spPr>
        <p:txBody>
          <a:bodyPr wrap="none" rtlCol="0">
            <a:spAutoFit/>
          </a:bodyPr>
          <a:lstStyle/>
          <a:p>
            <a:r>
              <a:rPr lang="en-US" sz="3200" dirty="0" smtClean="0">
                <a:sym typeface="Symbol"/>
              </a:rPr>
              <a:t></a:t>
            </a:r>
            <a:endParaRPr lang="en-US" sz="3200" dirty="0"/>
          </a:p>
        </p:txBody>
      </p:sp>
    </p:spTree>
    <p:extLst>
      <p:ext uri="{BB962C8B-B14F-4D97-AF65-F5344CB8AC3E}">
        <p14:creationId xmlns:p14="http://schemas.microsoft.com/office/powerpoint/2010/main" val="391542233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1357" y="1171017"/>
            <a:ext cx="7259426" cy="5024964"/>
          </a:xfrm>
          <a:prstGeom prst="rect">
            <a:avLst/>
          </a:prstGeom>
          <a:noFill/>
          <a:ln>
            <a:noFill/>
          </a:ln>
          <a:effectLst/>
        </p:spPr>
      </p:pic>
      <p:sp>
        <p:nvSpPr>
          <p:cNvPr id="76" name="Rectangle 75"/>
          <p:cNvSpPr/>
          <p:nvPr/>
        </p:nvSpPr>
        <p:spPr>
          <a:xfrm>
            <a:off x="853184" y="1088466"/>
            <a:ext cx="7610930" cy="5354068"/>
          </a:xfrm>
          <a:prstGeom prst="rect">
            <a:avLst/>
          </a:prstGeom>
          <a:solidFill>
            <a:schemeClr val="bg1">
              <a:alpha val="77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ym typeface="Symbol"/>
              </a:rPr>
              <a:t></a:t>
            </a:r>
            <a:endParaRPr lang="en-US" dirty="0"/>
          </a:p>
        </p:txBody>
      </p:sp>
      <p:sp>
        <p:nvSpPr>
          <p:cNvPr id="2" name="Title 1"/>
          <p:cNvSpPr>
            <a:spLocks noGrp="1"/>
          </p:cNvSpPr>
          <p:nvPr>
            <p:ph type="title"/>
          </p:nvPr>
        </p:nvSpPr>
        <p:spPr/>
        <p:txBody>
          <a:bodyPr/>
          <a:lstStyle/>
          <a:p>
            <a:r>
              <a:rPr lang="en-US" dirty="0" smtClean="0"/>
              <a:t>Robustness of shortest path</a:t>
            </a:r>
            <a:endParaRPr lang="en-US" dirty="0"/>
          </a:p>
        </p:txBody>
      </p:sp>
      <p:sp>
        <p:nvSpPr>
          <p:cNvPr id="4" name="Footer Placeholder 3"/>
          <p:cNvSpPr>
            <a:spLocks noGrp="1"/>
          </p:cNvSpPr>
          <p:nvPr>
            <p:ph type="ftr" sz="quarter" idx="11"/>
          </p:nvPr>
        </p:nvSpPr>
        <p:spPr/>
        <p:txBody>
          <a:bodyPr/>
          <a:lstStyle/>
          <a:p>
            <a:r>
              <a:rPr lang="en-US" smtClean="0"/>
              <a:t>Proving programs robust</a:t>
            </a:r>
            <a:endParaRPr lang="en-US" dirty="0"/>
          </a:p>
        </p:txBody>
      </p:sp>
      <p:sp>
        <p:nvSpPr>
          <p:cNvPr id="5" name="Date Placeholder 4"/>
          <p:cNvSpPr>
            <a:spLocks noGrp="1"/>
          </p:cNvSpPr>
          <p:nvPr>
            <p:ph type="dt" sz="half" idx="10"/>
          </p:nvPr>
        </p:nvSpPr>
        <p:spPr/>
        <p:txBody>
          <a:bodyPr/>
          <a:lstStyle/>
          <a:p>
            <a:r>
              <a:rPr lang="en-US" smtClean="0"/>
              <a:t>FSE’11: Szeged, Hungary.</a:t>
            </a:r>
            <a:endParaRPr lang="en-US" dirty="0"/>
          </a:p>
        </p:txBody>
      </p:sp>
      <p:sp>
        <p:nvSpPr>
          <p:cNvPr id="6" name="Slide Number Placeholder 5"/>
          <p:cNvSpPr>
            <a:spLocks noGrp="1"/>
          </p:cNvSpPr>
          <p:nvPr>
            <p:ph type="sldNum" sz="quarter" idx="12"/>
          </p:nvPr>
        </p:nvSpPr>
        <p:spPr/>
        <p:txBody>
          <a:bodyPr/>
          <a:lstStyle/>
          <a:p>
            <a:fld id="{CF514AF9-C0A3-D948-905C-91873489708A}" type="slidenum">
              <a:rPr lang="en-US" smtClean="0"/>
              <a:pPr/>
              <a:t>16</a:t>
            </a:fld>
            <a:endParaRPr lang="en-US" dirty="0"/>
          </a:p>
        </p:txBody>
      </p:sp>
      <p:sp>
        <p:nvSpPr>
          <p:cNvPr id="7" name="Oval 6"/>
          <p:cNvSpPr/>
          <p:nvPr/>
        </p:nvSpPr>
        <p:spPr>
          <a:xfrm>
            <a:off x="1996183" y="4369368"/>
            <a:ext cx="152400" cy="152400"/>
          </a:xfrm>
          <a:prstGeom prst="ellipse">
            <a:avLst/>
          </a:prstGeom>
          <a:solidFill>
            <a:schemeClr val="accent2"/>
          </a:solidFill>
          <a:ln>
            <a:solidFill>
              <a:schemeClr val="accent3">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Oval 7"/>
          <p:cNvSpPr/>
          <p:nvPr/>
        </p:nvSpPr>
        <p:spPr>
          <a:xfrm>
            <a:off x="1615183" y="2260296"/>
            <a:ext cx="152400" cy="152400"/>
          </a:xfrm>
          <a:prstGeom prst="ellipse">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Oval 8"/>
          <p:cNvSpPr/>
          <p:nvPr/>
        </p:nvSpPr>
        <p:spPr>
          <a:xfrm>
            <a:off x="6874329" y="4779774"/>
            <a:ext cx="152400" cy="152400"/>
          </a:xfrm>
          <a:prstGeom prst="ellipse">
            <a:avLst/>
          </a:prstGeom>
          <a:solidFill>
            <a:schemeClr val="accent2">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Oval 10"/>
          <p:cNvSpPr/>
          <p:nvPr/>
        </p:nvSpPr>
        <p:spPr>
          <a:xfrm>
            <a:off x="5451296" y="5127067"/>
            <a:ext cx="152400" cy="152400"/>
          </a:xfrm>
          <a:prstGeom prst="ellipse">
            <a:avLst/>
          </a:prstGeom>
          <a:solidFill>
            <a:schemeClr val="accent2">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Oval 11"/>
          <p:cNvSpPr/>
          <p:nvPr/>
        </p:nvSpPr>
        <p:spPr>
          <a:xfrm>
            <a:off x="8092183" y="4206578"/>
            <a:ext cx="152400" cy="152400"/>
          </a:xfrm>
          <a:prstGeom prst="ellipse">
            <a:avLst/>
          </a:prstGeom>
          <a:solidFill>
            <a:schemeClr val="accent2">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9" name="Straight Connector 18"/>
          <p:cNvCxnSpPr>
            <a:stCxn id="12" idx="3"/>
          </p:cNvCxnSpPr>
          <p:nvPr/>
        </p:nvCxnSpPr>
        <p:spPr>
          <a:xfrm flipH="1">
            <a:off x="7037615" y="4336660"/>
            <a:ext cx="1076886" cy="519314"/>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25" name="Straight Connector 24"/>
          <p:cNvCxnSpPr>
            <a:stCxn id="116" idx="5"/>
            <a:endCxn id="12" idx="1"/>
          </p:cNvCxnSpPr>
          <p:nvPr/>
        </p:nvCxnSpPr>
        <p:spPr>
          <a:xfrm>
            <a:off x="6774465" y="3372842"/>
            <a:ext cx="1340036" cy="856054"/>
          </a:xfrm>
          <a:prstGeom prst="line">
            <a:avLst/>
          </a:prstGeom>
        </p:spPr>
        <p:style>
          <a:lnRef idx="2">
            <a:schemeClr val="accent1"/>
          </a:lnRef>
          <a:fillRef idx="0">
            <a:schemeClr val="accent1"/>
          </a:fillRef>
          <a:effectRef idx="1">
            <a:schemeClr val="accent1"/>
          </a:effectRef>
          <a:fontRef idx="minor">
            <a:schemeClr val="tx1"/>
          </a:fontRef>
        </p:style>
      </p:cxnSp>
      <p:cxnSp>
        <p:nvCxnSpPr>
          <p:cNvPr id="34" name="Straight Connector 33"/>
          <p:cNvCxnSpPr>
            <a:endCxn id="8" idx="6"/>
          </p:cNvCxnSpPr>
          <p:nvPr/>
        </p:nvCxnSpPr>
        <p:spPr>
          <a:xfrm flipH="1">
            <a:off x="1767583" y="2027235"/>
            <a:ext cx="1042827" cy="309261"/>
          </a:xfrm>
          <a:prstGeom prst="line">
            <a:avLst/>
          </a:prstGeom>
        </p:spPr>
        <p:style>
          <a:lnRef idx="2">
            <a:schemeClr val="accent1"/>
          </a:lnRef>
          <a:fillRef idx="0">
            <a:schemeClr val="accent1"/>
          </a:fillRef>
          <a:effectRef idx="1">
            <a:schemeClr val="accent1"/>
          </a:effectRef>
          <a:fontRef idx="minor">
            <a:schemeClr val="tx1"/>
          </a:fontRef>
        </p:style>
      </p:cxnSp>
      <p:cxnSp>
        <p:nvCxnSpPr>
          <p:cNvPr id="38" name="Straight Connector 37"/>
          <p:cNvCxnSpPr>
            <a:stCxn id="8" idx="4"/>
            <a:endCxn id="7" idx="0"/>
          </p:cNvCxnSpPr>
          <p:nvPr/>
        </p:nvCxnSpPr>
        <p:spPr>
          <a:xfrm>
            <a:off x="1691383" y="2412696"/>
            <a:ext cx="381000" cy="1956672"/>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39" name="Straight Connector 38"/>
          <p:cNvCxnSpPr>
            <a:stCxn id="11" idx="6"/>
            <a:endCxn id="9" idx="3"/>
          </p:cNvCxnSpPr>
          <p:nvPr/>
        </p:nvCxnSpPr>
        <p:spPr>
          <a:xfrm flipV="1">
            <a:off x="5603696" y="4909856"/>
            <a:ext cx="1292951" cy="293411"/>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sp>
        <p:nvSpPr>
          <p:cNvPr id="46" name="TextBox 45"/>
          <p:cNvSpPr txBox="1"/>
          <p:nvPr/>
        </p:nvSpPr>
        <p:spPr>
          <a:xfrm>
            <a:off x="2792911" y="4226985"/>
            <a:ext cx="722360" cy="369332"/>
          </a:xfrm>
          <a:prstGeom prst="rect">
            <a:avLst/>
          </a:prstGeom>
          <a:noFill/>
        </p:spPr>
        <p:txBody>
          <a:bodyPr wrap="square" rtlCol="0">
            <a:spAutoFit/>
          </a:bodyPr>
          <a:lstStyle/>
          <a:p>
            <a:r>
              <a:rPr lang="en-US" dirty="0" smtClean="0"/>
              <a:t>3.00</a:t>
            </a:r>
            <a:endParaRPr lang="en-US" dirty="0"/>
          </a:p>
        </p:txBody>
      </p:sp>
      <p:sp>
        <p:nvSpPr>
          <p:cNvPr id="48" name="TextBox 47"/>
          <p:cNvSpPr txBox="1"/>
          <p:nvPr/>
        </p:nvSpPr>
        <p:spPr>
          <a:xfrm>
            <a:off x="4320530" y="4671308"/>
            <a:ext cx="676238" cy="369332"/>
          </a:xfrm>
          <a:prstGeom prst="rect">
            <a:avLst/>
          </a:prstGeom>
          <a:noFill/>
        </p:spPr>
        <p:txBody>
          <a:bodyPr wrap="square" rtlCol="0">
            <a:spAutoFit/>
          </a:bodyPr>
          <a:lstStyle/>
          <a:p>
            <a:r>
              <a:rPr lang="en-US" dirty="0" smtClean="0"/>
              <a:t>2.00</a:t>
            </a:r>
            <a:endParaRPr lang="en-US" dirty="0"/>
          </a:p>
        </p:txBody>
      </p:sp>
      <p:sp>
        <p:nvSpPr>
          <p:cNvPr id="52" name="TextBox 51"/>
          <p:cNvSpPr txBox="1"/>
          <p:nvPr/>
        </p:nvSpPr>
        <p:spPr>
          <a:xfrm>
            <a:off x="7230875" y="3289678"/>
            <a:ext cx="690366" cy="369332"/>
          </a:xfrm>
          <a:prstGeom prst="rect">
            <a:avLst/>
          </a:prstGeom>
          <a:noFill/>
        </p:spPr>
        <p:txBody>
          <a:bodyPr wrap="square" rtlCol="0">
            <a:spAutoFit/>
          </a:bodyPr>
          <a:lstStyle/>
          <a:p>
            <a:r>
              <a:rPr lang="en-US" dirty="0" smtClean="0"/>
              <a:t>1.00</a:t>
            </a:r>
            <a:endParaRPr lang="en-US" dirty="0"/>
          </a:p>
        </p:txBody>
      </p:sp>
      <p:sp>
        <p:nvSpPr>
          <p:cNvPr id="66" name="TextBox 65"/>
          <p:cNvSpPr txBox="1"/>
          <p:nvPr/>
        </p:nvSpPr>
        <p:spPr>
          <a:xfrm>
            <a:off x="4541677" y="3659010"/>
            <a:ext cx="676238" cy="369332"/>
          </a:xfrm>
          <a:prstGeom prst="rect">
            <a:avLst/>
          </a:prstGeom>
          <a:noFill/>
        </p:spPr>
        <p:txBody>
          <a:bodyPr wrap="square" rtlCol="0">
            <a:spAutoFit/>
          </a:bodyPr>
          <a:lstStyle/>
          <a:p>
            <a:r>
              <a:rPr lang="en-US" dirty="0"/>
              <a:t>4</a:t>
            </a:r>
            <a:r>
              <a:rPr lang="en-US" dirty="0" smtClean="0"/>
              <a:t>.00</a:t>
            </a:r>
            <a:endParaRPr lang="en-US" dirty="0"/>
          </a:p>
        </p:txBody>
      </p:sp>
      <p:sp>
        <p:nvSpPr>
          <p:cNvPr id="67" name="TextBox 66"/>
          <p:cNvSpPr txBox="1"/>
          <p:nvPr/>
        </p:nvSpPr>
        <p:spPr>
          <a:xfrm>
            <a:off x="5603696" y="2553428"/>
            <a:ext cx="676238" cy="369332"/>
          </a:xfrm>
          <a:prstGeom prst="rect">
            <a:avLst/>
          </a:prstGeom>
          <a:noFill/>
        </p:spPr>
        <p:txBody>
          <a:bodyPr wrap="square" rtlCol="0">
            <a:spAutoFit/>
          </a:bodyPr>
          <a:lstStyle/>
          <a:p>
            <a:r>
              <a:rPr lang="en-US" dirty="0" smtClean="0"/>
              <a:t>4.10</a:t>
            </a:r>
            <a:endParaRPr lang="en-US" dirty="0"/>
          </a:p>
        </p:txBody>
      </p:sp>
      <p:sp>
        <p:nvSpPr>
          <p:cNvPr id="68" name="TextBox 67"/>
          <p:cNvSpPr txBox="1"/>
          <p:nvPr/>
        </p:nvSpPr>
        <p:spPr>
          <a:xfrm>
            <a:off x="3878789" y="1890964"/>
            <a:ext cx="676238" cy="369332"/>
          </a:xfrm>
          <a:prstGeom prst="rect">
            <a:avLst/>
          </a:prstGeom>
          <a:noFill/>
        </p:spPr>
        <p:txBody>
          <a:bodyPr wrap="square" rtlCol="0">
            <a:spAutoFit/>
          </a:bodyPr>
          <a:lstStyle/>
          <a:p>
            <a:r>
              <a:rPr lang="en-US" dirty="0"/>
              <a:t>3</a:t>
            </a:r>
            <a:r>
              <a:rPr lang="en-US" dirty="0" smtClean="0"/>
              <a:t>.00</a:t>
            </a:r>
            <a:endParaRPr lang="en-US" dirty="0"/>
          </a:p>
        </p:txBody>
      </p:sp>
      <p:sp>
        <p:nvSpPr>
          <p:cNvPr id="69" name="TextBox 68"/>
          <p:cNvSpPr txBox="1"/>
          <p:nvPr/>
        </p:nvSpPr>
        <p:spPr>
          <a:xfrm>
            <a:off x="1881883" y="3188176"/>
            <a:ext cx="676238" cy="369332"/>
          </a:xfrm>
          <a:prstGeom prst="rect">
            <a:avLst/>
          </a:prstGeom>
          <a:noFill/>
        </p:spPr>
        <p:txBody>
          <a:bodyPr wrap="square" rtlCol="0">
            <a:spAutoFit/>
          </a:bodyPr>
          <a:lstStyle/>
          <a:p>
            <a:r>
              <a:rPr lang="en-US" dirty="0" smtClean="0"/>
              <a:t>2.00</a:t>
            </a:r>
            <a:endParaRPr lang="en-US" dirty="0"/>
          </a:p>
        </p:txBody>
      </p:sp>
      <p:sp>
        <p:nvSpPr>
          <p:cNvPr id="71" name="TextBox 70"/>
          <p:cNvSpPr txBox="1"/>
          <p:nvPr/>
        </p:nvSpPr>
        <p:spPr>
          <a:xfrm>
            <a:off x="5912052" y="4649269"/>
            <a:ext cx="676238" cy="369332"/>
          </a:xfrm>
          <a:prstGeom prst="rect">
            <a:avLst/>
          </a:prstGeom>
          <a:noFill/>
        </p:spPr>
        <p:txBody>
          <a:bodyPr wrap="square" rtlCol="0">
            <a:spAutoFit/>
          </a:bodyPr>
          <a:lstStyle/>
          <a:p>
            <a:r>
              <a:rPr lang="en-US" dirty="0" smtClean="0"/>
              <a:t>1.00</a:t>
            </a:r>
            <a:endParaRPr lang="en-US" dirty="0"/>
          </a:p>
        </p:txBody>
      </p:sp>
      <p:sp>
        <p:nvSpPr>
          <p:cNvPr id="73" name="TextBox 72"/>
          <p:cNvSpPr txBox="1"/>
          <p:nvPr/>
        </p:nvSpPr>
        <p:spPr>
          <a:xfrm>
            <a:off x="4879796" y="5638800"/>
            <a:ext cx="1380827" cy="369332"/>
          </a:xfrm>
          <a:prstGeom prst="rect">
            <a:avLst/>
          </a:prstGeom>
          <a:noFill/>
        </p:spPr>
        <p:txBody>
          <a:bodyPr wrap="none" rtlCol="0">
            <a:spAutoFit/>
          </a:bodyPr>
          <a:lstStyle/>
          <a:p>
            <a:r>
              <a:rPr lang="en-US" b="1" dirty="0" smtClean="0"/>
              <a:t>You are here</a:t>
            </a:r>
            <a:endParaRPr lang="en-US" b="1" dirty="0"/>
          </a:p>
        </p:txBody>
      </p:sp>
      <p:sp>
        <p:nvSpPr>
          <p:cNvPr id="116" name="Oval 115"/>
          <p:cNvSpPr/>
          <p:nvPr/>
        </p:nvSpPr>
        <p:spPr>
          <a:xfrm>
            <a:off x="6644383" y="3242760"/>
            <a:ext cx="152400" cy="152400"/>
          </a:xfrm>
          <a:prstGeom prst="ellipse">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22" name="Straight Connector 121"/>
          <p:cNvCxnSpPr>
            <a:stCxn id="116" idx="4"/>
            <a:endCxn id="9" idx="7"/>
          </p:cNvCxnSpPr>
          <p:nvPr/>
        </p:nvCxnSpPr>
        <p:spPr>
          <a:xfrm>
            <a:off x="6720583" y="3395160"/>
            <a:ext cx="283828" cy="1406932"/>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sp>
        <p:nvSpPr>
          <p:cNvPr id="134" name="Oval 133"/>
          <p:cNvSpPr/>
          <p:nvPr/>
        </p:nvSpPr>
        <p:spPr>
          <a:xfrm>
            <a:off x="3832596" y="4970734"/>
            <a:ext cx="152400" cy="152400"/>
          </a:xfrm>
          <a:prstGeom prst="ellipse">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35" name="Straight Connector 134"/>
          <p:cNvCxnSpPr>
            <a:endCxn id="134" idx="2"/>
          </p:cNvCxnSpPr>
          <p:nvPr/>
        </p:nvCxnSpPr>
        <p:spPr>
          <a:xfrm>
            <a:off x="2148583" y="4445568"/>
            <a:ext cx="1684013" cy="601366"/>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39" name="Straight Connector 138"/>
          <p:cNvCxnSpPr>
            <a:endCxn id="11" idx="2"/>
          </p:cNvCxnSpPr>
          <p:nvPr/>
        </p:nvCxnSpPr>
        <p:spPr>
          <a:xfrm>
            <a:off x="3961023" y="5073109"/>
            <a:ext cx="1490273" cy="130158"/>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41" name="Straight Connector 140"/>
          <p:cNvCxnSpPr>
            <a:endCxn id="134" idx="7"/>
          </p:cNvCxnSpPr>
          <p:nvPr/>
        </p:nvCxnSpPr>
        <p:spPr>
          <a:xfrm flipH="1">
            <a:off x="3962678" y="2694301"/>
            <a:ext cx="840918" cy="2298751"/>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sp>
        <p:nvSpPr>
          <p:cNvPr id="146" name="Oval 145"/>
          <p:cNvSpPr/>
          <p:nvPr/>
        </p:nvSpPr>
        <p:spPr>
          <a:xfrm>
            <a:off x="4727396" y="2553428"/>
            <a:ext cx="152400" cy="152400"/>
          </a:xfrm>
          <a:prstGeom prst="ellipse">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3" name="TextBox 152"/>
          <p:cNvSpPr txBox="1"/>
          <p:nvPr/>
        </p:nvSpPr>
        <p:spPr>
          <a:xfrm>
            <a:off x="1734264" y="1743650"/>
            <a:ext cx="676238" cy="369332"/>
          </a:xfrm>
          <a:prstGeom prst="rect">
            <a:avLst/>
          </a:prstGeom>
          <a:noFill/>
        </p:spPr>
        <p:txBody>
          <a:bodyPr wrap="square" rtlCol="0">
            <a:spAutoFit/>
          </a:bodyPr>
          <a:lstStyle/>
          <a:p>
            <a:r>
              <a:rPr lang="en-US" dirty="0" smtClean="0"/>
              <a:t>2.00</a:t>
            </a:r>
            <a:endParaRPr lang="en-US" dirty="0"/>
          </a:p>
        </p:txBody>
      </p:sp>
      <p:sp>
        <p:nvSpPr>
          <p:cNvPr id="154" name="TextBox 153"/>
          <p:cNvSpPr txBox="1"/>
          <p:nvPr/>
        </p:nvSpPr>
        <p:spPr>
          <a:xfrm>
            <a:off x="7401817" y="4649269"/>
            <a:ext cx="690366" cy="369332"/>
          </a:xfrm>
          <a:prstGeom prst="rect">
            <a:avLst/>
          </a:prstGeom>
          <a:noFill/>
        </p:spPr>
        <p:txBody>
          <a:bodyPr wrap="square" rtlCol="0">
            <a:spAutoFit/>
          </a:bodyPr>
          <a:lstStyle/>
          <a:p>
            <a:r>
              <a:rPr lang="en-US" dirty="0" smtClean="0"/>
              <a:t>1.00</a:t>
            </a:r>
            <a:endParaRPr lang="en-US" dirty="0"/>
          </a:p>
        </p:txBody>
      </p:sp>
      <p:sp>
        <p:nvSpPr>
          <p:cNvPr id="155" name="TextBox 154"/>
          <p:cNvSpPr txBox="1"/>
          <p:nvPr/>
        </p:nvSpPr>
        <p:spPr>
          <a:xfrm>
            <a:off x="6891604" y="4209670"/>
            <a:ext cx="690366" cy="369332"/>
          </a:xfrm>
          <a:prstGeom prst="rect">
            <a:avLst/>
          </a:prstGeom>
          <a:noFill/>
        </p:spPr>
        <p:txBody>
          <a:bodyPr wrap="square" rtlCol="0">
            <a:spAutoFit/>
          </a:bodyPr>
          <a:lstStyle/>
          <a:p>
            <a:r>
              <a:rPr lang="en-US" dirty="0" smtClean="0"/>
              <a:t>1.00</a:t>
            </a:r>
            <a:endParaRPr lang="en-US" dirty="0"/>
          </a:p>
        </p:txBody>
      </p:sp>
      <p:sp>
        <p:nvSpPr>
          <p:cNvPr id="10259" name="Isosceles Triangle 10258"/>
          <p:cNvSpPr/>
          <p:nvPr/>
        </p:nvSpPr>
        <p:spPr>
          <a:xfrm>
            <a:off x="5357860" y="5279467"/>
            <a:ext cx="339271" cy="413266"/>
          </a:xfrm>
          <a:prstGeom prst="triangle">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260" name="TextBox 10259"/>
          <p:cNvSpPr txBox="1"/>
          <p:nvPr/>
        </p:nvSpPr>
        <p:spPr>
          <a:xfrm>
            <a:off x="4706159" y="1918584"/>
            <a:ext cx="393056" cy="584775"/>
          </a:xfrm>
          <a:prstGeom prst="rect">
            <a:avLst/>
          </a:prstGeom>
          <a:noFill/>
        </p:spPr>
        <p:txBody>
          <a:bodyPr wrap="none" rtlCol="0">
            <a:spAutoFit/>
          </a:bodyPr>
          <a:lstStyle/>
          <a:p>
            <a:r>
              <a:rPr lang="en-US" sz="3200" dirty="0" smtClean="0">
                <a:sym typeface="Symbol"/>
              </a:rPr>
              <a:t>6</a:t>
            </a:r>
            <a:endParaRPr lang="en-US" sz="3200" dirty="0"/>
          </a:p>
        </p:txBody>
      </p:sp>
      <p:sp>
        <p:nvSpPr>
          <p:cNvPr id="159" name="TextBox 158"/>
          <p:cNvSpPr txBox="1"/>
          <p:nvPr/>
        </p:nvSpPr>
        <p:spPr>
          <a:xfrm>
            <a:off x="6481575" y="2545034"/>
            <a:ext cx="393056" cy="584775"/>
          </a:xfrm>
          <a:prstGeom prst="rect">
            <a:avLst/>
          </a:prstGeom>
          <a:noFill/>
        </p:spPr>
        <p:txBody>
          <a:bodyPr wrap="none" rtlCol="0">
            <a:spAutoFit/>
          </a:bodyPr>
          <a:lstStyle/>
          <a:p>
            <a:r>
              <a:rPr lang="en-US" sz="3200" dirty="0" smtClean="0">
                <a:sym typeface="Symbol"/>
              </a:rPr>
              <a:t>2</a:t>
            </a:r>
            <a:endParaRPr lang="en-US" sz="3200" dirty="0"/>
          </a:p>
        </p:txBody>
      </p:sp>
      <p:sp>
        <p:nvSpPr>
          <p:cNvPr id="160" name="TextBox 159"/>
          <p:cNvSpPr txBox="1"/>
          <p:nvPr/>
        </p:nvSpPr>
        <p:spPr>
          <a:xfrm>
            <a:off x="6787721" y="5018601"/>
            <a:ext cx="393056" cy="584775"/>
          </a:xfrm>
          <a:prstGeom prst="rect">
            <a:avLst/>
          </a:prstGeom>
          <a:noFill/>
        </p:spPr>
        <p:txBody>
          <a:bodyPr wrap="none" rtlCol="0">
            <a:spAutoFit/>
          </a:bodyPr>
          <a:lstStyle/>
          <a:p>
            <a:r>
              <a:rPr lang="en-US" sz="3200" dirty="0" smtClean="0">
                <a:sym typeface="Symbol"/>
              </a:rPr>
              <a:t>1</a:t>
            </a:r>
            <a:endParaRPr lang="en-US" sz="3200" dirty="0"/>
          </a:p>
        </p:txBody>
      </p:sp>
      <p:sp>
        <p:nvSpPr>
          <p:cNvPr id="161" name="TextBox 160"/>
          <p:cNvSpPr txBox="1"/>
          <p:nvPr/>
        </p:nvSpPr>
        <p:spPr>
          <a:xfrm>
            <a:off x="8320783" y="3936993"/>
            <a:ext cx="393056" cy="584775"/>
          </a:xfrm>
          <a:prstGeom prst="rect">
            <a:avLst/>
          </a:prstGeom>
          <a:noFill/>
        </p:spPr>
        <p:txBody>
          <a:bodyPr wrap="none" rtlCol="0">
            <a:spAutoFit/>
          </a:bodyPr>
          <a:lstStyle/>
          <a:p>
            <a:r>
              <a:rPr lang="en-US" sz="3200" dirty="0" smtClean="0">
                <a:sym typeface="Symbol"/>
              </a:rPr>
              <a:t>2</a:t>
            </a:r>
            <a:endParaRPr lang="en-US" sz="3200" dirty="0"/>
          </a:p>
        </p:txBody>
      </p:sp>
      <p:sp>
        <p:nvSpPr>
          <p:cNvPr id="162" name="TextBox 161"/>
          <p:cNvSpPr txBox="1"/>
          <p:nvPr/>
        </p:nvSpPr>
        <p:spPr>
          <a:xfrm>
            <a:off x="3593588" y="5107958"/>
            <a:ext cx="393056" cy="584775"/>
          </a:xfrm>
          <a:prstGeom prst="rect">
            <a:avLst/>
          </a:prstGeom>
          <a:noFill/>
        </p:spPr>
        <p:txBody>
          <a:bodyPr wrap="none" rtlCol="0">
            <a:spAutoFit/>
          </a:bodyPr>
          <a:lstStyle/>
          <a:p>
            <a:r>
              <a:rPr lang="en-US" sz="3200" dirty="0" smtClean="0">
                <a:sym typeface="Symbol"/>
              </a:rPr>
              <a:t>2</a:t>
            </a:r>
            <a:endParaRPr lang="en-US" sz="3200" dirty="0"/>
          </a:p>
        </p:txBody>
      </p:sp>
      <p:sp>
        <p:nvSpPr>
          <p:cNvPr id="163" name="TextBox 162"/>
          <p:cNvSpPr txBox="1"/>
          <p:nvPr/>
        </p:nvSpPr>
        <p:spPr>
          <a:xfrm>
            <a:off x="1594367" y="4488334"/>
            <a:ext cx="393056" cy="584775"/>
          </a:xfrm>
          <a:prstGeom prst="rect">
            <a:avLst/>
          </a:prstGeom>
          <a:noFill/>
        </p:spPr>
        <p:txBody>
          <a:bodyPr wrap="none" rtlCol="0">
            <a:spAutoFit/>
          </a:bodyPr>
          <a:lstStyle/>
          <a:p>
            <a:r>
              <a:rPr lang="en-US" sz="3200" dirty="0" smtClean="0">
                <a:sym typeface="Symbol"/>
              </a:rPr>
              <a:t>5</a:t>
            </a:r>
            <a:endParaRPr lang="en-US" sz="3200" dirty="0"/>
          </a:p>
        </p:txBody>
      </p:sp>
      <p:sp>
        <p:nvSpPr>
          <p:cNvPr id="164" name="TextBox 163"/>
          <p:cNvSpPr txBox="1"/>
          <p:nvPr/>
        </p:nvSpPr>
        <p:spPr>
          <a:xfrm>
            <a:off x="1103164" y="2091951"/>
            <a:ext cx="393056" cy="584775"/>
          </a:xfrm>
          <a:prstGeom prst="rect">
            <a:avLst/>
          </a:prstGeom>
          <a:noFill/>
        </p:spPr>
        <p:txBody>
          <a:bodyPr wrap="none" rtlCol="0">
            <a:spAutoFit/>
          </a:bodyPr>
          <a:lstStyle/>
          <a:p>
            <a:r>
              <a:rPr lang="en-US" sz="3200" dirty="0" smtClean="0">
                <a:sym typeface="Symbol"/>
              </a:rPr>
              <a:t>7</a:t>
            </a:r>
            <a:endParaRPr lang="en-US" sz="3200" dirty="0"/>
          </a:p>
        </p:txBody>
      </p:sp>
      <p:sp>
        <p:nvSpPr>
          <p:cNvPr id="166" name="Oval 165"/>
          <p:cNvSpPr/>
          <p:nvPr/>
        </p:nvSpPr>
        <p:spPr>
          <a:xfrm>
            <a:off x="2800814" y="1923230"/>
            <a:ext cx="152400" cy="152400"/>
          </a:xfrm>
          <a:prstGeom prst="ellipse">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0263" name="Picture 4" descr="C:\Users\rel\AppData\Local\Microsoft\Windows\Temporary Internet Files\Content.IE5\IKK9KGJD\MC900433916[1].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58121" y="1203723"/>
            <a:ext cx="671010" cy="671010"/>
          </a:xfrm>
          <a:prstGeom prst="rect">
            <a:avLst/>
          </a:prstGeom>
          <a:noFill/>
          <a:extLst>
            <a:ext uri="{909E8E84-426E-40DD-AFC4-6F175D3DCCD1}">
              <a14:hiddenFill xmlns:a14="http://schemas.microsoft.com/office/drawing/2010/main">
                <a:solidFill>
                  <a:srgbClr val="FFFFFF"/>
                </a:solidFill>
              </a14:hiddenFill>
            </a:ext>
          </a:extLst>
        </p:spPr>
      </p:pic>
      <p:cxnSp>
        <p:nvCxnSpPr>
          <p:cNvPr id="49" name="Straight Connector 48"/>
          <p:cNvCxnSpPr>
            <a:stCxn id="146" idx="2"/>
            <a:endCxn id="166" idx="5"/>
          </p:cNvCxnSpPr>
          <p:nvPr/>
        </p:nvCxnSpPr>
        <p:spPr>
          <a:xfrm flipH="1" flipV="1">
            <a:off x="2930896" y="2053312"/>
            <a:ext cx="1796500" cy="576316"/>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53" name="Straight Connector 52"/>
          <p:cNvCxnSpPr>
            <a:stCxn id="116" idx="2"/>
            <a:endCxn id="146" idx="5"/>
          </p:cNvCxnSpPr>
          <p:nvPr/>
        </p:nvCxnSpPr>
        <p:spPr>
          <a:xfrm flipH="1" flipV="1">
            <a:off x="4857478" y="2683510"/>
            <a:ext cx="1786905" cy="635450"/>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sp>
        <p:nvSpPr>
          <p:cNvPr id="50" name="TextBox 49"/>
          <p:cNvSpPr txBox="1"/>
          <p:nvPr/>
        </p:nvSpPr>
        <p:spPr>
          <a:xfrm>
            <a:off x="2697098" y="2213361"/>
            <a:ext cx="393056" cy="584775"/>
          </a:xfrm>
          <a:prstGeom prst="rect">
            <a:avLst/>
          </a:prstGeom>
          <a:noFill/>
        </p:spPr>
        <p:txBody>
          <a:bodyPr wrap="none" rtlCol="0">
            <a:spAutoFit/>
          </a:bodyPr>
          <a:lstStyle/>
          <a:p>
            <a:r>
              <a:rPr lang="en-US" sz="3200" b="1" dirty="0" smtClean="0">
                <a:solidFill>
                  <a:schemeClr val="accent2">
                    <a:lumMod val="75000"/>
                  </a:schemeClr>
                </a:solidFill>
                <a:sym typeface="Symbol"/>
              </a:rPr>
              <a:t>9</a:t>
            </a:r>
            <a:endParaRPr lang="en-US" sz="3200" b="1" dirty="0">
              <a:solidFill>
                <a:schemeClr val="accent2">
                  <a:lumMod val="75000"/>
                </a:schemeClr>
              </a:solidFill>
            </a:endParaRPr>
          </a:p>
        </p:txBody>
      </p:sp>
    </p:spTree>
    <p:extLst>
      <p:ext uri="{BB962C8B-B14F-4D97-AF65-F5344CB8AC3E}">
        <p14:creationId xmlns:p14="http://schemas.microsoft.com/office/powerpoint/2010/main" val="391724179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1357" y="1171017"/>
            <a:ext cx="7259426" cy="5024964"/>
          </a:xfrm>
          <a:prstGeom prst="rect">
            <a:avLst/>
          </a:prstGeom>
          <a:noFill/>
          <a:ln>
            <a:noFill/>
          </a:ln>
          <a:effectLst/>
        </p:spPr>
      </p:pic>
      <p:sp>
        <p:nvSpPr>
          <p:cNvPr id="76" name="Rectangle 75"/>
          <p:cNvSpPr/>
          <p:nvPr/>
        </p:nvSpPr>
        <p:spPr>
          <a:xfrm>
            <a:off x="853184" y="1088466"/>
            <a:ext cx="7610930" cy="5354068"/>
          </a:xfrm>
          <a:prstGeom prst="rect">
            <a:avLst/>
          </a:prstGeom>
          <a:solidFill>
            <a:schemeClr val="bg1">
              <a:alpha val="83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ym typeface="Symbol"/>
              </a:rPr>
              <a:t></a:t>
            </a:r>
            <a:endParaRPr lang="en-US" dirty="0"/>
          </a:p>
        </p:txBody>
      </p:sp>
      <p:sp>
        <p:nvSpPr>
          <p:cNvPr id="2" name="Title 1"/>
          <p:cNvSpPr>
            <a:spLocks noGrp="1"/>
          </p:cNvSpPr>
          <p:nvPr>
            <p:ph type="title"/>
          </p:nvPr>
        </p:nvSpPr>
        <p:spPr/>
        <p:txBody>
          <a:bodyPr/>
          <a:lstStyle/>
          <a:p>
            <a:r>
              <a:rPr lang="en-US" dirty="0" smtClean="0"/>
              <a:t>Robustness of shortest path</a:t>
            </a:r>
            <a:endParaRPr lang="en-US" dirty="0"/>
          </a:p>
        </p:txBody>
      </p:sp>
      <p:sp>
        <p:nvSpPr>
          <p:cNvPr id="4" name="Footer Placeholder 3"/>
          <p:cNvSpPr>
            <a:spLocks noGrp="1"/>
          </p:cNvSpPr>
          <p:nvPr>
            <p:ph type="ftr" sz="quarter" idx="11"/>
          </p:nvPr>
        </p:nvSpPr>
        <p:spPr/>
        <p:txBody>
          <a:bodyPr/>
          <a:lstStyle/>
          <a:p>
            <a:r>
              <a:rPr lang="en-US" smtClean="0"/>
              <a:t>Proving programs robust</a:t>
            </a:r>
            <a:endParaRPr lang="en-US" dirty="0"/>
          </a:p>
        </p:txBody>
      </p:sp>
      <p:sp>
        <p:nvSpPr>
          <p:cNvPr id="5" name="Date Placeholder 4"/>
          <p:cNvSpPr>
            <a:spLocks noGrp="1"/>
          </p:cNvSpPr>
          <p:nvPr>
            <p:ph type="dt" sz="half" idx="10"/>
          </p:nvPr>
        </p:nvSpPr>
        <p:spPr/>
        <p:txBody>
          <a:bodyPr/>
          <a:lstStyle/>
          <a:p>
            <a:r>
              <a:rPr lang="en-US" smtClean="0"/>
              <a:t>FSE’11: Szeged, Hungary.</a:t>
            </a:r>
            <a:endParaRPr lang="en-US" dirty="0"/>
          </a:p>
        </p:txBody>
      </p:sp>
      <p:sp>
        <p:nvSpPr>
          <p:cNvPr id="6" name="Slide Number Placeholder 5"/>
          <p:cNvSpPr>
            <a:spLocks noGrp="1"/>
          </p:cNvSpPr>
          <p:nvPr>
            <p:ph type="sldNum" sz="quarter" idx="12"/>
          </p:nvPr>
        </p:nvSpPr>
        <p:spPr/>
        <p:txBody>
          <a:bodyPr/>
          <a:lstStyle/>
          <a:p>
            <a:fld id="{CF514AF9-C0A3-D948-905C-91873489708A}" type="slidenum">
              <a:rPr lang="en-US" smtClean="0"/>
              <a:pPr/>
              <a:t>17</a:t>
            </a:fld>
            <a:endParaRPr lang="en-US" dirty="0"/>
          </a:p>
        </p:txBody>
      </p:sp>
      <p:sp>
        <p:nvSpPr>
          <p:cNvPr id="7" name="Oval 6"/>
          <p:cNvSpPr/>
          <p:nvPr/>
        </p:nvSpPr>
        <p:spPr>
          <a:xfrm>
            <a:off x="1996183" y="4369368"/>
            <a:ext cx="152400" cy="152400"/>
          </a:xfrm>
          <a:prstGeom prst="ellipse">
            <a:avLst/>
          </a:prstGeom>
          <a:solidFill>
            <a:schemeClr val="accent2"/>
          </a:solidFill>
          <a:ln>
            <a:solidFill>
              <a:schemeClr val="accent3">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Oval 7"/>
          <p:cNvSpPr/>
          <p:nvPr/>
        </p:nvSpPr>
        <p:spPr>
          <a:xfrm>
            <a:off x="1615183" y="2260296"/>
            <a:ext cx="152400" cy="152400"/>
          </a:xfrm>
          <a:prstGeom prst="ellipse">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Oval 8"/>
          <p:cNvSpPr/>
          <p:nvPr/>
        </p:nvSpPr>
        <p:spPr>
          <a:xfrm>
            <a:off x="6874329" y="4779774"/>
            <a:ext cx="152400" cy="152400"/>
          </a:xfrm>
          <a:prstGeom prst="ellipse">
            <a:avLst/>
          </a:prstGeom>
          <a:solidFill>
            <a:schemeClr val="accent2">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Oval 11"/>
          <p:cNvSpPr/>
          <p:nvPr/>
        </p:nvSpPr>
        <p:spPr>
          <a:xfrm>
            <a:off x="8092183" y="4206578"/>
            <a:ext cx="152400" cy="152400"/>
          </a:xfrm>
          <a:prstGeom prst="ellipse">
            <a:avLst/>
          </a:prstGeom>
          <a:solidFill>
            <a:schemeClr val="accent2">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9" name="Straight Connector 18"/>
          <p:cNvCxnSpPr>
            <a:stCxn id="12" idx="3"/>
          </p:cNvCxnSpPr>
          <p:nvPr/>
        </p:nvCxnSpPr>
        <p:spPr>
          <a:xfrm flipH="1">
            <a:off x="7037615" y="4336660"/>
            <a:ext cx="1076886" cy="519314"/>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25" name="Straight Connector 24"/>
          <p:cNvCxnSpPr>
            <a:stCxn id="116" idx="5"/>
            <a:endCxn id="12" idx="1"/>
          </p:cNvCxnSpPr>
          <p:nvPr/>
        </p:nvCxnSpPr>
        <p:spPr>
          <a:xfrm>
            <a:off x="6774465" y="3372842"/>
            <a:ext cx="1340036" cy="856054"/>
          </a:xfrm>
          <a:prstGeom prst="line">
            <a:avLst/>
          </a:prstGeom>
        </p:spPr>
        <p:style>
          <a:lnRef idx="2">
            <a:schemeClr val="accent1"/>
          </a:lnRef>
          <a:fillRef idx="0">
            <a:schemeClr val="accent1"/>
          </a:fillRef>
          <a:effectRef idx="1">
            <a:schemeClr val="accent1"/>
          </a:effectRef>
          <a:fontRef idx="minor">
            <a:schemeClr val="tx1"/>
          </a:fontRef>
        </p:style>
      </p:cxnSp>
      <p:cxnSp>
        <p:nvCxnSpPr>
          <p:cNvPr id="34" name="Straight Connector 33"/>
          <p:cNvCxnSpPr>
            <a:endCxn id="8" idx="6"/>
          </p:cNvCxnSpPr>
          <p:nvPr/>
        </p:nvCxnSpPr>
        <p:spPr>
          <a:xfrm flipH="1">
            <a:off x="1767583" y="2027235"/>
            <a:ext cx="1042827" cy="309261"/>
          </a:xfrm>
          <a:prstGeom prst="line">
            <a:avLst/>
          </a:prstGeom>
        </p:spPr>
        <p:style>
          <a:lnRef idx="2">
            <a:schemeClr val="accent1"/>
          </a:lnRef>
          <a:fillRef idx="0">
            <a:schemeClr val="accent1"/>
          </a:fillRef>
          <a:effectRef idx="1">
            <a:schemeClr val="accent1"/>
          </a:effectRef>
          <a:fontRef idx="minor">
            <a:schemeClr val="tx1"/>
          </a:fontRef>
        </p:style>
      </p:cxnSp>
      <p:cxnSp>
        <p:nvCxnSpPr>
          <p:cNvPr id="38" name="Straight Connector 37"/>
          <p:cNvCxnSpPr>
            <a:stCxn id="8" idx="4"/>
            <a:endCxn id="7" idx="0"/>
          </p:cNvCxnSpPr>
          <p:nvPr/>
        </p:nvCxnSpPr>
        <p:spPr>
          <a:xfrm>
            <a:off x="1691383" y="2412696"/>
            <a:ext cx="381000" cy="1956672"/>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39" name="Straight Connector 38"/>
          <p:cNvCxnSpPr>
            <a:stCxn id="11" idx="6"/>
            <a:endCxn id="9" idx="3"/>
          </p:cNvCxnSpPr>
          <p:nvPr/>
        </p:nvCxnSpPr>
        <p:spPr>
          <a:xfrm flipV="1">
            <a:off x="5603696" y="4909856"/>
            <a:ext cx="1292951" cy="293411"/>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sp>
        <p:nvSpPr>
          <p:cNvPr id="46" name="TextBox 45"/>
          <p:cNvSpPr txBox="1"/>
          <p:nvPr/>
        </p:nvSpPr>
        <p:spPr>
          <a:xfrm>
            <a:off x="2792911" y="4226985"/>
            <a:ext cx="722360" cy="369332"/>
          </a:xfrm>
          <a:prstGeom prst="rect">
            <a:avLst/>
          </a:prstGeom>
          <a:noFill/>
        </p:spPr>
        <p:txBody>
          <a:bodyPr wrap="square" rtlCol="0">
            <a:spAutoFit/>
          </a:bodyPr>
          <a:lstStyle/>
          <a:p>
            <a:r>
              <a:rPr lang="en-US" dirty="0" smtClean="0"/>
              <a:t>3.00</a:t>
            </a:r>
            <a:endParaRPr lang="en-US" dirty="0"/>
          </a:p>
        </p:txBody>
      </p:sp>
      <p:sp>
        <p:nvSpPr>
          <p:cNvPr id="48" name="TextBox 47"/>
          <p:cNvSpPr txBox="1"/>
          <p:nvPr/>
        </p:nvSpPr>
        <p:spPr>
          <a:xfrm>
            <a:off x="4320530" y="4671308"/>
            <a:ext cx="676238" cy="369332"/>
          </a:xfrm>
          <a:prstGeom prst="rect">
            <a:avLst/>
          </a:prstGeom>
          <a:noFill/>
        </p:spPr>
        <p:txBody>
          <a:bodyPr wrap="square" rtlCol="0">
            <a:spAutoFit/>
          </a:bodyPr>
          <a:lstStyle/>
          <a:p>
            <a:r>
              <a:rPr lang="en-US" dirty="0" smtClean="0"/>
              <a:t>2.00</a:t>
            </a:r>
            <a:endParaRPr lang="en-US" dirty="0"/>
          </a:p>
        </p:txBody>
      </p:sp>
      <p:sp>
        <p:nvSpPr>
          <p:cNvPr id="52" name="TextBox 51"/>
          <p:cNvSpPr txBox="1"/>
          <p:nvPr/>
        </p:nvSpPr>
        <p:spPr>
          <a:xfrm>
            <a:off x="7230875" y="3289678"/>
            <a:ext cx="690366" cy="369332"/>
          </a:xfrm>
          <a:prstGeom prst="rect">
            <a:avLst/>
          </a:prstGeom>
          <a:noFill/>
        </p:spPr>
        <p:txBody>
          <a:bodyPr wrap="square" rtlCol="0">
            <a:spAutoFit/>
          </a:bodyPr>
          <a:lstStyle/>
          <a:p>
            <a:r>
              <a:rPr lang="en-US" dirty="0" smtClean="0"/>
              <a:t>1.00</a:t>
            </a:r>
            <a:endParaRPr lang="en-US" dirty="0"/>
          </a:p>
        </p:txBody>
      </p:sp>
      <p:sp>
        <p:nvSpPr>
          <p:cNvPr id="66" name="TextBox 65"/>
          <p:cNvSpPr txBox="1"/>
          <p:nvPr/>
        </p:nvSpPr>
        <p:spPr>
          <a:xfrm>
            <a:off x="4541677" y="3659010"/>
            <a:ext cx="676238" cy="369332"/>
          </a:xfrm>
          <a:prstGeom prst="rect">
            <a:avLst/>
          </a:prstGeom>
          <a:noFill/>
        </p:spPr>
        <p:txBody>
          <a:bodyPr wrap="square" rtlCol="0">
            <a:spAutoFit/>
          </a:bodyPr>
          <a:lstStyle/>
          <a:p>
            <a:r>
              <a:rPr lang="en-US" dirty="0"/>
              <a:t>4</a:t>
            </a:r>
            <a:r>
              <a:rPr lang="en-US" dirty="0" smtClean="0"/>
              <a:t>.00</a:t>
            </a:r>
            <a:endParaRPr lang="en-US" dirty="0"/>
          </a:p>
        </p:txBody>
      </p:sp>
      <p:sp>
        <p:nvSpPr>
          <p:cNvPr id="67" name="TextBox 66"/>
          <p:cNvSpPr txBox="1"/>
          <p:nvPr/>
        </p:nvSpPr>
        <p:spPr>
          <a:xfrm>
            <a:off x="5603696" y="2553428"/>
            <a:ext cx="676238" cy="369332"/>
          </a:xfrm>
          <a:prstGeom prst="rect">
            <a:avLst/>
          </a:prstGeom>
          <a:noFill/>
        </p:spPr>
        <p:txBody>
          <a:bodyPr wrap="square" rtlCol="0">
            <a:spAutoFit/>
          </a:bodyPr>
          <a:lstStyle/>
          <a:p>
            <a:r>
              <a:rPr lang="en-US" dirty="0" smtClean="0"/>
              <a:t>4.10</a:t>
            </a:r>
            <a:endParaRPr lang="en-US" dirty="0"/>
          </a:p>
        </p:txBody>
      </p:sp>
      <p:sp>
        <p:nvSpPr>
          <p:cNvPr id="68" name="TextBox 67"/>
          <p:cNvSpPr txBox="1"/>
          <p:nvPr/>
        </p:nvSpPr>
        <p:spPr>
          <a:xfrm>
            <a:off x="3878789" y="1890964"/>
            <a:ext cx="676238" cy="369332"/>
          </a:xfrm>
          <a:prstGeom prst="rect">
            <a:avLst/>
          </a:prstGeom>
          <a:noFill/>
        </p:spPr>
        <p:txBody>
          <a:bodyPr wrap="square" rtlCol="0">
            <a:spAutoFit/>
          </a:bodyPr>
          <a:lstStyle/>
          <a:p>
            <a:r>
              <a:rPr lang="en-US" dirty="0"/>
              <a:t>3</a:t>
            </a:r>
            <a:r>
              <a:rPr lang="en-US" dirty="0" smtClean="0"/>
              <a:t>.00</a:t>
            </a:r>
            <a:endParaRPr lang="en-US" dirty="0"/>
          </a:p>
        </p:txBody>
      </p:sp>
      <p:sp>
        <p:nvSpPr>
          <p:cNvPr id="69" name="TextBox 68"/>
          <p:cNvSpPr txBox="1"/>
          <p:nvPr/>
        </p:nvSpPr>
        <p:spPr>
          <a:xfrm>
            <a:off x="1881883" y="3188176"/>
            <a:ext cx="676238" cy="369332"/>
          </a:xfrm>
          <a:prstGeom prst="rect">
            <a:avLst/>
          </a:prstGeom>
          <a:noFill/>
        </p:spPr>
        <p:txBody>
          <a:bodyPr wrap="square" rtlCol="0">
            <a:spAutoFit/>
          </a:bodyPr>
          <a:lstStyle/>
          <a:p>
            <a:r>
              <a:rPr lang="en-US" dirty="0" smtClean="0"/>
              <a:t>2.00</a:t>
            </a:r>
            <a:endParaRPr lang="en-US" dirty="0"/>
          </a:p>
        </p:txBody>
      </p:sp>
      <p:sp>
        <p:nvSpPr>
          <p:cNvPr id="71" name="TextBox 70"/>
          <p:cNvSpPr txBox="1"/>
          <p:nvPr/>
        </p:nvSpPr>
        <p:spPr>
          <a:xfrm>
            <a:off x="5912052" y="4649269"/>
            <a:ext cx="676238" cy="369332"/>
          </a:xfrm>
          <a:prstGeom prst="rect">
            <a:avLst/>
          </a:prstGeom>
          <a:noFill/>
        </p:spPr>
        <p:txBody>
          <a:bodyPr wrap="square" rtlCol="0">
            <a:spAutoFit/>
          </a:bodyPr>
          <a:lstStyle/>
          <a:p>
            <a:r>
              <a:rPr lang="en-US" dirty="0" smtClean="0"/>
              <a:t>1.00</a:t>
            </a:r>
            <a:endParaRPr lang="en-US" dirty="0"/>
          </a:p>
        </p:txBody>
      </p:sp>
      <p:sp>
        <p:nvSpPr>
          <p:cNvPr id="73" name="TextBox 72"/>
          <p:cNvSpPr txBox="1"/>
          <p:nvPr/>
        </p:nvSpPr>
        <p:spPr>
          <a:xfrm>
            <a:off x="4879796" y="5638800"/>
            <a:ext cx="1380827" cy="369332"/>
          </a:xfrm>
          <a:prstGeom prst="rect">
            <a:avLst/>
          </a:prstGeom>
          <a:noFill/>
        </p:spPr>
        <p:txBody>
          <a:bodyPr wrap="none" rtlCol="0">
            <a:spAutoFit/>
          </a:bodyPr>
          <a:lstStyle/>
          <a:p>
            <a:r>
              <a:rPr lang="en-US" b="1" dirty="0" smtClean="0"/>
              <a:t>You are here</a:t>
            </a:r>
            <a:endParaRPr lang="en-US" b="1" dirty="0"/>
          </a:p>
        </p:txBody>
      </p:sp>
      <p:sp>
        <p:nvSpPr>
          <p:cNvPr id="116" name="Oval 115"/>
          <p:cNvSpPr/>
          <p:nvPr/>
        </p:nvSpPr>
        <p:spPr>
          <a:xfrm>
            <a:off x="6644383" y="3242760"/>
            <a:ext cx="152400" cy="152400"/>
          </a:xfrm>
          <a:prstGeom prst="ellipse">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22" name="Straight Connector 121"/>
          <p:cNvCxnSpPr>
            <a:stCxn id="116" idx="4"/>
            <a:endCxn id="9" idx="7"/>
          </p:cNvCxnSpPr>
          <p:nvPr/>
        </p:nvCxnSpPr>
        <p:spPr>
          <a:xfrm>
            <a:off x="6720583" y="3395160"/>
            <a:ext cx="283828" cy="1406932"/>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sp>
        <p:nvSpPr>
          <p:cNvPr id="134" name="Oval 133"/>
          <p:cNvSpPr/>
          <p:nvPr/>
        </p:nvSpPr>
        <p:spPr>
          <a:xfrm>
            <a:off x="3832596" y="4970734"/>
            <a:ext cx="152400" cy="152400"/>
          </a:xfrm>
          <a:prstGeom prst="ellipse">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35" name="Straight Connector 134"/>
          <p:cNvCxnSpPr>
            <a:endCxn id="134" idx="2"/>
          </p:cNvCxnSpPr>
          <p:nvPr/>
        </p:nvCxnSpPr>
        <p:spPr>
          <a:xfrm>
            <a:off x="2148583" y="4445568"/>
            <a:ext cx="1684013" cy="601366"/>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39" name="Straight Connector 138"/>
          <p:cNvCxnSpPr>
            <a:endCxn id="11" idx="2"/>
          </p:cNvCxnSpPr>
          <p:nvPr/>
        </p:nvCxnSpPr>
        <p:spPr>
          <a:xfrm>
            <a:off x="3961023" y="5073109"/>
            <a:ext cx="1490273" cy="130158"/>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41" name="Straight Connector 140"/>
          <p:cNvCxnSpPr>
            <a:endCxn id="134" idx="7"/>
          </p:cNvCxnSpPr>
          <p:nvPr/>
        </p:nvCxnSpPr>
        <p:spPr>
          <a:xfrm flipH="1">
            <a:off x="3962678" y="2694301"/>
            <a:ext cx="840918" cy="2298751"/>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sp>
        <p:nvSpPr>
          <p:cNvPr id="146" name="Oval 145"/>
          <p:cNvSpPr/>
          <p:nvPr/>
        </p:nvSpPr>
        <p:spPr>
          <a:xfrm>
            <a:off x="4727396" y="2553428"/>
            <a:ext cx="152400" cy="152400"/>
          </a:xfrm>
          <a:prstGeom prst="ellipse">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3" name="TextBox 152"/>
          <p:cNvSpPr txBox="1"/>
          <p:nvPr/>
        </p:nvSpPr>
        <p:spPr>
          <a:xfrm>
            <a:off x="1734264" y="1743650"/>
            <a:ext cx="676238" cy="369332"/>
          </a:xfrm>
          <a:prstGeom prst="rect">
            <a:avLst/>
          </a:prstGeom>
          <a:noFill/>
        </p:spPr>
        <p:txBody>
          <a:bodyPr wrap="square" rtlCol="0">
            <a:spAutoFit/>
          </a:bodyPr>
          <a:lstStyle/>
          <a:p>
            <a:r>
              <a:rPr lang="en-US" dirty="0" smtClean="0"/>
              <a:t>2.00</a:t>
            </a:r>
            <a:endParaRPr lang="en-US" dirty="0"/>
          </a:p>
        </p:txBody>
      </p:sp>
      <p:sp>
        <p:nvSpPr>
          <p:cNvPr id="154" name="TextBox 153"/>
          <p:cNvSpPr txBox="1"/>
          <p:nvPr/>
        </p:nvSpPr>
        <p:spPr>
          <a:xfrm>
            <a:off x="7401817" y="4649269"/>
            <a:ext cx="690366" cy="369332"/>
          </a:xfrm>
          <a:prstGeom prst="rect">
            <a:avLst/>
          </a:prstGeom>
          <a:noFill/>
        </p:spPr>
        <p:txBody>
          <a:bodyPr wrap="square" rtlCol="0">
            <a:spAutoFit/>
          </a:bodyPr>
          <a:lstStyle/>
          <a:p>
            <a:r>
              <a:rPr lang="en-US" dirty="0" smtClean="0"/>
              <a:t>1.00</a:t>
            </a:r>
            <a:endParaRPr lang="en-US" dirty="0"/>
          </a:p>
        </p:txBody>
      </p:sp>
      <p:sp>
        <p:nvSpPr>
          <p:cNvPr id="155" name="TextBox 154"/>
          <p:cNvSpPr txBox="1"/>
          <p:nvPr/>
        </p:nvSpPr>
        <p:spPr>
          <a:xfrm>
            <a:off x="6891604" y="4209670"/>
            <a:ext cx="690366" cy="369332"/>
          </a:xfrm>
          <a:prstGeom prst="rect">
            <a:avLst/>
          </a:prstGeom>
          <a:noFill/>
        </p:spPr>
        <p:txBody>
          <a:bodyPr wrap="square" rtlCol="0">
            <a:spAutoFit/>
          </a:bodyPr>
          <a:lstStyle/>
          <a:p>
            <a:r>
              <a:rPr lang="en-US" dirty="0" smtClean="0"/>
              <a:t>1.00</a:t>
            </a:r>
            <a:endParaRPr lang="en-US" dirty="0"/>
          </a:p>
        </p:txBody>
      </p:sp>
      <p:sp>
        <p:nvSpPr>
          <p:cNvPr id="10260" name="TextBox 10259"/>
          <p:cNvSpPr txBox="1"/>
          <p:nvPr/>
        </p:nvSpPr>
        <p:spPr>
          <a:xfrm>
            <a:off x="4706159" y="1918584"/>
            <a:ext cx="393056" cy="584775"/>
          </a:xfrm>
          <a:prstGeom prst="rect">
            <a:avLst/>
          </a:prstGeom>
          <a:noFill/>
        </p:spPr>
        <p:txBody>
          <a:bodyPr wrap="none" rtlCol="0">
            <a:spAutoFit/>
          </a:bodyPr>
          <a:lstStyle/>
          <a:p>
            <a:r>
              <a:rPr lang="en-US" sz="3200" dirty="0" smtClean="0">
                <a:sym typeface="Symbol"/>
              </a:rPr>
              <a:t>6</a:t>
            </a:r>
            <a:endParaRPr lang="en-US" sz="3200" dirty="0"/>
          </a:p>
        </p:txBody>
      </p:sp>
      <p:sp>
        <p:nvSpPr>
          <p:cNvPr id="159" name="TextBox 158"/>
          <p:cNvSpPr txBox="1"/>
          <p:nvPr/>
        </p:nvSpPr>
        <p:spPr>
          <a:xfrm>
            <a:off x="6481575" y="2545034"/>
            <a:ext cx="393056" cy="584775"/>
          </a:xfrm>
          <a:prstGeom prst="rect">
            <a:avLst/>
          </a:prstGeom>
          <a:noFill/>
        </p:spPr>
        <p:txBody>
          <a:bodyPr wrap="none" rtlCol="0">
            <a:spAutoFit/>
          </a:bodyPr>
          <a:lstStyle/>
          <a:p>
            <a:r>
              <a:rPr lang="en-US" sz="3200" dirty="0" smtClean="0">
                <a:sym typeface="Symbol"/>
              </a:rPr>
              <a:t>2</a:t>
            </a:r>
            <a:endParaRPr lang="en-US" sz="3200" dirty="0"/>
          </a:p>
        </p:txBody>
      </p:sp>
      <p:sp>
        <p:nvSpPr>
          <p:cNvPr id="160" name="TextBox 159"/>
          <p:cNvSpPr txBox="1"/>
          <p:nvPr/>
        </p:nvSpPr>
        <p:spPr>
          <a:xfrm>
            <a:off x="6787721" y="5018601"/>
            <a:ext cx="393056" cy="584775"/>
          </a:xfrm>
          <a:prstGeom prst="rect">
            <a:avLst/>
          </a:prstGeom>
          <a:noFill/>
        </p:spPr>
        <p:txBody>
          <a:bodyPr wrap="none" rtlCol="0">
            <a:spAutoFit/>
          </a:bodyPr>
          <a:lstStyle/>
          <a:p>
            <a:r>
              <a:rPr lang="en-US" sz="3200" dirty="0" smtClean="0">
                <a:sym typeface="Symbol"/>
              </a:rPr>
              <a:t>1</a:t>
            </a:r>
            <a:endParaRPr lang="en-US" sz="3200" dirty="0"/>
          </a:p>
        </p:txBody>
      </p:sp>
      <p:sp>
        <p:nvSpPr>
          <p:cNvPr id="161" name="TextBox 160"/>
          <p:cNvSpPr txBox="1"/>
          <p:nvPr/>
        </p:nvSpPr>
        <p:spPr>
          <a:xfrm>
            <a:off x="8320783" y="3936993"/>
            <a:ext cx="393056" cy="584775"/>
          </a:xfrm>
          <a:prstGeom prst="rect">
            <a:avLst/>
          </a:prstGeom>
          <a:noFill/>
        </p:spPr>
        <p:txBody>
          <a:bodyPr wrap="none" rtlCol="0">
            <a:spAutoFit/>
          </a:bodyPr>
          <a:lstStyle/>
          <a:p>
            <a:r>
              <a:rPr lang="en-US" sz="3200" dirty="0" smtClean="0">
                <a:sym typeface="Symbol"/>
              </a:rPr>
              <a:t>2</a:t>
            </a:r>
            <a:endParaRPr lang="en-US" sz="3200" dirty="0"/>
          </a:p>
        </p:txBody>
      </p:sp>
      <p:sp>
        <p:nvSpPr>
          <p:cNvPr id="162" name="TextBox 161"/>
          <p:cNvSpPr txBox="1"/>
          <p:nvPr/>
        </p:nvSpPr>
        <p:spPr>
          <a:xfrm>
            <a:off x="3593588" y="5107958"/>
            <a:ext cx="393056" cy="584775"/>
          </a:xfrm>
          <a:prstGeom prst="rect">
            <a:avLst/>
          </a:prstGeom>
          <a:noFill/>
        </p:spPr>
        <p:txBody>
          <a:bodyPr wrap="none" rtlCol="0">
            <a:spAutoFit/>
          </a:bodyPr>
          <a:lstStyle/>
          <a:p>
            <a:r>
              <a:rPr lang="en-US" sz="3200" dirty="0" smtClean="0">
                <a:sym typeface="Symbol"/>
              </a:rPr>
              <a:t>2</a:t>
            </a:r>
            <a:endParaRPr lang="en-US" sz="3200" dirty="0"/>
          </a:p>
        </p:txBody>
      </p:sp>
      <p:sp>
        <p:nvSpPr>
          <p:cNvPr id="163" name="TextBox 162"/>
          <p:cNvSpPr txBox="1"/>
          <p:nvPr/>
        </p:nvSpPr>
        <p:spPr>
          <a:xfrm>
            <a:off x="1594367" y="4488334"/>
            <a:ext cx="393056" cy="584775"/>
          </a:xfrm>
          <a:prstGeom prst="rect">
            <a:avLst/>
          </a:prstGeom>
          <a:noFill/>
        </p:spPr>
        <p:txBody>
          <a:bodyPr wrap="none" rtlCol="0">
            <a:spAutoFit/>
          </a:bodyPr>
          <a:lstStyle/>
          <a:p>
            <a:r>
              <a:rPr lang="en-US" sz="3200" dirty="0" smtClean="0">
                <a:sym typeface="Symbol"/>
              </a:rPr>
              <a:t>5</a:t>
            </a:r>
            <a:endParaRPr lang="en-US" sz="3200" dirty="0"/>
          </a:p>
        </p:txBody>
      </p:sp>
      <p:sp>
        <p:nvSpPr>
          <p:cNvPr id="164" name="TextBox 163"/>
          <p:cNvSpPr txBox="1"/>
          <p:nvPr/>
        </p:nvSpPr>
        <p:spPr>
          <a:xfrm>
            <a:off x="1103164" y="2091951"/>
            <a:ext cx="393056" cy="584775"/>
          </a:xfrm>
          <a:prstGeom prst="rect">
            <a:avLst/>
          </a:prstGeom>
          <a:noFill/>
        </p:spPr>
        <p:txBody>
          <a:bodyPr wrap="none" rtlCol="0">
            <a:spAutoFit/>
          </a:bodyPr>
          <a:lstStyle/>
          <a:p>
            <a:r>
              <a:rPr lang="en-US" sz="3200" dirty="0" smtClean="0">
                <a:sym typeface="Symbol"/>
              </a:rPr>
              <a:t>7</a:t>
            </a:r>
            <a:endParaRPr lang="en-US" sz="3200" dirty="0"/>
          </a:p>
        </p:txBody>
      </p:sp>
      <p:sp>
        <p:nvSpPr>
          <p:cNvPr id="166" name="Oval 165"/>
          <p:cNvSpPr/>
          <p:nvPr/>
        </p:nvSpPr>
        <p:spPr>
          <a:xfrm>
            <a:off x="2800814" y="1923230"/>
            <a:ext cx="152400" cy="152400"/>
          </a:xfrm>
          <a:prstGeom prst="ellipse">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0263" name="Picture 4" descr="C:\Users\rel\AppData\Local\Microsoft\Windows\Temporary Internet Files\Content.IE5\IKK9KGJD\MC900433916[1].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58121" y="1203723"/>
            <a:ext cx="671010" cy="671010"/>
          </a:xfrm>
          <a:prstGeom prst="rect">
            <a:avLst/>
          </a:prstGeom>
          <a:noFill/>
          <a:extLst>
            <a:ext uri="{909E8E84-426E-40DD-AFC4-6F175D3DCCD1}">
              <a14:hiddenFill xmlns:a14="http://schemas.microsoft.com/office/drawing/2010/main">
                <a:solidFill>
                  <a:srgbClr val="FFFFFF"/>
                </a:solidFill>
              </a14:hiddenFill>
            </a:ext>
          </a:extLst>
        </p:spPr>
      </p:pic>
      <p:cxnSp>
        <p:nvCxnSpPr>
          <p:cNvPr id="49" name="Straight Connector 48"/>
          <p:cNvCxnSpPr>
            <a:stCxn id="146" idx="2"/>
            <a:endCxn id="166" idx="5"/>
          </p:cNvCxnSpPr>
          <p:nvPr/>
        </p:nvCxnSpPr>
        <p:spPr>
          <a:xfrm flipH="1" flipV="1">
            <a:off x="2930896" y="2053312"/>
            <a:ext cx="1796500" cy="576316"/>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53" name="Straight Connector 52"/>
          <p:cNvCxnSpPr>
            <a:stCxn id="116" idx="2"/>
            <a:endCxn id="146" idx="5"/>
          </p:cNvCxnSpPr>
          <p:nvPr/>
        </p:nvCxnSpPr>
        <p:spPr>
          <a:xfrm flipH="1" flipV="1">
            <a:off x="4857478" y="2683510"/>
            <a:ext cx="1786905" cy="635450"/>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sp>
        <p:nvSpPr>
          <p:cNvPr id="50" name="TextBox 49"/>
          <p:cNvSpPr txBox="1"/>
          <p:nvPr/>
        </p:nvSpPr>
        <p:spPr>
          <a:xfrm>
            <a:off x="2697098" y="2213361"/>
            <a:ext cx="393056" cy="584775"/>
          </a:xfrm>
          <a:prstGeom prst="rect">
            <a:avLst/>
          </a:prstGeom>
          <a:noFill/>
        </p:spPr>
        <p:txBody>
          <a:bodyPr wrap="none" rtlCol="0">
            <a:spAutoFit/>
          </a:bodyPr>
          <a:lstStyle/>
          <a:p>
            <a:r>
              <a:rPr lang="en-US" sz="3200" b="1" dirty="0" smtClean="0">
                <a:solidFill>
                  <a:schemeClr val="accent2">
                    <a:lumMod val="75000"/>
                  </a:schemeClr>
                </a:solidFill>
                <a:sym typeface="Symbol"/>
              </a:rPr>
              <a:t>9</a:t>
            </a:r>
            <a:endParaRPr lang="en-US" sz="3200" b="1" dirty="0">
              <a:solidFill>
                <a:schemeClr val="accent2">
                  <a:lumMod val="75000"/>
                </a:schemeClr>
              </a:solidFill>
            </a:endParaRPr>
          </a:p>
        </p:txBody>
      </p:sp>
      <p:cxnSp>
        <p:nvCxnSpPr>
          <p:cNvPr id="55" name="Straight Connector 54"/>
          <p:cNvCxnSpPr/>
          <p:nvPr/>
        </p:nvCxnSpPr>
        <p:spPr>
          <a:xfrm flipV="1">
            <a:off x="5941815" y="4893938"/>
            <a:ext cx="984594" cy="309329"/>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56" name="Straight Connector 55"/>
          <p:cNvCxnSpPr/>
          <p:nvPr/>
        </p:nvCxnSpPr>
        <p:spPr>
          <a:xfrm>
            <a:off x="3915583" y="5084361"/>
            <a:ext cx="1996469" cy="118906"/>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grpSp>
        <p:nvGrpSpPr>
          <p:cNvPr id="3" name="Group 2"/>
          <p:cNvGrpSpPr/>
          <p:nvPr/>
        </p:nvGrpSpPr>
        <p:grpSpPr>
          <a:xfrm>
            <a:off x="5357860" y="5127067"/>
            <a:ext cx="339271" cy="565666"/>
            <a:chOff x="5357860" y="5127067"/>
            <a:chExt cx="339271" cy="565666"/>
          </a:xfrm>
        </p:grpSpPr>
        <p:sp>
          <p:nvSpPr>
            <p:cNvPr id="11" name="Oval 10"/>
            <p:cNvSpPr/>
            <p:nvPr/>
          </p:nvSpPr>
          <p:spPr>
            <a:xfrm>
              <a:off x="5451296" y="5127067"/>
              <a:ext cx="152400" cy="152400"/>
            </a:xfrm>
            <a:prstGeom prst="ellipse">
              <a:avLst/>
            </a:prstGeom>
            <a:solidFill>
              <a:schemeClr val="accent2">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259" name="Isosceles Triangle 10258"/>
            <p:cNvSpPr/>
            <p:nvPr/>
          </p:nvSpPr>
          <p:spPr>
            <a:xfrm>
              <a:off x="5357860" y="5279467"/>
              <a:ext cx="339271" cy="413266"/>
            </a:xfrm>
            <a:prstGeom prst="triangle">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64" name="TextBox 63"/>
          <p:cNvSpPr txBox="1"/>
          <p:nvPr/>
        </p:nvSpPr>
        <p:spPr>
          <a:xfrm>
            <a:off x="5987195" y="4630206"/>
            <a:ext cx="676238" cy="369332"/>
          </a:xfrm>
          <a:prstGeom prst="rect">
            <a:avLst/>
          </a:prstGeom>
          <a:noFill/>
        </p:spPr>
        <p:txBody>
          <a:bodyPr wrap="square" rtlCol="0">
            <a:spAutoFit/>
          </a:bodyPr>
          <a:lstStyle/>
          <a:p>
            <a:r>
              <a:rPr lang="en-US" dirty="0"/>
              <a:t>0</a:t>
            </a:r>
            <a:r>
              <a:rPr lang="en-US" dirty="0" smtClean="0"/>
              <a:t>.95</a:t>
            </a:r>
            <a:endParaRPr lang="en-US" dirty="0"/>
          </a:p>
        </p:txBody>
      </p:sp>
      <p:sp>
        <p:nvSpPr>
          <p:cNvPr id="65" name="TextBox 64"/>
          <p:cNvSpPr txBox="1"/>
          <p:nvPr/>
        </p:nvSpPr>
        <p:spPr>
          <a:xfrm>
            <a:off x="4519359" y="4696318"/>
            <a:ext cx="676238" cy="369332"/>
          </a:xfrm>
          <a:prstGeom prst="rect">
            <a:avLst/>
          </a:prstGeom>
          <a:noFill/>
        </p:spPr>
        <p:txBody>
          <a:bodyPr wrap="square" rtlCol="0">
            <a:spAutoFit/>
          </a:bodyPr>
          <a:lstStyle/>
          <a:p>
            <a:r>
              <a:rPr lang="en-US" dirty="0" smtClean="0"/>
              <a:t>2.10</a:t>
            </a:r>
            <a:endParaRPr lang="en-US" dirty="0"/>
          </a:p>
        </p:txBody>
      </p:sp>
      <p:pic>
        <p:nvPicPr>
          <p:cNvPr id="10" name="Picture 9"/>
          <p:cNvPicPr>
            <a:picLocks noChangeAspect="1"/>
          </p:cNvPicPr>
          <p:nvPr>
            <p:custDataLst>
              <p:tags r:id="rId1"/>
            </p:custDataLst>
          </p:nvPr>
        </p:nvPicPr>
        <p:blipFill>
          <a:blip r:embed="rId6">
            <a:extLst>
              <a:ext uri="{28A0092B-C50C-407E-A947-70E740481C1C}">
                <a14:useLocalDpi xmlns:a14="http://schemas.microsoft.com/office/drawing/2010/main" val="0"/>
              </a:ext>
            </a:extLst>
          </a:blip>
          <a:stretch>
            <a:fillRect/>
          </a:stretch>
        </p:blipFill>
        <p:spPr>
          <a:xfrm>
            <a:off x="168527" y="5718989"/>
            <a:ext cx="4481320" cy="680383"/>
          </a:xfrm>
          <a:prstGeom prst="rect">
            <a:avLst/>
          </a:prstGeom>
        </p:spPr>
      </p:pic>
    </p:spTree>
    <p:extLst>
      <p:ext uri="{BB962C8B-B14F-4D97-AF65-F5344CB8AC3E}">
        <p14:creationId xmlns:p14="http://schemas.microsoft.com/office/powerpoint/2010/main" val="35900195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nodeType="withEffect">
                                  <p:stCondLst>
                                    <p:cond delay="0"/>
                                  </p:stCondLst>
                                  <p:childTnLst>
                                    <p:animMotion origin="layout" path="M 0 0 C 0.00191 0.00694 0.00556 0.00671 0.00955 0.01111 C 0.01337 0.01551 0.01545 0.01852 0.02032 0.0206 C 0.03091 0.01944 0.03403 0.0206 0.04167 0.01435 C 0.04427 0.00393 0.04289 0.01111 0.04289 -0.00787 " pathEditMode="relative" ptsTypes="ffffA">
                                      <p:cBhvr>
                                        <p:cTn id="6" dur="2000" fill="hold"/>
                                        <p:tgtEl>
                                          <p:spTgt spid="3"/>
                                        </p:tgtEl>
                                        <p:attrNameLst>
                                          <p:attrName>ppt_x</p:attrName>
                                          <p:attrName>ppt_y</p:attrName>
                                        </p:attrNameLst>
                                      </p:cBhvr>
                                    </p:animMotion>
                                  </p:childTnLst>
                                </p:cTn>
                              </p:par>
                              <p:par>
                                <p:cTn id="7" presetID="10" presetClass="exit" presetSubtype="0" fill="hold" grpId="0" nodeType="withEffect">
                                  <p:stCondLst>
                                    <p:cond delay="0"/>
                                  </p:stCondLst>
                                  <p:childTnLst>
                                    <p:animEffect transition="out" filter="fade">
                                      <p:cBhvr>
                                        <p:cTn id="8" dur="500"/>
                                        <p:tgtEl>
                                          <p:spTgt spid="48"/>
                                        </p:tgtEl>
                                      </p:cBhvr>
                                    </p:animEffect>
                                    <p:set>
                                      <p:cBhvr>
                                        <p:cTn id="9" dur="1" fill="hold">
                                          <p:stCondLst>
                                            <p:cond delay="499"/>
                                          </p:stCondLst>
                                        </p:cTn>
                                        <p:tgtEl>
                                          <p:spTgt spid="48"/>
                                        </p:tgtEl>
                                        <p:attrNameLst>
                                          <p:attrName>style.visibility</p:attrName>
                                        </p:attrNameLst>
                                      </p:cBhvr>
                                      <p:to>
                                        <p:strVal val="hidden"/>
                                      </p:to>
                                    </p:set>
                                  </p:childTnLst>
                                </p:cTn>
                              </p:par>
                              <p:par>
                                <p:cTn id="10" presetID="10" presetClass="exit" presetSubtype="0" fill="hold" grpId="0" nodeType="withEffect">
                                  <p:stCondLst>
                                    <p:cond delay="0"/>
                                  </p:stCondLst>
                                  <p:childTnLst>
                                    <p:animEffect transition="out" filter="fade">
                                      <p:cBhvr>
                                        <p:cTn id="11" dur="500"/>
                                        <p:tgtEl>
                                          <p:spTgt spid="71"/>
                                        </p:tgtEl>
                                      </p:cBhvr>
                                    </p:animEffect>
                                    <p:set>
                                      <p:cBhvr>
                                        <p:cTn id="12" dur="1" fill="hold">
                                          <p:stCondLst>
                                            <p:cond delay="499"/>
                                          </p:stCondLst>
                                        </p:cTn>
                                        <p:tgtEl>
                                          <p:spTgt spid="71"/>
                                        </p:tgtEl>
                                        <p:attrNameLst>
                                          <p:attrName>style.visibility</p:attrName>
                                        </p:attrNameLst>
                                      </p:cBhvr>
                                      <p:to>
                                        <p:strVal val="hidden"/>
                                      </p:to>
                                    </p:set>
                                  </p:childTnLst>
                                </p:cTn>
                              </p:par>
                              <p:par>
                                <p:cTn id="13" presetID="10" presetClass="exit" presetSubtype="0" fill="hold" nodeType="withEffect">
                                  <p:stCondLst>
                                    <p:cond delay="0"/>
                                  </p:stCondLst>
                                  <p:childTnLst>
                                    <p:animEffect transition="out" filter="fade">
                                      <p:cBhvr>
                                        <p:cTn id="14" dur="500"/>
                                        <p:tgtEl>
                                          <p:spTgt spid="39"/>
                                        </p:tgtEl>
                                      </p:cBhvr>
                                    </p:animEffect>
                                    <p:set>
                                      <p:cBhvr>
                                        <p:cTn id="15" dur="1" fill="hold">
                                          <p:stCondLst>
                                            <p:cond delay="499"/>
                                          </p:stCondLst>
                                        </p:cTn>
                                        <p:tgtEl>
                                          <p:spTgt spid="39"/>
                                        </p:tgtEl>
                                        <p:attrNameLst>
                                          <p:attrName>style.visibility</p:attrName>
                                        </p:attrNameLst>
                                      </p:cBhvr>
                                      <p:to>
                                        <p:strVal val="hidden"/>
                                      </p:to>
                                    </p:set>
                                  </p:childTnLst>
                                </p:cTn>
                              </p:par>
                              <p:par>
                                <p:cTn id="16" presetID="10" presetClass="exit" presetSubtype="0" fill="hold" nodeType="withEffect">
                                  <p:stCondLst>
                                    <p:cond delay="0"/>
                                  </p:stCondLst>
                                  <p:childTnLst>
                                    <p:animEffect transition="out" filter="fade">
                                      <p:cBhvr>
                                        <p:cTn id="17" dur="500"/>
                                        <p:tgtEl>
                                          <p:spTgt spid="139"/>
                                        </p:tgtEl>
                                      </p:cBhvr>
                                    </p:animEffect>
                                    <p:set>
                                      <p:cBhvr>
                                        <p:cTn id="18" dur="1" fill="hold">
                                          <p:stCondLst>
                                            <p:cond delay="499"/>
                                          </p:stCondLst>
                                        </p:cTn>
                                        <p:tgtEl>
                                          <p:spTgt spid="139"/>
                                        </p:tgtEl>
                                        <p:attrNameLst>
                                          <p:attrName>style.visibility</p:attrName>
                                        </p:attrNameLst>
                                      </p:cBhvr>
                                      <p:to>
                                        <p:strVal val="hidden"/>
                                      </p:to>
                                    </p:set>
                                  </p:childTnLst>
                                </p:cTn>
                              </p:par>
                            </p:childTnLst>
                          </p:cTn>
                        </p:par>
                        <p:par>
                          <p:cTn id="19" fill="hold">
                            <p:stCondLst>
                              <p:cond delay="2000"/>
                            </p:stCondLst>
                            <p:childTnLst>
                              <p:par>
                                <p:cTn id="20" presetID="10" presetClass="entr" presetSubtype="0" fill="hold" nodeType="afterEffect">
                                  <p:stCondLst>
                                    <p:cond delay="0"/>
                                  </p:stCondLst>
                                  <p:childTnLst>
                                    <p:set>
                                      <p:cBhvr>
                                        <p:cTn id="21" dur="1" fill="hold">
                                          <p:stCondLst>
                                            <p:cond delay="0"/>
                                          </p:stCondLst>
                                        </p:cTn>
                                        <p:tgtEl>
                                          <p:spTgt spid="56"/>
                                        </p:tgtEl>
                                        <p:attrNameLst>
                                          <p:attrName>style.visibility</p:attrName>
                                        </p:attrNameLst>
                                      </p:cBhvr>
                                      <p:to>
                                        <p:strVal val="visible"/>
                                      </p:to>
                                    </p:set>
                                    <p:animEffect transition="in" filter="fade">
                                      <p:cBhvr>
                                        <p:cTn id="22" dur="500"/>
                                        <p:tgtEl>
                                          <p:spTgt spid="56"/>
                                        </p:tgtEl>
                                      </p:cBhvr>
                                    </p:animEffect>
                                  </p:childTnLst>
                                </p:cTn>
                              </p:par>
                              <p:par>
                                <p:cTn id="23" presetID="10" presetClass="entr" presetSubtype="0" fill="hold" nodeType="withEffect">
                                  <p:stCondLst>
                                    <p:cond delay="0"/>
                                  </p:stCondLst>
                                  <p:childTnLst>
                                    <p:set>
                                      <p:cBhvr>
                                        <p:cTn id="24" dur="1" fill="hold">
                                          <p:stCondLst>
                                            <p:cond delay="0"/>
                                          </p:stCondLst>
                                        </p:cTn>
                                        <p:tgtEl>
                                          <p:spTgt spid="55"/>
                                        </p:tgtEl>
                                        <p:attrNameLst>
                                          <p:attrName>style.visibility</p:attrName>
                                        </p:attrNameLst>
                                      </p:cBhvr>
                                      <p:to>
                                        <p:strVal val="visible"/>
                                      </p:to>
                                    </p:set>
                                    <p:animEffect transition="in" filter="fade">
                                      <p:cBhvr>
                                        <p:cTn id="25" dur="500"/>
                                        <p:tgtEl>
                                          <p:spTgt spid="55"/>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64"/>
                                        </p:tgtEl>
                                        <p:attrNameLst>
                                          <p:attrName>style.visibility</p:attrName>
                                        </p:attrNameLst>
                                      </p:cBhvr>
                                      <p:to>
                                        <p:strVal val="visible"/>
                                      </p:to>
                                    </p:set>
                                    <p:animEffect transition="in" filter="fade">
                                      <p:cBhvr>
                                        <p:cTn id="28" dur="500"/>
                                        <p:tgtEl>
                                          <p:spTgt spid="64"/>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65"/>
                                        </p:tgtEl>
                                        <p:attrNameLst>
                                          <p:attrName>style.visibility</p:attrName>
                                        </p:attrNameLst>
                                      </p:cBhvr>
                                      <p:to>
                                        <p:strVal val="visible"/>
                                      </p:to>
                                    </p:set>
                                    <p:animEffect transition="in" filter="fade">
                                      <p:cBhvr>
                                        <p:cTn id="31" dur="500"/>
                                        <p:tgtEl>
                                          <p:spTgt spid="65"/>
                                        </p:tgtEl>
                                      </p:cBhvr>
                                    </p:animEffect>
                                  </p:childTnLst>
                                </p:cTn>
                              </p:par>
                              <p:par>
                                <p:cTn id="32" presetID="1" presetClass="entr" presetSubtype="0" fill="hold" nodeType="withEffect">
                                  <p:stCondLst>
                                    <p:cond delay="0"/>
                                  </p:stCondLst>
                                  <p:childTnLst>
                                    <p:set>
                                      <p:cBhvr>
                                        <p:cTn id="33"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p:bldP spid="71" grpId="0"/>
      <p:bldP spid="64" grpId="0"/>
      <p:bldP spid="6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1357" y="1171017"/>
            <a:ext cx="7259426" cy="5024964"/>
          </a:xfrm>
          <a:prstGeom prst="rect">
            <a:avLst/>
          </a:prstGeom>
          <a:noFill/>
          <a:ln>
            <a:noFill/>
          </a:ln>
          <a:effectLst/>
        </p:spPr>
      </p:pic>
      <p:sp>
        <p:nvSpPr>
          <p:cNvPr id="76" name="Rectangle 75"/>
          <p:cNvSpPr/>
          <p:nvPr/>
        </p:nvSpPr>
        <p:spPr>
          <a:xfrm>
            <a:off x="853184" y="1123835"/>
            <a:ext cx="7610930" cy="5354068"/>
          </a:xfrm>
          <a:prstGeom prst="rect">
            <a:avLst/>
          </a:prstGeom>
          <a:solidFill>
            <a:schemeClr val="bg1">
              <a:alpha val="77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ym typeface="Symbol"/>
              </a:rPr>
              <a:t></a:t>
            </a:r>
            <a:endParaRPr lang="en-US" dirty="0"/>
          </a:p>
        </p:txBody>
      </p:sp>
      <p:sp>
        <p:nvSpPr>
          <p:cNvPr id="2" name="Title 1"/>
          <p:cNvSpPr>
            <a:spLocks noGrp="1"/>
          </p:cNvSpPr>
          <p:nvPr>
            <p:ph type="title"/>
          </p:nvPr>
        </p:nvSpPr>
        <p:spPr/>
        <p:txBody>
          <a:bodyPr/>
          <a:lstStyle/>
          <a:p>
            <a:r>
              <a:rPr lang="en-US" dirty="0" smtClean="0"/>
              <a:t>Robustness of shortest path</a:t>
            </a:r>
            <a:endParaRPr lang="en-US" dirty="0"/>
          </a:p>
        </p:txBody>
      </p:sp>
      <p:sp>
        <p:nvSpPr>
          <p:cNvPr id="4" name="Footer Placeholder 3"/>
          <p:cNvSpPr>
            <a:spLocks noGrp="1"/>
          </p:cNvSpPr>
          <p:nvPr>
            <p:ph type="ftr" sz="quarter" idx="11"/>
          </p:nvPr>
        </p:nvSpPr>
        <p:spPr/>
        <p:txBody>
          <a:bodyPr/>
          <a:lstStyle/>
          <a:p>
            <a:r>
              <a:rPr lang="en-US" smtClean="0"/>
              <a:t>Proving programs robust</a:t>
            </a:r>
            <a:endParaRPr lang="en-US" dirty="0"/>
          </a:p>
        </p:txBody>
      </p:sp>
      <p:sp>
        <p:nvSpPr>
          <p:cNvPr id="5" name="Date Placeholder 4"/>
          <p:cNvSpPr>
            <a:spLocks noGrp="1"/>
          </p:cNvSpPr>
          <p:nvPr>
            <p:ph type="dt" sz="half" idx="10"/>
          </p:nvPr>
        </p:nvSpPr>
        <p:spPr/>
        <p:txBody>
          <a:bodyPr/>
          <a:lstStyle/>
          <a:p>
            <a:r>
              <a:rPr lang="en-US" smtClean="0"/>
              <a:t>FSE’11: Szeged, Hungary.</a:t>
            </a:r>
            <a:endParaRPr lang="en-US" dirty="0"/>
          </a:p>
        </p:txBody>
      </p:sp>
      <p:sp>
        <p:nvSpPr>
          <p:cNvPr id="6" name="Slide Number Placeholder 5"/>
          <p:cNvSpPr>
            <a:spLocks noGrp="1"/>
          </p:cNvSpPr>
          <p:nvPr>
            <p:ph type="sldNum" sz="quarter" idx="12"/>
          </p:nvPr>
        </p:nvSpPr>
        <p:spPr/>
        <p:txBody>
          <a:bodyPr/>
          <a:lstStyle/>
          <a:p>
            <a:fld id="{CF514AF9-C0A3-D948-905C-91873489708A}" type="slidenum">
              <a:rPr lang="en-US" smtClean="0"/>
              <a:pPr/>
              <a:t>18</a:t>
            </a:fld>
            <a:endParaRPr lang="en-US" dirty="0"/>
          </a:p>
        </p:txBody>
      </p:sp>
      <p:sp>
        <p:nvSpPr>
          <p:cNvPr id="7" name="Oval 6"/>
          <p:cNvSpPr/>
          <p:nvPr/>
        </p:nvSpPr>
        <p:spPr>
          <a:xfrm>
            <a:off x="1996183" y="4369368"/>
            <a:ext cx="152400" cy="152400"/>
          </a:xfrm>
          <a:prstGeom prst="ellipse">
            <a:avLst/>
          </a:prstGeom>
          <a:solidFill>
            <a:schemeClr val="accent2"/>
          </a:solidFill>
          <a:ln>
            <a:solidFill>
              <a:schemeClr val="accent3">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Oval 7"/>
          <p:cNvSpPr/>
          <p:nvPr/>
        </p:nvSpPr>
        <p:spPr>
          <a:xfrm>
            <a:off x="1615183" y="2260296"/>
            <a:ext cx="152400" cy="152400"/>
          </a:xfrm>
          <a:prstGeom prst="ellipse">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Oval 8"/>
          <p:cNvSpPr/>
          <p:nvPr/>
        </p:nvSpPr>
        <p:spPr>
          <a:xfrm>
            <a:off x="6874329" y="4779774"/>
            <a:ext cx="152400" cy="152400"/>
          </a:xfrm>
          <a:prstGeom prst="ellipse">
            <a:avLst/>
          </a:prstGeom>
          <a:solidFill>
            <a:schemeClr val="accent2">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Oval 11"/>
          <p:cNvSpPr/>
          <p:nvPr/>
        </p:nvSpPr>
        <p:spPr>
          <a:xfrm>
            <a:off x="8092183" y="4206578"/>
            <a:ext cx="152400" cy="152400"/>
          </a:xfrm>
          <a:prstGeom prst="ellipse">
            <a:avLst/>
          </a:prstGeom>
          <a:solidFill>
            <a:schemeClr val="accent2">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9" name="Straight Connector 18"/>
          <p:cNvCxnSpPr>
            <a:stCxn id="12" idx="3"/>
          </p:cNvCxnSpPr>
          <p:nvPr/>
        </p:nvCxnSpPr>
        <p:spPr>
          <a:xfrm flipH="1">
            <a:off x="7037615" y="4336660"/>
            <a:ext cx="1076886" cy="519314"/>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25" name="Straight Connector 24"/>
          <p:cNvCxnSpPr>
            <a:stCxn id="116" idx="5"/>
            <a:endCxn id="12" idx="1"/>
          </p:cNvCxnSpPr>
          <p:nvPr/>
        </p:nvCxnSpPr>
        <p:spPr>
          <a:xfrm>
            <a:off x="6774465" y="3372842"/>
            <a:ext cx="1340036" cy="856054"/>
          </a:xfrm>
          <a:prstGeom prst="line">
            <a:avLst/>
          </a:prstGeom>
        </p:spPr>
        <p:style>
          <a:lnRef idx="2">
            <a:schemeClr val="accent1"/>
          </a:lnRef>
          <a:fillRef idx="0">
            <a:schemeClr val="accent1"/>
          </a:fillRef>
          <a:effectRef idx="1">
            <a:schemeClr val="accent1"/>
          </a:effectRef>
          <a:fontRef idx="minor">
            <a:schemeClr val="tx1"/>
          </a:fontRef>
        </p:style>
      </p:cxnSp>
      <p:cxnSp>
        <p:nvCxnSpPr>
          <p:cNvPr id="34" name="Straight Connector 33"/>
          <p:cNvCxnSpPr>
            <a:endCxn id="8" idx="6"/>
          </p:cNvCxnSpPr>
          <p:nvPr/>
        </p:nvCxnSpPr>
        <p:spPr>
          <a:xfrm flipH="1">
            <a:off x="1767583" y="2027235"/>
            <a:ext cx="1042827" cy="309261"/>
          </a:xfrm>
          <a:prstGeom prst="line">
            <a:avLst/>
          </a:prstGeom>
        </p:spPr>
        <p:style>
          <a:lnRef idx="2">
            <a:schemeClr val="accent1"/>
          </a:lnRef>
          <a:fillRef idx="0">
            <a:schemeClr val="accent1"/>
          </a:fillRef>
          <a:effectRef idx="1">
            <a:schemeClr val="accent1"/>
          </a:effectRef>
          <a:fontRef idx="minor">
            <a:schemeClr val="tx1"/>
          </a:fontRef>
        </p:style>
      </p:cxnSp>
      <p:cxnSp>
        <p:nvCxnSpPr>
          <p:cNvPr id="38" name="Straight Connector 37"/>
          <p:cNvCxnSpPr>
            <a:stCxn id="8" idx="4"/>
            <a:endCxn id="7" idx="0"/>
          </p:cNvCxnSpPr>
          <p:nvPr/>
        </p:nvCxnSpPr>
        <p:spPr>
          <a:xfrm>
            <a:off x="1691383" y="2412696"/>
            <a:ext cx="381000" cy="1956672"/>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sp>
        <p:nvSpPr>
          <p:cNvPr id="46" name="TextBox 45"/>
          <p:cNvSpPr txBox="1"/>
          <p:nvPr/>
        </p:nvSpPr>
        <p:spPr>
          <a:xfrm>
            <a:off x="2792911" y="4226985"/>
            <a:ext cx="722360" cy="369332"/>
          </a:xfrm>
          <a:prstGeom prst="rect">
            <a:avLst/>
          </a:prstGeom>
          <a:noFill/>
        </p:spPr>
        <p:txBody>
          <a:bodyPr wrap="square" rtlCol="0">
            <a:spAutoFit/>
          </a:bodyPr>
          <a:lstStyle/>
          <a:p>
            <a:r>
              <a:rPr lang="en-US" dirty="0" smtClean="0"/>
              <a:t>3.00</a:t>
            </a:r>
            <a:endParaRPr lang="en-US" dirty="0"/>
          </a:p>
        </p:txBody>
      </p:sp>
      <p:sp>
        <p:nvSpPr>
          <p:cNvPr id="52" name="TextBox 51"/>
          <p:cNvSpPr txBox="1"/>
          <p:nvPr/>
        </p:nvSpPr>
        <p:spPr>
          <a:xfrm>
            <a:off x="7230875" y="3289678"/>
            <a:ext cx="690366" cy="369332"/>
          </a:xfrm>
          <a:prstGeom prst="rect">
            <a:avLst/>
          </a:prstGeom>
          <a:noFill/>
        </p:spPr>
        <p:txBody>
          <a:bodyPr wrap="square" rtlCol="0">
            <a:spAutoFit/>
          </a:bodyPr>
          <a:lstStyle/>
          <a:p>
            <a:r>
              <a:rPr lang="en-US" dirty="0" smtClean="0"/>
              <a:t>1.00</a:t>
            </a:r>
            <a:endParaRPr lang="en-US" dirty="0"/>
          </a:p>
        </p:txBody>
      </p:sp>
      <p:sp>
        <p:nvSpPr>
          <p:cNvPr id="66" name="TextBox 65"/>
          <p:cNvSpPr txBox="1"/>
          <p:nvPr/>
        </p:nvSpPr>
        <p:spPr>
          <a:xfrm>
            <a:off x="4541677" y="3659010"/>
            <a:ext cx="676238" cy="369332"/>
          </a:xfrm>
          <a:prstGeom prst="rect">
            <a:avLst/>
          </a:prstGeom>
          <a:noFill/>
        </p:spPr>
        <p:txBody>
          <a:bodyPr wrap="square" rtlCol="0">
            <a:spAutoFit/>
          </a:bodyPr>
          <a:lstStyle/>
          <a:p>
            <a:r>
              <a:rPr lang="en-US" dirty="0"/>
              <a:t>4</a:t>
            </a:r>
            <a:r>
              <a:rPr lang="en-US" dirty="0" smtClean="0"/>
              <a:t>.00</a:t>
            </a:r>
            <a:endParaRPr lang="en-US" dirty="0"/>
          </a:p>
        </p:txBody>
      </p:sp>
      <p:sp>
        <p:nvSpPr>
          <p:cNvPr id="67" name="TextBox 66"/>
          <p:cNvSpPr txBox="1"/>
          <p:nvPr/>
        </p:nvSpPr>
        <p:spPr>
          <a:xfrm>
            <a:off x="5603696" y="2553428"/>
            <a:ext cx="676238" cy="369332"/>
          </a:xfrm>
          <a:prstGeom prst="rect">
            <a:avLst/>
          </a:prstGeom>
          <a:noFill/>
        </p:spPr>
        <p:txBody>
          <a:bodyPr wrap="square" rtlCol="0">
            <a:spAutoFit/>
          </a:bodyPr>
          <a:lstStyle/>
          <a:p>
            <a:r>
              <a:rPr lang="en-US" dirty="0" smtClean="0"/>
              <a:t>4.10</a:t>
            </a:r>
            <a:endParaRPr lang="en-US" dirty="0"/>
          </a:p>
        </p:txBody>
      </p:sp>
      <p:sp>
        <p:nvSpPr>
          <p:cNvPr id="68" name="TextBox 67"/>
          <p:cNvSpPr txBox="1"/>
          <p:nvPr/>
        </p:nvSpPr>
        <p:spPr>
          <a:xfrm>
            <a:off x="3878789" y="1890964"/>
            <a:ext cx="676238" cy="369332"/>
          </a:xfrm>
          <a:prstGeom prst="rect">
            <a:avLst/>
          </a:prstGeom>
          <a:noFill/>
        </p:spPr>
        <p:txBody>
          <a:bodyPr wrap="square" rtlCol="0">
            <a:spAutoFit/>
          </a:bodyPr>
          <a:lstStyle/>
          <a:p>
            <a:r>
              <a:rPr lang="en-US" dirty="0"/>
              <a:t>3</a:t>
            </a:r>
            <a:r>
              <a:rPr lang="en-US" dirty="0" smtClean="0"/>
              <a:t>.00</a:t>
            </a:r>
            <a:endParaRPr lang="en-US" dirty="0"/>
          </a:p>
        </p:txBody>
      </p:sp>
      <p:sp>
        <p:nvSpPr>
          <p:cNvPr id="69" name="TextBox 68"/>
          <p:cNvSpPr txBox="1"/>
          <p:nvPr/>
        </p:nvSpPr>
        <p:spPr>
          <a:xfrm>
            <a:off x="1881883" y="3188176"/>
            <a:ext cx="676238" cy="369332"/>
          </a:xfrm>
          <a:prstGeom prst="rect">
            <a:avLst/>
          </a:prstGeom>
          <a:noFill/>
        </p:spPr>
        <p:txBody>
          <a:bodyPr wrap="square" rtlCol="0">
            <a:spAutoFit/>
          </a:bodyPr>
          <a:lstStyle/>
          <a:p>
            <a:r>
              <a:rPr lang="en-US" dirty="0" smtClean="0"/>
              <a:t>2.00</a:t>
            </a:r>
            <a:endParaRPr lang="en-US" dirty="0"/>
          </a:p>
        </p:txBody>
      </p:sp>
      <p:sp>
        <p:nvSpPr>
          <p:cNvPr id="71" name="TextBox 70"/>
          <p:cNvSpPr txBox="1"/>
          <p:nvPr/>
        </p:nvSpPr>
        <p:spPr>
          <a:xfrm>
            <a:off x="5912052" y="4649269"/>
            <a:ext cx="676238" cy="369332"/>
          </a:xfrm>
          <a:prstGeom prst="rect">
            <a:avLst/>
          </a:prstGeom>
          <a:noFill/>
        </p:spPr>
        <p:txBody>
          <a:bodyPr wrap="square" rtlCol="0">
            <a:spAutoFit/>
          </a:bodyPr>
          <a:lstStyle/>
          <a:p>
            <a:r>
              <a:rPr lang="en-US" dirty="0" smtClean="0"/>
              <a:t>0.95</a:t>
            </a:r>
            <a:endParaRPr lang="en-US" dirty="0"/>
          </a:p>
        </p:txBody>
      </p:sp>
      <p:sp>
        <p:nvSpPr>
          <p:cNvPr id="73" name="TextBox 72"/>
          <p:cNvSpPr txBox="1"/>
          <p:nvPr/>
        </p:nvSpPr>
        <p:spPr>
          <a:xfrm>
            <a:off x="4879796" y="5638800"/>
            <a:ext cx="1380827" cy="369332"/>
          </a:xfrm>
          <a:prstGeom prst="rect">
            <a:avLst/>
          </a:prstGeom>
          <a:noFill/>
        </p:spPr>
        <p:txBody>
          <a:bodyPr wrap="none" rtlCol="0">
            <a:spAutoFit/>
          </a:bodyPr>
          <a:lstStyle/>
          <a:p>
            <a:r>
              <a:rPr lang="en-US" b="1" dirty="0" smtClean="0"/>
              <a:t>You are here</a:t>
            </a:r>
            <a:endParaRPr lang="en-US" b="1" dirty="0"/>
          </a:p>
        </p:txBody>
      </p:sp>
      <p:sp>
        <p:nvSpPr>
          <p:cNvPr id="116" name="Oval 115"/>
          <p:cNvSpPr/>
          <p:nvPr/>
        </p:nvSpPr>
        <p:spPr>
          <a:xfrm>
            <a:off x="6644383" y="3242760"/>
            <a:ext cx="152400" cy="152400"/>
          </a:xfrm>
          <a:prstGeom prst="ellipse">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22" name="Straight Connector 121"/>
          <p:cNvCxnSpPr>
            <a:stCxn id="116" idx="4"/>
            <a:endCxn id="9" idx="7"/>
          </p:cNvCxnSpPr>
          <p:nvPr/>
        </p:nvCxnSpPr>
        <p:spPr>
          <a:xfrm>
            <a:off x="6720583" y="3395160"/>
            <a:ext cx="283828" cy="1406932"/>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sp>
        <p:nvSpPr>
          <p:cNvPr id="134" name="Oval 133"/>
          <p:cNvSpPr/>
          <p:nvPr/>
        </p:nvSpPr>
        <p:spPr>
          <a:xfrm>
            <a:off x="3832596" y="4970734"/>
            <a:ext cx="152400" cy="152400"/>
          </a:xfrm>
          <a:prstGeom prst="ellipse">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35" name="Straight Connector 134"/>
          <p:cNvCxnSpPr>
            <a:endCxn id="134" idx="2"/>
          </p:cNvCxnSpPr>
          <p:nvPr/>
        </p:nvCxnSpPr>
        <p:spPr>
          <a:xfrm>
            <a:off x="2148583" y="4445568"/>
            <a:ext cx="1684013" cy="601366"/>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41" name="Straight Connector 140"/>
          <p:cNvCxnSpPr>
            <a:endCxn id="134" idx="7"/>
          </p:cNvCxnSpPr>
          <p:nvPr/>
        </p:nvCxnSpPr>
        <p:spPr>
          <a:xfrm flipH="1">
            <a:off x="3962678" y="2694301"/>
            <a:ext cx="840918" cy="2298751"/>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sp>
        <p:nvSpPr>
          <p:cNvPr id="146" name="Oval 145"/>
          <p:cNvSpPr/>
          <p:nvPr/>
        </p:nvSpPr>
        <p:spPr>
          <a:xfrm>
            <a:off x="4727396" y="2553428"/>
            <a:ext cx="152400" cy="152400"/>
          </a:xfrm>
          <a:prstGeom prst="ellipse">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3" name="TextBox 152"/>
          <p:cNvSpPr txBox="1"/>
          <p:nvPr/>
        </p:nvSpPr>
        <p:spPr>
          <a:xfrm>
            <a:off x="1734264" y="1743650"/>
            <a:ext cx="676238" cy="369332"/>
          </a:xfrm>
          <a:prstGeom prst="rect">
            <a:avLst/>
          </a:prstGeom>
          <a:noFill/>
        </p:spPr>
        <p:txBody>
          <a:bodyPr wrap="square" rtlCol="0">
            <a:spAutoFit/>
          </a:bodyPr>
          <a:lstStyle/>
          <a:p>
            <a:r>
              <a:rPr lang="en-US" dirty="0" smtClean="0"/>
              <a:t>2.00</a:t>
            </a:r>
            <a:endParaRPr lang="en-US" dirty="0"/>
          </a:p>
        </p:txBody>
      </p:sp>
      <p:sp>
        <p:nvSpPr>
          <p:cNvPr id="154" name="TextBox 153"/>
          <p:cNvSpPr txBox="1"/>
          <p:nvPr/>
        </p:nvSpPr>
        <p:spPr>
          <a:xfrm>
            <a:off x="7401817" y="4649269"/>
            <a:ext cx="690366" cy="369332"/>
          </a:xfrm>
          <a:prstGeom prst="rect">
            <a:avLst/>
          </a:prstGeom>
          <a:noFill/>
        </p:spPr>
        <p:txBody>
          <a:bodyPr wrap="square" rtlCol="0">
            <a:spAutoFit/>
          </a:bodyPr>
          <a:lstStyle/>
          <a:p>
            <a:r>
              <a:rPr lang="en-US" dirty="0" smtClean="0"/>
              <a:t>1.00</a:t>
            </a:r>
            <a:endParaRPr lang="en-US" dirty="0"/>
          </a:p>
        </p:txBody>
      </p:sp>
      <p:sp>
        <p:nvSpPr>
          <p:cNvPr id="155" name="TextBox 154"/>
          <p:cNvSpPr txBox="1"/>
          <p:nvPr/>
        </p:nvSpPr>
        <p:spPr>
          <a:xfrm>
            <a:off x="6891604" y="4209670"/>
            <a:ext cx="690366" cy="369332"/>
          </a:xfrm>
          <a:prstGeom prst="rect">
            <a:avLst/>
          </a:prstGeom>
          <a:noFill/>
        </p:spPr>
        <p:txBody>
          <a:bodyPr wrap="square" rtlCol="0">
            <a:spAutoFit/>
          </a:bodyPr>
          <a:lstStyle/>
          <a:p>
            <a:r>
              <a:rPr lang="en-US" dirty="0" smtClean="0"/>
              <a:t>1.00</a:t>
            </a:r>
            <a:endParaRPr lang="en-US" dirty="0"/>
          </a:p>
        </p:txBody>
      </p:sp>
      <p:sp>
        <p:nvSpPr>
          <p:cNvPr id="10259" name="Isosceles Triangle 10258"/>
          <p:cNvSpPr/>
          <p:nvPr/>
        </p:nvSpPr>
        <p:spPr>
          <a:xfrm>
            <a:off x="5742416" y="5313605"/>
            <a:ext cx="339271" cy="413266"/>
          </a:xfrm>
          <a:prstGeom prst="triangle">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260" name="TextBox 10259"/>
          <p:cNvSpPr txBox="1"/>
          <p:nvPr/>
        </p:nvSpPr>
        <p:spPr>
          <a:xfrm>
            <a:off x="4706159" y="1918584"/>
            <a:ext cx="914033" cy="584775"/>
          </a:xfrm>
          <a:prstGeom prst="rect">
            <a:avLst/>
          </a:prstGeom>
          <a:noFill/>
        </p:spPr>
        <p:txBody>
          <a:bodyPr wrap="none" rtlCol="0">
            <a:spAutoFit/>
          </a:bodyPr>
          <a:lstStyle/>
          <a:p>
            <a:r>
              <a:rPr lang="en-US" sz="3200" dirty="0" smtClean="0">
                <a:sym typeface="Symbol"/>
              </a:rPr>
              <a:t>6.05</a:t>
            </a:r>
            <a:endParaRPr lang="en-US" sz="3200" dirty="0"/>
          </a:p>
        </p:txBody>
      </p:sp>
      <p:sp>
        <p:nvSpPr>
          <p:cNvPr id="159" name="TextBox 158"/>
          <p:cNvSpPr txBox="1"/>
          <p:nvPr/>
        </p:nvSpPr>
        <p:spPr>
          <a:xfrm>
            <a:off x="6481575" y="2545034"/>
            <a:ext cx="914033" cy="584775"/>
          </a:xfrm>
          <a:prstGeom prst="rect">
            <a:avLst/>
          </a:prstGeom>
          <a:noFill/>
        </p:spPr>
        <p:txBody>
          <a:bodyPr wrap="none" rtlCol="0">
            <a:spAutoFit/>
          </a:bodyPr>
          <a:lstStyle/>
          <a:p>
            <a:r>
              <a:rPr lang="en-US" sz="3200" dirty="0" smtClean="0">
                <a:sym typeface="Symbol"/>
              </a:rPr>
              <a:t>1.95</a:t>
            </a:r>
            <a:endParaRPr lang="en-US" sz="3200" dirty="0"/>
          </a:p>
        </p:txBody>
      </p:sp>
      <p:sp>
        <p:nvSpPr>
          <p:cNvPr id="160" name="TextBox 159"/>
          <p:cNvSpPr txBox="1"/>
          <p:nvPr/>
        </p:nvSpPr>
        <p:spPr>
          <a:xfrm>
            <a:off x="6787721" y="5018601"/>
            <a:ext cx="914033" cy="584775"/>
          </a:xfrm>
          <a:prstGeom prst="rect">
            <a:avLst/>
          </a:prstGeom>
          <a:noFill/>
        </p:spPr>
        <p:txBody>
          <a:bodyPr wrap="none" rtlCol="0">
            <a:spAutoFit/>
          </a:bodyPr>
          <a:lstStyle/>
          <a:p>
            <a:r>
              <a:rPr lang="en-US" sz="3200" dirty="0" smtClean="0">
                <a:sym typeface="Symbol"/>
              </a:rPr>
              <a:t>0.95</a:t>
            </a:r>
            <a:endParaRPr lang="en-US" sz="3200" dirty="0"/>
          </a:p>
        </p:txBody>
      </p:sp>
      <p:sp>
        <p:nvSpPr>
          <p:cNvPr id="161" name="TextBox 160"/>
          <p:cNvSpPr txBox="1"/>
          <p:nvPr/>
        </p:nvSpPr>
        <p:spPr>
          <a:xfrm>
            <a:off x="8320783" y="3936993"/>
            <a:ext cx="914033" cy="584775"/>
          </a:xfrm>
          <a:prstGeom prst="rect">
            <a:avLst/>
          </a:prstGeom>
          <a:noFill/>
        </p:spPr>
        <p:txBody>
          <a:bodyPr wrap="none" rtlCol="0">
            <a:spAutoFit/>
          </a:bodyPr>
          <a:lstStyle/>
          <a:p>
            <a:r>
              <a:rPr lang="en-US" sz="3200" dirty="0" smtClean="0">
                <a:sym typeface="Symbol"/>
              </a:rPr>
              <a:t>1.95</a:t>
            </a:r>
            <a:endParaRPr lang="en-US" sz="3200" dirty="0"/>
          </a:p>
        </p:txBody>
      </p:sp>
      <p:sp>
        <p:nvSpPr>
          <p:cNvPr id="162" name="TextBox 161"/>
          <p:cNvSpPr txBox="1"/>
          <p:nvPr/>
        </p:nvSpPr>
        <p:spPr>
          <a:xfrm>
            <a:off x="3593588" y="5107958"/>
            <a:ext cx="914033" cy="584775"/>
          </a:xfrm>
          <a:prstGeom prst="rect">
            <a:avLst/>
          </a:prstGeom>
          <a:noFill/>
        </p:spPr>
        <p:txBody>
          <a:bodyPr wrap="none" rtlCol="0">
            <a:spAutoFit/>
          </a:bodyPr>
          <a:lstStyle/>
          <a:p>
            <a:r>
              <a:rPr lang="en-US" sz="3200" dirty="0" smtClean="0">
                <a:sym typeface="Symbol"/>
              </a:rPr>
              <a:t>2.10</a:t>
            </a:r>
            <a:endParaRPr lang="en-US" sz="3200" dirty="0"/>
          </a:p>
        </p:txBody>
      </p:sp>
      <p:sp>
        <p:nvSpPr>
          <p:cNvPr id="163" name="TextBox 162"/>
          <p:cNvSpPr txBox="1"/>
          <p:nvPr/>
        </p:nvSpPr>
        <p:spPr>
          <a:xfrm>
            <a:off x="1594367" y="4488334"/>
            <a:ext cx="914033" cy="584775"/>
          </a:xfrm>
          <a:prstGeom prst="rect">
            <a:avLst/>
          </a:prstGeom>
          <a:noFill/>
        </p:spPr>
        <p:txBody>
          <a:bodyPr wrap="none" rtlCol="0">
            <a:spAutoFit/>
          </a:bodyPr>
          <a:lstStyle/>
          <a:p>
            <a:r>
              <a:rPr lang="en-US" sz="3200" dirty="0" smtClean="0">
                <a:sym typeface="Symbol"/>
              </a:rPr>
              <a:t>5.10</a:t>
            </a:r>
            <a:endParaRPr lang="en-US" sz="3200" dirty="0"/>
          </a:p>
        </p:txBody>
      </p:sp>
      <p:sp>
        <p:nvSpPr>
          <p:cNvPr id="164" name="TextBox 163"/>
          <p:cNvSpPr txBox="1"/>
          <p:nvPr/>
        </p:nvSpPr>
        <p:spPr>
          <a:xfrm>
            <a:off x="658563" y="2104588"/>
            <a:ext cx="914033" cy="584775"/>
          </a:xfrm>
          <a:prstGeom prst="rect">
            <a:avLst/>
          </a:prstGeom>
          <a:noFill/>
        </p:spPr>
        <p:txBody>
          <a:bodyPr wrap="none" rtlCol="0">
            <a:spAutoFit/>
          </a:bodyPr>
          <a:lstStyle/>
          <a:p>
            <a:r>
              <a:rPr lang="en-US" sz="3200" dirty="0" smtClean="0">
                <a:sym typeface="Symbol"/>
              </a:rPr>
              <a:t>7.10</a:t>
            </a:r>
            <a:endParaRPr lang="en-US" sz="3200" dirty="0"/>
          </a:p>
        </p:txBody>
      </p:sp>
      <p:sp>
        <p:nvSpPr>
          <p:cNvPr id="166" name="Oval 165"/>
          <p:cNvSpPr/>
          <p:nvPr/>
        </p:nvSpPr>
        <p:spPr>
          <a:xfrm>
            <a:off x="2800814" y="1923230"/>
            <a:ext cx="152400" cy="152400"/>
          </a:xfrm>
          <a:prstGeom prst="ellipse">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0263" name="Picture 4" descr="C:\Users\rel\AppData\Local\Microsoft\Windows\Temporary Internet Files\Content.IE5\IKK9KGJD\MC900433916[1].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58121" y="1203723"/>
            <a:ext cx="671010" cy="671010"/>
          </a:xfrm>
          <a:prstGeom prst="rect">
            <a:avLst/>
          </a:prstGeom>
          <a:noFill/>
          <a:extLst>
            <a:ext uri="{909E8E84-426E-40DD-AFC4-6F175D3DCCD1}">
              <a14:hiddenFill xmlns:a14="http://schemas.microsoft.com/office/drawing/2010/main">
                <a:solidFill>
                  <a:srgbClr val="FFFFFF"/>
                </a:solidFill>
              </a14:hiddenFill>
            </a:ext>
          </a:extLst>
        </p:spPr>
      </p:pic>
      <p:cxnSp>
        <p:nvCxnSpPr>
          <p:cNvPr id="49" name="Straight Connector 48"/>
          <p:cNvCxnSpPr>
            <a:stCxn id="146" idx="2"/>
            <a:endCxn id="166" idx="5"/>
          </p:cNvCxnSpPr>
          <p:nvPr/>
        </p:nvCxnSpPr>
        <p:spPr>
          <a:xfrm flipH="1" flipV="1">
            <a:off x="2930896" y="2053312"/>
            <a:ext cx="1796500" cy="576316"/>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53" name="Straight Connector 52"/>
          <p:cNvCxnSpPr>
            <a:stCxn id="116" idx="2"/>
            <a:endCxn id="146" idx="5"/>
          </p:cNvCxnSpPr>
          <p:nvPr/>
        </p:nvCxnSpPr>
        <p:spPr>
          <a:xfrm flipH="1" flipV="1">
            <a:off x="4857478" y="2683510"/>
            <a:ext cx="1786905" cy="635450"/>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sp>
        <p:nvSpPr>
          <p:cNvPr id="50" name="TextBox 49"/>
          <p:cNvSpPr txBox="1"/>
          <p:nvPr/>
        </p:nvSpPr>
        <p:spPr>
          <a:xfrm>
            <a:off x="2697098" y="2213361"/>
            <a:ext cx="914033" cy="584775"/>
          </a:xfrm>
          <a:prstGeom prst="rect">
            <a:avLst/>
          </a:prstGeom>
          <a:noFill/>
        </p:spPr>
        <p:txBody>
          <a:bodyPr wrap="none" rtlCol="0">
            <a:spAutoFit/>
          </a:bodyPr>
          <a:lstStyle/>
          <a:p>
            <a:r>
              <a:rPr lang="en-US" sz="3200" b="1" dirty="0" smtClean="0">
                <a:solidFill>
                  <a:schemeClr val="accent2">
                    <a:lumMod val="75000"/>
                  </a:schemeClr>
                </a:solidFill>
                <a:sym typeface="Symbol"/>
              </a:rPr>
              <a:t>9.05</a:t>
            </a:r>
            <a:endParaRPr lang="en-US" sz="3200" b="1" dirty="0">
              <a:solidFill>
                <a:schemeClr val="accent2">
                  <a:lumMod val="75000"/>
                </a:schemeClr>
              </a:solidFill>
            </a:endParaRPr>
          </a:p>
        </p:txBody>
      </p:sp>
      <p:cxnSp>
        <p:nvCxnSpPr>
          <p:cNvPr id="51" name="Straight Connector 50"/>
          <p:cNvCxnSpPr/>
          <p:nvPr/>
        </p:nvCxnSpPr>
        <p:spPr>
          <a:xfrm flipV="1">
            <a:off x="5941815" y="4893938"/>
            <a:ext cx="984594" cy="309329"/>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54" name="Straight Connector 53"/>
          <p:cNvCxnSpPr/>
          <p:nvPr/>
        </p:nvCxnSpPr>
        <p:spPr>
          <a:xfrm>
            <a:off x="3945346" y="5084361"/>
            <a:ext cx="1996469" cy="118906"/>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sp>
        <p:nvSpPr>
          <p:cNvPr id="56" name="TextBox 55"/>
          <p:cNvSpPr txBox="1"/>
          <p:nvPr/>
        </p:nvSpPr>
        <p:spPr>
          <a:xfrm>
            <a:off x="4519359" y="4696318"/>
            <a:ext cx="676238" cy="369332"/>
          </a:xfrm>
          <a:prstGeom prst="rect">
            <a:avLst/>
          </a:prstGeom>
          <a:noFill/>
        </p:spPr>
        <p:txBody>
          <a:bodyPr wrap="square" rtlCol="0">
            <a:spAutoFit/>
          </a:bodyPr>
          <a:lstStyle/>
          <a:p>
            <a:r>
              <a:rPr lang="en-US" dirty="0" smtClean="0"/>
              <a:t>2.10</a:t>
            </a:r>
            <a:endParaRPr lang="en-US" dirty="0"/>
          </a:p>
        </p:txBody>
      </p:sp>
      <p:sp>
        <p:nvSpPr>
          <p:cNvPr id="11" name="Oval 10"/>
          <p:cNvSpPr/>
          <p:nvPr/>
        </p:nvSpPr>
        <p:spPr>
          <a:xfrm>
            <a:off x="5837791" y="5138451"/>
            <a:ext cx="152400" cy="152400"/>
          </a:xfrm>
          <a:prstGeom prst="ellipse">
            <a:avLst/>
          </a:prstGeom>
          <a:solidFill>
            <a:schemeClr val="accent2">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609798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k-robustness and classical problems</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240321695"/>
              </p:ext>
            </p:extLst>
          </p:nvPr>
        </p:nvGraphicFramePr>
        <p:xfrm>
          <a:off x="425532" y="2286000"/>
          <a:ext cx="8229600" cy="2620646"/>
        </p:xfrm>
        <a:graphic>
          <a:graphicData uri="http://schemas.openxmlformats.org/drawingml/2006/table">
            <a:tbl>
              <a:tblPr firstRow="1" bandRow="1">
                <a:tableStyleId>{5C22544A-7EE6-4342-B048-85BDC9FD1C3A}</a:tableStyleId>
              </a:tblPr>
              <a:tblGrid>
                <a:gridCol w="2057400"/>
                <a:gridCol w="2057400"/>
                <a:gridCol w="2057400"/>
                <a:gridCol w="2057400"/>
              </a:tblGrid>
              <a:tr h="424184">
                <a:tc>
                  <a:txBody>
                    <a:bodyPr/>
                    <a:lstStyle/>
                    <a:p>
                      <a:r>
                        <a:rPr lang="en-US" dirty="0" smtClean="0"/>
                        <a:t>Problem</a:t>
                      </a:r>
                      <a:endParaRPr lang="en-US" dirty="0"/>
                    </a:p>
                  </a:txBody>
                  <a:tcPr marL="89777" marR="89777" anchor="ctr"/>
                </a:tc>
                <a:tc>
                  <a:txBody>
                    <a:bodyPr/>
                    <a:lstStyle/>
                    <a:p>
                      <a:r>
                        <a:rPr lang="en-US" dirty="0" smtClean="0"/>
                        <a:t>Input</a:t>
                      </a:r>
                      <a:endParaRPr lang="en-US" dirty="0"/>
                    </a:p>
                  </a:txBody>
                  <a:tcPr marL="89777" marR="89777" anchor="ctr"/>
                </a:tc>
                <a:tc>
                  <a:txBody>
                    <a:bodyPr/>
                    <a:lstStyle/>
                    <a:p>
                      <a:r>
                        <a:rPr lang="en-US" dirty="0" smtClean="0"/>
                        <a:t>Output</a:t>
                      </a:r>
                      <a:endParaRPr lang="en-US" dirty="0"/>
                    </a:p>
                  </a:txBody>
                  <a:tcPr marL="89777" marR="89777" anchor="ct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k-robustness</a:t>
                      </a:r>
                      <a:endParaRPr lang="en-US" dirty="0"/>
                    </a:p>
                  </a:txBody>
                  <a:tcPr marL="89777" marR="89777" anchor="ctr"/>
                </a:tc>
              </a:tr>
              <a:tr h="732154">
                <a:tc>
                  <a:txBody>
                    <a:bodyPr/>
                    <a:lstStyle/>
                    <a:p>
                      <a:r>
                        <a:rPr lang="en-US" dirty="0" smtClean="0"/>
                        <a:t>Max of an array</a:t>
                      </a:r>
                      <a:endParaRPr lang="en-US" dirty="0"/>
                    </a:p>
                  </a:txBody>
                  <a:tcPr marL="89777" marR="89777" anchor="ctr"/>
                </a:tc>
                <a:tc>
                  <a:txBody>
                    <a:bodyPr/>
                    <a:lstStyle/>
                    <a:p>
                      <a:r>
                        <a:rPr lang="en-US" dirty="0" smtClean="0"/>
                        <a:t>elements in the array</a:t>
                      </a:r>
                      <a:endParaRPr lang="en-US" dirty="0"/>
                    </a:p>
                  </a:txBody>
                  <a:tcPr marL="89777" marR="89777" anchor="ctr"/>
                </a:tc>
                <a:tc>
                  <a:txBody>
                    <a:bodyPr/>
                    <a:lstStyle/>
                    <a:p>
                      <a:r>
                        <a:rPr lang="en-US" dirty="0" smtClean="0"/>
                        <a:t>maximum</a:t>
                      </a:r>
                      <a:r>
                        <a:rPr lang="en-US" baseline="0" dirty="0" smtClean="0"/>
                        <a:t> element of the array</a:t>
                      </a:r>
                      <a:endParaRPr lang="en-US" dirty="0"/>
                    </a:p>
                  </a:txBody>
                  <a:tcPr marL="89777" marR="89777" anchor="ct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1-robust</a:t>
                      </a:r>
                      <a:endParaRPr lang="en-US" dirty="0"/>
                    </a:p>
                  </a:txBody>
                  <a:tcPr marL="89777" marR="89777" anchor="ctr"/>
                </a:tc>
              </a:tr>
              <a:tr h="732154">
                <a:tc>
                  <a:txBody>
                    <a:bodyPr/>
                    <a:lstStyle/>
                    <a:p>
                      <a:r>
                        <a:rPr lang="en-US" dirty="0" smtClean="0"/>
                        <a:t>Minimum</a:t>
                      </a:r>
                      <a:r>
                        <a:rPr lang="en-US" baseline="0" dirty="0" smtClean="0"/>
                        <a:t> spanning tree</a:t>
                      </a:r>
                      <a:endParaRPr lang="en-US" dirty="0"/>
                    </a:p>
                  </a:txBody>
                  <a:tcPr marL="89777" marR="89777" anchor="ctr"/>
                </a:tc>
                <a:tc>
                  <a:txBody>
                    <a:bodyPr/>
                    <a:lstStyle/>
                    <a:p>
                      <a:r>
                        <a:rPr lang="en-US" baseline="0" dirty="0" smtClean="0"/>
                        <a:t>graph</a:t>
                      </a:r>
                      <a:endParaRPr lang="en-US" dirty="0"/>
                    </a:p>
                  </a:txBody>
                  <a:tcPr marL="89777" marR="89777" anchor="ctr"/>
                </a:tc>
                <a:tc>
                  <a:txBody>
                    <a:bodyPr/>
                    <a:lstStyle/>
                    <a:p>
                      <a:r>
                        <a:rPr lang="en-US" dirty="0" smtClean="0"/>
                        <a:t>cost</a:t>
                      </a:r>
                      <a:endParaRPr lang="en-US" dirty="0"/>
                    </a:p>
                  </a:txBody>
                  <a:tcPr marL="89777" marR="89777" anchor="ct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N-robust</a:t>
                      </a:r>
                      <a:endParaRPr lang="en-US" dirty="0"/>
                    </a:p>
                  </a:txBody>
                  <a:tcPr marL="89777" marR="89777" anchor="ctr"/>
                </a:tc>
              </a:tr>
              <a:tr h="732154">
                <a:tc>
                  <a:txBody>
                    <a:bodyPr/>
                    <a:lstStyle/>
                    <a:p>
                      <a:r>
                        <a:rPr lang="en-US" dirty="0" smtClean="0"/>
                        <a:t>Sorting</a:t>
                      </a:r>
                      <a:endParaRPr lang="en-US" dirty="0"/>
                    </a:p>
                  </a:txBody>
                  <a:tcPr marL="89777" marR="89777" anchor="ctr"/>
                </a:tc>
                <a:tc>
                  <a:txBody>
                    <a:bodyPr/>
                    <a:lstStyle/>
                    <a:p>
                      <a:r>
                        <a:rPr lang="en-US" dirty="0" smtClean="0"/>
                        <a:t>elements in the array</a:t>
                      </a:r>
                      <a:endParaRPr lang="en-US" dirty="0"/>
                    </a:p>
                  </a:txBody>
                  <a:tcPr marL="89777" marR="89777" anchor="ctr"/>
                </a:tc>
                <a:tc>
                  <a:txBody>
                    <a:bodyPr/>
                    <a:lstStyle/>
                    <a:p>
                      <a:r>
                        <a:rPr lang="en-US" dirty="0" smtClean="0"/>
                        <a:t>sorted</a:t>
                      </a:r>
                      <a:r>
                        <a:rPr lang="en-US" baseline="0" dirty="0" smtClean="0"/>
                        <a:t> array</a:t>
                      </a:r>
                      <a:endParaRPr lang="en-US" dirty="0"/>
                    </a:p>
                  </a:txBody>
                  <a:tcPr marL="89777" marR="89777" anchor="ct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1-robust</a:t>
                      </a:r>
                      <a:endParaRPr lang="en-US" dirty="0"/>
                    </a:p>
                  </a:txBody>
                  <a:tcPr marL="89777" marR="89777" anchor="ctr"/>
                </a:tc>
              </a:tr>
            </a:tbl>
          </a:graphicData>
        </a:graphic>
      </p:graphicFrame>
      <p:sp>
        <p:nvSpPr>
          <p:cNvPr id="23" name="Date Placeholder 22"/>
          <p:cNvSpPr>
            <a:spLocks noGrp="1"/>
          </p:cNvSpPr>
          <p:nvPr>
            <p:ph type="dt" sz="half" idx="10"/>
          </p:nvPr>
        </p:nvSpPr>
        <p:spPr/>
        <p:txBody>
          <a:bodyPr/>
          <a:lstStyle/>
          <a:p>
            <a:r>
              <a:rPr lang="en-US" smtClean="0"/>
              <a:t>FSE’11: Szeged, Hungary.</a:t>
            </a:r>
            <a:endParaRPr lang="en-US" dirty="0"/>
          </a:p>
        </p:txBody>
      </p:sp>
      <p:sp>
        <p:nvSpPr>
          <p:cNvPr id="24" name="Slide Number Placeholder 23"/>
          <p:cNvSpPr>
            <a:spLocks noGrp="1"/>
          </p:cNvSpPr>
          <p:nvPr>
            <p:ph type="sldNum" sz="quarter" idx="12"/>
          </p:nvPr>
        </p:nvSpPr>
        <p:spPr/>
        <p:txBody>
          <a:bodyPr/>
          <a:lstStyle/>
          <a:p>
            <a:fld id="{CF514AF9-C0A3-D948-905C-91873489708A}" type="slidenum">
              <a:rPr lang="en-US" smtClean="0"/>
              <a:pPr/>
              <a:t>19</a:t>
            </a:fld>
            <a:endParaRPr lang="en-US" dirty="0"/>
          </a:p>
        </p:txBody>
      </p:sp>
      <p:sp>
        <p:nvSpPr>
          <p:cNvPr id="25" name="Footer Placeholder 24"/>
          <p:cNvSpPr>
            <a:spLocks noGrp="1"/>
          </p:cNvSpPr>
          <p:nvPr>
            <p:ph type="ftr" sz="quarter" idx="11"/>
          </p:nvPr>
        </p:nvSpPr>
        <p:spPr/>
        <p:txBody>
          <a:bodyPr/>
          <a:lstStyle/>
          <a:p>
            <a:r>
              <a:rPr lang="en-US" smtClean="0"/>
              <a:t>Proving programs robust</a:t>
            </a:r>
            <a:endParaRPr lang="en-US" dirty="0"/>
          </a:p>
        </p:txBody>
      </p:sp>
      <p:sp>
        <p:nvSpPr>
          <p:cNvPr id="3" name="Rectangle 2"/>
          <p:cNvSpPr/>
          <p:nvPr/>
        </p:nvSpPr>
        <p:spPr>
          <a:xfrm>
            <a:off x="304800" y="3429000"/>
            <a:ext cx="8534400" cy="16002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637763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grpId="0" nodeType="clickEffect">
                                  <p:stCondLst>
                                    <p:cond delay="0"/>
                                  </p:stCondLst>
                                  <p:childTnLst>
                                    <p:animMotion origin="layout" path="M 0 3.79278E-6 L 0 0.10545 " pathEditMode="relative" rAng="0" ptsTypes="AA">
                                      <p:cBhvr>
                                        <p:cTn id="6" dur="2000" fill="hold"/>
                                        <p:tgtEl>
                                          <p:spTgt spid="3"/>
                                        </p:tgtEl>
                                        <p:attrNameLst>
                                          <p:attrName>ppt_x</p:attrName>
                                          <p:attrName>ppt_y</p:attrName>
                                        </p:attrNameLst>
                                      </p:cBhvr>
                                      <p:rCtr x="0" y="5273"/>
                                    </p:animMotion>
                                  </p:childTnLst>
                                </p:cTn>
                              </p:par>
                            </p:childTnLst>
                          </p:cTn>
                        </p:par>
                      </p:childTnLst>
                    </p:cTn>
                  </p:par>
                  <p:par>
                    <p:cTn id="7" fill="hold">
                      <p:stCondLst>
                        <p:cond delay="indefinite"/>
                      </p:stCondLst>
                      <p:childTnLst>
                        <p:par>
                          <p:cTn id="8" fill="hold">
                            <p:stCondLst>
                              <p:cond delay="0"/>
                            </p:stCondLst>
                            <p:childTnLst>
                              <p:par>
                                <p:cTn id="9" presetID="42" presetClass="path" presetSubtype="0" accel="50000" decel="50000" fill="hold" grpId="1" nodeType="clickEffect">
                                  <p:stCondLst>
                                    <p:cond delay="0"/>
                                  </p:stCondLst>
                                  <p:childTnLst>
                                    <p:animMotion origin="layout" path="M 0 0.10545 L 0 0.25 " pathEditMode="relative" rAng="0" ptsTypes="AA">
                                      <p:cBhvr>
                                        <p:cTn id="10" dur="2000" fill="hold"/>
                                        <p:tgtEl>
                                          <p:spTgt spid="3"/>
                                        </p:tgtEl>
                                        <p:attrNameLst>
                                          <p:attrName>ppt_x</p:attrName>
                                          <p:attrName>ppt_y</p:attrName>
                                        </p:attrNameLst>
                                      </p:cBhvr>
                                      <p:rCtr x="0" y="721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ensorerror.jpg"/>
          <p:cNvPicPr>
            <a:picLocks noChangeAspect="1"/>
          </p:cNvPicPr>
          <p:nvPr/>
        </p:nvPicPr>
        <p:blipFill>
          <a:blip r:embed="rId3"/>
          <a:stretch>
            <a:fillRect/>
          </a:stretch>
        </p:blipFill>
        <p:spPr>
          <a:xfrm>
            <a:off x="6003200" y="3733800"/>
            <a:ext cx="2683600" cy="2012701"/>
          </a:xfrm>
          <a:prstGeom prst="rect">
            <a:avLst/>
          </a:prstGeom>
        </p:spPr>
      </p:pic>
      <p:sp>
        <p:nvSpPr>
          <p:cNvPr id="2" name="Title 1"/>
          <p:cNvSpPr>
            <a:spLocks noGrp="1"/>
          </p:cNvSpPr>
          <p:nvPr>
            <p:ph type="title"/>
          </p:nvPr>
        </p:nvSpPr>
        <p:spPr/>
        <p:txBody>
          <a:bodyPr/>
          <a:lstStyle/>
          <a:p>
            <a:r>
              <a:rPr lang="en-US" dirty="0" smtClean="0"/>
              <a:t>Uncertainty</a:t>
            </a:r>
            <a:endParaRPr lang="en-US" dirty="0"/>
          </a:p>
        </p:txBody>
      </p:sp>
      <p:sp>
        <p:nvSpPr>
          <p:cNvPr id="3" name="Content Placeholder 2"/>
          <p:cNvSpPr>
            <a:spLocks noGrp="1"/>
          </p:cNvSpPr>
          <p:nvPr>
            <p:ph idx="1"/>
          </p:nvPr>
        </p:nvSpPr>
        <p:spPr>
          <a:xfrm>
            <a:off x="228600" y="3886200"/>
            <a:ext cx="5546000" cy="2133599"/>
          </a:xfrm>
        </p:spPr>
        <p:txBody>
          <a:bodyPr>
            <a:normAutofit/>
          </a:bodyPr>
          <a:lstStyle/>
          <a:p>
            <a:r>
              <a:rPr lang="en-US" sz="2400" dirty="0" smtClean="0">
                <a:solidFill>
                  <a:srgbClr val="000090"/>
                </a:solidFill>
              </a:rPr>
              <a:t>Uncertainty: </a:t>
            </a:r>
            <a:r>
              <a:rPr lang="en-US" sz="2400" dirty="0" smtClean="0"/>
              <a:t>stale satellite data, erroneous sensor measurements, …</a:t>
            </a:r>
          </a:p>
          <a:p>
            <a:endParaRPr lang="en-US" sz="2400" dirty="0"/>
          </a:p>
          <a:p>
            <a:r>
              <a:rPr lang="en-US" sz="2400" dirty="0"/>
              <a:t>Does your program handle uncertainty robustly? </a:t>
            </a:r>
          </a:p>
          <a:p>
            <a:endParaRPr lang="en-US" sz="2400" dirty="0" smtClean="0"/>
          </a:p>
          <a:p>
            <a:pPr marL="0" indent="0">
              <a:buNone/>
            </a:pPr>
            <a:endParaRPr lang="en-US" dirty="0"/>
          </a:p>
        </p:txBody>
      </p:sp>
      <p:pic>
        <p:nvPicPr>
          <p:cNvPr id="6" name="Picture 5" descr="satellite.jpg"/>
          <p:cNvPicPr>
            <a:picLocks noChangeAspect="1"/>
          </p:cNvPicPr>
          <p:nvPr/>
        </p:nvPicPr>
        <p:blipFill>
          <a:blip r:embed="rId4"/>
          <a:stretch>
            <a:fillRect/>
          </a:stretch>
        </p:blipFill>
        <p:spPr>
          <a:xfrm>
            <a:off x="6003200" y="1295400"/>
            <a:ext cx="1989526" cy="1791736"/>
          </a:xfrm>
          <a:prstGeom prst="rect">
            <a:avLst/>
          </a:prstGeom>
        </p:spPr>
      </p:pic>
      <p:sp>
        <p:nvSpPr>
          <p:cNvPr id="7" name="Date Placeholder 6"/>
          <p:cNvSpPr>
            <a:spLocks noGrp="1"/>
          </p:cNvSpPr>
          <p:nvPr>
            <p:ph type="dt" sz="half" idx="10"/>
          </p:nvPr>
        </p:nvSpPr>
        <p:spPr/>
        <p:txBody>
          <a:bodyPr/>
          <a:lstStyle/>
          <a:p>
            <a:r>
              <a:rPr lang="en-US" smtClean="0"/>
              <a:t>FSE’11: Szeged, Hungary.</a:t>
            </a:r>
            <a:endParaRPr lang="en-US" dirty="0"/>
          </a:p>
        </p:txBody>
      </p:sp>
      <p:sp>
        <p:nvSpPr>
          <p:cNvPr id="8" name="Slide Number Placeholder 7"/>
          <p:cNvSpPr>
            <a:spLocks noGrp="1"/>
          </p:cNvSpPr>
          <p:nvPr>
            <p:ph type="sldNum" sz="quarter" idx="12"/>
          </p:nvPr>
        </p:nvSpPr>
        <p:spPr/>
        <p:txBody>
          <a:bodyPr/>
          <a:lstStyle/>
          <a:p>
            <a:fld id="{CF514AF9-C0A3-D948-905C-91873489708A}" type="slidenum">
              <a:rPr lang="en-US" smtClean="0"/>
              <a:pPr/>
              <a:t>2</a:t>
            </a:fld>
            <a:endParaRPr lang="en-US" dirty="0"/>
          </a:p>
        </p:txBody>
      </p:sp>
      <p:sp>
        <p:nvSpPr>
          <p:cNvPr id="9" name="Footer Placeholder 8"/>
          <p:cNvSpPr>
            <a:spLocks noGrp="1"/>
          </p:cNvSpPr>
          <p:nvPr>
            <p:ph type="ftr" sz="quarter" idx="11"/>
          </p:nvPr>
        </p:nvSpPr>
        <p:spPr/>
        <p:txBody>
          <a:bodyPr/>
          <a:lstStyle/>
          <a:p>
            <a:r>
              <a:rPr lang="en-US" smtClean="0"/>
              <a:t>Proving programs robust</a:t>
            </a:r>
            <a:endParaRPr lang="en-US" dirty="0"/>
          </a:p>
        </p:txBody>
      </p:sp>
      <p:pic>
        <p:nvPicPr>
          <p:cNvPr id="6148" name="Picture 4" descr="http://www.refurbishedgpsguide.com/images/garmin-nuvi-760.jpg"/>
          <p:cNvPicPr>
            <a:picLocks noChangeAspect="1" noChangeArrowheads="1"/>
          </p:cNvPicPr>
          <p:nvPr/>
        </p:nvPicPr>
        <p:blipFill rotWithShape="1">
          <a:blip r:embed="rId5">
            <a:extLst>
              <a:ext uri="{28A0092B-C50C-407E-A947-70E740481C1C}">
                <a14:useLocalDpi xmlns:a14="http://schemas.microsoft.com/office/drawing/2010/main" val="0"/>
              </a:ext>
            </a:extLst>
          </a:blip>
          <a:srcRect l="10285" t="9845" r="9029" b="20879"/>
          <a:stretch/>
        </p:blipFill>
        <p:spPr bwMode="auto">
          <a:xfrm>
            <a:off x="609600" y="1143000"/>
            <a:ext cx="3842657" cy="21444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868394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5879" y="152400"/>
            <a:ext cx="8229600" cy="868362"/>
          </a:xfrm>
        </p:spPr>
        <p:txBody>
          <a:bodyPr>
            <a:normAutofit/>
          </a:bodyPr>
          <a:lstStyle/>
          <a:p>
            <a:r>
              <a:rPr lang="en-US" dirty="0"/>
              <a:t>R</a:t>
            </a:r>
            <a:r>
              <a:rPr lang="en-US" dirty="0" smtClean="0"/>
              <a:t>obustness </a:t>
            </a:r>
            <a:r>
              <a:rPr lang="en-US" dirty="0" smtClean="0"/>
              <a:t>matrices</a:t>
            </a:r>
            <a:endParaRPr lang="en-US" dirty="0"/>
          </a:p>
        </p:txBody>
      </p:sp>
      <p:sp>
        <p:nvSpPr>
          <p:cNvPr id="7" name="Content Placeholder 6"/>
          <p:cNvSpPr>
            <a:spLocks noGrp="1"/>
          </p:cNvSpPr>
          <p:nvPr>
            <p:ph idx="1"/>
          </p:nvPr>
        </p:nvSpPr>
        <p:spPr>
          <a:xfrm>
            <a:off x="0" y="4876800"/>
            <a:ext cx="9144000" cy="1631137"/>
          </a:xfrm>
        </p:spPr>
        <p:txBody>
          <a:bodyPr>
            <a:noAutofit/>
          </a:bodyPr>
          <a:lstStyle/>
          <a:p>
            <a:pPr marL="0" indent="0">
              <a:buNone/>
            </a:pPr>
            <a:r>
              <a:rPr lang="en-US" dirty="0" smtClean="0"/>
              <a:t>R[</a:t>
            </a:r>
            <a:r>
              <a:rPr lang="en-US" dirty="0" err="1" smtClean="0"/>
              <a:t>y,x</a:t>
            </a:r>
            <a:r>
              <a:rPr lang="en-US" dirty="0" smtClean="0"/>
              <a:t>] = k </a:t>
            </a:r>
            <a:endParaRPr lang="en-US" dirty="0"/>
          </a:p>
          <a:p>
            <a:pPr marL="0" indent="0">
              <a:buNone/>
            </a:pPr>
            <a:r>
              <a:rPr lang="en-US" dirty="0" smtClean="0"/>
              <a:t>	</a:t>
            </a:r>
            <a:r>
              <a:rPr lang="en-US" dirty="0" smtClean="0">
                <a:sym typeface="Symbol"/>
              </a:rPr>
              <a:t>-variation </a:t>
            </a:r>
            <a:r>
              <a:rPr lang="en-US" dirty="0" smtClean="0"/>
              <a:t>in initial value of x </a:t>
            </a:r>
          </a:p>
          <a:p>
            <a:pPr marL="457200" lvl="1" indent="0">
              <a:buNone/>
            </a:pPr>
            <a:r>
              <a:rPr lang="en-US" sz="3200" dirty="0" smtClean="0"/>
              <a:t>produces at most a k</a:t>
            </a:r>
            <a:r>
              <a:rPr lang="en-US" sz="3200" dirty="0" smtClean="0">
                <a:sym typeface="Symbol"/>
              </a:rPr>
              <a:t>-variation in final value of y</a:t>
            </a:r>
          </a:p>
          <a:p>
            <a:pPr lvl="1"/>
            <a:endParaRPr lang="en-US" sz="3200" dirty="0" smtClean="0">
              <a:sym typeface="Symbol"/>
            </a:endParaRPr>
          </a:p>
        </p:txBody>
      </p:sp>
      <p:sp>
        <p:nvSpPr>
          <p:cNvPr id="5" name="Footer Placeholder 4"/>
          <p:cNvSpPr>
            <a:spLocks noGrp="1"/>
          </p:cNvSpPr>
          <p:nvPr>
            <p:ph type="ftr" sz="quarter" idx="11"/>
          </p:nvPr>
        </p:nvSpPr>
        <p:spPr/>
        <p:txBody>
          <a:bodyPr/>
          <a:lstStyle/>
          <a:p>
            <a:r>
              <a:rPr lang="en-US" smtClean="0"/>
              <a:t>Proving programs robust</a:t>
            </a:r>
            <a:endParaRPr lang="en-US" dirty="0"/>
          </a:p>
        </p:txBody>
      </p:sp>
      <p:sp>
        <p:nvSpPr>
          <p:cNvPr id="3" name="Date Placeholder 2"/>
          <p:cNvSpPr>
            <a:spLocks noGrp="1"/>
          </p:cNvSpPr>
          <p:nvPr>
            <p:ph type="dt" sz="half" idx="10"/>
          </p:nvPr>
        </p:nvSpPr>
        <p:spPr/>
        <p:txBody>
          <a:bodyPr/>
          <a:lstStyle/>
          <a:p>
            <a:r>
              <a:rPr lang="en-US" smtClean="0"/>
              <a:t>FSE’11: Szeged, Hungary.</a:t>
            </a:r>
            <a:endParaRPr lang="en-US" dirty="0"/>
          </a:p>
        </p:txBody>
      </p:sp>
      <p:sp>
        <p:nvSpPr>
          <p:cNvPr id="4" name="Slide Number Placeholder 3"/>
          <p:cNvSpPr>
            <a:spLocks noGrp="1"/>
          </p:cNvSpPr>
          <p:nvPr>
            <p:ph type="sldNum" sz="quarter" idx="12"/>
          </p:nvPr>
        </p:nvSpPr>
        <p:spPr/>
        <p:txBody>
          <a:bodyPr/>
          <a:lstStyle/>
          <a:p>
            <a:fld id="{CF514AF9-C0A3-D948-905C-91873489708A}" type="slidenum">
              <a:rPr lang="en-US" smtClean="0"/>
              <a:pPr/>
              <a:t>20</a:t>
            </a:fld>
            <a:endParaRPr lang="en-US" dirty="0"/>
          </a:p>
        </p:txBody>
      </p:sp>
      <p:pic>
        <p:nvPicPr>
          <p:cNvPr id="20" name="Picture 19"/>
          <p:cNvPicPr>
            <a:picLocks noChangeAspect="1"/>
          </p:cNvPicPr>
          <p:nvPr>
            <p:custDataLst>
              <p:tags r:id="rId1"/>
            </p:custDataLst>
          </p:nvPr>
        </p:nvPicPr>
        <p:blipFill>
          <a:blip r:embed="rId5">
            <a:extLst>
              <a:ext uri="{28A0092B-C50C-407E-A947-70E740481C1C}">
                <a14:useLocalDpi xmlns:a14="http://schemas.microsoft.com/office/drawing/2010/main" val="0"/>
              </a:ext>
            </a:extLst>
          </a:blip>
          <a:stretch>
            <a:fillRect/>
          </a:stretch>
        </p:blipFill>
        <p:spPr>
          <a:xfrm>
            <a:off x="4955672" y="4323227"/>
            <a:ext cx="2003260" cy="411163"/>
          </a:xfrm>
          <a:prstGeom prst="rect">
            <a:avLst/>
          </a:prstGeom>
        </p:spPr>
      </p:pic>
      <p:grpSp>
        <p:nvGrpSpPr>
          <p:cNvPr id="32" name="Group 31"/>
          <p:cNvGrpSpPr/>
          <p:nvPr/>
        </p:nvGrpSpPr>
        <p:grpSpPr>
          <a:xfrm>
            <a:off x="4114800" y="1072083"/>
            <a:ext cx="4800600" cy="3071649"/>
            <a:chOff x="5160644" y="2853268"/>
            <a:chExt cx="3983355" cy="2747432"/>
          </a:xfrm>
        </p:grpSpPr>
        <p:pic>
          <p:nvPicPr>
            <p:cNvPr id="12290" name="Picture 2"/>
            <p:cNvPicPr>
              <a:picLocks noChangeAspect="1" noChangeArrowheads="1"/>
            </p:cNvPicPr>
            <p:nvPr/>
          </p:nvPicPr>
          <p:blipFill rotWithShape="1">
            <a:blip r:embed="rId6">
              <a:extLst>
                <a:ext uri="{28A0092B-C50C-407E-A947-70E740481C1C}">
                  <a14:useLocalDpi xmlns:a14="http://schemas.microsoft.com/office/drawing/2010/main" val="0"/>
                </a:ext>
              </a:extLst>
            </a:blip>
            <a:srcRect l="37702" t="29303"/>
            <a:stretch/>
          </p:blipFill>
          <p:spPr bwMode="auto">
            <a:xfrm>
              <a:off x="5160644" y="2853268"/>
              <a:ext cx="3983355" cy="27474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9" name="Straight Connector 8"/>
            <p:cNvCxnSpPr/>
            <p:nvPr/>
          </p:nvCxnSpPr>
          <p:spPr>
            <a:xfrm>
              <a:off x="5867400" y="3733800"/>
              <a:ext cx="0" cy="1866900"/>
            </a:xfrm>
            <a:prstGeom prst="line">
              <a:avLst/>
            </a:prstGeom>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a:off x="6705600" y="3124200"/>
              <a:ext cx="38100" cy="2438400"/>
            </a:xfrm>
            <a:prstGeom prst="line">
              <a:avLst/>
            </a:prstGeom>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5160644" y="3124200"/>
              <a:ext cx="1544956"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28" name="Straight Connector 27"/>
            <p:cNvCxnSpPr/>
            <p:nvPr/>
          </p:nvCxnSpPr>
          <p:spPr>
            <a:xfrm>
              <a:off x="5160644" y="3733800"/>
              <a:ext cx="706756" cy="0"/>
            </a:xfrm>
            <a:prstGeom prst="line">
              <a:avLst/>
            </a:prstGeom>
          </p:spPr>
          <p:style>
            <a:lnRef idx="2">
              <a:schemeClr val="accent1"/>
            </a:lnRef>
            <a:fillRef idx="0">
              <a:schemeClr val="accent1"/>
            </a:fillRef>
            <a:effectRef idx="1">
              <a:schemeClr val="accent1"/>
            </a:effectRef>
            <a:fontRef idx="minor">
              <a:schemeClr val="tx1"/>
            </a:fontRef>
          </p:style>
        </p:cxnSp>
      </p:grpSp>
      <p:pic>
        <p:nvPicPr>
          <p:cNvPr id="30" name="Picture 29"/>
          <p:cNvPicPr>
            <a:picLocks noChangeAspect="1"/>
          </p:cNvPicPr>
          <p:nvPr>
            <p:custDataLst>
              <p:tags r:id="rId2"/>
            </p:custDataLst>
          </p:nvPr>
        </p:nvPicPr>
        <p:blipFill>
          <a:blip r:embed="rId7">
            <a:extLst>
              <a:ext uri="{28A0092B-C50C-407E-A947-70E740481C1C}">
                <a14:useLocalDpi xmlns:a14="http://schemas.microsoft.com/office/drawing/2010/main" val="0"/>
              </a:ext>
            </a:extLst>
          </a:blip>
          <a:stretch>
            <a:fillRect/>
          </a:stretch>
        </p:blipFill>
        <p:spPr>
          <a:xfrm>
            <a:off x="1981200" y="1524000"/>
            <a:ext cx="2031043" cy="381000"/>
          </a:xfrm>
          <a:prstGeom prst="rect">
            <a:avLst/>
          </a:prstGeom>
        </p:spPr>
      </p:pic>
      <p:grpSp>
        <p:nvGrpSpPr>
          <p:cNvPr id="35" name="Group 34"/>
          <p:cNvGrpSpPr/>
          <p:nvPr/>
        </p:nvGrpSpPr>
        <p:grpSpPr>
          <a:xfrm>
            <a:off x="969491" y="2445673"/>
            <a:ext cx="1752600" cy="1307002"/>
            <a:chOff x="5862172" y="4003267"/>
            <a:chExt cx="1752600" cy="1307002"/>
          </a:xfrm>
        </p:grpSpPr>
        <mc:AlternateContent xmlns:mc="http://schemas.openxmlformats.org/markup-compatibility/2006" xmlns:a14="http://schemas.microsoft.com/office/drawing/2010/main">
          <mc:Choice Requires="a14">
            <p:sp>
              <p:nvSpPr>
                <p:cNvPr id="36" name="TextBox 35"/>
                <p:cNvSpPr txBox="1"/>
                <p:nvPr/>
              </p:nvSpPr>
              <p:spPr>
                <a:xfrm>
                  <a:off x="6238873" y="4465101"/>
                  <a:ext cx="1375899" cy="845168"/>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d>
                          <m:dPr>
                            <m:begChr m:val="["/>
                            <m:endChr m:val="]"/>
                            <m:ctrlPr>
                              <a:rPr lang="en-US" sz="2800" i="1" smtClean="0">
                                <a:latin typeface="Cambria Math"/>
                              </a:rPr>
                            </m:ctrlPr>
                          </m:dPr>
                          <m:e>
                            <m:m>
                              <m:mPr>
                                <m:mcs>
                                  <m:mc>
                                    <m:mcPr>
                                      <m:count m:val="2"/>
                                      <m:mcJc m:val="center"/>
                                    </m:mcPr>
                                  </m:mc>
                                </m:mcs>
                                <m:ctrlPr>
                                  <a:rPr lang="en-US" sz="2800" b="0" i="1" smtClean="0">
                                    <a:latin typeface="Cambria Math"/>
                                  </a:rPr>
                                </m:ctrlPr>
                              </m:mPr>
                              <m:mr>
                                <m:e>
                                  <m:r>
                                    <m:rPr>
                                      <m:brk m:alnAt="7"/>
                                    </m:rPr>
                                    <a:rPr lang="en-US" sz="2800" b="0" i="1" smtClean="0">
                                      <a:latin typeface="Cambria Math"/>
                                    </a:rPr>
                                    <m:t>1</m:t>
                                  </m:r>
                                </m:e>
                                <m:e>
                                  <m:r>
                                    <a:rPr lang="en-US" sz="2800" b="0" i="1" smtClean="0">
                                      <a:latin typeface="Cambria Math"/>
                                    </a:rPr>
                                    <m:t>𝑘</m:t>
                                  </m:r>
                                </m:e>
                              </m:mr>
                              <m:mr>
                                <m:e>
                                  <m:r>
                                    <a:rPr lang="en-US" sz="2800" b="0" i="1" smtClean="0">
                                      <a:latin typeface="Cambria Math"/>
                                    </a:rPr>
                                    <m:t>0</m:t>
                                  </m:r>
                                </m:e>
                                <m:e>
                                  <m:r>
                                    <a:rPr lang="en-US" sz="2800" b="0" i="1" smtClean="0">
                                      <a:latin typeface="Cambria Math"/>
                                    </a:rPr>
                                    <m:t>1</m:t>
                                  </m:r>
                                </m:e>
                              </m:mr>
                            </m:m>
                          </m:e>
                        </m:d>
                      </m:oMath>
                    </m:oMathPara>
                  </a14:m>
                  <a:endParaRPr lang="en-US" sz="2800" dirty="0"/>
                </a:p>
              </p:txBody>
            </p:sp>
          </mc:Choice>
          <mc:Fallback xmlns="">
            <p:sp>
              <p:nvSpPr>
                <p:cNvPr id="36" name="TextBox 35"/>
                <p:cNvSpPr txBox="1">
                  <a:spLocks noRot="1" noChangeAspect="1" noMove="1" noResize="1" noEditPoints="1" noAdjustHandles="1" noChangeArrowheads="1" noChangeShapeType="1" noTextEdit="1"/>
                </p:cNvSpPr>
                <p:nvPr/>
              </p:nvSpPr>
              <p:spPr>
                <a:xfrm>
                  <a:off x="6238873" y="4465101"/>
                  <a:ext cx="1375899" cy="845168"/>
                </a:xfrm>
                <a:prstGeom prst="rect">
                  <a:avLst/>
                </a:prstGeom>
                <a:blipFill rotWithShape="1">
                  <a:blip r:embed="rId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7" name="TextBox 36"/>
                <p:cNvSpPr txBox="1"/>
                <p:nvPr/>
              </p:nvSpPr>
              <p:spPr>
                <a:xfrm>
                  <a:off x="6416555" y="4003267"/>
                  <a:ext cx="914651" cy="58477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m>
                          <m:mPr>
                            <m:mcs>
                              <m:mc>
                                <m:mcPr>
                                  <m:count m:val="2"/>
                                  <m:mcJc m:val="center"/>
                                </m:mcPr>
                              </m:mc>
                            </m:mcs>
                            <m:ctrlPr>
                              <a:rPr lang="en-US" sz="3200" b="0" i="1" smtClean="0">
                                <a:latin typeface="Cambria Math"/>
                              </a:rPr>
                            </m:ctrlPr>
                          </m:mPr>
                          <m:mr>
                            <m:e>
                              <m:r>
                                <m:rPr>
                                  <m:brk m:alnAt="7"/>
                                </m:rPr>
                                <a:rPr lang="en-US" sz="3200" b="0" i="1" smtClean="0">
                                  <a:latin typeface="Cambria Math"/>
                                </a:rPr>
                                <m:t>𝑦</m:t>
                              </m:r>
                            </m:e>
                            <m:e>
                              <m:r>
                                <a:rPr lang="en-US" sz="3200" b="0" i="1" smtClean="0">
                                  <a:latin typeface="Cambria Math"/>
                                </a:rPr>
                                <m:t>𝑥</m:t>
                              </m:r>
                            </m:e>
                          </m:mr>
                        </m:m>
                      </m:oMath>
                    </m:oMathPara>
                  </a14:m>
                  <a:endParaRPr lang="en-US" sz="3600" dirty="0"/>
                </a:p>
              </p:txBody>
            </p:sp>
          </mc:Choice>
          <mc:Fallback xmlns="">
            <p:sp>
              <p:nvSpPr>
                <p:cNvPr id="37" name="TextBox 36"/>
                <p:cNvSpPr txBox="1">
                  <a:spLocks noRot="1" noChangeAspect="1" noMove="1" noResize="1" noEditPoints="1" noAdjustHandles="1" noChangeArrowheads="1" noChangeShapeType="1" noTextEdit="1"/>
                </p:cNvSpPr>
                <p:nvPr/>
              </p:nvSpPr>
              <p:spPr>
                <a:xfrm>
                  <a:off x="6416555" y="4003267"/>
                  <a:ext cx="914651" cy="584775"/>
                </a:xfrm>
                <a:prstGeom prst="rect">
                  <a:avLst/>
                </a:prstGeom>
                <a:blipFill rotWithShape="1">
                  <a:blip r:embed="rId9"/>
                  <a:stretch>
                    <a:fillRect r="-333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8" name="TextBox 37"/>
                <p:cNvSpPr txBox="1"/>
                <p:nvPr/>
              </p:nvSpPr>
              <p:spPr>
                <a:xfrm>
                  <a:off x="5862172" y="4528155"/>
                  <a:ext cx="472950" cy="739048"/>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m>
                          <m:mPr>
                            <m:mcs>
                              <m:mc>
                                <m:mcPr>
                                  <m:count m:val="1"/>
                                  <m:mcJc m:val="center"/>
                                </m:mcPr>
                              </m:mc>
                            </m:mcs>
                            <m:ctrlPr>
                              <a:rPr lang="en-US" sz="2800" b="0" i="1" smtClean="0">
                                <a:latin typeface="Cambria Math"/>
                              </a:rPr>
                            </m:ctrlPr>
                          </m:mPr>
                          <m:mr>
                            <m:e>
                              <m:r>
                                <m:rPr>
                                  <m:brk m:alnAt="7"/>
                                </m:rPr>
                                <a:rPr lang="en-US" sz="2800" b="0" i="1" smtClean="0">
                                  <a:latin typeface="Cambria Math"/>
                                </a:rPr>
                                <m:t>𝑦</m:t>
                              </m:r>
                            </m:e>
                          </m:mr>
                          <m:mr>
                            <m:e>
                              <m:r>
                                <a:rPr lang="en-US" sz="2800" b="0" i="1" smtClean="0">
                                  <a:latin typeface="Cambria Math"/>
                                </a:rPr>
                                <m:t>𝑥</m:t>
                              </m:r>
                            </m:e>
                          </m:mr>
                        </m:m>
                      </m:oMath>
                    </m:oMathPara>
                  </a14:m>
                  <a:endParaRPr lang="en-US" sz="2800" dirty="0"/>
                </a:p>
              </p:txBody>
            </p:sp>
          </mc:Choice>
          <mc:Fallback xmlns="">
            <p:sp>
              <p:nvSpPr>
                <p:cNvPr id="38" name="TextBox 37"/>
                <p:cNvSpPr txBox="1">
                  <a:spLocks noRot="1" noChangeAspect="1" noMove="1" noResize="1" noEditPoints="1" noAdjustHandles="1" noChangeArrowheads="1" noChangeShapeType="1" noTextEdit="1"/>
                </p:cNvSpPr>
                <p:nvPr/>
              </p:nvSpPr>
              <p:spPr>
                <a:xfrm>
                  <a:off x="5862172" y="4528155"/>
                  <a:ext cx="472950" cy="739048"/>
                </a:xfrm>
                <a:prstGeom prst="rect">
                  <a:avLst/>
                </a:prstGeom>
                <a:blipFill rotWithShape="1">
                  <a:blip r:embed="rId10"/>
                  <a:stretch>
                    <a:fillRect/>
                  </a:stretch>
                </a:blipFill>
              </p:spPr>
              <p:txBody>
                <a:bodyPr/>
                <a:lstStyle/>
                <a:p>
                  <a:r>
                    <a:rPr lang="en-US">
                      <a:noFill/>
                    </a:rPr>
                    <a:t> </a:t>
                  </a:r>
                </a:p>
              </p:txBody>
            </p:sp>
          </mc:Fallback>
        </mc:AlternateContent>
      </p:grpSp>
    </p:spTree>
    <p:extLst>
      <p:ext uri="{BB962C8B-B14F-4D97-AF65-F5344CB8AC3E}">
        <p14:creationId xmlns:p14="http://schemas.microsoft.com/office/powerpoint/2010/main" val="32671954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xEl>
                                              <p:pRg st="0" end="0"/>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uiExpand="1"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68362"/>
          </a:xfrm>
        </p:spPr>
        <p:txBody>
          <a:bodyPr>
            <a:normAutofit/>
          </a:bodyPr>
          <a:lstStyle/>
          <a:p>
            <a:r>
              <a:rPr lang="en-US" dirty="0" smtClean="0"/>
              <a:t>How do we prove k-robustness</a:t>
            </a:r>
            <a:endParaRPr lang="en-US" dirty="0"/>
          </a:p>
        </p:txBody>
      </p:sp>
      <p:sp>
        <p:nvSpPr>
          <p:cNvPr id="3" name="Date Placeholder 2"/>
          <p:cNvSpPr>
            <a:spLocks noGrp="1"/>
          </p:cNvSpPr>
          <p:nvPr>
            <p:ph type="dt" sz="half" idx="10"/>
          </p:nvPr>
        </p:nvSpPr>
        <p:spPr/>
        <p:txBody>
          <a:bodyPr/>
          <a:lstStyle/>
          <a:p>
            <a:r>
              <a:rPr lang="en-US" smtClean="0"/>
              <a:t>FSE’11: Szeged, Hungary.</a:t>
            </a:r>
            <a:endParaRPr lang="en-US" dirty="0"/>
          </a:p>
        </p:txBody>
      </p:sp>
      <p:sp>
        <p:nvSpPr>
          <p:cNvPr id="4" name="Slide Number Placeholder 3"/>
          <p:cNvSpPr>
            <a:spLocks noGrp="1"/>
          </p:cNvSpPr>
          <p:nvPr>
            <p:ph type="sldNum" sz="quarter" idx="12"/>
          </p:nvPr>
        </p:nvSpPr>
        <p:spPr/>
        <p:txBody>
          <a:bodyPr/>
          <a:lstStyle/>
          <a:p>
            <a:fld id="{CF514AF9-C0A3-D948-905C-91873489708A}" type="slidenum">
              <a:rPr lang="en-US" smtClean="0"/>
              <a:pPr/>
              <a:t>21</a:t>
            </a:fld>
            <a:endParaRPr lang="en-US" dirty="0"/>
          </a:p>
        </p:txBody>
      </p:sp>
      <p:sp>
        <p:nvSpPr>
          <p:cNvPr id="5" name="Footer Placeholder 4"/>
          <p:cNvSpPr>
            <a:spLocks noGrp="1"/>
          </p:cNvSpPr>
          <p:nvPr>
            <p:ph type="ftr" sz="quarter" idx="11"/>
          </p:nvPr>
        </p:nvSpPr>
        <p:spPr/>
        <p:txBody>
          <a:bodyPr/>
          <a:lstStyle/>
          <a:p>
            <a:r>
              <a:rPr lang="en-US" smtClean="0"/>
              <a:t>Proving programs robust</a:t>
            </a:r>
            <a:endParaRPr lang="en-US" dirty="0"/>
          </a:p>
        </p:txBody>
      </p:sp>
      <p:pic>
        <p:nvPicPr>
          <p:cNvPr id="3077"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249" y="1447800"/>
            <a:ext cx="3629025" cy="3667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9"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22157" y="1447800"/>
            <a:ext cx="5421843" cy="36580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8873055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68362"/>
          </a:xfrm>
        </p:spPr>
        <p:txBody>
          <a:bodyPr>
            <a:normAutofit/>
          </a:bodyPr>
          <a:lstStyle/>
          <a:p>
            <a:r>
              <a:rPr lang="en-US" dirty="0" smtClean="0"/>
              <a:t>How do we prove k-robustness</a:t>
            </a:r>
            <a:endParaRPr lang="en-US" dirty="0"/>
          </a:p>
        </p:txBody>
      </p:sp>
      <p:sp>
        <p:nvSpPr>
          <p:cNvPr id="3" name="Date Placeholder 2"/>
          <p:cNvSpPr>
            <a:spLocks noGrp="1"/>
          </p:cNvSpPr>
          <p:nvPr>
            <p:ph type="dt" sz="half" idx="10"/>
          </p:nvPr>
        </p:nvSpPr>
        <p:spPr/>
        <p:txBody>
          <a:bodyPr/>
          <a:lstStyle/>
          <a:p>
            <a:r>
              <a:rPr lang="en-US" smtClean="0"/>
              <a:t>FSE’11: Szeged, Hungary.</a:t>
            </a:r>
            <a:endParaRPr lang="en-US" dirty="0"/>
          </a:p>
        </p:txBody>
      </p:sp>
      <p:sp>
        <p:nvSpPr>
          <p:cNvPr id="4" name="Slide Number Placeholder 3"/>
          <p:cNvSpPr>
            <a:spLocks noGrp="1"/>
          </p:cNvSpPr>
          <p:nvPr>
            <p:ph type="sldNum" sz="quarter" idx="12"/>
          </p:nvPr>
        </p:nvSpPr>
        <p:spPr/>
        <p:txBody>
          <a:bodyPr/>
          <a:lstStyle/>
          <a:p>
            <a:fld id="{CF514AF9-C0A3-D948-905C-91873489708A}" type="slidenum">
              <a:rPr lang="en-US" smtClean="0"/>
              <a:pPr/>
              <a:t>22</a:t>
            </a:fld>
            <a:endParaRPr lang="en-US" dirty="0"/>
          </a:p>
        </p:txBody>
      </p:sp>
      <p:sp>
        <p:nvSpPr>
          <p:cNvPr id="5" name="Footer Placeholder 4"/>
          <p:cNvSpPr>
            <a:spLocks noGrp="1"/>
          </p:cNvSpPr>
          <p:nvPr>
            <p:ph type="ftr" sz="quarter" idx="11"/>
          </p:nvPr>
        </p:nvSpPr>
        <p:spPr/>
        <p:txBody>
          <a:bodyPr/>
          <a:lstStyle/>
          <a:p>
            <a:r>
              <a:rPr lang="en-US" smtClean="0"/>
              <a:t>Proving programs robust</a:t>
            </a:r>
            <a:endParaRPr lang="en-US" dirty="0"/>
          </a:p>
        </p:txBody>
      </p:sp>
      <p:pic>
        <p:nvPicPr>
          <p:cNvPr id="1126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29891" y="1407720"/>
            <a:ext cx="5414110" cy="35452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6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974" y="1409700"/>
            <a:ext cx="3629025" cy="3667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407793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152400"/>
            <a:ext cx="8364403" cy="868362"/>
          </a:xfrm>
        </p:spPr>
        <p:txBody>
          <a:bodyPr>
            <a:noAutofit/>
          </a:bodyPr>
          <a:lstStyle/>
          <a:p>
            <a:r>
              <a:rPr lang="en-US" sz="3400" smtClean="0"/>
              <a:t>Proving k-robustness</a:t>
            </a:r>
            <a:endParaRPr lang="en-US" sz="3400" dirty="0"/>
          </a:p>
        </p:txBody>
      </p:sp>
      <p:cxnSp>
        <p:nvCxnSpPr>
          <p:cNvPr id="71" name="Straight Arrow Connector 70"/>
          <p:cNvCxnSpPr>
            <a:endCxn id="66" idx="0"/>
          </p:cNvCxnSpPr>
          <p:nvPr/>
        </p:nvCxnSpPr>
        <p:spPr>
          <a:xfrm rot="5400000">
            <a:off x="1681950" y="2136599"/>
            <a:ext cx="342106" cy="794"/>
          </a:xfrm>
          <a:prstGeom prst="straightConnector1">
            <a:avLst/>
          </a:prstGeom>
          <a:ln w="38100">
            <a:solidFill>
              <a:schemeClr val="tx2">
                <a:lumMod val="75000"/>
              </a:schemeClr>
            </a:solidFill>
            <a:headEnd type="none" w="med" len="med"/>
            <a:tailEnd type="triangle" w="med" len="med"/>
          </a:ln>
        </p:spPr>
        <p:style>
          <a:lnRef idx="2">
            <a:schemeClr val="accent1"/>
          </a:lnRef>
          <a:fillRef idx="0">
            <a:schemeClr val="accent1"/>
          </a:fillRef>
          <a:effectRef idx="1">
            <a:schemeClr val="accent1"/>
          </a:effectRef>
          <a:fontRef idx="minor">
            <a:schemeClr val="tx1"/>
          </a:fontRef>
        </p:style>
      </p:cxnSp>
      <p:grpSp>
        <p:nvGrpSpPr>
          <p:cNvPr id="106" name="Group 105"/>
          <p:cNvGrpSpPr/>
          <p:nvPr/>
        </p:nvGrpSpPr>
        <p:grpSpPr>
          <a:xfrm>
            <a:off x="427739" y="2011407"/>
            <a:ext cx="2925133" cy="3024757"/>
            <a:chOff x="457199" y="780127"/>
            <a:chExt cx="2925133" cy="3024757"/>
          </a:xfrm>
        </p:grpSpPr>
        <p:sp>
          <p:nvSpPr>
            <p:cNvPr id="66" name="Rounded Rectangle 65"/>
            <p:cNvSpPr/>
            <p:nvPr/>
          </p:nvSpPr>
          <p:spPr>
            <a:xfrm>
              <a:off x="1414836" y="1076769"/>
              <a:ext cx="934460" cy="669131"/>
            </a:xfrm>
            <a:prstGeom prst="roundRect">
              <a:avLst/>
            </a:prstGeom>
            <a:solidFill>
              <a:schemeClr val="bg1"/>
            </a:solidFill>
            <a:ln>
              <a:solidFill>
                <a:schemeClr val="tx2">
                  <a:lumMod val="75000"/>
                </a:schemeClr>
              </a:solidFill>
            </a:ln>
          </p:spPr>
          <p:style>
            <a:lnRef idx="1">
              <a:schemeClr val="accent1"/>
            </a:lnRef>
            <a:fillRef idx="3">
              <a:schemeClr val="accent1"/>
            </a:fillRef>
            <a:effectRef idx="2">
              <a:schemeClr val="accent1"/>
            </a:effectRef>
            <a:fontRef idx="minor">
              <a:schemeClr val="lt1"/>
            </a:fontRef>
          </p:style>
          <p:txBody>
            <a:bodyPr lIns="45720" rIns="45720" rtlCol="0" anchor="ctr"/>
            <a:lstStyle/>
            <a:p>
              <a:pPr algn="ctr"/>
              <a:r>
                <a:rPr lang="en-US" sz="2800" b="1" dirty="0" smtClean="0">
                  <a:solidFill>
                    <a:schemeClr val="tx1"/>
                  </a:solidFill>
                </a:rPr>
                <a:t>if  B</a:t>
              </a:r>
              <a:endParaRPr lang="en-US" sz="2800" b="1" dirty="0">
                <a:solidFill>
                  <a:schemeClr val="tx1"/>
                </a:solidFill>
              </a:endParaRPr>
            </a:p>
          </p:txBody>
        </p:sp>
        <p:cxnSp>
          <p:nvCxnSpPr>
            <p:cNvPr id="67" name="Straight Arrow Connector 66"/>
            <p:cNvCxnSpPr>
              <a:stCxn id="66" idx="2"/>
              <a:endCxn id="72" idx="0"/>
            </p:cNvCxnSpPr>
            <p:nvPr/>
          </p:nvCxnSpPr>
          <p:spPr>
            <a:xfrm rot="5400000">
              <a:off x="1118503" y="1560067"/>
              <a:ext cx="577730" cy="949397"/>
            </a:xfrm>
            <a:prstGeom prst="straightConnector1">
              <a:avLst/>
            </a:prstGeom>
            <a:ln w="38100">
              <a:solidFill>
                <a:schemeClr val="tx2">
                  <a:lumMod val="75000"/>
                </a:schemeClr>
              </a:solidFill>
              <a:headEnd type="none" w="med" len="med"/>
              <a:tailEnd type="triangle" w="med" len="med"/>
            </a:ln>
          </p:spPr>
          <p:style>
            <a:lnRef idx="2">
              <a:schemeClr val="accent1"/>
            </a:lnRef>
            <a:fillRef idx="0">
              <a:schemeClr val="accent1"/>
            </a:fillRef>
            <a:effectRef idx="1">
              <a:schemeClr val="accent1"/>
            </a:effectRef>
            <a:fontRef idx="minor">
              <a:schemeClr val="tx1"/>
            </a:fontRef>
          </p:style>
        </p:cxnSp>
        <p:cxnSp>
          <p:nvCxnSpPr>
            <p:cNvPr id="68" name="Straight Arrow Connector 67"/>
            <p:cNvCxnSpPr>
              <a:stCxn id="66" idx="2"/>
              <a:endCxn id="73" idx="0"/>
            </p:cNvCxnSpPr>
            <p:nvPr/>
          </p:nvCxnSpPr>
          <p:spPr>
            <a:xfrm rot="16200000" flipH="1">
              <a:off x="2109719" y="1518247"/>
              <a:ext cx="577731" cy="1033036"/>
            </a:xfrm>
            <a:prstGeom prst="straightConnector1">
              <a:avLst/>
            </a:prstGeom>
            <a:ln w="38100">
              <a:solidFill>
                <a:schemeClr val="tx2">
                  <a:lumMod val="75000"/>
                </a:schemeClr>
              </a:solidFill>
              <a:headEnd type="none" w="med" len="med"/>
              <a:tailEnd type="triangle" w="med" len="med"/>
            </a:ln>
          </p:spPr>
          <p:style>
            <a:lnRef idx="2">
              <a:schemeClr val="accent1"/>
            </a:lnRef>
            <a:fillRef idx="0">
              <a:schemeClr val="accent1"/>
            </a:fillRef>
            <a:effectRef idx="1">
              <a:schemeClr val="accent1"/>
            </a:effectRef>
            <a:fontRef idx="minor">
              <a:schemeClr val="tx1"/>
            </a:fontRef>
          </p:style>
        </p:cxnSp>
        <p:sp>
          <p:nvSpPr>
            <p:cNvPr id="69" name="TextBox 68"/>
            <p:cNvSpPr txBox="1"/>
            <p:nvPr/>
          </p:nvSpPr>
          <p:spPr>
            <a:xfrm>
              <a:off x="2133576" y="1892743"/>
              <a:ext cx="314296" cy="430887"/>
            </a:xfrm>
            <a:prstGeom prst="rect">
              <a:avLst/>
            </a:prstGeom>
            <a:noFill/>
          </p:spPr>
          <p:txBody>
            <a:bodyPr wrap="none" rtlCol="0">
              <a:spAutoFit/>
            </a:bodyPr>
            <a:lstStyle/>
            <a:p>
              <a:r>
                <a:rPr lang="en-US" sz="2200" dirty="0" smtClean="0"/>
                <a:t>F</a:t>
              </a:r>
              <a:endParaRPr lang="en-US" sz="2200" dirty="0"/>
            </a:p>
          </p:txBody>
        </p:sp>
        <p:sp>
          <p:nvSpPr>
            <p:cNvPr id="70" name="TextBox 69"/>
            <p:cNvSpPr txBox="1"/>
            <p:nvPr/>
          </p:nvSpPr>
          <p:spPr>
            <a:xfrm>
              <a:off x="1399899" y="1892743"/>
              <a:ext cx="322148" cy="430887"/>
            </a:xfrm>
            <a:prstGeom prst="rect">
              <a:avLst/>
            </a:prstGeom>
            <a:noFill/>
          </p:spPr>
          <p:txBody>
            <a:bodyPr wrap="none" rtlCol="0">
              <a:spAutoFit/>
            </a:bodyPr>
            <a:lstStyle/>
            <a:p>
              <a:r>
                <a:rPr lang="en-US" sz="2200" dirty="0" smtClean="0"/>
                <a:t>T</a:t>
              </a:r>
              <a:endParaRPr lang="en-US" sz="2200" dirty="0"/>
            </a:p>
          </p:txBody>
        </p:sp>
        <p:sp>
          <p:nvSpPr>
            <p:cNvPr id="72" name="Rounded Rectangle 71"/>
            <p:cNvSpPr/>
            <p:nvPr/>
          </p:nvSpPr>
          <p:spPr>
            <a:xfrm>
              <a:off x="465439" y="2323630"/>
              <a:ext cx="934460" cy="662940"/>
            </a:xfrm>
            <a:prstGeom prst="roundRect">
              <a:avLst/>
            </a:prstGeom>
            <a:solidFill>
              <a:schemeClr val="bg1"/>
            </a:solidFill>
            <a:ln>
              <a:solidFill>
                <a:schemeClr val="tx2">
                  <a:lumMod val="75000"/>
                </a:schemeClr>
              </a:solidFill>
            </a:ln>
          </p:spPr>
          <p:style>
            <a:lnRef idx="1">
              <a:schemeClr val="accent1"/>
            </a:lnRef>
            <a:fillRef idx="3">
              <a:schemeClr val="accent1"/>
            </a:fillRef>
            <a:effectRef idx="2">
              <a:schemeClr val="accent1"/>
            </a:effectRef>
            <a:fontRef idx="minor">
              <a:schemeClr val="lt1"/>
            </a:fontRef>
          </p:style>
          <p:txBody>
            <a:bodyPr lIns="45720" rIns="45720" rtlCol="0" anchor="ctr"/>
            <a:lstStyle/>
            <a:p>
              <a:pPr algn="ctr"/>
              <a:r>
                <a:rPr lang="en-US" sz="2800" b="1" dirty="0" smtClean="0">
                  <a:solidFill>
                    <a:schemeClr val="tx1"/>
                  </a:solidFill>
                </a:rPr>
                <a:t>P</a:t>
              </a:r>
              <a:r>
                <a:rPr lang="en-US" sz="2800" b="1" baseline="-25000" dirty="0" smtClean="0">
                  <a:solidFill>
                    <a:schemeClr val="tx1"/>
                  </a:solidFill>
                </a:rPr>
                <a:t>1</a:t>
              </a:r>
              <a:endParaRPr lang="en-US" sz="2800" b="1" dirty="0">
                <a:solidFill>
                  <a:schemeClr val="tx1"/>
                </a:solidFill>
              </a:endParaRPr>
            </a:p>
          </p:txBody>
        </p:sp>
        <p:sp>
          <p:nvSpPr>
            <p:cNvPr id="73" name="Rounded Rectangle 72"/>
            <p:cNvSpPr/>
            <p:nvPr/>
          </p:nvSpPr>
          <p:spPr>
            <a:xfrm>
              <a:off x="2447872" y="2323631"/>
              <a:ext cx="934460" cy="662940"/>
            </a:xfrm>
            <a:prstGeom prst="roundRect">
              <a:avLst/>
            </a:prstGeom>
            <a:solidFill>
              <a:schemeClr val="bg1"/>
            </a:solidFill>
            <a:ln>
              <a:solidFill>
                <a:schemeClr val="tx2">
                  <a:lumMod val="75000"/>
                </a:schemeClr>
              </a:solidFill>
            </a:ln>
          </p:spPr>
          <p:style>
            <a:lnRef idx="1">
              <a:schemeClr val="accent1"/>
            </a:lnRef>
            <a:fillRef idx="3">
              <a:schemeClr val="accent1"/>
            </a:fillRef>
            <a:effectRef idx="2">
              <a:schemeClr val="accent1"/>
            </a:effectRef>
            <a:fontRef idx="minor">
              <a:schemeClr val="lt1"/>
            </a:fontRef>
          </p:style>
          <p:txBody>
            <a:bodyPr lIns="45720" rIns="45720" rtlCol="0" anchor="ctr"/>
            <a:lstStyle/>
            <a:p>
              <a:pPr algn="ctr"/>
              <a:r>
                <a:rPr lang="en-US" sz="2800" b="1" dirty="0" smtClean="0">
                  <a:solidFill>
                    <a:schemeClr val="tx1"/>
                  </a:solidFill>
                </a:rPr>
                <a:t>P</a:t>
              </a:r>
              <a:r>
                <a:rPr lang="en-US" sz="2800" b="1" baseline="-25000" dirty="0" smtClean="0">
                  <a:solidFill>
                    <a:schemeClr val="tx1"/>
                  </a:solidFill>
                </a:rPr>
                <a:t>2</a:t>
              </a:r>
              <a:endParaRPr lang="en-US" sz="2800" b="1" dirty="0">
                <a:solidFill>
                  <a:schemeClr val="tx1"/>
                </a:solidFill>
              </a:endParaRPr>
            </a:p>
          </p:txBody>
        </p:sp>
        <p:sp>
          <p:nvSpPr>
            <p:cNvPr id="74" name="Rounded Rectangle 73"/>
            <p:cNvSpPr/>
            <p:nvPr/>
          </p:nvSpPr>
          <p:spPr>
            <a:xfrm>
              <a:off x="1399899" y="3619943"/>
              <a:ext cx="934460" cy="184941"/>
            </a:xfrm>
            <a:prstGeom prst="roundRect">
              <a:avLst/>
            </a:prstGeom>
            <a:solidFill>
              <a:schemeClr val="bg1"/>
            </a:solidFill>
            <a:ln>
              <a:solidFill>
                <a:schemeClr val="tx2">
                  <a:lumMod val="75000"/>
                </a:schemeClr>
              </a:solidFill>
            </a:ln>
          </p:spPr>
          <p:style>
            <a:lnRef idx="1">
              <a:schemeClr val="accent1"/>
            </a:lnRef>
            <a:fillRef idx="3">
              <a:schemeClr val="accent1"/>
            </a:fillRef>
            <a:effectRef idx="2">
              <a:schemeClr val="accent1"/>
            </a:effectRef>
            <a:fontRef idx="minor">
              <a:schemeClr val="lt1"/>
            </a:fontRef>
          </p:style>
          <p:txBody>
            <a:bodyPr lIns="45720" rIns="45720" rtlCol="0" anchor="ctr"/>
            <a:lstStyle/>
            <a:p>
              <a:pPr algn="ctr"/>
              <a:endParaRPr lang="en-US" dirty="0">
                <a:solidFill>
                  <a:schemeClr val="tx1"/>
                </a:solidFill>
              </a:endParaRPr>
            </a:p>
          </p:txBody>
        </p:sp>
        <p:cxnSp>
          <p:nvCxnSpPr>
            <p:cNvPr id="75" name="Straight Arrow Connector 74"/>
            <p:cNvCxnSpPr>
              <a:stCxn id="73" idx="2"/>
              <a:endCxn id="74" idx="0"/>
            </p:cNvCxnSpPr>
            <p:nvPr/>
          </p:nvCxnSpPr>
          <p:spPr>
            <a:xfrm rot="5400000">
              <a:off x="2074430" y="2779271"/>
              <a:ext cx="633372" cy="1047973"/>
            </a:xfrm>
            <a:prstGeom prst="straightConnector1">
              <a:avLst/>
            </a:prstGeom>
            <a:ln w="38100">
              <a:solidFill>
                <a:schemeClr val="tx2">
                  <a:lumMod val="75000"/>
                </a:schemeClr>
              </a:solidFill>
              <a:headEnd type="none" w="med" len="med"/>
              <a:tailEnd type="triangle" w="med" len="med"/>
            </a:ln>
          </p:spPr>
          <p:style>
            <a:lnRef idx="2">
              <a:schemeClr val="accent1"/>
            </a:lnRef>
            <a:fillRef idx="0">
              <a:schemeClr val="accent1"/>
            </a:fillRef>
            <a:effectRef idx="1">
              <a:schemeClr val="accent1"/>
            </a:effectRef>
            <a:fontRef idx="minor">
              <a:schemeClr val="tx1"/>
            </a:fontRef>
          </p:style>
        </p:cxnSp>
        <p:cxnSp>
          <p:nvCxnSpPr>
            <p:cNvPr id="76" name="Straight Arrow Connector 75"/>
            <p:cNvCxnSpPr>
              <a:stCxn id="72" idx="2"/>
              <a:endCxn id="74" idx="0"/>
            </p:cNvCxnSpPr>
            <p:nvPr/>
          </p:nvCxnSpPr>
          <p:spPr>
            <a:xfrm rot="16200000" flipH="1">
              <a:off x="1083213" y="2836026"/>
              <a:ext cx="633373" cy="934460"/>
            </a:xfrm>
            <a:prstGeom prst="straightConnector1">
              <a:avLst/>
            </a:prstGeom>
            <a:ln w="38100">
              <a:solidFill>
                <a:schemeClr val="tx2">
                  <a:lumMod val="75000"/>
                </a:schemeClr>
              </a:solidFill>
              <a:headEnd type="none" w="med" len="med"/>
              <a:tailEnd type="triangle" w="med" len="med"/>
            </a:ln>
          </p:spPr>
          <p:style>
            <a:lnRef idx="2">
              <a:schemeClr val="accent1"/>
            </a:lnRef>
            <a:fillRef idx="0">
              <a:schemeClr val="accent1"/>
            </a:fillRef>
            <a:effectRef idx="1">
              <a:schemeClr val="accent1"/>
            </a:effectRef>
            <a:fontRef idx="minor">
              <a:schemeClr val="tx1"/>
            </a:fontRef>
          </p:style>
        </p:cxnSp>
        <p:sp>
          <p:nvSpPr>
            <p:cNvPr id="77" name="Rectangle 76"/>
            <p:cNvSpPr/>
            <p:nvPr/>
          </p:nvSpPr>
          <p:spPr>
            <a:xfrm>
              <a:off x="457199" y="780127"/>
              <a:ext cx="381239" cy="707886"/>
            </a:xfrm>
            <a:prstGeom prst="rect">
              <a:avLst/>
            </a:prstGeom>
          </p:spPr>
          <p:txBody>
            <a:bodyPr wrap="square">
              <a:spAutoFit/>
            </a:bodyPr>
            <a:lstStyle/>
            <a:p>
              <a:pPr algn="ctr"/>
              <a:r>
                <a:rPr lang="en-US" sz="4000" b="1" dirty="0" smtClean="0"/>
                <a:t>P</a:t>
              </a:r>
              <a:endParaRPr lang="en-US" sz="4000" b="1" dirty="0"/>
            </a:p>
          </p:txBody>
        </p:sp>
      </p:grpSp>
      <p:sp>
        <p:nvSpPr>
          <p:cNvPr id="31" name="TextBox 30"/>
          <p:cNvSpPr txBox="1"/>
          <p:nvPr/>
        </p:nvSpPr>
        <p:spPr>
          <a:xfrm>
            <a:off x="4130611" y="2309072"/>
            <a:ext cx="4690991" cy="1938992"/>
          </a:xfrm>
          <a:prstGeom prst="rect">
            <a:avLst/>
          </a:prstGeom>
          <a:solidFill>
            <a:schemeClr val="accent1">
              <a:lumMod val="40000"/>
              <a:lumOff val="60000"/>
            </a:schemeClr>
          </a:solidFill>
        </p:spPr>
        <p:txBody>
          <a:bodyPr wrap="square" rtlCol="0">
            <a:spAutoFit/>
          </a:bodyPr>
          <a:lstStyle/>
          <a:p>
            <a:r>
              <a:rPr lang="en-US" sz="2400" dirty="0" smtClean="0"/>
              <a:t>1. 	P</a:t>
            </a:r>
            <a:r>
              <a:rPr lang="en-US" sz="2400" baseline="-25000" dirty="0" smtClean="0"/>
              <a:t>1 </a:t>
            </a:r>
            <a:r>
              <a:rPr lang="en-US" sz="2400" dirty="0" smtClean="0"/>
              <a:t>has robustness </a:t>
            </a:r>
            <a:r>
              <a:rPr lang="en-US" sz="2400" dirty="0"/>
              <a:t>matrix R</a:t>
            </a:r>
            <a:r>
              <a:rPr lang="en-US" sz="2400" baseline="-25000" dirty="0"/>
              <a:t>1</a:t>
            </a:r>
            <a:r>
              <a:rPr lang="en-US" sz="2400" dirty="0" smtClean="0"/>
              <a:t> </a:t>
            </a:r>
          </a:p>
          <a:p>
            <a:pPr marL="457200" indent="-457200">
              <a:buFontTx/>
              <a:buAutoNum type="arabicPeriod" startAt="2"/>
            </a:pPr>
            <a:r>
              <a:rPr lang="en-US" sz="2400" dirty="0" smtClean="0"/>
              <a:t>P</a:t>
            </a:r>
            <a:r>
              <a:rPr lang="en-US" sz="2400" baseline="-25000" dirty="0"/>
              <a:t>2</a:t>
            </a:r>
            <a:r>
              <a:rPr lang="en-US" sz="2400" baseline="-25000" dirty="0" smtClean="0"/>
              <a:t> </a:t>
            </a:r>
            <a:r>
              <a:rPr lang="en-US" sz="2400" dirty="0"/>
              <a:t>has robustness matrix </a:t>
            </a:r>
            <a:r>
              <a:rPr lang="en-US" sz="2400" dirty="0" smtClean="0"/>
              <a:t>R</a:t>
            </a:r>
            <a:r>
              <a:rPr lang="en-US" sz="2400" baseline="-25000" dirty="0" smtClean="0"/>
              <a:t>2</a:t>
            </a:r>
            <a:endParaRPr lang="en-US" sz="2400" dirty="0" smtClean="0"/>
          </a:p>
          <a:p>
            <a:pPr marL="457200" indent="-457200">
              <a:buFontTx/>
              <a:buAutoNum type="arabicPeriod" startAt="2"/>
            </a:pPr>
            <a:r>
              <a:rPr lang="en-US" sz="2400" dirty="0" smtClean="0"/>
              <a:t>P is continuous</a:t>
            </a:r>
            <a:r>
              <a:rPr lang="en-US" sz="2400" b="1" baseline="30000" dirty="0"/>
              <a:t> *1</a:t>
            </a:r>
            <a:endParaRPr lang="en-US" sz="2400" dirty="0" smtClean="0"/>
          </a:p>
          <a:p>
            <a:r>
              <a:rPr lang="en-US" sz="2400" dirty="0"/>
              <a:t>	</a:t>
            </a:r>
            <a:r>
              <a:rPr lang="en-US" sz="2400" dirty="0" smtClean="0"/>
              <a:t>P has robustness matrix</a:t>
            </a:r>
          </a:p>
          <a:p>
            <a:r>
              <a:rPr lang="en-US" sz="2400" dirty="0"/>
              <a:t>	 </a:t>
            </a:r>
            <a:r>
              <a:rPr lang="en-US" sz="2400" dirty="0" smtClean="0"/>
              <a:t>  max(R</a:t>
            </a:r>
            <a:r>
              <a:rPr lang="en-US" sz="2400" baseline="-25000" dirty="0" smtClean="0"/>
              <a:t>1</a:t>
            </a:r>
            <a:r>
              <a:rPr lang="en-US" sz="2400" dirty="0" smtClean="0"/>
              <a:t>, R</a:t>
            </a:r>
            <a:r>
              <a:rPr lang="en-US" sz="2400" baseline="-25000" dirty="0" smtClean="0"/>
              <a:t>2</a:t>
            </a:r>
            <a:r>
              <a:rPr lang="en-US" sz="2400" dirty="0" smtClean="0"/>
              <a:t>) </a:t>
            </a:r>
            <a:endParaRPr lang="en-US" sz="2400" dirty="0"/>
          </a:p>
        </p:txBody>
      </p:sp>
      <p:cxnSp>
        <p:nvCxnSpPr>
          <p:cNvPr id="25" name="Straight Connector 24"/>
          <p:cNvCxnSpPr/>
          <p:nvPr/>
        </p:nvCxnSpPr>
        <p:spPr>
          <a:xfrm>
            <a:off x="4225145" y="3500915"/>
            <a:ext cx="4395464" cy="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5" name="Date Placeholder 4"/>
          <p:cNvSpPr>
            <a:spLocks noGrp="1"/>
          </p:cNvSpPr>
          <p:nvPr>
            <p:ph type="dt" sz="half" idx="10"/>
          </p:nvPr>
        </p:nvSpPr>
        <p:spPr/>
        <p:txBody>
          <a:bodyPr/>
          <a:lstStyle/>
          <a:p>
            <a:r>
              <a:rPr lang="en-US" smtClean="0"/>
              <a:t>FSE’11: Szeged, Hungary.</a:t>
            </a:r>
            <a:endParaRPr lang="en-US" dirty="0"/>
          </a:p>
        </p:txBody>
      </p:sp>
      <p:sp>
        <p:nvSpPr>
          <p:cNvPr id="6" name="Slide Number Placeholder 5"/>
          <p:cNvSpPr>
            <a:spLocks noGrp="1"/>
          </p:cNvSpPr>
          <p:nvPr>
            <p:ph type="sldNum" sz="quarter" idx="12"/>
          </p:nvPr>
        </p:nvSpPr>
        <p:spPr/>
        <p:txBody>
          <a:bodyPr/>
          <a:lstStyle/>
          <a:p>
            <a:fld id="{CF514AF9-C0A3-D948-905C-91873489708A}" type="slidenum">
              <a:rPr lang="en-US" smtClean="0"/>
              <a:pPr/>
              <a:t>23</a:t>
            </a:fld>
            <a:endParaRPr lang="en-US" dirty="0"/>
          </a:p>
        </p:txBody>
      </p:sp>
      <p:sp>
        <p:nvSpPr>
          <p:cNvPr id="10" name="Footer Placeholder 9"/>
          <p:cNvSpPr>
            <a:spLocks noGrp="1"/>
          </p:cNvSpPr>
          <p:nvPr>
            <p:ph type="ftr" sz="quarter" idx="11"/>
          </p:nvPr>
        </p:nvSpPr>
        <p:spPr/>
        <p:txBody>
          <a:bodyPr/>
          <a:lstStyle/>
          <a:p>
            <a:r>
              <a:rPr lang="en-US" smtClean="0"/>
              <a:t>Proving programs robust</a:t>
            </a:r>
            <a:endParaRPr lang="en-US" dirty="0"/>
          </a:p>
        </p:txBody>
      </p:sp>
      <p:sp>
        <p:nvSpPr>
          <p:cNvPr id="8" name="TextBox 7"/>
          <p:cNvSpPr txBox="1"/>
          <p:nvPr/>
        </p:nvSpPr>
        <p:spPr>
          <a:xfrm>
            <a:off x="-23973" y="5945120"/>
            <a:ext cx="9143999" cy="707886"/>
          </a:xfrm>
          <a:prstGeom prst="rect">
            <a:avLst/>
          </a:prstGeom>
          <a:noFill/>
        </p:spPr>
        <p:txBody>
          <a:bodyPr wrap="square" rtlCol="0">
            <a:spAutoFit/>
          </a:bodyPr>
          <a:lstStyle/>
          <a:p>
            <a:r>
              <a:rPr lang="en-US" sz="2000" b="1" baseline="30000" dirty="0" smtClean="0"/>
              <a:t>*1</a:t>
            </a:r>
            <a:r>
              <a:rPr lang="en-US" sz="2000" b="1" dirty="0" smtClean="0"/>
              <a:t> </a:t>
            </a:r>
            <a:r>
              <a:rPr lang="en-US" sz="2000" b="1" dirty="0" err="1" smtClean="0"/>
              <a:t>Chaudhuri</a:t>
            </a:r>
            <a:r>
              <a:rPr lang="en-US" sz="2000" b="1" dirty="0"/>
              <a:t>, </a:t>
            </a:r>
            <a:r>
              <a:rPr lang="en-US" sz="2000" b="1" dirty="0" err="1"/>
              <a:t>Gulwani</a:t>
            </a:r>
            <a:r>
              <a:rPr lang="en-US" sz="2000" b="1" dirty="0"/>
              <a:t>,  </a:t>
            </a:r>
            <a:r>
              <a:rPr lang="en-US" sz="2000" b="1" dirty="0" err="1"/>
              <a:t>Lublinerman</a:t>
            </a:r>
            <a:r>
              <a:rPr lang="en-US" sz="2000" b="1" dirty="0"/>
              <a:t>. </a:t>
            </a:r>
            <a:r>
              <a:rPr lang="en-US" sz="2000" b="1" i="1" dirty="0"/>
              <a:t>Continuity Analysis of Programs. </a:t>
            </a:r>
            <a:r>
              <a:rPr lang="en-US" sz="2000" b="1" i="1" dirty="0" smtClean="0"/>
              <a:t>POPL </a:t>
            </a:r>
            <a:r>
              <a:rPr lang="en-US" sz="2000" b="1" i="1" dirty="0"/>
              <a:t>2010</a:t>
            </a:r>
            <a:r>
              <a:rPr lang="en-US" sz="2000" b="1" dirty="0"/>
              <a:t>.</a:t>
            </a:r>
          </a:p>
          <a:p>
            <a:endParaRPr lang="en-US" sz="2000" dirty="0"/>
          </a:p>
        </p:txBody>
      </p:sp>
    </p:spTree>
    <p:extLst>
      <p:ext uri="{BB962C8B-B14F-4D97-AF65-F5344CB8AC3E}">
        <p14:creationId xmlns:p14="http://schemas.microsoft.com/office/powerpoint/2010/main" val="21273609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1">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1">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1">
                                            <p:txEl>
                                              <p:pRg st="2" end="2"/>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1">
                                            <p:txEl>
                                              <p:pRg st="3" end="3"/>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1">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8"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152400"/>
            <a:ext cx="8364403" cy="868362"/>
          </a:xfrm>
        </p:spPr>
        <p:txBody>
          <a:bodyPr>
            <a:noAutofit/>
          </a:bodyPr>
          <a:lstStyle/>
          <a:p>
            <a:r>
              <a:rPr lang="en-US" sz="3400" dirty="0" smtClean="0"/>
              <a:t>Proving k-robustness</a:t>
            </a:r>
            <a:endParaRPr lang="en-US" sz="3400" dirty="0"/>
          </a:p>
        </p:txBody>
      </p:sp>
      <p:cxnSp>
        <p:nvCxnSpPr>
          <p:cNvPr id="67" name="Straight Arrow Connector 66"/>
          <p:cNvCxnSpPr>
            <a:endCxn id="72" idx="0"/>
          </p:cNvCxnSpPr>
          <p:nvPr/>
        </p:nvCxnSpPr>
        <p:spPr>
          <a:xfrm>
            <a:off x="1838830" y="1986348"/>
            <a:ext cx="0" cy="518806"/>
          </a:xfrm>
          <a:prstGeom prst="straightConnector1">
            <a:avLst/>
          </a:prstGeom>
          <a:ln w="38100">
            <a:solidFill>
              <a:schemeClr val="tx2">
                <a:lumMod val="75000"/>
              </a:schemeClr>
            </a:solidFill>
            <a:headEnd type="none" w="med" len="med"/>
            <a:tailEnd type="triangle" w="med" len="med"/>
          </a:ln>
        </p:spPr>
        <p:style>
          <a:lnRef idx="2">
            <a:schemeClr val="accent1"/>
          </a:lnRef>
          <a:fillRef idx="0">
            <a:schemeClr val="accent1"/>
          </a:fillRef>
          <a:effectRef idx="1">
            <a:schemeClr val="accent1"/>
          </a:effectRef>
          <a:fontRef idx="minor">
            <a:schemeClr val="tx1"/>
          </a:fontRef>
        </p:style>
      </p:cxnSp>
      <p:sp>
        <p:nvSpPr>
          <p:cNvPr id="72" name="Rounded Rectangle 71"/>
          <p:cNvSpPr/>
          <p:nvPr/>
        </p:nvSpPr>
        <p:spPr>
          <a:xfrm>
            <a:off x="1371600" y="2505154"/>
            <a:ext cx="934460" cy="662940"/>
          </a:xfrm>
          <a:prstGeom prst="roundRect">
            <a:avLst/>
          </a:prstGeom>
          <a:solidFill>
            <a:schemeClr val="bg1"/>
          </a:solidFill>
          <a:ln>
            <a:solidFill>
              <a:schemeClr val="tx2">
                <a:lumMod val="75000"/>
              </a:schemeClr>
            </a:solidFill>
          </a:ln>
        </p:spPr>
        <p:style>
          <a:lnRef idx="1">
            <a:schemeClr val="accent1"/>
          </a:lnRef>
          <a:fillRef idx="3">
            <a:schemeClr val="accent1"/>
          </a:fillRef>
          <a:effectRef idx="2">
            <a:schemeClr val="accent1"/>
          </a:effectRef>
          <a:fontRef idx="minor">
            <a:schemeClr val="lt1"/>
          </a:fontRef>
        </p:style>
        <p:txBody>
          <a:bodyPr lIns="45720" rIns="45720" rtlCol="0" anchor="ctr"/>
          <a:lstStyle/>
          <a:p>
            <a:pPr algn="ctr"/>
            <a:r>
              <a:rPr lang="en-US" sz="2800" b="1" dirty="0" smtClean="0">
                <a:solidFill>
                  <a:schemeClr val="tx1"/>
                </a:solidFill>
              </a:rPr>
              <a:t>P</a:t>
            </a:r>
            <a:r>
              <a:rPr lang="en-US" sz="2800" b="1" baseline="-25000" dirty="0" smtClean="0">
                <a:solidFill>
                  <a:schemeClr val="tx1"/>
                </a:solidFill>
              </a:rPr>
              <a:t>1</a:t>
            </a:r>
            <a:endParaRPr lang="en-US" sz="2800" b="1" dirty="0">
              <a:solidFill>
                <a:schemeClr val="tx1"/>
              </a:solidFill>
            </a:endParaRPr>
          </a:p>
        </p:txBody>
      </p:sp>
      <p:sp>
        <p:nvSpPr>
          <p:cNvPr id="73" name="Rounded Rectangle 72"/>
          <p:cNvSpPr/>
          <p:nvPr/>
        </p:nvSpPr>
        <p:spPr>
          <a:xfrm>
            <a:off x="1371600" y="3849373"/>
            <a:ext cx="934460" cy="662940"/>
          </a:xfrm>
          <a:prstGeom prst="roundRect">
            <a:avLst/>
          </a:prstGeom>
          <a:solidFill>
            <a:schemeClr val="bg1"/>
          </a:solidFill>
          <a:ln>
            <a:solidFill>
              <a:schemeClr val="tx2">
                <a:lumMod val="75000"/>
              </a:schemeClr>
            </a:solidFill>
          </a:ln>
        </p:spPr>
        <p:style>
          <a:lnRef idx="1">
            <a:schemeClr val="accent1"/>
          </a:lnRef>
          <a:fillRef idx="3">
            <a:schemeClr val="accent1"/>
          </a:fillRef>
          <a:effectRef idx="2">
            <a:schemeClr val="accent1"/>
          </a:effectRef>
          <a:fontRef idx="minor">
            <a:schemeClr val="lt1"/>
          </a:fontRef>
        </p:style>
        <p:txBody>
          <a:bodyPr lIns="45720" rIns="45720" rtlCol="0" anchor="ctr"/>
          <a:lstStyle/>
          <a:p>
            <a:pPr algn="ctr"/>
            <a:r>
              <a:rPr lang="en-US" sz="2800" b="1" dirty="0" smtClean="0">
                <a:solidFill>
                  <a:schemeClr val="tx1"/>
                </a:solidFill>
              </a:rPr>
              <a:t>P</a:t>
            </a:r>
            <a:r>
              <a:rPr lang="en-US" sz="2800" b="1" baseline="-25000" dirty="0" smtClean="0">
                <a:solidFill>
                  <a:schemeClr val="tx1"/>
                </a:solidFill>
              </a:rPr>
              <a:t>2</a:t>
            </a:r>
            <a:endParaRPr lang="en-US" sz="2800" b="1" dirty="0">
              <a:solidFill>
                <a:schemeClr val="tx1"/>
              </a:solidFill>
            </a:endParaRPr>
          </a:p>
        </p:txBody>
      </p:sp>
      <p:cxnSp>
        <p:nvCxnSpPr>
          <p:cNvPr id="75" name="Straight Arrow Connector 74"/>
          <p:cNvCxnSpPr>
            <a:stCxn id="73" idx="2"/>
          </p:cNvCxnSpPr>
          <p:nvPr/>
        </p:nvCxnSpPr>
        <p:spPr>
          <a:xfrm>
            <a:off x="1838830" y="4512313"/>
            <a:ext cx="0" cy="540871"/>
          </a:xfrm>
          <a:prstGeom prst="straightConnector1">
            <a:avLst/>
          </a:prstGeom>
          <a:ln w="38100">
            <a:solidFill>
              <a:schemeClr val="tx2">
                <a:lumMod val="75000"/>
              </a:schemeClr>
            </a:solidFill>
            <a:headEnd type="none" w="med" len="med"/>
            <a:tailEnd type="triangle" w="med" len="med"/>
          </a:ln>
        </p:spPr>
        <p:style>
          <a:lnRef idx="2">
            <a:schemeClr val="accent1"/>
          </a:lnRef>
          <a:fillRef idx="0">
            <a:schemeClr val="accent1"/>
          </a:fillRef>
          <a:effectRef idx="1">
            <a:schemeClr val="accent1"/>
          </a:effectRef>
          <a:fontRef idx="minor">
            <a:schemeClr val="tx1"/>
          </a:fontRef>
        </p:style>
      </p:cxnSp>
      <p:cxnSp>
        <p:nvCxnSpPr>
          <p:cNvPr id="76" name="Straight Arrow Connector 75"/>
          <p:cNvCxnSpPr>
            <a:stCxn id="72" idx="2"/>
            <a:endCxn id="73" idx="0"/>
          </p:cNvCxnSpPr>
          <p:nvPr/>
        </p:nvCxnSpPr>
        <p:spPr>
          <a:xfrm>
            <a:off x="1838830" y="3168094"/>
            <a:ext cx="0" cy="681279"/>
          </a:xfrm>
          <a:prstGeom prst="straightConnector1">
            <a:avLst/>
          </a:prstGeom>
          <a:ln w="38100">
            <a:solidFill>
              <a:schemeClr val="tx2">
                <a:lumMod val="75000"/>
              </a:schemeClr>
            </a:solidFill>
            <a:headEnd type="none" w="med" len="med"/>
            <a:tailEnd type="triangle" w="med" len="med"/>
          </a:ln>
        </p:spPr>
        <p:style>
          <a:lnRef idx="2">
            <a:schemeClr val="accent1"/>
          </a:lnRef>
          <a:fillRef idx="0">
            <a:schemeClr val="accent1"/>
          </a:fillRef>
          <a:effectRef idx="1">
            <a:schemeClr val="accent1"/>
          </a:effectRef>
          <a:fontRef idx="minor">
            <a:schemeClr val="tx1"/>
          </a:fontRef>
        </p:style>
      </p:cxnSp>
      <p:sp>
        <p:nvSpPr>
          <p:cNvPr id="77" name="Rectangle 76"/>
          <p:cNvSpPr/>
          <p:nvPr/>
        </p:nvSpPr>
        <p:spPr>
          <a:xfrm>
            <a:off x="543645" y="2098715"/>
            <a:ext cx="381239" cy="707886"/>
          </a:xfrm>
          <a:prstGeom prst="rect">
            <a:avLst/>
          </a:prstGeom>
        </p:spPr>
        <p:txBody>
          <a:bodyPr wrap="square">
            <a:spAutoFit/>
          </a:bodyPr>
          <a:lstStyle/>
          <a:p>
            <a:pPr algn="ctr"/>
            <a:r>
              <a:rPr lang="en-US" sz="4000" b="1" dirty="0" smtClean="0"/>
              <a:t>P</a:t>
            </a:r>
            <a:endParaRPr lang="en-US" sz="4000" b="1" dirty="0"/>
          </a:p>
        </p:txBody>
      </p:sp>
      <p:sp>
        <p:nvSpPr>
          <p:cNvPr id="31" name="TextBox 30"/>
          <p:cNvSpPr txBox="1"/>
          <p:nvPr/>
        </p:nvSpPr>
        <p:spPr>
          <a:xfrm>
            <a:off x="4130611" y="2309073"/>
            <a:ext cx="4288290" cy="1569660"/>
          </a:xfrm>
          <a:prstGeom prst="rect">
            <a:avLst/>
          </a:prstGeom>
          <a:solidFill>
            <a:schemeClr val="accent1">
              <a:lumMod val="40000"/>
              <a:lumOff val="60000"/>
            </a:schemeClr>
          </a:solidFill>
        </p:spPr>
        <p:txBody>
          <a:bodyPr wrap="none" rtlCol="0">
            <a:spAutoFit/>
          </a:bodyPr>
          <a:lstStyle/>
          <a:p>
            <a:r>
              <a:rPr lang="en-US" sz="2400" dirty="0" smtClean="0"/>
              <a:t>1. 	P</a:t>
            </a:r>
            <a:r>
              <a:rPr lang="en-US" sz="2400" baseline="-25000" dirty="0" smtClean="0"/>
              <a:t>1 </a:t>
            </a:r>
            <a:r>
              <a:rPr lang="en-US" sz="2400" dirty="0" smtClean="0"/>
              <a:t>has robustness matrix R</a:t>
            </a:r>
            <a:r>
              <a:rPr lang="en-US" sz="2400" baseline="-25000" dirty="0" smtClean="0"/>
              <a:t>1</a:t>
            </a:r>
            <a:r>
              <a:rPr lang="en-US" sz="2400" dirty="0" smtClean="0"/>
              <a:t> </a:t>
            </a:r>
          </a:p>
          <a:p>
            <a:pPr marL="457200" indent="-457200">
              <a:buFontTx/>
              <a:buAutoNum type="arabicPeriod" startAt="2"/>
            </a:pPr>
            <a:r>
              <a:rPr lang="en-US" sz="2400" dirty="0" smtClean="0"/>
              <a:t>P</a:t>
            </a:r>
            <a:r>
              <a:rPr lang="en-US" sz="2400" baseline="-25000" dirty="0"/>
              <a:t>2</a:t>
            </a:r>
            <a:r>
              <a:rPr lang="en-US" sz="2400" baseline="-25000" dirty="0" smtClean="0"/>
              <a:t> </a:t>
            </a:r>
            <a:r>
              <a:rPr lang="en-US" sz="2400" dirty="0"/>
              <a:t>has robustness matrix </a:t>
            </a:r>
            <a:r>
              <a:rPr lang="en-US" sz="2400" dirty="0" smtClean="0"/>
              <a:t>R</a:t>
            </a:r>
            <a:r>
              <a:rPr lang="en-US" sz="2400" baseline="-25000" dirty="0" smtClean="0"/>
              <a:t>2</a:t>
            </a:r>
            <a:r>
              <a:rPr lang="en-US" sz="2400" dirty="0" smtClean="0"/>
              <a:t> </a:t>
            </a:r>
            <a:br>
              <a:rPr lang="en-US" sz="2400" dirty="0" smtClean="0"/>
            </a:br>
            <a:endParaRPr lang="en-US" sz="2400" dirty="0" smtClean="0"/>
          </a:p>
          <a:p>
            <a:r>
              <a:rPr lang="en-US" sz="2400" dirty="0"/>
              <a:t>	</a:t>
            </a:r>
            <a:r>
              <a:rPr lang="en-US" sz="2400" dirty="0" smtClean="0"/>
              <a:t>P has robustness </a:t>
            </a:r>
            <a:r>
              <a:rPr lang="en-US" sz="2400" dirty="0"/>
              <a:t>matrix </a:t>
            </a:r>
            <a:r>
              <a:rPr lang="en-US" sz="2400" dirty="0" smtClean="0"/>
              <a:t>R</a:t>
            </a:r>
            <a:r>
              <a:rPr lang="en-US" sz="2400" baseline="-25000" dirty="0"/>
              <a:t>2</a:t>
            </a:r>
            <a:r>
              <a:rPr lang="en-US" sz="2400" dirty="0" smtClean="0"/>
              <a:t> </a:t>
            </a:r>
            <a:r>
              <a:rPr lang="en-US" sz="2400" dirty="0"/>
              <a:t>R</a:t>
            </a:r>
            <a:r>
              <a:rPr lang="en-US" sz="2400" baseline="-25000" dirty="0"/>
              <a:t>1</a:t>
            </a:r>
            <a:endParaRPr lang="en-US" sz="2400" dirty="0"/>
          </a:p>
        </p:txBody>
      </p:sp>
      <p:cxnSp>
        <p:nvCxnSpPr>
          <p:cNvPr id="25" name="Straight Connector 24"/>
          <p:cNvCxnSpPr/>
          <p:nvPr/>
        </p:nvCxnSpPr>
        <p:spPr>
          <a:xfrm>
            <a:off x="4267200" y="3291400"/>
            <a:ext cx="3962400" cy="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5" name="Date Placeholder 4"/>
          <p:cNvSpPr>
            <a:spLocks noGrp="1"/>
          </p:cNvSpPr>
          <p:nvPr>
            <p:ph type="dt" sz="half" idx="10"/>
          </p:nvPr>
        </p:nvSpPr>
        <p:spPr/>
        <p:txBody>
          <a:bodyPr/>
          <a:lstStyle/>
          <a:p>
            <a:r>
              <a:rPr lang="en-US" dirty="0" smtClean="0"/>
              <a:t>FSE’11: Szeged, Hungary.</a:t>
            </a:r>
            <a:endParaRPr lang="en-US" dirty="0"/>
          </a:p>
        </p:txBody>
      </p:sp>
      <p:sp>
        <p:nvSpPr>
          <p:cNvPr id="6" name="Slide Number Placeholder 5"/>
          <p:cNvSpPr>
            <a:spLocks noGrp="1"/>
          </p:cNvSpPr>
          <p:nvPr>
            <p:ph type="sldNum" sz="quarter" idx="12"/>
          </p:nvPr>
        </p:nvSpPr>
        <p:spPr/>
        <p:txBody>
          <a:bodyPr/>
          <a:lstStyle/>
          <a:p>
            <a:fld id="{CF514AF9-C0A3-D948-905C-91873489708A}" type="slidenum">
              <a:rPr lang="en-US" smtClean="0"/>
              <a:pPr/>
              <a:t>24</a:t>
            </a:fld>
            <a:endParaRPr lang="en-US" dirty="0"/>
          </a:p>
        </p:txBody>
      </p:sp>
      <p:sp>
        <p:nvSpPr>
          <p:cNvPr id="10" name="Footer Placeholder 9"/>
          <p:cNvSpPr>
            <a:spLocks noGrp="1"/>
          </p:cNvSpPr>
          <p:nvPr>
            <p:ph type="ftr" sz="quarter" idx="11"/>
          </p:nvPr>
        </p:nvSpPr>
        <p:spPr/>
        <p:txBody>
          <a:bodyPr/>
          <a:lstStyle/>
          <a:p>
            <a:r>
              <a:rPr lang="en-US" dirty="0" smtClean="0"/>
              <a:t>Proving programs robust</a:t>
            </a:r>
            <a:endParaRPr lang="en-US" dirty="0"/>
          </a:p>
        </p:txBody>
      </p:sp>
      <p:sp>
        <p:nvSpPr>
          <p:cNvPr id="22" name="TextBox 21"/>
          <p:cNvSpPr txBox="1"/>
          <p:nvPr/>
        </p:nvSpPr>
        <p:spPr>
          <a:xfrm>
            <a:off x="104775" y="6096000"/>
            <a:ext cx="8763000" cy="400110"/>
          </a:xfrm>
          <a:prstGeom prst="rect">
            <a:avLst/>
          </a:prstGeom>
          <a:noFill/>
        </p:spPr>
        <p:txBody>
          <a:bodyPr wrap="square" rtlCol="0">
            <a:spAutoFit/>
          </a:bodyPr>
          <a:lstStyle/>
          <a:p>
            <a:pPr algn="ctr"/>
            <a:r>
              <a:rPr lang="en-US" sz="2000" dirty="0" smtClean="0"/>
              <a:t>Analogous to the “chain rule” </a:t>
            </a:r>
            <a:endParaRPr lang="en-US" sz="2000" dirty="0"/>
          </a:p>
        </p:txBody>
      </p:sp>
    </p:spTree>
    <p:extLst>
      <p:ext uri="{BB962C8B-B14F-4D97-AF65-F5344CB8AC3E}">
        <p14:creationId xmlns:p14="http://schemas.microsoft.com/office/powerpoint/2010/main" val="20998218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1">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1">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1">
                                            <p:txEl>
                                              <p:pRg st="2" end="2"/>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2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152400"/>
            <a:ext cx="8364403" cy="868362"/>
          </a:xfrm>
        </p:spPr>
        <p:txBody>
          <a:bodyPr>
            <a:noAutofit/>
          </a:bodyPr>
          <a:lstStyle/>
          <a:p>
            <a:r>
              <a:rPr lang="en-US" sz="3400" dirty="0" smtClean="0"/>
              <a:t>Proving piecewise k-robustness</a:t>
            </a:r>
            <a:endParaRPr lang="en-US" sz="3400" dirty="0"/>
          </a:p>
        </p:txBody>
      </p:sp>
      <p:grpSp>
        <p:nvGrpSpPr>
          <p:cNvPr id="107" name="Group 106"/>
          <p:cNvGrpSpPr/>
          <p:nvPr/>
        </p:nvGrpSpPr>
        <p:grpSpPr>
          <a:xfrm>
            <a:off x="62356" y="1937687"/>
            <a:ext cx="3526448" cy="2603977"/>
            <a:chOff x="190500" y="4132517"/>
            <a:chExt cx="3526448" cy="2603977"/>
          </a:xfrm>
        </p:grpSpPr>
        <p:sp>
          <p:nvSpPr>
            <p:cNvPr id="56" name="TextBox 55"/>
            <p:cNvSpPr txBox="1"/>
            <p:nvPr/>
          </p:nvSpPr>
          <p:spPr>
            <a:xfrm>
              <a:off x="190500" y="4271659"/>
              <a:ext cx="838200" cy="461665"/>
            </a:xfrm>
            <a:prstGeom prst="rect">
              <a:avLst/>
            </a:prstGeom>
            <a:noFill/>
          </p:spPr>
          <p:txBody>
            <a:bodyPr wrap="square" rtlCol="0">
              <a:spAutoFit/>
            </a:bodyPr>
            <a:lstStyle/>
            <a:p>
              <a:r>
                <a:rPr lang="en-US" sz="2400" b="1" dirty="0" smtClean="0"/>
                <a:t> </a:t>
              </a:r>
              <a:endParaRPr lang="en-US" sz="2400" dirty="0"/>
            </a:p>
          </p:txBody>
        </p:sp>
        <p:grpSp>
          <p:nvGrpSpPr>
            <p:cNvPr id="57" name="Group 56"/>
            <p:cNvGrpSpPr/>
            <p:nvPr/>
          </p:nvGrpSpPr>
          <p:grpSpPr>
            <a:xfrm>
              <a:off x="332823" y="4132517"/>
              <a:ext cx="3384125" cy="2603977"/>
              <a:chOff x="2796272" y="1649074"/>
              <a:chExt cx="3384125" cy="2603977"/>
            </a:xfrm>
          </p:grpSpPr>
          <p:sp>
            <p:nvSpPr>
              <p:cNvPr id="58" name="Rounded Rectangle 57"/>
              <p:cNvSpPr/>
              <p:nvPr/>
            </p:nvSpPr>
            <p:spPr>
              <a:xfrm>
                <a:off x="3482790" y="1991180"/>
                <a:ext cx="1763148" cy="669131"/>
              </a:xfrm>
              <a:prstGeom prst="roundRect">
                <a:avLst/>
              </a:prstGeom>
              <a:solidFill>
                <a:schemeClr val="bg1"/>
              </a:solidFill>
              <a:ln>
                <a:solidFill>
                  <a:schemeClr val="tx2">
                    <a:lumMod val="75000"/>
                  </a:schemeClr>
                </a:solidFill>
              </a:ln>
            </p:spPr>
            <p:style>
              <a:lnRef idx="1">
                <a:schemeClr val="accent1"/>
              </a:lnRef>
              <a:fillRef idx="3">
                <a:schemeClr val="accent1"/>
              </a:fillRef>
              <a:effectRef idx="2">
                <a:schemeClr val="accent1"/>
              </a:effectRef>
              <a:fontRef idx="minor">
                <a:schemeClr val="lt1"/>
              </a:fontRef>
            </p:style>
            <p:txBody>
              <a:bodyPr lIns="45720" rIns="45720" rtlCol="0" anchor="ctr"/>
              <a:lstStyle/>
              <a:p>
                <a:pPr algn="ctr"/>
                <a:r>
                  <a:rPr lang="en-US" sz="2800" b="1" dirty="0" smtClean="0">
                    <a:solidFill>
                      <a:schemeClr val="tx1"/>
                    </a:solidFill>
                  </a:rPr>
                  <a:t>while  B</a:t>
                </a:r>
                <a:endParaRPr lang="en-US" sz="2800" b="1" dirty="0">
                  <a:solidFill>
                    <a:schemeClr val="tx1"/>
                  </a:solidFill>
                </a:endParaRPr>
              </a:p>
            </p:txBody>
          </p:sp>
          <p:cxnSp>
            <p:nvCxnSpPr>
              <p:cNvPr id="59" name="Straight Arrow Connector 58"/>
              <p:cNvCxnSpPr>
                <a:stCxn id="58" idx="2"/>
              </p:cNvCxnSpPr>
              <p:nvPr/>
            </p:nvCxnSpPr>
            <p:spPr>
              <a:xfrm rot="5400000">
                <a:off x="3707137" y="3317538"/>
                <a:ext cx="1314455" cy="1"/>
              </a:xfrm>
              <a:prstGeom prst="straightConnector1">
                <a:avLst/>
              </a:prstGeom>
              <a:ln w="38100">
                <a:solidFill>
                  <a:schemeClr val="tx2">
                    <a:lumMod val="75000"/>
                  </a:schemeClr>
                </a:solidFill>
                <a:headEnd type="none" w="med" len="med"/>
                <a:tailEnd type="triangle" w="med" len="med"/>
              </a:ln>
            </p:spPr>
            <p:style>
              <a:lnRef idx="2">
                <a:schemeClr val="accent1"/>
              </a:lnRef>
              <a:fillRef idx="0">
                <a:schemeClr val="accent1"/>
              </a:fillRef>
              <a:effectRef idx="1">
                <a:schemeClr val="accent1"/>
              </a:effectRef>
              <a:fontRef idx="minor">
                <a:schemeClr val="tx1"/>
              </a:fontRef>
            </p:style>
          </p:cxnSp>
          <p:cxnSp>
            <p:nvCxnSpPr>
              <p:cNvPr id="60" name="Straight Arrow Connector 59"/>
              <p:cNvCxnSpPr>
                <a:endCxn id="58" idx="0"/>
              </p:cNvCxnSpPr>
              <p:nvPr/>
            </p:nvCxnSpPr>
            <p:spPr>
              <a:xfrm rot="16200000" flipH="1">
                <a:off x="4117976" y="1744792"/>
                <a:ext cx="342106" cy="150670"/>
              </a:xfrm>
              <a:prstGeom prst="straightConnector1">
                <a:avLst/>
              </a:prstGeom>
              <a:ln w="38100">
                <a:solidFill>
                  <a:schemeClr val="tx2">
                    <a:lumMod val="75000"/>
                  </a:schemeClr>
                </a:solidFill>
                <a:headEnd type="none" w="med" len="med"/>
                <a:tailEnd type="triangle" w="med" len="med"/>
              </a:ln>
            </p:spPr>
            <p:style>
              <a:lnRef idx="2">
                <a:schemeClr val="accent1"/>
              </a:lnRef>
              <a:fillRef idx="0">
                <a:schemeClr val="accent1"/>
              </a:fillRef>
              <a:effectRef idx="1">
                <a:schemeClr val="accent1"/>
              </a:effectRef>
              <a:fontRef idx="minor">
                <a:schemeClr val="tx1"/>
              </a:fontRef>
            </p:style>
          </p:cxnSp>
          <p:sp>
            <p:nvSpPr>
              <p:cNvPr id="61" name="Rounded Rectangle 60"/>
              <p:cNvSpPr/>
              <p:nvPr/>
            </p:nvSpPr>
            <p:spPr>
              <a:xfrm>
                <a:off x="5245937" y="3288047"/>
                <a:ext cx="934460" cy="662940"/>
              </a:xfrm>
              <a:prstGeom prst="roundRect">
                <a:avLst/>
              </a:prstGeom>
              <a:solidFill>
                <a:schemeClr val="bg1"/>
              </a:solidFill>
              <a:ln>
                <a:solidFill>
                  <a:schemeClr val="tx2">
                    <a:lumMod val="75000"/>
                  </a:schemeClr>
                </a:solidFill>
              </a:ln>
            </p:spPr>
            <p:style>
              <a:lnRef idx="1">
                <a:schemeClr val="accent1"/>
              </a:lnRef>
              <a:fillRef idx="3">
                <a:schemeClr val="accent1"/>
              </a:fillRef>
              <a:effectRef idx="2">
                <a:schemeClr val="accent1"/>
              </a:effectRef>
              <a:fontRef idx="minor">
                <a:schemeClr val="lt1"/>
              </a:fontRef>
            </p:style>
            <p:txBody>
              <a:bodyPr lIns="45720" rIns="45720" rtlCol="0" anchor="ctr"/>
              <a:lstStyle/>
              <a:p>
                <a:pPr algn="ctr"/>
                <a:r>
                  <a:rPr lang="en-US" sz="2800" b="1" dirty="0" smtClean="0">
                    <a:solidFill>
                      <a:schemeClr val="tx1"/>
                    </a:solidFill>
                  </a:rPr>
                  <a:t>Q</a:t>
                </a:r>
                <a:endParaRPr lang="en-US" sz="2800" b="1" dirty="0">
                  <a:solidFill>
                    <a:schemeClr val="tx1"/>
                  </a:solidFill>
                </a:endParaRPr>
              </a:p>
            </p:txBody>
          </p:sp>
          <p:sp>
            <p:nvSpPr>
              <p:cNvPr id="62" name="Rounded Rectangle 61"/>
              <p:cNvSpPr/>
              <p:nvPr/>
            </p:nvSpPr>
            <p:spPr>
              <a:xfrm>
                <a:off x="3905863" y="3974767"/>
                <a:ext cx="934460" cy="278284"/>
              </a:xfrm>
              <a:prstGeom prst="roundRect">
                <a:avLst/>
              </a:prstGeom>
              <a:solidFill>
                <a:schemeClr val="bg1"/>
              </a:solidFill>
              <a:ln>
                <a:solidFill>
                  <a:schemeClr val="tx2">
                    <a:lumMod val="75000"/>
                  </a:schemeClr>
                </a:solidFill>
              </a:ln>
            </p:spPr>
            <p:style>
              <a:lnRef idx="1">
                <a:schemeClr val="accent1"/>
              </a:lnRef>
              <a:fillRef idx="3">
                <a:schemeClr val="accent1"/>
              </a:fillRef>
              <a:effectRef idx="2">
                <a:schemeClr val="accent1"/>
              </a:effectRef>
              <a:fontRef idx="minor">
                <a:schemeClr val="lt1"/>
              </a:fontRef>
            </p:style>
            <p:txBody>
              <a:bodyPr lIns="45720" rIns="45720" rtlCol="0" anchor="ctr"/>
              <a:lstStyle/>
              <a:p>
                <a:pPr algn="ctr"/>
                <a:endParaRPr lang="en-US" dirty="0">
                  <a:solidFill>
                    <a:schemeClr val="tx1"/>
                  </a:solidFill>
                </a:endParaRPr>
              </a:p>
            </p:txBody>
          </p:sp>
          <p:sp>
            <p:nvSpPr>
              <p:cNvPr id="63" name="Rectangle 62"/>
              <p:cNvSpPr/>
              <p:nvPr/>
            </p:nvSpPr>
            <p:spPr>
              <a:xfrm>
                <a:off x="2796272" y="1952424"/>
                <a:ext cx="457677" cy="707886"/>
              </a:xfrm>
              <a:prstGeom prst="rect">
                <a:avLst/>
              </a:prstGeom>
            </p:spPr>
            <p:txBody>
              <a:bodyPr wrap="none">
                <a:spAutoFit/>
              </a:bodyPr>
              <a:lstStyle/>
              <a:p>
                <a:pPr algn="ctr"/>
                <a:r>
                  <a:rPr lang="en-US" sz="4000" b="1" dirty="0" smtClean="0"/>
                  <a:t>P</a:t>
                </a:r>
                <a:endParaRPr lang="en-US" sz="4000" b="1" dirty="0"/>
              </a:p>
            </p:txBody>
          </p:sp>
          <p:cxnSp>
            <p:nvCxnSpPr>
              <p:cNvPr id="64" name="Curved Connector 63"/>
              <p:cNvCxnSpPr>
                <a:stCxn id="58" idx="3"/>
              </p:cNvCxnSpPr>
              <p:nvPr/>
            </p:nvCxnSpPr>
            <p:spPr>
              <a:xfrm>
                <a:off x="5245938" y="2325746"/>
                <a:ext cx="675768" cy="962301"/>
              </a:xfrm>
              <a:prstGeom prst="curvedConnector2">
                <a:avLst/>
              </a:prstGeom>
              <a:ln w="38100">
                <a:solidFill>
                  <a:schemeClr val="tx2">
                    <a:lumMod val="7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65" name="Straight Arrow Connector 64"/>
              <p:cNvCxnSpPr>
                <a:stCxn id="61" idx="0"/>
                <a:endCxn id="58" idx="2"/>
              </p:cNvCxnSpPr>
              <p:nvPr/>
            </p:nvCxnSpPr>
            <p:spPr>
              <a:xfrm rot="16200000" flipV="1">
                <a:off x="4724898" y="2299777"/>
                <a:ext cx="627736" cy="1348803"/>
              </a:xfrm>
              <a:prstGeom prst="straightConnector1">
                <a:avLst/>
              </a:prstGeom>
              <a:ln w="38100">
                <a:solidFill>
                  <a:schemeClr val="tx2">
                    <a:lumMod val="75000"/>
                  </a:schemeClr>
                </a:solidFill>
                <a:headEnd type="none" w="med" len="med"/>
                <a:tailEnd type="triangle" w="med" len="med"/>
              </a:ln>
            </p:spPr>
            <p:style>
              <a:lnRef idx="2">
                <a:schemeClr val="accent1"/>
              </a:lnRef>
              <a:fillRef idx="0">
                <a:schemeClr val="accent1"/>
              </a:fillRef>
              <a:effectRef idx="1">
                <a:schemeClr val="accent1"/>
              </a:effectRef>
              <a:fontRef idx="minor">
                <a:schemeClr val="tx1"/>
              </a:fontRef>
            </p:style>
          </p:cxnSp>
        </p:grpSp>
      </p:grpSp>
      <p:sp>
        <p:nvSpPr>
          <p:cNvPr id="47" name="TextBox 46"/>
          <p:cNvSpPr txBox="1"/>
          <p:nvPr/>
        </p:nvSpPr>
        <p:spPr>
          <a:xfrm>
            <a:off x="3950643" y="2076829"/>
            <a:ext cx="5040957" cy="2123658"/>
          </a:xfrm>
          <a:prstGeom prst="rect">
            <a:avLst/>
          </a:prstGeom>
          <a:solidFill>
            <a:schemeClr val="accent1">
              <a:lumMod val="40000"/>
              <a:lumOff val="60000"/>
            </a:schemeClr>
          </a:solidFill>
        </p:spPr>
        <p:txBody>
          <a:bodyPr wrap="square" rtlCol="0">
            <a:spAutoFit/>
          </a:bodyPr>
          <a:lstStyle/>
          <a:p>
            <a:r>
              <a:rPr lang="en-US" sz="2400" dirty="0" smtClean="0"/>
              <a:t>1. 	</a:t>
            </a:r>
            <a:r>
              <a:rPr lang="en-US" sz="2400" dirty="0"/>
              <a:t>Q</a:t>
            </a:r>
            <a:r>
              <a:rPr lang="en-US" sz="2400" baseline="-25000" dirty="0" smtClean="0"/>
              <a:t> </a:t>
            </a:r>
            <a:r>
              <a:rPr lang="en-US" sz="2400" dirty="0" smtClean="0"/>
              <a:t> has robustness matrix R</a:t>
            </a:r>
          </a:p>
          <a:p>
            <a:pPr marL="457200" indent="-457200">
              <a:lnSpc>
                <a:spcPct val="150000"/>
              </a:lnSpc>
              <a:buFontTx/>
              <a:buAutoNum type="arabicPeriod" startAt="2"/>
            </a:pPr>
            <a:r>
              <a:rPr lang="en-US" sz="2400" dirty="0" smtClean="0"/>
              <a:t>N is the bound on loop iterations</a:t>
            </a:r>
            <a:endParaRPr lang="en-US" sz="2400" baseline="30000" dirty="0" smtClean="0"/>
          </a:p>
          <a:p>
            <a:pPr marL="457200" indent="-457200">
              <a:lnSpc>
                <a:spcPct val="150000"/>
              </a:lnSpc>
              <a:buFontTx/>
              <a:buAutoNum type="arabicPeriod" startAt="2"/>
            </a:pPr>
            <a:r>
              <a:rPr lang="en-US" sz="2400" dirty="0" smtClean="0"/>
              <a:t>P is continuous *</a:t>
            </a:r>
            <a:r>
              <a:rPr lang="en-US" sz="2400" baseline="30000" dirty="0"/>
              <a:t>1</a:t>
            </a:r>
            <a:endParaRPr lang="en-US" sz="2400" baseline="30000" dirty="0" smtClean="0"/>
          </a:p>
          <a:p>
            <a:pPr>
              <a:lnSpc>
                <a:spcPct val="150000"/>
              </a:lnSpc>
            </a:pPr>
            <a:r>
              <a:rPr lang="en-US" sz="2400" dirty="0"/>
              <a:t>	</a:t>
            </a:r>
            <a:r>
              <a:rPr lang="en-US" sz="2400" dirty="0" smtClean="0"/>
              <a:t>P has robustness matrix R</a:t>
            </a:r>
            <a:r>
              <a:rPr lang="en-US" sz="2400" baseline="30000" dirty="0" smtClean="0"/>
              <a:t>N</a:t>
            </a:r>
            <a:r>
              <a:rPr lang="en-US" sz="2400" dirty="0" smtClean="0"/>
              <a:t> </a:t>
            </a:r>
            <a:endParaRPr lang="en-US" sz="2400" dirty="0"/>
          </a:p>
        </p:txBody>
      </p:sp>
      <p:cxnSp>
        <p:nvCxnSpPr>
          <p:cNvPr id="48" name="Straight Connector 47"/>
          <p:cNvCxnSpPr/>
          <p:nvPr/>
        </p:nvCxnSpPr>
        <p:spPr>
          <a:xfrm>
            <a:off x="4308351" y="3737236"/>
            <a:ext cx="4406820" cy="13515"/>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5" name="Date Placeholder 4"/>
          <p:cNvSpPr>
            <a:spLocks noGrp="1"/>
          </p:cNvSpPr>
          <p:nvPr>
            <p:ph type="dt" sz="half" idx="10"/>
          </p:nvPr>
        </p:nvSpPr>
        <p:spPr/>
        <p:txBody>
          <a:bodyPr/>
          <a:lstStyle/>
          <a:p>
            <a:r>
              <a:rPr lang="en-US" smtClean="0"/>
              <a:t>FSE’11: Szeged, Hungary.</a:t>
            </a:r>
            <a:endParaRPr lang="en-US" dirty="0"/>
          </a:p>
        </p:txBody>
      </p:sp>
      <p:sp>
        <p:nvSpPr>
          <p:cNvPr id="6" name="Slide Number Placeholder 5"/>
          <p:cNvSpPr>
            <a:spLocks noGrp="1"/>
          </p:cNvSpPr>
          <p:nvPr>
            <p:ph type="sldNum" sz="quarter" idx="12"/>
          </p:nvPr>
        </p:nvSpPr>
        <p:spPr/>
        <p:txBody>
          <a:bodyPr/>
          <a:lstStyle/>
          <a:p>
            <a:fld id="{CF514AF9-C0A3-D948-905C-91873489708A}" type="slidenum">
              <a:rPr lang="en-US" smtClean="0"/>
              <a:pPr/>
              <a:t>25</a:t>
            </a:fld>
            <a:endParaRPr lang="en-US" dirty="0"/>
          </a:p>
        </p:txBody>
      </p:sp>
      <p:sp>
        <p:nvSpPr>
          <p:cNvPr id="10" name="Footer Placeholder 9"/>
          <p:cNvSpPr>
            <a:spLocks noGrp="1"/>
          </p:cNvSpPr>
          <p:nvPr>
            <p:ph type="ftr" sz="quarter" idx="11"/>
          </p:nvPr>
        </p:nvSpPr>
        <p:spPr/>
        <p:txBody>
          <a:bodyPr/>
          <a:lstStyle/>
          <a:p>
            <a:r>
              <a:rPr lang="en-US" smtClean="0"/>
              <a:t>Proving programs robust</a:t>
            </a:r>
            <a:endParaRPr lang="en-US" dirty="0"/>
          </a:p>
        </p:txBody>
      </p:sp>
      <p:sp>
        <p:nvSpPr>
          <p:cNvPr id="45" name="TextBox 44"/>
          <p:cNvSpPr txBox="1"/>
          <p:nvPr/>
        </p:nvSpPr>
        <p:spPr>
          <a:xfrm>
            <a:off x="25635" y="6136673"/>
            <a:ext cx="9143999" cy="707886"/>
          </a:xfrm>
          <a:prstGeom prst="rect">
            <a:avLst/>
          </a:prstGeom>
          <a:noFill/>
        </p:spPr>
        <p:txBody>
          <a:bodyPr wrap="square" rtlCol="0">
            <a:spAutoFit/>
          </a:bodyPr>
          <a:lstStyle/>
          <a:p>
            <a:r>
              <a:rPr lang="en-US" sz="2000" b="1" baseline="30000" dirty="0" smtClean="0"/>
              <a:t>*</a:t>
            </a:r>
            <a:r>
              <a:rPr lang="en-US" sz="2000" b="1" baseline="30000" dirty="0"/>
              <a:t>1</a:t>
            </a:r>
            <a:r>
              <a:rPr lang="en-US" sz="2000" b="1" baseline="30000" dirty="0" smtClean="0"/>
              <a:t> 	</a:t>
            </a:r>
            <a:r>
              <a:rPr lang="en-US" sz="2000" b="1" dirty="0" err="1" smtClean="0"/>
              <a:t>Chaudhuri</a:t>
            </a:r>
            <a:r>
              <a:rPr lang="en-US" sz="2000" b="1" dirty="0"/>
              <a:t>, </a:t>
            </a:r>
            <a:r>
              <a:rPr lang="en-US" sz="2000" b="1" dirty="0" err="1"/>
              <a:t>Gulwani</a:t>
            </a:r>
            <a:r>
              <a:rPr lang="en-US" sz="2000" b="1" dirty="0"/>
              <a:t>,  </a:t>
            </a:r>
            <a:r>
              <a:rPr lang="en-US" sz="2000" b="1" dirty="0" err="1"/>
              <a:t>Lublinerman</a:t>
            </a:r>
            <a:r>
              <a:rPr lang="en-US" sz="2000" b="1" dirty="0"/>
              <a:t>. </a:t>
            </a:r>
            <a:r>
              <a:rPr lang="en-US" sz="2000" b="1" i="1" dirty="0"/>
              <a:t>Continuity Analysis of Programs. </a:t>
            </a:r>
            <a:r>
              <a:rPr lang="en-US" sz="2000" b="1" i="1" dirty="0" smtClean="0"/>
              <a:t>POPL </a:t>
            </a:r>
            <a:r>
              <a:rPr lang="en-US" sz="2000" b="1" i="1" dirty="0"/>
              <a:t>2010</a:t>
            </a:r>
            <a:r>
              <a:rPr lang="en-US" sz="2000" b="1" dirty="0"/>
              <a:t>.</a:t>
            </a:r>
          </a:p>
          <a:p>
            <a:endParaRPr lang="en-US" sz="2000" dirty="0"/>
          </a:p>
        </p:txBody>
      </p:sp>
    </p:spTree>
    <p:extLst>
      <p:ext uri="{BB962C8B-B14F-4D97-AF65-F5344CB8AC3E}">
        <p14:creationId xmlns:p14="http://schemas.microsoft.com/office/powerpoint/2010/main" val="36511686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7">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7">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7">
                                            <p:txEl>
                                              <p:pRg st="2" end="2"/>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7">
                                            <p:txEl>
                                              <p:pRg st="3" end="3"/>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5"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762000"/>
          </a:xfrm>
        </p:spPr>
        <p:txBody>
          <a:bodyPr>
            <a:normAutofit/>
          </a:bodyPr>
          <a:lstStyle/>
          <a:p>
            <a:r>
              <a:rPr lang="en-US" sz="3200" dirty="0" smtClean="0"/>
              <a:t>Example: </a:t>
            </a:r>
            <a:r>
              <a:rPr lang="en-US" sz="3200" dirty="0" err="1" smtClean="0"/>
              <a:t>Dijsktra’s</a:t>
            </a:r>
            <a:r>
              <a:rPr lang="en-US" sz="3200" dirty="0" smtClean="0"/>
              <a:t> shortest path algorithm</a:t>
            </a:r>
            <a:endParaRPr lang="en-US" sz="3200" dirty="0"/>
          </a:p>
        </p:txBody>
      </p:sp>
      <p:sp>
        <p:nvSpPr>
          <p:cNvPr id="3" name="Date Placeholder 2"/>
          <p:cNvSpPr>
            <a:spLocks noGrp="1"/>
          </p:cNvSpPr>
          <p:nvPr>
            <p:ph type="dt" sz="half" idx="10"/>
          </p:nvPr>
        </p:nvSpPr>
        <p:spPr/>
        <p:txBody>
          <a:bodyPr/>
          <a:lstStyle/>
          <a:p>
            <a:r>
              <a:rPr lang="en-US" smtClean="0"/>
              <a:t>FSE’11: Szeged, Hungary.</a:t>
            </a:r>
            <a:endParaRPr lang="en-US" dirty="0"/>
          </a:p>
        </p:txBody>
      </p:sp>
      <p:sp>
        <p:nvSpPr>
          <p:cNvPr id="6" name="Slide Number Placeholder 5"/>
          <p:cNvSpPr>
            <a:spLocks noGrp="1"/>
          </p:cNvSpPr>
          <p:nvPr>
            <p:ph type="sldNum" sz="quarter" idx="12"/>
          </p:nvPr>
        </p:nvSpPr>
        <p:spPr/>
        <p:txBody>
          <a:bodyPr/>
          <a:lstStyle/>
          <a:p>
            <a:fld id="{CF514AF9-C0A3-D948-905C-91873489708A}" type="slidenum">
              <a:rPr lang="en-US" smtClean="0"/>
              <a:pPr/>
              <a:t>26</a:t>
            </a:fld>
            <a:endParaRPr lang="en-US" dirty="0"/>
          </a:p>
        </p:txBody>
      </p:sp>
      <p:sp>
        <p:nvSpPr>
          <p:cNvPr id="10" name="Footer Placeholder 9"/>
          <p:cNvSpPr>
            <a:spLocks noGrp="1"/>
          </p:cNvSpPr>
          <p:nvPr>
            <p:ph type="ftr" sz="quarter" idx="11"/>
          </p:nvPr>
        </p:nvSpPr>
        <p:spPr/>
        <p:txBody>
          <a:bodyPr/>
          <a:lstStyle/>
          <a:p>
            <a:r>
              <a:rPr lang="en-US" smtClean="0"/>
              <a:t>Proving programs robust</a:t>
            </a:r>
            <a:endParaRPr lang="en-US" dirty="0"/>
          </a:p>
        </p:txBody>
      </p:sp>
      <p:sp>
        <p:nvSpPr>
          <p:cNvPr id="4" name="Content Placeholder 2"/>
          <p:cNvSpPr txBox="1">
            <a:spLocks/>
          </p:cNvSpPr>
          <p:nvPr/>
        </p:nvSpPr>
        <p:spPr bwMode="auto">
          <a:xfrm>
            <a:off x="-34858" y="892629"/>
            <a:ext cx="6816658" cy="3755571"/>
          </a:xfrm>
          <a:prstGeom prst="rect">
            <a:avLst/>
          </a:prstGeom>
          <a:solidFill>
            <a:schemeClr val="accent1">
              <a:lumMod val="40000"/>
              <a:lumOff val="60000"/>
            </a:schemeClr>
          </a:solidFill>
          <a:ln w="9525">
            <a:noFill/>
            <a:miter lim="800000"/>
            <a:headEnd/>
            <a:tailEnd/>
          </a:ln>
        </p:spPr>
        <p:txBody>
          <a:bodyPr/>
          <a:lstStyle/>
          <a:p>
            <a:pPr marL="342900" indent="-342900" eaLnBrk="0" hangingPunct="0">
              <a:spcBef>
                <a:spcPts val="0"/>
              </a:spcBef>
              <a:spcAft>
                <a:spcPts val="600"/>
              </a:spcAft>
              <a:defRPr/>
            </a:pPr>
            <a:r>
              <a:rPr lang="en-US" sz="2000" b="1" kern="0" dirty="0" smtClean="0">
                <a:latin typeface="Consolas" pitchFamily="49" charset="0"/>
                <a:cs typeface="Consolas" pitchFamily="49" charset="0"/>
              </a:rPr>
              <a:t>procedure </a:t>
            </a:r>
            <a:r>
              <a:rPr lang="en-US" sz="2000" b="1" i="1" kern="0" dirty="0" err="1" smtClean="0">
                <a:latin typeface="Consolas" pitchFamily="49" charset="0"/>
                <a:cs typeface="Consolas" pitchFamily="49" charset="0"/>
              </a:rPr>
              <a:t>Dijkstra</a:t>
            </a:r>
            <a:r>
              <a:rPr lang="en-US" sz="2000" kern="0" dirty="0" smtClean="0">
                <a:latin typeface="Consolas" pitchFamily="49" charset="0"/>
                <a:cs typeface="Consolas" pitchFamily="49" charset="0"/>
              </a:rPr>
              <a:t>(</a:t>
            </a:r>
            <a:r>
              <a:rPr lang="en-US" sz="2000" b="1" i="1" kern="0" dirty="0" smtClean="0">
                <a:solidFill>
                  <a:srgbClr val="C00000"/>
                </a:solidFill>
                <a:latin typeface="Consolas" pitchFamily="49" charset="0"/>
                <a:cs typeface="Consolas" pitchFamily="49" charset="0"/>
              </a:rPr>
              <a:t>G</a:t>
            </a:r>
            <a:r>
              <a:rPr lang="en-US" sz="2000" kern="0" dirty="0" smtClean="0">
                <a:solidFill>
                  <a:schemeClr val="tx1">
                    <a:lumMod val="95000"/>
                    <a:lumOff val="5000"/>
                  </a:schemeClr>
                </a:solidFill>
                <a:latin typeface="Consolas" pitchFamily="49" charset="0"/>
                <a:cs typeface="Consolas" pitchFamily="49" charset="0"/>
              </a:rPr>
              <a:t>: graph, </a:t>
            </a:r>
            <a:r>
              <a:rPr lang="en-US" sz="2000" i="1" kern="0" dirty="0" err="1" smtClean="0">
                <a:solidFill>
                  <a:schemeClr val="tx1">
                    <a:lumMod val="95000"/>
                    <a:lumOff val="5000"/>
                  </a:schemeClr>
                </a:solidFill>
                <a:latin typeface="Consolas" pitchFamily="49" charset="0"/>
                <a:cs typeface="Consolas" pitchFamily="49" charset="0"/>
              </a:rPr>
              <a:t>src</a:t>
            </a:r>
            <a:r>
              <a:rPr lang="en-US" sz="2000" kern="0" dirty="0" smtClean="0">
                <a:solidFill>
                  <a:schemeClr val="tx1">
                    <a:lumMod val="95000"/>
                    <a:lumOff val="5000"/>
                  </a:schemeClr>
                </a:solidFill>
                <a:latin typeface="Consolas" pitchFamily="49" charset="0"/>
                <a:cs typeface="Consolas" pitchFamily="49" charset="0"/>
              </a:rPr>
              <a:t>: node</a:t>
            </a:r>
            <a:r>
              <a:rPr lang="en-US" sz="2000" kern="0" dirty="0" smtClean="0">
                <a:latin typeface="Consolas" pitchFamily="49" charset="0"/>
                <a:cs typeface="Consolas" pitchFamily="49" charset="0"/>
              </a:rPr>
              <a:t>):</a:t>
            </a:r>
          </a:p>
          <a:p>
            <a:pPr marL="342900" indent="-342900" eaLnBrk="0" hangingPunct="0">
              <a:spcBef>
                <a:spcPts val="0"/>
              </a:spcBef>
              <a:spcAft>
                <a:spcPts val="600"/>
              </a:spcAft>
              <a:defRPr/>
            </a:pPr>
            <a:r>
              <a:rPr lang="en-US" sz="2000" kern="0" dirty="0" smtClean="0">
                <a:latin typeface="Consolas" pitchFamily="49" charset="0"/>
                <a:cs typeface="Consolas" pitchFamily="49" charset="0"/>
              </a:rPr>
              <a:t>	</a:t>
            </a:r>
            <a:r>
              <a:rPr lang="en-US" sz="2000" b="1" kern="0" dirty="0" smtClean="0">
                <a:latin typeface="Consolas" pitchFamily="49" charset="0"/>
                <a:cs typeface="Consolas" pitchFamily="49" charset="0"/>
              </a:rPr>
              <a:t>for </a:t>
            </a:r>
            <a:r>
              <a:rPr lang="en-US" sz="2000" b="1" kern="0" dirty="0">
                <a:latin typeface="Consolas" pitchFamily="49" charset="0"/>
                <a:cs typeface="Consolas" pitchFamily="49" charset="0"/>
              </a:rPr>
              <a:t>each </a:t>
            </a:r>
            <a:r>
              <a:rPr lang="en-US" sz="2000" kern="0" dirty="0">
                <a:latin typeface="Consolas" pitchFamily="49" charset="0"/>
                <a:cs typeface="Consolas" pitchFamily="49" charset="0"/>
              </a:rPr>
              <a:t>node </a:t>
            </a:r>
            <a:r>
              <a:rPr lang="en-US" sz="2000" i="1" kern="0" dirty="0">
                <a:latin typeface="Consolas" pitchFamily="49" charset="0"/>
                <a:cs typeface="Consolas" pitchFamily="49" charset="0"/>
              </a:rPr>
              <a:t>v</a:t>
            </a:r>
            <a:r>
              <a:rPr lang="en-US" sz="2000" kern="0" dirty="0">
                <a:latin typeface="Consolas" pitchFamily="49" charset="0"/>
                <a:cs typeface="Consolas" pitchFamily="49" charset="0"/>
              </a:rPr>
              <a:t> </a:t>
            </a:r>
            <a:r>
              <a:rPr lang="en-US" sz="2000" b="1" kern="0" dirty="0">
                <a:latin typeface="Consolas" pitchFamily="49" charset="0"/>
                <a:cs typeface="Consolas" pitchFamily="49" charset="0"/>
              </a:rPr>
              <a:t>in</a:t>
            </a:r>
            <a:r>
              <a:rPr lang="en-US" sz="2000" kern="0" dirty="0">
                <a:latin typeface="Consolas" pitchFamily="49" charset="0"/>
                <a:cs typeface="Consolas" pitchFamily="49" charset="0"/>
              </a:rPr>
              <a:t> </a:t>
            </a:r>
            <a:r>
              <a:rPr lang="en-US" sz="2000" i="1" kern="0" dirty="0" smtClean="0">
                <a:latin typeface="Consolas" pitchFamily="49" charset="0"/>
                <a:cs typeface="Consolas" pitchFamily="49" charset="0"/>
              </a:rPr>
              <a:t>G</a:t>
            </a:r>
            <a:r>
              <a:rPr lang="en-US" sz="2000" kern="0" dirty="0">
                <a:latin typeface="Consolas" pitchFamily="49" charset="0"/>
                <a:cs typeface="Consolas" pitchFamily="49" charset="0"/>
              </a:rPr>
              <a:t>:</a:t>
            </a:r>
            <a:r>
              <a:rPr lang="en-US" sz="2000" b="1" kern="0" dirty="0" smtClean="0">
                <a:latin typeface="Consolas" pitchFamily="49" charset="0"/>
                <a:cs typeface="Consolas" pitchFamily="49" charset="0"/>
              </a:rPr>
              <a:t> </a:t>
            </a:r>
            <a:r>
              <a:rPr lang="en-US" sz="2000" i="1" kern="0" dirty="0" smtClean="0">
                <a:latin typeface="Consolas" pitchFamily="49" charset="0"/>
                <a:cs typeface="Consolas" pitchFamily="49" charset="0"/>
              </a:rPr>
              <a:t>d</a:t>
            </a:r>
            <a:r>
              <a:rPr lang="en-US" sz="2000" kern="0" dirty="0" smtClean="0">
                <a:latin typeface="Consolas" pitchFamily="49" charset="0"/>
                <a:cs typeface="Consolas" pitchFamily="49" charset="0"/>
              </a:rPr>
              <a:t>[</a:t>
            </a:r>
            <a:r>
              <a:rPr lang="en-US" sz="2000" i="1" kern="0" dirty="0" smtClean="0">
                <a:latin typeface="Consolas" pitchFamily="49" charset="0"/>
                <a:cs typeface="Consolas" pitchFamily="49" charset="0"/>
              </a:rPr>
              <a:t>v</a:t>
            </a:r>
            <a:r>
              <a:rPr lang="en-US" sz="2000" kern="0" dirty="0">
                <a:latin typeface="Consolas" pitchFamily="49" charset="0"/>
                <a:cs typeface="Consolas" pitchFamily="49" charset="0"/>
              </a:rPr>
              <a:t>] </a:t>
            </a:r>
            <a:r>
              <a:rPr lang="en-US" sz="2000" kern="0" dirty="0" smtClean="0">
                <a:latin typeface="Consolas" pitchFamily="49" charset="0"/>
                <a:cs typeface="Consolas" pitchFamily="49" charset="0"/>
              </a:rPr>
              <a:t>= </a:t>
            </a:r>
            <a:r>
              <a:rPr lang="en-US" sz="2400" b="1" dirty="0" smtClean="0">
                <a:sym typeface="Symbol"/>
              </a:rPr>
              <a:t></a:t>
            </a:r>
          </a:p>
          <a:p>
            <a:pPr marL="342900" indent="-342900" eaLnBrk="0" hangingPunct="0">
              <a:spcBef>
                <a:spcPts val="0"/>
              </a:spcBef>
              <a:spcAft>
                <a:spcPts val="600"/>
              </a:spcAft>
              <a:defRPr/>
            </a:pPr>
            <a:r>
              <a:rPr lang="en-US" sz="2400" b="1" kern="0" dirty="0">
                <a:latin typeface="Consolas" pitchFamily="49" charset="0"/>
                <a:cs typeface="Consolas" pitchFamily="49" charset="0"/>
                <a:sym typeface="Symbol"/>
              </a:rPr>
              <a:t>	</a:t>
            </a:r>
            <a:r>
              <a:rPr lang="en-US" sz="2000" i="1" kern="0" dirty="0" smtClean="0">
                <a:latin typeface="Consolas" pitchFamily="49" charset="0"/>
                <a:cs typeface="Consolas" pitchFamily="49" charset="0"/>
                <a:sym typeface="Symbol"/>
              </a:rPr>
              <a:t>d</a:t>
            </a:r>
            <a:r>
              <a:rPr lang="en-US" sz="2000" kern="0" dirty="0" smtClean="0">
                <a:latin typeface="Consolas" pitchFamily="49" charset="0"/>
                <a:cs typeface="Consolas" pitchFamily="49" charset="0"/>
                <a:sym typeface="Symbol"/>
              </a:rPr>
              <a:t>[</a:t>
            </a:r>
            <a:r>
              <a:rPr lang="en-US" sz="2000" i="1" kern="0" dirty="0" err="1" smtClean="0">
                <a:latin typeface="Consolas" pitchFamily="49" charset="0"/>
                <a:cs typeface="Consolas" pitchFamily="49" charset="0"/>
                <a:sym typeface="Symbol"/>
              </a:rPr>
              <a:t>src</a:t>
            </a:r>
            <a:r>
              <a:rPr lang="en-US" sz="2000" kern="0" dirty="0">
                <a:latin typeface="Consolas" pitchFamily="49" charset="0"/>
                <a:cs typeface="Consolas" pitchFamily="49" charset="0"/>
                <a:sym typeface="Symbol"/>
              </a:rPr>
              <a:t>]</a:t>
            </a:r>
            <a:r>
              <a:rPr lang="en-US" sz="2000" i="1" kern="0" dirty="0" smtClean="0">
                <a:latin typeface="Consolas" pitchFamily="49" charset="0"/>
                <a:cs typeface="Consolas" pitchFamily="49" charset="0"/>
                <a:sym typeface="Symbol"/>
              </a:rPr>
              <a:t> </a:t>
            </a:r>
            <a:r>
              <a:rPr lang="en-US" sz="2000" kern="0" dirty="0" smtClean="0">
                <a:latin typeface="Consolas" pitchFamily="49" charset="0"/>
                <a:cs typeface="Consolas" pitchFamily="49" charset="0"/>
                <a:sym typeface="Symbol"/>
              </a:rPr>
              <a:t>=</a:t>
            </a:r>
            <a:r>
              <a:rPr lang="en-US" sz="2000" i="1" kern="0" dirty="0" smtClean="0">
                <a:latin typeface="Consolas" pitchFamily="49" charset="0"/>
                <a:cs typeface="Consolas" pitchFamily="49" charset="0"/>
                <a:sym typeface="Symbol"/>
              </a:rPr>
              <a:t> 0</a:t>
            </a:r>
            <a:r>
              <a:rPr lang="en-US" sz="2000" kern="0" dirty="0" smtClean="0">
                <a:latin typeface="Consolas" pitchFamily="49" charset="0"/>
                <a:cs typeface="Consolas" pitchFamily="49" charset="0"/>
              </a:rPr>
              <a:t>; </a:t>
            </a:r>
            <a:r>
              <a:rPr lang="en-US" sz="2000" i="1" kern="0" dirty="0" smtClean="0">
                <a:latin typeface="Consolas" pitchFamily="49" charset="0"/>
                <a:cs typeface="Consolas" pitchFamily="49" charset="0"/>
              </a:rPr>
              <a:t>W </a:t>
            </a:r>
            <a:r>
              <a:rPr lang="en-US" sz="2000" kern="0" dirty="0" smtClean="0">
                <a:latin typeface="Consolas" pitchFamily="49" charset="0"/>
                <a:cs typeface="Consolas" pitchFamily="49" charset="0"/>
              </a:rPr>
              <a:t>:= edges of </a:t>
            </a:r>
            <a:r>
              <a:rPr lang="en-US" sz="2000" i="1" kern="0" dirty="0" smtClean="0">
                <a:latin typeface="Consolas" pitchFamily="49" charset="0"/>
                <a:cs typeface="Consolas" pitchFamily="49" charset="0"/>
              </a:rPr>
              <a:t>G</a:t>
            </a:r>
            <a:endParaRPr lang="en-US" sz="2000" kern="0" dirty="0" smtClean="0">
              <a:latin typeface="Consolas" pitchFamily="49" charset="0"/>
              <a:cs typeface="Consolas" pitchFamily="49" charset="0"/>
            </a:endParaRPr>
          </a:p>
          <a:p>
            <a:pPr marL="800100" lvl="1" indent="-342900" eaLnBrk="0" hangingPunct="0">
              <a:spcBef>
                <a:spcPts val="0"/>
              </a:spcBef>
              <a:spcAft>
                <a:spcPts val="600"/>
              </a:spcAft>
              <a:defRPr/>
            </a:pPr>
            <a:r>
              <a:rPr lang="en-US" sz="2000" b="1" kern="0" dirty="0" smtClean="0">
                <a:latin typeface="Consolas" pitchFamily="49" charset="0"/>
                <a:cs typeface="Consolas" pitchFamily="49" charset="0"/>
              </a:rPr>
              <a:t>while</a:t>
            </a:r>
            <a:r>
              <a:rPr lang="en-US" sz="2000" kern="0" dirty="0" smtClean="0">
                <a:latin typeface="Consolas" pitchFamily="49" charset="0"/>
                <a:cs typeface="Consolas" pitchFamily="49" charset="0"/>
              </a:rPr>
              <a:t> </a:t>
            </a:r>
            <a:r>
              <a:rPr lang="en-US" sz="2000" i="1" kern="0" dirty="0" smtClean="0">
                <a:latin typeface="Consolas" pitchFamily="49" charset="0"/>
                <a:cs typeface="Consolas" pitchFamily="49" charset="0"/>
              </a:rPr>
              <a:t>W</a:t>
            </a:r>
            <a:r>
              <a:rPr lang="en-US" sz="2000" kern="0" dirty="0" smtClean="0">
                <a:latin typeface="Consolas" pitchFamily="49" charset="0"/>
                <a:cs typeface="Consolas" pitchFamily="49" charset="0"/>
              </a:rPr>
              <a:t> </a:t>
            </a:r>
            <a:r>
              <a:rPr lang="en-US" sz="2000" b="1" kern="0" dirty="0" smtClean="0">
                <a:latin typeface="Consolas" pitchFamily="49" charset="0"/>
                <a:cs typeface="Consolas" pitchFamily="49" charset="0"/>
              </a:rPr>
              <a:t>is not empty </a:t>
            </a:r>
          </a:p>
          <a:p>
            <a:pPr marL="800100" lvl="1" indent="-342900" eaLnBrk="0" hangingPunct="0">
              <a:spcBef>
                <a:spcPts val="0"/>
              </a:spcBef>
              <a:spcAft>
                <a:spcPts val="600"/>
              </a:spcAft>
              <a:defRPr/>
            </a:pPr>
            <a:r>
              <a:rPr lang="en-US" sz="2000" kern="0" dirty="0">
                <a:solidFill>
                  <a:schemeClr val="tx1">
                    <a:lumMod val="95000"/>
                    <a:lumOff val="5000"/>
                  </a:schemeClr>
                </a:solidFill>
                <a:latin typeface="Consolas" pitchFamily="49" charset="0"/>
                <a:cs typeface="Consolas" pitchFamily="49" charset="0"/>
              </a:rPr>
              <a:t>	</a:t>
            </a:r>
            <a:r>
              <a:rPr lang="en-US" sz="2000" kern="0" dirty="0" smtClean="0">
                <a:solidFill>
                  <a:schemeClr val="tx1">
                    <a:lumMod val="95000"/>
                    <a:lumOff val="5000"/>
                  </a:schemeClr>
                </a:solidFill>
                <a:latin typeface="Consolas" pitchFamily="49" charset="0"/>
                <a:cs typeface="Consolas" pitchFamily="49" charset="0"/>
              </a:rPr>
              <a:t>remove </a:t>
            </a:r>
            <a:r>
              <a:rPr lang="en-US" sz="2000" i="1" kern="0" dirty="0" smtClean="0">
                <a:solidFill>
                  <a:schemeClr val="tx1">
                    <a:lumMod val="95000"/>
                    <a:lumOff val="5000"/>
                  </a:schemeClr>
                </a:solidFill>
                <a:latin typeface="Consolas" pitchFamily="49" charset="0"/>
                <a:cs typeface="Consolas" pitchFamily="49" charset="0"/>
              </a:rPr>
              <a:t>G</a:t>
            </a:r>
            <a:r>
              <a:rPr lang="en-US" sz="2000" kern="0" dirty="0" smtClean="0">
                <a:solidFill>
                  <a:schemeClr val="tx1">
                    <a:lumMod val="95000"/>
                    <a:lumOff val="5000"/>
                  </a:schemeClr>
                </a:solidFill>
                <a:latin typeface="Consolas" pitchFamily="49" charset="0"/>
                <a:cs typeface="Consolas" pitchFamily="49" charset="0"/>
              </a:rPr>
              <a:t>[</a:t>
            </a:r>
            <a:r>
              <a:rPr lang="en-US" sz="2000" i="1" kern="0" dirty="0" err="1" smtClean="0">
                <a:solidFill>
                  <a:schemeClr val="tx1">
                    <a:lumMod val="95000"/>
                    <a:lumOff val="5000"/>
                  </a:schemeClr>
                </a:solidFill>
                <a:latin typeface="Consolas" pitchFamily="49" charset="0"/>
                <a:cs typeface="Consolas" pitchFamily="49" charset="0"/>
              </a:rPr>
              <a:t>w,v</a:t>
            </a:r>
            <a:r>
              <a:rPr lang="en-US" sz="2000" kern="0" dirty="0" smtClean="0">
                <a:solidFill>
                  <a:schemeClr val="tx1">
                    <a:lumMod val="95000"/>
                    <a:lumOff val="5000"/>
                  </a:schemeClr>
                </a:solidFill>
                <a:latin typeface="Consolas" pitchFamily="49" charset="0"/>
                <a:cs typeface="Consolas" pitchFamily="49" charset="0"/>
              </a:rPr>
              <a:t>] from </a:t>
            </a:r>
            <a:r>
              <a:rPr lang="en-US" sz="2000" i="1" kern="0" dirty="0" smtClean="0">
                <a:solidFill>
                  <a:schemeClr val="tx1">
                    <a:lumMod val="95000"/>
                    <a:lumOff val="5000"/>
                  </a:schemeClr>
                </a:solidFill>
                <a:latin typeface="Consolas" pitchFamily="49" charset="0"/>
                <a:cs typeface="Consolas" pitchFamily="49" charset="0"/>
              </a:rPr>
              <a:t>W</a:t>
            </a:r>
            <a:r>
              <a:rPr lang="en-US" sz="2000" kern="0" dirty="0" smtClean="0">
                <a:solidFill>
                  <a:schemeClr val="tx1">
                    <a:lumMod val="95000"/>
                    <a:lumOff val="5000"/>
                  </a:schemeClr>
                </a:solidFill>
                <a:latin typeface="Consolas" pitchFamily="49" charset="0"/>
                <a:cs typeface="Consolas" pitchFamily="49" charset="0"/>
              </a:rPr>
              <a:t> </a:t>
            </a:r>
            <a:r>
              <a:rPr lang="en-US" sz="2000" kern="0" dirty="0" err="1" smtClean="0">
                <a:solidFill>
                  <a:schemeClr val="tx1">
                    <a:lumMod val="95000"/>
                    <a:lumOff val="5000"/>
                  </a:schemeClr>
                </a:solidFill>
                <a:latin typeface="Consolas" pitchFamily="49" charset="0"/>
                <a:cs typeface="Consolas" pitchFamily="49" charset="0"/>
              </a:rPr>
              <a:t>s.t.</a:t>
            </a:r>
            <a:r>
              <a:rPr lang="en-US" sz="2000" kern="0" dirty="0" smtClean="0">
                <a:solidFill>
                  <a:schemeClr val="tx1">
                    <a:lumMod val="95000"/>
                    <a:lumOff val="5000"/>
                  </a:schemeClr>
                </a:solidFill>
                <a:latin typeface="Consolas" pitchFamily="49" charset="0"/>
                <a:cs typeface="Consolas" pitchFamily="49" charset="0"/>
              </a:rPr>
              <a:t> </a:t>
            </a:r>
            <a:r>
              <a:rPr lang="en-US" sz="2000" i="1" kern="0" dirty="0" smtClean="0">
                <a:solidFill>
                  <a:schemeClr val="tx1">
                    <a:lumMod val="95000"/>
                    <a:lumOff val="5000"/>
                  </a:schemeClr>
                </a:solidFill>
                <a:latin typeface="Consolas" pitchFamily="49" charset="0"/>
                <a:cs typeface="Consolas" pitchFamily="49" charset="0"/>
              </a:rPr>
              <a:t>d</a:t>
            </a:r>
            <a:r>
              <a:rPr lang="en-US" sz="2000" kern="0" dirty="0" smtClean="0">
                <a:solidFill>
                  <a:schemeClr val="tx1">
                    <a:lumMod val="95000"/>
                    <a:lumOff val="5000"/>
                  </a:schemeClr>
                </a:solidFill>
                <a:latin typeface="Consolas" pitchFamily="49" charset="0"/>
                <a:cs typeface="Consolas" pitchFamily="49" charset="0"/>
              </a:rPr>
              <a:t>[</a:t>
            </a:r>
            <a:r>
              <a:rPr lang="en-US" sz="2000" i="1" kern="0" dirty="0" smtClean="0">
                <a:solidFill>
                  <a:schemeClr val="tx1">
                    <a:lumMod val="95000"/>
                    <a:lumOff val="5000"/>
                  </a:schemeClr>
                </a:solidFill>
                <a:latin typeface="Consolas" pitchFamily="49" charset="0"/>
                <a:cs typeface="Consolas" pitchFamily="49" charset="0"/>
              </a:rPr>
              <a:t>w</a:t>
            </a:r>
            <a:r>
              <a:rPr lang="en-US" sz="2000" kern="0" dirty="0" smtClean="0">
                <a:solidFill>
                  <a:schemeClr val="tx1">
                    <a:lumMod val="95000"/>
                    <a:lumOff val="5000"/>
                  </a:schemeClr>
                </a:solidFill>
                <a:latin typeface="Consolas" pitchFamily="49" charset="0"/>
                <a:cs typeface="Consolas" pitchFamily="49" charset="0"/>
              </a:rPr>
              <a:t>] is minimal </a:t>
            </a:r>
          </a:p>
          <a:p>
            <a:pPr marL="800100" lvl="1" indent="-342900" eaLnBrk="0" hangingPunct="0">
              <a:spcBef>
                <a:spcPts val="0"/>
              </a:spcBef>
              <a:spcAft>
                <a:spcPts val="600"/>
              </a:spcAft>
              <a:defRPr/>
            </a:pPr>
            <a:r>
              <a:rPr lang="en-US" sz="2000" kern="0" dirty="0">
                <a:latin typeface="Consolas" pitchFamily="49" charset="0"/>
                <a:cs typeface="Consolas" pitchFamily="49" charset="0"/>
              </a:rPr>
              <a:t>	</a:t>
            </a:r>
            <a:r>
              <a:rPr lang="en-US" sz="2000" i="1" kern="0" dirty="0" smtClean="0">
                <a:latin typeface="Consolas" pitchFamily="49" charset="0"/>
                <a:cs typeface="Consolas" pitchFamily="49" charset="0"/>
              </a:rPr>
              <a:t>z</a:t>
            </a:r>
            <a:r>
              <a:rPr lang="en-US" sz="2000" kern="0" dirty="0" smtClean="0">
                <a:latin typeface="Consolas" pitchFamily="49" charset="0"/>
                <a:cs typeface="Consolas" pitchFamily="49" charset="0"/>
              </a:rPr>
              <a:t> = </a:t>
            </a:r>
            <a:r>
              <a:rPr lang="en-US" sz="2000" i="1" kern="0" dirty="0" smtClean="0">
                <a:latin typeface="Consolas" pitchFamily="49" charset="0"/>
                <a:cs typeface="Consolas" pitchFamily="49" charset="0"/>
              </a:rPr>
              <a:t>d</a:t>
            </a:r>
            <a:r>
              <a:rPr lang="en-US" sz="2000" kern="0" dirty="0" smtClean="0">
                <a:latin typeface="Consolas" pitchFamily="49" charset="0"/>
                <a:cs typeface="Consolas" pitchFamily="49" charset="0"/>
              </a:rPr>
              <a:t>[</a:t>
            </a:r>
            <a:r>
              <a:rPr lang="en-US" sz="2000" i="1" kern="0" dirty="0" smtClean="0">
                <a:latin typeface="Consolas" pitchFamily="49" charset="0"/>
                <a:cs typeface="Consolas" pitchFamily="49" charset="0"/>
              </a:rPr>
              <a:t>w</a:t>
            </a:r>
            <a:r>
              <a:rPr lang="en-US" sz="2000" kern="0" dirty="0" smtClean="0">
                <a:latin typeface="Consolas" pitchFamily="49" charset="0"/>
                <a:cs typeface="Consolas" pitchFamily="49" charset="0"/>
              </a:rPr>
              <a:t>]</a:t>
            </a:r>
            <a:r>
              <a:rPr lang="en-US" sz="2000" i="1" kern="0" dirty="0" smtClean="0">
                <a:latin typeface="Consolas" pitchFamily="49" charset="0"/>
                <a:cs typeface="Consolas" pitchFamily="49" charset="0"/>
              </a:rPr>
              <a:t> + </a:t>
            </a:r>
            <a:r>
              <a:rPr lang="en-US" sz="2000" i="1" kern="0" dirty="0" smtClean="0">
                <a:solidFill>
                  <a:schemeClr val="tx1">
                    <a:lumMod val="95000"/>
                    <a:lumOff val="5000"/>
                  </a:schemeClr>
                </a:solidFill>
                <a:latin typeface="Consolas" pitchFamily="49" charset="0"/>
                <a:cs typeface="Consolas" pitchFamily="49" charset="0"/>
              </a:rPr>
              <a:t>G</a:t>
            </a:r>
            <a:r>
              <a:rPr lang="en-US" sz="2000" kern="0" dirty="0" smtClean="0">
                <a:solidFill>
                  <a:schemeClr val="tx1">
                    <a:lumMod val="95000"/>
                    <a:lumOff val="5000"/>
                  </a:schemeClr>
                </a:solidFill>
                <a:latin typeface="Consolas" pitchFamily="49" charset="0"/>
                <a:cs typeface="Consolas" pitchFamily="49" charset="0"/>
              </a:rPr>
              <a:t>[</a:t>
            </a:r>
            <a:r>
              <a:rPr lang="en-US" sz="2000" i="1" kern="0" dirty="0" err="1" smtClean="0">
                <a:solidFill>
                  <a:schemeClr val="tx1">
                    <a:lumMod val="95000"/>
                    <a:lumOff val="5000"/>
                  </a:schemeClr>
                </a:solidFill>
                <a:latin typeface="Consolas" pitchFamily="49" charset="0"/>
                <a:cs typeface="Consolas" pitchFamily="49" charset="0"/>
              </a:rPr>
              <a:t>w,v</a:t>
            </a:r>
            <a:r>
              <a:rPr lang="en-US" sz="2000" kern="0" dirty="0" smtClean="0">
                <a:solidFill>
                  <a:schemeClr val="tx1">
                    <a:lumMod val="95000"/>
                    <a:lumOff val="5000"/>
                  </a:schemeClr>
                </a:solidFill>
                <a:latin typeface="Consolas" pitchFamily="49" charset="0"/>
                <a:cs typeface="Consolas" pitchFamily="49" charset="0"/>
              </a:rPr>
              <a:t>]</a:t>
            </a:r>
          </a:p>
          <a:p>
            <a:pPr marL="800100" lvl="1" indent="-342900" eaLnBrk="0" hangingPunct="0">
              <a:spcBef>
                <a:spcPts val="0"/>
              </a:spcBef>
              <a:spcAft>
                <a:spcPts val="600"/>
              </a:spcAft>
              <a:defRPr/>
            </a:pPr>
            <a:r>
              <a:rPr lang="en-US" sz="2000" kern="0" dirty="0">
                <a:solidFill>
                  <a:schemeClr val="tx1">
                    <a:lumMod val="95000"/>
                    <a:lumOff val="5000"/>
                  </a:schemeClr>
                </a:solidFill>
                <a:latin typeface="Consolas" pitchFamily="49" charset="0"/>
                <a:cs typeface="Consolas" pitchFamily="49" charset="0"/>
              </a:rPr>
              <a:t>	</a:t>
            </a:r>
            <a:r>
              <a:rPr lang="en-US" sz="2000" b="1" kern="0" dirty="0" smtClean="0">
                <a:solidFill>
                  <a:schemeClr val="tx1">
                    <a:lumMod val="95000"/>
                    <a:lumOff val="5000"/>
                  </a:schemeClr>
                </a:solidFill>
                <a:latin typeface="Consolas" pitchFamily="49" charset="0"/>
                <a:cs typeface="Consolas" pitchFamily="49" charset="0"/>
              </a:rPr>
              <a:t>if </a:t>
            </a:r>
            <a:r>
              <a:rPr lang="en-US" sz="2000" i="1" kern="0" dirty="0" smtClean="0">
                <a:solidFill>
                  <a:schemeClr val="tx1">
                    <a:lumMod val="95000"/>
                    <a:lumOff val="5000"/>
                  </a:schemeClr>
                </a:solidFill>
                <a:latin typeface="Consolas" pitchFamily="49" charset="0"/>
                <a:cs typeface="Consolas" pitchFamily="49" charset="0"/>
              </a:rPr>
              <a:t>z &lt; d</a:t>
            </a:r>
            <a:r>
              <a:rPr lang="en-US" sz="2000" kern="0" dirty="0" smtClean="0">
                <a:solidFill>
                  <a:schemeClr val="tx1">
                    <a:lumMod val="95000"/>
                    <a:lumOff val="5000"/>
                  </a:schemeClr>
                </a:solidFill>
                <a:latin typeface="Consolas" pitchFamily="49" charset="0"/>
                <a:cs typeface="Consolas" pitchFamily="49" charset="0"/>
              </a:rPr>
              <a:t>[</a:t>
            </a:r>
            <a:r>
              <a:rPr lang="en-US" sz="2000" i="1" kern="0" dirty="0" smtClean="0">
                <a:solidFill>
                  <a:schemeClr val="tx1">
                    <a:lumMod val="95000"/>
                    <a:lumOff val="5000"/>
                  </a:schemeClr>
                </a:solidFill>
                <a:latin typeface="Consolas" pitchFamily="49" charset="0"/>
                <a:cs typeface="Consolas" pitchFamily="49" charset="0"/>
              </a:rPr>
              <a:t>v</a:t>
            </a:r>
            <a:r>
              <a:rPr lang="en-US" sz="2000" kern="0" dirty="0" smtClean="0">
                <a:solidFill>
                  <a:schemeClr val="tx1">
                    <a:lumMod val="95000"/>
                    <a:lumOff val="5000"/>
                  </a:schemeClr>
                </a:solidFill>
                <a:latin typeface="Consolas" pitchFamily="49" charset="0"/>
                <a:cs typeface="Consolas" pitchFamily="49" charset="0"/>
              </a:rPr>
              <a:t>]</a:t>
            </a:r>
          </a:p>
          <a:p>
            <a:pPr marL="800100" lvl="1" indent="-342900" eaLnBrk="0" hangingPunct="0">
              <a:spcBef>
                <a:spcPts val="0"/>
              </a:spcBef>
              <a:spcAft>
                <a:spcPts val="600"/>
              </a:spcAft>
              <a:defRPr/>
            </a:pPr>
            <a:r>
              <a:rPr lang="en-US" sz="2000" kern="0" dirty="0">
                <a:solidFill>
                  <a:schemeClr val="tx1">
                    <a:lumMod val="95000"/>
                    <a:lumOff val="5000"/>
                  </a:schemeClr>
                </a:solidFill>
                <a:latin typeface="Consolas" pitchFamily="49" charset="0"/>
                <a:cs typeface="Consolas" pitchFamily="49" charset="0"/>
              </a:rPr>
              <a:t>	</a:t>
            </a:r>
            <a:r>
              <a:rPr lang="en-US" sz="2000" kern="0" dirty="0" smtClean="0">
                <a:solidFill>
                  <a:schemeClr val="tx1">
                    <a:lumMod val="95000"/>
                    <a:lumOff val="5000"/>
                  </a:schemeClr>
                </a:solidFill>
                <a:latin typeface="Consolas" pitchFamily="49" charset="0"/>
                <a:cs typeface="Consolas" pitchFamily="49" charset="0"/>
              </a:rPr>
              <a:t>		</a:t>
            </a:r>
            <a:r>
              <a:rPr lang="en-US" sz="2000" i="1" kern="0" dirty="0" smtClean="0">
                <a:solidFill>
                  <a:schemeClr val="tx1">
                    <a:lumMod val="95000"/>
                    <a:lumOff val="5000"/>
                  </a:schemeClr>
                </a:solidFill>
                <a:latin typeface="Consolas" pitchFamily="49" charset="0"/>
                <a:cs typeface="Consolas" pitchFamily="49" charset="0"/>
              </a:rPr>
              <a:t>d</a:t>
            </a:r>
            <a:r>
              <a:rPr lang="en-US" sz="2000" kern="0" dirty="0">
                <a:solidFill>
                  <a:schemeClr val="tx1">
                    <a:lumMod val="95000"/>
                    <a:lumOff val="5000"/>
                  </a:schemeClr>
                </a:solidFill>
                <a:latin typeface="Consolas" pitchFamily="49" charset="0"/>
                <a:cs typeface="Consolas" pitchFamily="49" charset="0"/>
              </a:rPr>
              <a:t>[</a:t>
            </a:r>
            <a:r>
              <a:rPr lang="en-US" sz="2000" i="1" kern="0" dirty="0" smtClean="0">
                <a:solidFill>
                  <a:schemeClr val="tx1">
                    <a:lumMod val="95000"/>
                    <a:lumOff val="5000"/>
                  </a:schemeClr>
                </a:solidFill>
                <a:latin typeface="Consolas" pitchFamily="49" charset="0"/>
                <a:cs typeface="Consolas" pitchFamily="49" charset="0"/>
              </a:rPr>
              <a:t>v</a:t>
            </a:r>
            <a:r>
              <a:rPr lang="en-US" sz="2000" kern="0" dirty="0" smtClean="0">
                <a:solidFill>
                  <a:schemeClr val="tx1">
                    <a:lumMod val="95000"/>
                    <a:lumOff val="5000"/>
                  </a:schemeClr>
                </a:solidFill>
                <a:latin typeface="Consolas" pitchFamily="49" charset="0"/>
                <a:cs typeface="Consolas" pitchFamily="49" charset="0"/>
              </a:rPr>
              <a:t>] = </a:t>
            </a:r>
            <a:r>
              <a:rPr lang="en-US" sz="2000" i="1" kern="0" dirty="0" smtClean="0">
                <a:solidFill>
                  <a:schemeClr val="tx1">
                    <a:lumMod val="95000"/>
                    <a:lumOff val="5000"/>
                  </a:schemeClr>
                </a:solidFill>
                <a:latin typeface="Consolas" pitchFamily="49" charset="0"/>
                <a:cs typeface="Consolas" pitchFamily="49" charset="0"/>
              </a:rPr>
              <a:t>z</a:t>
            </a:r>
            <a:r>
              <a:rPr lang="en-US" sz="2000" kern="0" dirty="0" smtClean="0">
                <a:solidFill>
                  <a:schemeClr val="tx1">
                    <a:lumMod val="95000"/>
                    <a:lumOff val="5000"/>
                  </a:schemeClr>
                </a:solidFill>
                <a:latin typeface="Consolas" pitchFamily="49" charset="0"/>
                <a:cs typeface="Consolas" pitchFamily="49" charset="0"/>
              </a:rPr>
              <a:t>; </a:t>
            </a:r>
            <a:r>
              <a:rPr lang="en-US" sz="2000" i="1" kern="0" dirty="0" err="1" smtClean="0">
                <a:solidFill>
                  <a:schemeClr val="tx1">
                    <a:lumMod val="95000"/>
                    <a:lumOff val="5000"/>
                  </a:schemeClr>
                </a:solidFill>
                <a:latin typeface="Consolas" pitchFamily="49" charset="0"/>
                <a:cs typeface="Consolas" pitchFamily="49" charset="0"/>
              </a:rPr>
              <a:t>prev</a:t>
            </a:r>
            <a:r>
              <a:rPr lang="en-US" sz="2000" kern="0" dirty="0" smtClean="0">
                <a:solidFill>
                  <a:schemeClr val="tx1">
                    <a:lumMod val="95000"/>
                    <a:lumOff val="5000"/>
                  </a:schemeClr>
                </a:solidFill>
                <a:latin typeface="Consolas" pitchFamily="49" charset="0"/>
                <a:cs typeface="Consolas" pitchFamily="49" charset="0"/>
              </a:rPr>
              <a:t>[</a:t>
            </a:r>
            <a:r>
              <a:rPr lang="en-US" sz="2000" i="1" kern="0" dirty="0" smtClean="0">
                <a:solidFill>
                  <a:schemeClr val="tx1">
                    <a:lumMod val="95000"/>
                    <a:lumOff val="5000"/>
                  </a:schemeClr>
                </a:solidFill>
                <a:latin typeface="Consolas" pitchFamily="49" charset="0"/>
                <a:cs typeface="Consolas" pitchFamily="49" charset="0"/>
              </a:rPr>
              <a:t>v</a:t>
            </a:r>
            <a:r>
              <a:rPr lang="en-US" sz="2000" kern="0" dirty="0" smtClean="0">
                <a:solidFill>
                  <a:schemeClr val="tx1">
                    <a:lumMod val="95000"/>
                    <a:lumOff val="5000"/>
                  </a:schemeClr>
                </a:solidFill>
                <a:latin typeface="Consolas" pitchFamily="49" charset="0"/>
                <a:cs typeface="Consolas" pitchFamily="49" charset="0"/>
              </a:rPr>
              <a:t>] = </a:t>
            </a:r>
            <a:r>
              <a:rPr lang="en-US" sz="2000" i="1" kern="0" dirty="0" smtClean="0">
                <a:solidFill>
                  <a:schemeClr val="tx1">
                    <a:lumMod val="95000"/>
                    <a:lumOff val="5000"/>
                  </a:schemeClr>
                </a:solidFill>
                <a:latin typeface="Consolas" pitchFamily="49" charset="0"/>
                <a:cs typeface="Consolas" pitchFamily="49" charset="0"/>
              </a:rPr>
              <a:t>w</a:t>
            </a:r>
            <a:r>
              <a:rPr lang="en-US" sz="2000" kern="0" dirty="0">
                <a:latin typeface="Arial"/>
                <a:cs typeface="Arial"/>
              </a:rPr>
              <a:t>	</a:t>
            </a:r>
            <a:endParaRPr lang="en-US" sz="2000" i="1" kern="0" dirty="0" smtClean="0">
              <a:latin typeface="Arial"/>
              <a:cs typeface="Arial"/>
            </a:endParaRPr>
          </a:p>
        </p:txBody>
      </p:sp>
    </p:spTree>
    <p:extLst>
      <p:ext uri="{BB962C8B-B14F-4D97-AF65-F5344CB8AC3E}">
        <p14:creationId xmlns:p14="http://schemas.microsoft.com/office/powerpoint/2010/main" val="248471461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3972" y="914401"/>
            <a:ext cx="6653372" cy="3322793"/>
          </a:xfrm>
          <a:prstGeom prst="rect">
            <a:avLst/>
          </a:prstGeom>
          <a:solidFill>
            <a:schemeClr val="accent1">
              <a:lumMod val="20000"/>
              <a:lumOff val="80000"/>
              <a:alpha val="62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0" y="0"/>
            <a:ext cx="9144000" cy="762000"/>
          </a:xfrm>
        </p:spPr>
        <p:txBody>
          <a:bodyPr>
            <a:normAutofit/>
          </a:bodyPr>
          <a:lstStyle/>
          <a:p>
            <a:r>
              <a:rPr lang="en-US" sz="3200" dirty="0" smtClean="0"/>
              <a:t>Example: </a:t>
            </a:r>
            <a:r>
              <a:rPr lang="en-US" sz="3200" dirty="0" err="1" smtClean="0"/>
              <a:t>Dijsktra’s</a:t>
            </a:r>
            <a:r>
              <a:rPr lang="en-US" sz="3200" dirty="0" smtClean="0"/>
              <a:t> shortest path algorithm</a:t>
            </a:r>
            <a:endParaRPr lang="en-US" sz="3200" dirty="0"/>
          </a:p>
        </p:txBody>
      </p:sp>
      <p:sp>
        <p:nvSpPr>
          <p:cNvPr id="3" name="Date Placeholder 2"/>
          <p:cNvSpPr>
            <a:spLocks noGrp="1"/>
          </p:cNvSpPr>
          <p:nvPr>
            <p:ph type="dt" sz="half" idx="10"/>
          </p:nvPr>
        </p:nvSpPr>
        <p:spPr/>
        <p:txBody>
          <a:bodyPr/>
          <a:lstStyle/>
          <a:p>
            <a:r>
              <a:rPr lang="en-US" smtClean="0"/>
              <a:t>FSE’11: Szeged, Hungary.</a:t>
            </a:r>
            <a:endParaRPr lang="en-US" dirty="0"/>
          </a:p>
        </p:txBody>
      </p:sp>
      <p:sp>
        <p:nvSpPr>
          <p:cNvPr id="6" name="Slide Number Placeholder 5"/>
          <p:cNvSpPr>
            <a:spLocks noGrp="1"/>
          </p:cNvSpPr>
          <p:nvPr>
            <p:ph type="sldNum" sz="quarter" idx="12"/>
          </p:nvPr>
        </p:nvSpPr>
        <p:spPr/>
        <p:txBody>
          <a:bodyPr/>
          <a:lstStyle/>
          <a:p>
            <a:fld id="{CF514AF9-C0A3-D948-905C-91873489708A}" type="slidenum">
              <a:rPr lang="en-US" smtClean="0"/>
              <a:pPr/>
              <a:t>27</a:t>
            </a:fld>
            <a:endParaRPr lang="en-US" dirty="0"/>
          </a:p>
        </p:txBody>
      </p:sp>
      <p:sp>
        <p:nvSpPr>
          <p:cNvPr id="10" name="Footer Placeholder 9"/>
          <p:cNvSpPr>
            <a:spLocks noGrp="1"/>
          </p:cNvSpPr>
          <p:nvPr>
            <p:ph type="ftr" sz="quarter" idx="11"/>
          </p:nvPr>
        </p:nvSpPr>
        <p:spPr/>
        <p:txBody>
          <a:bodyPr/>
          <a:lstStyle/>
          <a:p>
            <a:r>
              <a:rPr lang="en-US" smtClean="0"/>
              <a:t>Proving programs robust</a:t>
            </a:r>
            <a:endParaRPr lang="en-US" dirty="0"/>
          </a:p>
        </p:txBody>
      </p:sp>
      <p:sp>
        <p:nvSpPr>
          <p:cNvPr id="4" name="Content Placeholder 2"/>
          <p:cNvSpPr txBox="1">
            <a:spLocks/>
          </p:cNvSpPr>
          <p:nvPr/>
        </p:nvSpPr>
        <p:spPr bwMode="auto">
          <a:xfrm>
            <a:off x="-34858" y="892629"/>
            <a:ext cx="6892858" cy="3344565"/>
          </a:xfrm>
          <a:prstGeom prst="rect">
            <a:avLst/>
          </a:prstGeom>
          <a:noFill/>
          <a:ln w="9525">
            <a:noFill/>
            <a:miter lim="800000"/>
            <a:headEnd/>
            <a:tailEnd/>
          </a:ln>
        </p:spPr>
        <p:txBody>
          <a:bodyPr/>
          <a:lstStyle/>
          <a:p>
            <a:pPr marL="342900" indent="-342900" eaLnBrk="0" hangingPunct="0">
              <a:spcBef>
                <a:spcPts val="0"/>
              </a:spcBef>
              <a:spcAft>
                <a:spcPts val="600"/>
              </a:spcAft>
              <a:defRPr/>
            </a:pPr>
            <a:r>
              <a:rPr lang="en-US" sz="2000" b="1" kern="0" dirty="0" smtClean="0">
                <a:latin typeface="Consolas" pitchFamily="49" charset="0"/>
                <a:cs typeface="Consolas" pitchFamily="49" charset="0"/>
              </a:rPr>
              <a:t>procedure </a:t>
            </a:r>
            <a:r>
              <a:rPr lang="en-US" sz="2000" b="1" i="1" kern="0" dirty="0" err="1" smtClean="0">
                <a:latin typeface="Consolas" pitchFamily="49" charset="0"/>
                <a:cs typeface="Consolas" pitchFamily="49" charset="0"/>
              </a:rPr>
              <a:t>Dijkstra</a:t>
            </a:r>
            <a:r>
              <a:rPr lang="en-US" sz="2000" kern="0" dirty="0" smtClean="0">
                <a:latin typeface="Consolas" pitchFamily="49" charset="0"/>
                <a:cs typeface="Consolas" pitchFamily="49" charset="0"/>
              </a:rPr>
              <a:t>(</a:t>
            </a:r>
            <a:r>
              <a:rPr lang="en-US" sz="2000" b="1" i="1" kern="0" dirty="0" smtClean="0">
                <a:solidFill>
                  <a:srgbClr val="C00000"/>
                </a:solidFill>
                <a:latin typeface="Consolas" pitchFamily="49" charset="0"/>
                <a:cs typeface="Consolas" pitchFamily="49" charset="0"/>
              </a:rPr>
              <a:t>G</a:t>
            </a:r>
            <a:r>
              <a:rPr lang="en-US" sz="2000" kern="0" dirty="0" smtClean="0">
                <a:solidFill>
                  <a:schemeClr val="tx1">
                    <a:lumMod val="95000"/>
                    <a:lumOff val="5000"/>
                  </a:schemeClr>
                </a:solidFill>
                <a:latin typeface="Consolas" pitchFamily="49" charset="0"/>
                <a:cs typeface="Consolas" pitchFamily="49" charset="0"/>
              </a:rPr>
              <a:t>: graph, </a:t>
            </a:r>
            <a:r>
              <a:rPr lang="en-US" sz="2000" i="1" kern="0" dirty="0" err="1" smtClean="0">
                <a:solidFill>
                  <a:schemeClr val="tx1">
                    <a:lumMod val="95000"/>
                    <a:lumOff val="5000"/>
                  </a:schemeClr>
                </a:solidFill>
                <a:latin typeface="Consolas" pitchFamily="49" charset="0"/>
                <a:cs typeface="Consolas" pitchFamily="49" charset="0"/>
              </a:rPr>
              <a:t>src</a:t>
            </a:r>
            <a:r>
              <a:rPr lang="en-US" sz="2000" kern="0" dirty="0" smtClean="0">
                <a:solidFill>
                  <a:schemeClr val="tx1">
                    <a:lumMod val="95000"/>
                    <a:lumOff val="5000"/>
                  </a:schemeClr>
                </a:solidFill>
                <a:latin typeface="Consolas" pitchFamily="49" charset="0"/>
                <a:cs typeface="Consolas" pitchFamily="49" charset="0"/>
              </a:rPr>
              <a:t>: node</a:t>
            </a:r>
            <a:r>
              <a:rPr lang="en-US" sz="2000" kern="0" dirty="0" smtClean="0">
                <a:latin typeface="Consolas" pitchFamily="49" charset="0"/>
                <a:cs typeface="Consolas" pitchFamily="49" charset="0"/>
              </a:rPr>
              <a:t>):</a:t>
            </a:r>
          </a:p>
          <a:p>
            <a:pPr marL="342900" indent="-342900" eaLnBrk="0" hangingPunct="0">
              <a:spcBef>
                <a:spcPts val="0"/>
              </a:spcBef>
              <a:spcAft>
                <a:spcPts val="600"/>
              </a:spcAft>
              <a:defRPr/>
            </a:pPr>
            <a:r>
              <a:rPr lang="en-US" sz="2000" kern="0" dirty="0" smtClean="0">
                <a:latin typeface="Consolas" pitchFamily="49" charset="0"/>
                <a:cs typeface="Consolas" pitchFamily="49" charset="0"/>
              </a:rPr>
              <a:t>	</a:t>
            </a:r>
            <a:r>
              <a:rPr lang="en-US" sz="2000" b="1" kern="0" dirty="0" smtClean="0">
                <a:latin typeface="Consolas" pitchFamily="49" charset="0"/>
                <a:cs typeface="Consolas" pitchFamily="49" charset="0"/>
              </a:rPr>
              <a:t>for </a:t>
            </a:r>
            <a:r>
              <a:rPr lang="en-US" sz="2000" b="1" kern="0" dirty="0">
                <a:latin typeface="Consolas" pitchFamily="49" charset="0"/>
                <a:cs typeface="Consolas" pitchFamily="49" charset="0"/>
              </a:rPr>
              <a:t>each </a:t>
            </a:r>
            <a:r>
              <a:rPr lang="en-US" sz="2000" kern="0" dirty="0">
                <a:latin typeface="Consolas" pitchFamily="49" charset="0"/>
                <a:cs typeface="Consolas" pitchFamily="49" charset="0"/>
              </a:rPr>
              <a:t>node </a:t>
            </a:r>
            <a:r>
              <a:rPr lang="en-US" sz="2000" i="1" kern="0" dirty="0">
                <a:latin typeface="Consolas" pitchFamily="49" charset="0"/>
                <a:cs typeface="Consolas" pitchFamily="49" charset="0"/>
              </a:rPr>
              <a:t>v</a:t>
            </a:r>
            <a:r>
              <a:rPr lang="en-US" sz="2000" kern="0" dirty="0">
                <a:latin typeface="Consolas" pitchFamily="49" charset="0"/>
                <a:cs typeface="Consolas" pitchFamily="49" charset="0"/>
              </a:rPr>
              <a:t> </a:t>
            </a:r>
            <a:r>
              <a:rPr lang="en-US" sz="2000" b="1" kern="0" dirty="0">
                <a:latin typeface="Consolas" pitchFamily="49" charset="0"/>
                <a:cs typeface="Consolas" pitchFamily="49" charset="0"/>
              </a:rPr>
              <a:t>in</a:t>
            </a:r>
            <a:r>
              <a:rPr lang="en-US" sz="2000" kern="0" dirty="0">
                <a:latin typeface="Consolas" pitchFamily="49" charset="0"/>
                <a:cs typeface="Consolas" pitchFamily="49" charset="0"/>
              </a:rPr>
              <a:t> </a:t>
            </a:r>
            <a:r>
              <a:rPr lang="en-US" sz="2000" i="1" kern="0" dirty="0" smtClean="0">
                <a:latin typeface="Consolas" pitchFamily="49" charset="0"/>
                <a:cs typeface="Consolas" pitchFamily="49" charset="0"/>
              </a:rPr>
              <a:t>G</a:t>
            </a:r>
            <a:r>
              <a:rPr lang="en-US" sz="2000" kern="0" dirty="0">
                <a:latin typeface="Consolas" pitchFamily="49" charset="0"/>
                <a:cs typeface="Consolas" pitchFamily="49" charset="0"/>
              </a:rPr>
              <a:t>:</a:t>
            </a:r>
            <a:r>
              <a:rPr lang="en-US" sz="2000" b="1" kern="0" dirty="0" smtClean="0">
                <a:latin typeface="Consolas" pitchFamily="49" charset="0"/>
                <a:cs typeface="Consolas" pitchFamily="49" charset="0"/>
              </a:rPr>
              <a:t> </a:t>
            </a:r>
            <a:r>
              <a:rPr lang="en-US" sz="2000" i="1" kern="0" dirty="0" smtClean="0">
                <a:latin typeface="Consolas" pitchFamily="49" charset="0"/>
                <a:cs typeface="Consolas" pitchFamily="49" charset="0"/>
              </a:rPr>
              <a:t>d</a:t>
            </a:r>
            <a:r>
              <a:rPr lang="en-US" sz="2000" kern="0" dirty="0" smtClean="0">
                <a:latin typeface="Consolas" pitchFamily="49" charset="0"/>
                <a:cs typeface="Consolas" pitchFamily="49" charset="0"/>
              </a:rPr>
              <a:t>[</a:t>
            </a:r>
            <a:r>
              <a:rPr lang="en-US" sz="2000" i="1" kern="0" dirty="0" smtClean="0">
                <a:latin typeface="Consolas" pitchFamily="49" charset="0"/>
                <a:cs typeface="Consolas" pitchFamily="49" charset="0"/>
              </a:rPr>
              <a:t>v</a:t>
            </a:r>
            <a:r>
              <a:rPr lang="en-US" sz="2000" kern="0" dirty="0">
                <a:latin typeface="Consolas" pitchFamily="49" charset="0"/>
                <a:cs typeface="Consolas" pitchFamily="49" charset="0"/>
              </a:rPr>
              <a:t>] </a:t>
            </a:r>
            <a:r>
              <a:rPr lang="en-US" sz="2000" kern="0" dirty="0" smtClean="0">
                <a:latin typeface="Consolas" pitchFamily="49" charset="0"/>
                <a:cs typeface="Consolas" pitchFamily="49" charset="0"/>
              </a:rPr>
              <a:t>= </a:t>
            </a:r>
            <a:r>
              <a:rPr lang="en-US" sz="2400" b="1" dirty="0" smtClean="0">
                <a:sym typeface="Symbol"/>
              </a:rPr>
              <a:t></a:t>
            </a:r>
          </a:p>
          <a:p>
            <a:pPr marL="342900" indent="-342900" eaLnBrk="0" hangingPunct="0">
              <a:spcBef>
                <a:spcPts val="0"/>
              </a:spcBef>
              <a:spcAft>
                <a:spcPts val="600"/>
              </a:spcAft>
              <a:defRPr/>
            </a:pPr>
            <a:r>
              <a:rPr lang="en-US" sz="2400" b="1" kern="0" dirty="0">
                <a:latin typeface="Consolas" pitchFamily="49" charset="0"/>
                <a:cs typeface="Consolas" pitchFamily="49" charset="0"/>
                <a:sym typeface="Symbol"/>
              </a:rPr>
              <a:t>	</a:t>
            </a:r>
            <a:r>
              <a:rPr lang="en-US" sz="2000" i="1" kern="0" dirty="0" smtClean="0">
                <a:latin typeface="Consolas" pitchFamily="49" charset="0"/>
                <a:cs typeface="Consolas" pitchFamily="49" charset="0"/>
                <a:sym typeface="Symbol"/>
              </a:rPr>
              <a:t>d</a:t>
            </a:r>
            <a:r>
              <a:rPr lang="en-US" sz="2000" kern="0" dirty="0" smtClean="0">
                <a:latin typeface="Consolas" pitchFamily="49" charset="0"/>
                <a:cs typeface="Consolas" pitchFamily="49" charset="0"/>
                <a:sym typeface="Symbol"/>
              </a:rPr>
              <a:t>[</a:t>
            </a:r>
            <a:r>
              <a:rPr lang="en-US" sz="2000" i="1" kern="0" dirty="0" err="1" smtClean="0">
                <a:latin typeface="Consolas" pitchFamily="49" charset="0"/>
                <a:cs typeface="Consolas" pitchFamily="49" charset="0"/>
                <a:sym typeface="Symbol"/>
              </a:rPr>
              <a:t>src</a:t>
            </a:r>
            <a:r>
              <a:rPr lang="en-US" sz="2000" kern="0" dirty="0">
                <a:latin typeface="Consolas" pitchFamily="49" charset="0"/>
                <a:cs typeface="Consolas" pitchFamily="49" charset="0"/>
                <a:sym typeface="Symbol"/>
              </a:rPr>
              <a:t>]</a:t>
            </a:r>
            <a:r>
              <a:rPr lang="en-US" sz="2000" i="1" kern="0" dirty="0" smtClean="0">
                <a:latin typeface="Consolas" pitchFamily="49" charset="0"/>
                <a:cs typeface="Consolas" pitchFamily="49" charset="0"/>
                <a:sym typeface="Symbol"/>
              </a:rPr>
              <a:t> </a:t>
            </a:r>
            <a:r>
              <a:rPr lang="en-US" sz="2000" kern="0" dirty="0" smtClean="0">
                <a:latin typeface="Consolas" pitchFamily="49" charset="0"/>
                <a:cs typeface="Consolas" pitchFamily="49" charset="0"/>
                <a:sym typeface="Symbol"/>
              </a:rPr>
              <a:t>=</a:t>
            </a:r>
            <a:r>
              <a:rPr lang="en-US" sz="2000" i="1" kern="0" dirty="0" smtClean="0">
                <a:latin typeface="Consolas" pitchFamily="49" charset="0"/>
                <a:cs typeface="Consolas" pitchFamily="49" charset="0"/>
                <a:sym typeface="Symbol"/>
              </a:rPr>
              <a:t> 0</a:t>
            </a:r>
            <a:r>
              <a:rPr lang="en-US" sz="2000" kern="0" dirty="0" smtClean="0">
                <a:latin typeface="Consolas" pitchFamily="49" charset="0"/>
                <a:cs typeface="Consolas" pitchFamily="49" charset="0"/>
              </a:rPr>
              <a:t>; </a:t>
            </a:r>
            <a:r>
              <a:rPr lang="en-US" sz="2000" i="1" kern="0" dirty="0" smtClean="0">
                <a:latin typeface="Consolas" pitchFamily="49" charset="0"/>
                <a:cs typeface="Consolas" pitchFamily="49" charset="0"/>
              </a:rPr>
              <a:t>W </a:t>
            </a:r>
            <a:r>
              <a:rPr lang="en-US" sz="2000" kern="0" dirty="0" smtClean="0">
                <a:latin typeface="Consolas" pitchFamily="49" charset="0"/>
                <a:cs typeface="Consolas" pitchFamily="49" charset="0"/>
              </a:rPr>
              <a:t>:= edges of </a:t>
            </a:r>
            <a:r>
              <a:rPr lang="en-US" sz="2000" i="1" kern="0" dirty="0" smtClean="0">
                <a:latin typeface="Consolas" pitchFamily="49" charset="0"/>
                <a:cs typeface="Consolas" pitchFamily="49" charset="0"/>
              </a:rPr>
              <a:t>G</a:t>
            </a:r>
            <a:endParaRPr lang="en-US" sz="2000" kern="0" dirty="0" smtClean="0">
              <a:latin typeface="Consolas" pitchFamily="49" charset="0"/>
              <a:cs typeface="Consolas" pitchFamily="49" charset="0"/>
            </a:endParaRPr>
          </a:p>
          <a:p>
            <a:pPr marL="800100" lvl="1" indent="-342900" eaLnBrk="0" hangingPunct="0">
              <a:spcBef>
                <a:spcPts val="0"/>
              </a:spcBef>
              <a:spcAft>
                <a:spcPts val="600"/>
              </a:spcAft>
              <a:defRPr/>
            </a:pPr>
            <a:r>
              <a:rPr lang="en-US" sz="2000" b="1" kern="0" dirty="0" smtClean="0">
                <a:latin typeface="Consolas" pitchFamily="49" charset="0"/>
                <a:cs typeface="Consolas" pitchFamily="49" charset="0"/>
              </a:rPr>
              <a:t>while</a:t>
            </a:r>
            <a:r>
              <a:rPr lang="en-US" sz="2000" kern="0" dirty="0" smtClean="0">
                <a:latin typeface="Consolas" pitchFamily="49" charset="0"/>
                <a:cs typeface="Consolas" pitchFamily="49" charset="0"/>
              </a:rPr>
              <a:t> </a:t>
            </a:r>
            <a:r>
              <a:rPr lang="en-US" sz="2000" i="1" kern="0" dirty="0" smtClean="0">
                <a:latin typeface="Consolas" pitchFamily="49" charset="0"/>
                <a:cs typeface="Consolas" pitchFamily="49" charset="0"/>
              </a:rPr>
              <a:t>W</a:t>
            </a:r>
            <a:r>
              <a:rPr lang="en-US" sz="2000" kern="0" dirty="0" smtClean="0">
                <a:latin typeface="Consolas" pitchFamily="49" charset="0"/>
                <a:cs typeface="Consolas" pitchFamily="49" charset="0"/>
              </a:rPr>
              <a:t> </a:t>
            </a:r>
            <a:r>
              <a:rPr lang="en-US" sz="2000" b="1" kern="0" dirty="0" smtClean="0">
                <a:latin typeface="Consolas" pitchFamily="49" charset="0"/>
                <a:cs typeface="Consolas" pitchFamily="49" charset="0"/>
              </a:rPr>
              <a:t>is not empty </a:t>
            </a:r>
          </a:p>
          <a:p>
            <a:pPr marL="800100" lvl="1" indent="-342900" eaLnBrk="0" hangingPunct="0">
              <a:spcBef>
                <a:spcPts val="0"/>
              </a:spcBef>
              <a:spcAft>
                <a:spcPts val="600"/>
              </a:spcAft>
              <a:defRPr/>
            </a:pPr>
            <a:r>
              <a:rPr lang="en-US" sz="2000" kern="0" dirty="0">
                <a:solidFill>
                  <a:schemeClr val="tx1">
                    <a:lumMod val="95000"/>
                    <a:lumOff val="5000"/>
                  </a:schemeClr>
                </a:solidFill>
                <a:latin typeface="Consolas" pitchFamily="49" charset="0"/>
                <a:cs typeface="Consolas" pitchFamily="49" charset="0"/>
              </a:rPr>
              <a:t>	</a:t>
            </a:r>
            <a:r>
              <a:rPr lang="en-US" sz="2000" kern="0" dirty="0" smtClean="0">
                <a:solidFill>
                  <a:schemeClr val="tx1">
                    <a:lumMod val="95000"/>
                    <a:lumOff val="5000"/>
                  </a:schemeClr>
                </a:solidFill>
                <a:latin typeface="Consolas" pitchFamily="49" charset="0"/>
                <a:cs typeface="Consolas" pitchFamily="49" charset="0"/>
              </a:rPr>
              <a:t>remove </a:t>
            </a:r>
            <a:r>
              <a:rPr lang="en-US" sz="2000" i="1" kern="0" dirty="0" smtClean="0">
                <a:solidFill>
                  <a:schemeClr val="tx1">
                    <a:lumMod val="95000"/>
                    <a:lumOff val="5000"/>
                  </a:schemeClr>
                </a:solidFill>
                <a:latin typeface="Consolas" pitchFamily="49" charset="0"/>
                <a:cs typeface="Consolas" pitchFamily="49" charset="0"/>
              </a:rPr>
              <a:t>G</a:t>
            </a:r>
            <a:r>
              <a:rPr lang="en-US" sz="2000" kern="0" dirty="0" smtClean="0">
                <a:solidFill>
                  <a:schemeClr val="tx1">
                    <a:lumMod val="95000"/>
                    <a:lumOff val="5000"/>
                  </a:schemeClr>
                </a:solidFill>
                <a:latin typeface="Consolas" pitchFamily="49" charset="0"/>
                <a:cs typeface="Consolas" pitchFamily="49" charset="0"/>
              </a:rPr>
              <a:t>[</a:t>
            </a:r>
            <a:r>
              <a:rPr lang="en-US" sz="2000" i="1" kern="0" dirty="0" err="1" smtClean="0">
                <a:solidFill>
                  <a:schemeClr val="tx1">
                    <a:lumMod val="95000"/>
                    <a:lumOff val="5000"/>
                  </a:schemeClr>
                </a:solidFill>
                <a:latin typeface="Consolas" pitchFamily="49" charset="0"/>
                <a:cs typeface="Consolas" pitchFamily="49" charset="0"/>
              </a:rPr>
              <a:t>w,v</a:t>
            </a:r>
            <a:r>
              <a:rPr lang="en-US" sz="2000" kern="0" dirty="0" smtClean="0">
                <a:solidFill>
                  <a:schemeClr val="tx1">
                    <a:lumMod val="95000"/>
                    <a:lumOff val="5000"/>
                  </a:schemeClr>
                </a:solidFill>
                <a:latin typeface="Consolas" pitchFamily="49" charset="0"/>
                <a:cs typeface="Consolas" pitchFamily="49" charset="0"/>
              </a:rPr>
              <a:t>] from </a:t>
            </a:r>
            <a:r>
              <a:rPr lang="en-US" sz="2000" i="1" kern="0" dirty="0" smtClean="0">
                <a:solidFill>
                  <a:schemeClr val="tx1">
                    <a:lumMod val="95000"/>
                    <a:lumOff val="5000"/>
                  </a:schemeClr>
                </a:solidFill>
                <a:latin typeface="Consolas" pitchFamily="49" charset="0"/>
                <a:cs typeface="Consolas" pitchFamily="49" charset="0"/>
              </a:rPr>
              <a:t>W</a:t>
            </a:r>
            <a:r>
              <a:rPr lang="en-US" sz="2000" kern="0" dirty="0" smtClean="0">
                <a:solidFill>
                  <a:schemeClr val="tx1">
                    <a:lumMod val="95000"/>
                    <a:lumOff val="5000"/>
                  </a:schemeClr>
                </a:solidFill>
                <a:latin typeface="Consolas" pitchFamily="49" charset="0"/>
                <a:cs typeface="Consolas" pitchFamily="49" charset="0"/>
              </a:rPr>
              <a:t> </a:t>
            </a:r>
            <a:r>
              <a:rPr lang="en-US" sz="2000" kern="0" dirty="0" err="1" smtClean="0">
                <a:solidFill>
                  <a:schemeClr val="tx1">
                    <a:lumMod val="95000"/>
                    <a:lumOff val="5000"/>
                  </a:schemeClr>
                </a:solidFill>
                <a:latin typeface="Consolas" pitchFamily="49" charset="0"/>
                <a:cs typeface="Consolas" pitchFamily="49" charset="0"/>
              </a:rPr>
              <a:t>s.t.</a:t>
            </a:r>
            <a:r>
              <a:rPr lang="en-US" sz="2000" kern="0" dirty="0" smtClean="0">
                <a:solidFill>
                  <a:schemeClr val="tx1">
                    <a:lumMod val="95000"/>
                    <a:lumOff val="5000"/>
                  </a:schemeClr>
                </a:solidFill>
                <a:latin typeface="Consolas" pitchFamily="49" charset="0"/>
                <a:cs typeface="Consolas" pitchFamily="49" charset="0"/>
              </a:rPr>
              <a:t> </a:t>
            </a:r>
            <a:r>
              <a:rPr lang="en-US" sz="2000" i="1" kern="0" dirty="0" smtClean="0">
                <a:solidFill>
                  <a:schemeClr val="tx1">
                    <a:lumMod val="95000"/>
                    <a:lumOff val="5000"/>
                  </a:schemeClr>
                </a:solidFill>
                <a:latin typeface="Consolas" pitchFamily="49" charset="0"/>
                <a:cs typeface="Consolas" pitchFamily="49" charset="0"/>
              </a:rPr>
              <a:t>d</a:t>
            </a:r>
            <a:r>
              <a:rPr lang="en-US" sz="2000" kern="0" dirty="0" smtClean="0">
                <a:solidFill>
                  <a:schemeClr val="tx1">
                    <a:lumMod val="95000"/>
                    <a:lumOff val="5000"/>
                  </a:schemeClr>
                </a:solidFill>
                <a:latin typeface="Consolas" pitchFamily="49" charset="0"/>
                <a:cs typeface="Consolas" pitchFamily="49" charset="0"/>
              </a:rPr>
              <a:t>[</a:t>
            </a:r>
            <a:r>
              <a:rPr lang="en-US" sz="2000" i="1" kern="0" dirty="0" smtClean="0">
                <a:solidFill>
                  <a:schemeClr val="tx1">
                    <a:lumMod val="95000"/>
                    <a:lumOff val="5000"/>
                  </a:schemeClr>
                </a:solidFill>
                <a:latin typeface="Consolas" pitchFamily="49" charset="0"/>
                <a:cs typeface="Consolas" pitchFamily="49" charset="0"/>
              </a:rPr>
              <a:t>w</a:t>
            </a:r>
            <a:r>
              <a:rPr lang="en-US" sz="2000" kern="0" dirty="0" smtClean="0">
                <a:solidFill>
                  <a:schemeClr val="tx1">
                    <a:lumMod val="95000"/>
                    <a:lumOff val="5000"/>
                  </a:schemeClr>
                </a:solidFill>
                <a:latin typeface="Consolas" pitchFamily="49" charset="0"/>
                <a:cs typeface="Consolas" pitchFamily="49" charset="0"/>
              </a:rPr>
              <a:t>] is minimal </a:t>
            </a:r>
          </a:p>
          <a:p>
            <a:pPr marL="800100" lvl="1" indent="-342900" eaLnBrk="0" hangingPunct="0">
              <a:spcBef>
                <a:spcPts val="0"/>
              </a:spcBef>
              <a:spcAft>
                <a:spcPts val="600"/>
              </a:spcAft>
              <a:defRPr/>
            </a:pPr>
            <a:r>
              <a:rPr lang="en-US" sz="2000" kern="0" dirty="0">
                <a:latin typeface="Consolas" pitchFamily="49" charset="0"/>
                <a:cs typeface="Consolas" pitchFamily="49" charset="0"/>
              </a:rPr>
              <a:t>	</a:t>
            </a:r>
            <a:r>
              <a:rPr lang="en-US" sz="2000" i="1" kern="0" dirty="0" smtClean="0">
                <a:latin typeface="Consolas" pitchFamily="49" charset="0"/>
                <a:cs typeface="Consolas" pitchFamily="49" charset="0"/>
              </a:rPr>
              <a:t>z</a:t>
            </a:r>
            <a:r>
              <a:rPr lang="en-US" sz="2000" kern="0" dirty="0" smtClean="0">
                <a:latin typeface="Consolas" pitchFamily="49" charset="0"/>
                <a:cs typeface="Consolas" pitchFamily="49" charset="0"/>
              </a:rPr>
              <a:t> = </a:t>
            </a:r>
            <a:r>
              <a:rPr lang="en-US" sz="2000" i="1" kern="0" dirty="0" smtClean="0">
                <a:latin typeface="Consolas" pitchFamily="49" charset="0"/>
                <a:cs typeface="Consolas" pitchFamily="49" charset="0"/>
              </a:rPr>
              <a:t>d</a:t>
            </a:r>
            <a:r>
              <a:rPr lang="en-US" sz="2000" kern="0" dirty="0" smtClean="0">
                <a:latin typeface="Consolas" pitchFamily="49" charset="0"/>
                <a:cs typeface="Consolas" pitchFamily="49" charset="0"/>
              </a:rPr>
              <a:t>[</a:t>
            </a:r>
            <a:r>
              <a:rPr lang="en-US" sz="2000" i="1" kern="0" dirty="0" smtClean="0">
                <a:latin typeface="Consolas" pitchFamily="49" charset="0"/>
                <a:cs typeface="Consolas" pitchFamily="49" charset="0"/>
              </a:rPr>
              <a:t>w</a:t>
            </a:r>
            <a:r>
              <a:rPr lang="en-US" sz="2000" kern="0" dirty="0" smtClean="0">
                <a:latin typeface="Consolas" pitchFamily="49" charset="0"/>
                <a:cs typeface="Consolas" pitchFamily="49" charset="0"/>
              </a:rPr>
              <a:t>]</a:t>
            </a:r>
            <a:r>
              <a:rPr lang="en-US" sz="2000" i="1" kern="0" dirty="0" smtClean="0">
                <a:latin typeface="Consolas" pitchFamily="49" charset="0"/>
                <a:cs typeface="Consolas" pitchFamily="49" charset="0"/>
              </a:rPr>
              <a:t> + </a:t>
            </a:r>
            <a:r>
              <a:rPr lang="en-US" sz="2000" i="1" kern="0" dirty="0" smtClean="0">
                <a:solidFill>
                  <a:schemeClr val="tx1">
                    <a:lumMod val="95000"/>
                    <a:lumOff val="5000"/>
                  </a:schemeClr>
                </a:solidFill>
                <a:latin typeface="Consolas" pitchFamily="49" charset="0"/>
                <a:cs typeface="Consolas" pitchFamily="49" charset="0"/>
              </a:rPr>
              <a:t>G</a:t>
            </a:r>
            <a:r>
              <a:rPr lang="en-US" sz="2000" kern="0" dirty="0" smtClean="0">
                <a:solidFill>
                  <a:schemeClr val="tx1">
                    <a:lumMod val="95000"/>
                    <a:lumOff val="5000"/>
                  </a:schemeClr>
                </a:solidFill>
                <a:latin typeface="Consolas" pitchFamily="49" charset="0"/>
                <a:cs typeface="Consolas" pitchFamily="49" charset="0"/>
              </a:rPr>
              <a:t>[</a:t>
            </a:r>
            <a:r>
              <a:rPr lang="en-US" sz="2000" i="1" kern="0" dirty="0" err="1" smtClean="0">
                <a:solidFill>
                  <a:schemeClr val="tx1">
                    <a:lumMod val="95000"/>
                    <a:lumOff val="5000"/>
                  </a:schemeClr>
                </a:solidFill>
                <a:latin typeface="Consolas" pitchFamily="49" charset="0"/>
                <a:cs typeface="Consolas" pitchFamily="49" charset="0"/>
              </a:rPr>
              <a:t>w,v</a:t>
            </a:r>
            <a:r>
              <a:rPr lang="en-US" sz="2000" kern="0" dirty="0" smtClean="0">
                <a:solidFill>
                  <a:schemeClr val="tx1">
                    <a:lumMod val="95000"/>
                    <a:lumOff val="5000"/>
                  </a:schemeClr>
                </a:solidFill>
                <a:latin typeface="Consolas" pitchFamily="49" charset="0"/>
                <a:cs typeface="Consolas" pitchFamily="49" charset="0"/>
              </a:rPr>
              <a:t>]</a:t>
            </a:r>
          </a:p>
          <a:p>
            <a:pPr marL="800100" lvl="1" indent="-342900" eaLnBrk="0" hangingPunct="0">
              <a:spcBef>
                <a:spcPts val="0"/>
              </a:spcBef>
              <a:spcAft>
                <a:spcPts val="600"/>
              </a:spcAft>
              <a:defRPr/>
            </a:pPr>
            <a:r>
              <a:rPr lang="en-US" sz="2000" kern="0" dirty="0">
                <a:solidFill>
                  <a:schemeClr val="tx1">
                    <a:lumMod val="95000"/>
                    <a:lumOff val="5000"/>
                  </a:schemeClr>
                </a:solidFill>
                <a:latin typeface="Consolas" pitchFamily="49" charset="0"/>
                <a:cs typeface="Consolas" pitchFamily="49" charset="0"/>
              </a:rPr>
              <a:t>	</a:t>
            </a:r>
            <a:r>
              <a:rPr lang="en-US" sz="2000" b="1" kern="0" dirty="0" smtClean="0">
                <a:solidFill>
                  <a:schemeClr val="tx1">
                    <a:lumMod val="95000"/>
                    <a:lumOff val="5000"/>
                  </a:schemeClr>
                </a:solidFill>
                <a:latin typeface="Consolas" pitchFamily="49" charset="0"/>
                <a:cs typeface="Consolas" pitchFamily="49" charset="0"/>
              </a:rPr>
              <a:t>if </a:t>
            </a:r>
            <a:r>
              <a:rPr lang="en-US" sz="2000" i="1" kern="0" dirty="0" smtClean="0">
                <a:solidFill>
                  <a:schemeClr val="tx1">
                    <a:lumMod val="95000"/>
                    <a:lumOff val="5000"/>
                  </a:schemeClr>
                </a:solidFill>
                <a:latin typeface="Consolas" pitchFamily="49" charset="0"/>
                <a:cs typeface="Consolas" pitchFamily="49" charset="0"/>
              </a:rPr>
              <a:t>z &lt; d</a:t>
            </a:r>
            <a:r>
              <a:rPr lang="en-US" sz="2000" kern="0" dirty="0" smtClean="0">
                <a:solidFill>
                  <a:schemeClr val="tx1">
                    <a:lumMod val="95000"/>
                    <a:lumOff val="5000"/>
                  </a:schemeClr>
                </a:solidFill>
                <a:latin typeface="Consolas" pitchFamily="49" charset="0"/>
                <a:cs typeface="Consolas" pitchFamily="49" charset="0"/>
              </a:rPr>
              <a:t>[</a:t>
            </a:r>
            <a:r>
              <a:rPr lang="en-US" sz="2000" i="1" kern="0" dirty="0" smtClean="0">
                <a:solidFill>
                  <a:schemeClr val="tx1">
                    <a:lumMod val="95000"/>
                    <a:lumOff val="5000"/>
                  </a:schemeClr>
                </a:solidFill>
                <a:latin typeface="Consolas" pitchFamily="49" charset="0"/>
                <a:cs typeface="Consolas" pitchFamily="49" charset="0"/>
              </a:rPr>
              <a:t>v</a:t>
            </a:r>
            <a:r>
              <a:rPr lang="en-US" sz="2000" kern="0" dirty="0" smtClean="0">
                <a:solidFill>
                  <a:schemeClr val="tx1">
                    <a:lumMod val="95000"/>
                    <a:lumOff val="5000"/>
                  </a:schemeClr>
                </a:solidFill>
                <a:latin typeface="Consolas" pitchFamily="49" charset="0"/>
                <a:cs typeface="Consolas" pitchFamily="49" charset="0"/>
              </a:rPr>
              <a:t>]</a:t>
            </a:r>
          </a:p>
          <a:p>
            <a:pPr marL="800100" lvl="1" indent="-342900" eaLnBrk="0" hangingPunct="0">
              <a:spcBef>
                <a:spcPts val="0"/>
              </a:spcBef>
              <a:spcAft>
                <a:spcPts val="600"/>
              </a:spcAft>
              <a:defRPr/>
            </a:pPr>
            <a:r>
              <a:rPr lang="en-US" sz="2000" kern="0" dirty="0">
                <a:solidFill>
                  <a:schemeClr val="tx1">
                    <a:lumMod val="95000"/>
                    <a:lumOff val="5000"/>
                  </a:schemeClr>
                </a:solidFill>
                <a:latin typeface="Consolas" pitchFamily="49" charset="0"/>
                <a:cs typeface="Consolas" pitchFamily="49" charset="0"/>
              </a:rPr>
              <a:t>	</a:t>
            </a:r>
            <a:r>
              <a:rPr lang="en-US" sz="2000" kern="0" dirty="0" smtClean="0">
                <a:solidFill>
                  <a:schemeClr val="tx1">
                    <a:lumMod val="95000"/>
                    <a:lumOff val="5000"/>
                  </a:schemeClr>
                </a:solidFill>
                <a:latin typeface="Consolas" pitchFamily="49" charset="0"/>
                <a:cs typeface="Consolas" pitchFamily="49" charset="0"/>
              </a:rPr>
              <a:t>		</a:t>
            </a:r>
            <a:r>
              <a:rPr lang="en-US" sz="2000" i="1" kern="0" dirty="0" smtClean="0">
                <a:solidFill>
                  <a:schemeClr val="tx1">
                    <a:lumMod val="95000"/>
                    <a:lumOff val="5000"/>
                  </a:schemeClr>
                </a:solidFill>
                <a:latin typeface="Consolas" pitchFamily="49" charset="0"/>
                <a:cs typeface="Consolas" pitchFamily="49" charset="0"/>
              </a:rPr>
              <a:t>d</a:t>
            </a:r>
            <a:r>
              <a:rPr lang="en-US" sz="2000" kern="0" dirty="0">
                <a:solidFill>
                  <a:schemeClr val="tx1">
                    <a:lumMod val="95000"/>
                    <a:lumOff val="5000"/>
                  </a:schemeClr>
                </a:solidFill>
                <a:latin typeface="Consolas" pitchFamily="49" charset="0"/>
                <a:cs typeface="Consolas" pitchFamily="49" charset="0"/>
              </a:rPr>
              <a:t>[</a:t>
            </a:r>
            <a:r>
              <a:rPr lang="en-US" sz="2000" i="1" kern="0" dirty="0" smtClean="0">
                <a:solidFill>
                  <a:schemeClr val="tx1">
                    <a:lumMod val="95000"/>
                    <a:lumOff val="5000"/>
                  </a:schemeClr>
                </a:solidFill>
                <a:latin typeface="Consolas" pitchFamily="49" charset="0"/>
                <a:cs typeface="Consolas" pitchFamily="49" charset="0"/>
              </a:rPr>
              <a:t>v</a:t>
            </a:r>
            <a:r>
              <a:rPr lang="en-US" sz="2000" kern="0" dirty="0" smtClean="0">
                <a:solidFill>
                  <a:schemeClr val="tx1">
                    <a:lumMod val="95000"/>
                    <a:lumOff val="5000"/>
                  </a:schemeClr>
                </a:solidFill>
                <a:latin typeface="Consolas" pitchFamily="49" charset="0"/>
                <a:cs typeface="Consolas" pitchFamily="49" charset="0"/>
              </a:rPr>
              <a:t>] = </a:t>
            </a:r>
            <a:r>
              <a:rPr lang="en-US" sz="2000" i="1" kern="0" dirty="0" smtClean="0">
                <a:solidFill>
                  <a:schemeClr val="tx1">
                    <a:lumMod val="95000"/>
                    <a:lumOff val="5000"/>
                  </a:schemeClr>
                </a:solidFill>
                <a:latin typeface="Consolas" pitchFamily="49" charset="0"/>
                <a:cs typeface="Consolas" pitchFamily="49" charset="0"/>
              </a:rPr>
              <a:t>z</a:t>
            </a:r>
            <a:r>
              <a:rPr lang="en-US" sz="2000" kern="0" dirty="0" smtClean="0">
                <a:solidFill>
                  <a:schemeClr val="tx1">
                    <a:lumMod val="95000"/>
                    <a:lumOff val="5000"/>
                  </a:schemeClr>
                </a:solidFill>
                <a:latin typeface="Consolas" pitchFamily="49" charset="0"/>
                <a:cs typeface="Consolas" pitchFamily="49" charset="0"/>
              </a:rPr>
              <a:t>; </a:t>
            </a:r>
            <a:r>
              <a:rPr lang="en-US" sz="2000" i="1" kern="0" dirty="0" err="1" smtClean="0">
                <a:solidFill>
                  <a:schemeClr val="tx1">
                    <a:lumMod val="95000"/>
                    <a:lumOff val="5000"/>
                  </a:schemeClr>
                </a:solidFill>
                <a:latin typeface="Consolas" pitchFamily="49" charset="0"/>
                <a:cs typeface="Consolas" pitchFamily="49" charset="0"/>
              </a:rPr>
              <a:t>prev</a:t>
            </a:r>
            <a:r>
              <a:rPr lang="en-US" sz="2000" kern="0" dirty="0" smtClean="0">
                <a:solidFill>
                  <a:schemeClr val="tx1">
                    <a:lumMod val="95000"/>
                    <a:lumOff val="5000"/>
                  </a:schemeClr>
                </a:solidFill>
                <a:latin typeface="Consolas" pitchFamily="49" charset="0"/>
                <a:cs typeface="Consolas" pitchFamily="49" charset="0"/>
              </a:rPr>
              <a:t>[</a:t>
            </a:r>
            <a:r>
              <a:rPr lang="en-US" sz="2000" i="1" kern="0" dirty="0" smtClean="0">
                <a:solidFill>
                  <a:schemeClr val="tx1">
                    <a:lumMod val="95000"/>
                    <a:lumOff val="5000"/>
                  </a:schemeClr>
                </a:solidFill>
                <a:latin typeface="Consolas" pitchFamily="49" charset="0"/>
                <a:cs typeface="Consolas" pitchFamily="49" charset="0"/>
              </a:rPr>
              <a:t>v</a:t>
            </a:r>
            <a:r>
              <a:rPr lang="en-US" sz="2000" kern="0" dirty="0" smtClean="0">
                <a:solidFill>
                  <a:schemeClr val="tx1">
                    <a:lumMod val="95000"/>
                    <a:lumOff val="5000"/>
                  </a:schemeClr>
                </a:solidFill>
                <a:latin typeface="Consolas" pitchFamily="49" charset="0"/>
                <a:cs typeface="Consolas" pitchFamily="49" charset="0"/>
              </a:rPr>
              <a:t>] = </a:t>
            </a:r>
            <a:r>
              <a:rPr lang="en-US" sz="2000" i="1" kern="0" dirty="0" smtClean="0">
                <a:solidFill>
                  <a:schemeClr val="tx1">
                    <a:lumMod val="95000"/>
                    <a:lumOff val="5000"/>
                  </a:schemeClr>
                </a:solidFill>
                <a:latin typeface="Consolas" pitchFamily="49" charset="0"/>
                <a:cs typeface="Consolas" pitchFamily="49" charset="0"/>
              </a:rPr>
              <a:t>w</a:t>
            </a:r>
            <a:r>
              <a:rPr lang="en-US" sz="2000" kern="0" dirty="0">
                <a:latin typeface="Arial"/>
                <a:cs typeface="Arial"/>
              </a:rPr>
              <a:t>	</a:t>
            </a:r>
            <a:endParaRPr lang="en-US" sz="2000" i="1" kern="0" dirty="0" smtClean="0">
              <a:latin typeface="Arial"/>
              <a:cs typeface="Arial"/>
            </a:endParaRPr>
          </a:p>
        </p:txBody>
      </p:sp>
      <p:sp>
        <p:nvSpPr>
          <p:cNvPr id="101" name="Rectangle 100"/>
          <p:cNvSpPr/>
          <p:nvPr/>
        </p:nvSpPr>
        <p:spPr>
          <a:xfrm>
            <a:off x="53038" y="2135407"/>
            <a:ext cx="6892858" cy="2360393"/>
          </a:xfrm>
          <a:prstGeom prst="rect">
            <a:avLst/>
          </a:prstGeom>
          <a:solidFill>
            <a:schemeClr val="bg1">
              <a:alpha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63" name="Group 62"/>
          <p:cNvGrpSpPr/>
          <p:nvPr/>
        </p:nvGrpSpPr>
        <p:grpSpPr>
          <a:xfrm>
            <a:off x="3213140" y="2604727"/>
            <a:ext cx="3197459" cy="2377710"/>
            <a:chOff x="1076956" y="1701162"/>
            <a:chExt cx="3197459" cy="2377710"/>
          </a:xfrm>
        </p:grpSpPr>
        <p:sp>
          <p:nvSpPr>
            <p:cNvPr id="64" name="Rounded Rectangle 63"/>
            <p:cNvSpPr/>
            <p:nvPr/>
          </p:nvSpPr>
          <p:spPr>
            <a:xfrm>
              <a:off x="1076956" y="1701162"/>
              <a:ext cx="3197459" cy="669131"/>
            </a:xfrm>
            <a:prstGeom prst="roundRect">
              <a:avLst/>
            </a:prstGeom>
            <a:solidFill>
              <a:schemeClr val="bg1"/>
            </a:solidFill>
            <a:ln>
              <a:solidFill>
                <a:schemeClr val="tx2">
                  <a:lumMod val="75000"/>
                </a:schemeClr>
              </a:solidFill>
            </a:ln>
          </p:spPr>
          <p:style>
            <a:lnRef idx="1">
              <a:schemeClr val="accent1"/>
            </a:lnRef>
            <a:fillRef idx="3">
              <a:schemeClr val="accent1"/>
            </a:fillRef>
            <a:effectRef idx="2">
              <a:schemeClr val="accent1"/>
            </a:effectRef>
            <a:fontRef idx="minor">
              <a:schemeClr val="lt1"/>
            </a:fontRef>
          </p:style>
          <p:txBody>
            <a:bodyPr lIns="45720" rIns="45720" rtlCol="0" anchor="ctr"/>
            <a:lstStyle/>
            <a:p>
              <a:pPr algn="ctr"/>
              <a:r>
                <a:rPr lang="en-US" sz="2800" b="1" dirty="0" smtClean="0">
                  <a:solidFill>
                    <a:schemeClr val="tx1"/>
                  </a:solidFill>
                </a:rPr>
                <a:t>d[0] =</a:t>
              </a:r>
              <a:r>
                <a:rPr lang="en-US" sz="3200" b="1" dirty="0" smtClean="0">
                  <a:solidFill>
                    <a:schemeClr val="tx1"/>
                  </a:solidFill>
                  <a:sym typeface="Symbol"/>
                </a:rPr>
                <a:t></a:t>
              </a:r>
              <a:endParaRPr lang="en-US" sz="3200" b="1" dirty="0">
                <a:solidFill>
                  <a:schemeClr val="tx1"/>
                </a:solidFill>
              </a:endParaRPr>
            </a:p>
          </p:txBody>
        </p:sp>
        <p:cxnSp>
          <p:nvCxnSpPr>
            <p:cNvPr id="66" name="Straight Arrow Connector 65"/>
            <p:cNvCxnSpPr>
              <a:stCxn id="64" idx="2"/>
            </p:cNvCxnSpPr>
            <p:nvPr/>
          </p:nvCxnSpPr>
          <p:spPr>
            <a:xfrm>
              <a:off x="2675686" y="2370293"/>
              <a:ext cx="1372" cy="278797"/>
            </a:xfrm>
            <a:prstGeom prst="straightConnector1">
              <a:avLst/>
            </a:prstGeom>
            <a:ln w="38100">
              <a:solidFill>
                <a:schemeClr val="tx2">
                  <a:lumMod val="75000"/>
                </a:schemeClr>
              </a:solidFill>
              <a:headEnd type="none" w="med" len="med"/>
              <a:tailEnd type="triangle" w="med" len="med"/>
            </a:ln>
          </p:spPr>
          <p:style>
            <a:lnRef idx="2">
              <a:schemeClr val="accent1"/>
            </a:lnRef>
            <a:fillRef idx="0">
              <a:schemeClr val="accent1"/>
            </a:fillRef>
            <a:effectRef idx="1">
              <a:schemeClr val="accent1"/>
            </a:effectRef>
            <a:fontRef idx="minor">
              <a:schemeClr val="tx1"/>
            </a:fontRef>
          </p:style>
        </p:cxnSp>
        <p:sp>
          <p:nvSpPr>
            <p:cNvPr id="68" name="TextBox 67"/>
            <p:cNvSpPr txBox="1"/>
            <p:nvPr/>
          </p:nvSpPr>
          <p:spPr>
            <a:xfrm>
              <a:off x="1399899" y="1892743"/>
              <a:ext cx="184731" cy="430887"/>
            </a:xfrm>
            <a:prstGeom prst="rect">
              <a:avLst/>
            </a:prstGeom>
            <a:noFill/>
          </p:spPr>
          <p:txBody>
            <a:bodyPr wrap="none" rtlCol="0">
              <a:spAutoFit/>
            </a:bodyPr>
            <a:lstStyle/>
            <a:p>
              <a:endParaRPr lang="en-US" sz="2200" dirty="0"/>
            </a:p>
          </p:txBody>
        </p:sp>
        <p:sp>
          <p:nvSpPr>
            <p:cNvPr id="70" name="Rounded Rectangle 69"/>
            <p:cNvSpPr/>
            <p:nvPr/>
          </p:nvSpPr>
          <p:spPr>
            <a:xfrm>
              <a:off x="1076956" y="3107289"/>
              <a:ext cx="3197459" cy="662940"/>
            </a:xfrm>
            <a:prstGeom prst="roundRect">
              <a:avLst/>
            </a:prstGeom>
            <a:solidFill>
              <a:schemeClr val="bg1"/>
            </a:solidFill>
            <a:ln>
              <a:solidFill>
                <a:schemeClr val="tx2">
                  <a:lumMod val="75000"/>
                </a:schemeClr>
              </a:solidFill>
            </a:ln>
          </p:spPr>
          <p:style>
            <a:lnRef idx="1">
              <a:schemeClr val="accent1"/>
            </a:lnRef>
            <a:fillRef idx="3">
              <a:schemeClr val="accent1"/>
            </a:fillRef>
            <a:effectRef idx="2">
              <a:schemeClr val="accent1"/>
            </a:effectRef>
            <a:fontRef idx="minor">
              <a:schemeClr val="lt1"/>
            </a:fontRef>
          </p:style>
          <p:txBody>
            <a:bodyPr lIns="45720" rIns="45720" rtlCol="0" anchor="ctr"/>
            <a:lstStyle/>
            <a:p>
              <a:pPr algn="ctr"/>
              <a:r>
                <a:rPr lang="en-US" sz="2800" b="1" dirty="0" smtClean="0">
                  <a:solidFill>
                    <a:schemeClr val="tx1"/>
                  </a:solidFill>
                </a:rPr>
                <a:t>d[</a:t>
              </a:r>
              <a:r>
                <a:rPr lang="en-US" sz="2800" b="1" dirty="0" err="1" smtClean="0">
                  <a:solidFill>
                    <a:schemeClr val="tx1"/>
                  </a:solidFill>
                </a:rPr>
                <a:t>src</a:t>
              </a:r>
              <a:r>
                <a:rPr lang="en-US" sz="2800" b="1" dirty="0" smtClean="0">
                  <a:solidFill>
                    <a:schemeClr val="tx1"/>
                  </a:solidFill>
                </a:rPr>
                <a:t>] = 0</a:t>
              </a:r>
              <a:endParaRPr lang="en-US" sz="2800" b="1" dirty="0">
                <a:solidFill>
                  <a:schemeClr val="tx1"/>
                </a:solidFill>
              </a:endParaRPr>
            </a:p>
          </p:txBody>
        </p:sp>
        <p:cxnSp>
          <p:nvCxnSpPr>
            <p:cNvPr id="72" name="Straight Arrow Connector 71"/>
            <p:cNvCxnSpPr>
              <a:stCxn id="70" idx="2"/>
            </p:cNvCxnSpPr>
            <p:nvPr/>
          </p:nvCxnSpPr>
          <p:spPr>
            <a:xfrm>
              <a:off x="2675686" y="3770229"/>
              <a:ext cx="0" cy="308643"/>
            </a:xfrm>
            <a:prstGeom prst="straightConnector1">
              <a:avLst/>
            </a:prstGeom>
            <a:ln w="38100">
              <a:solidFill>
                <a:schemeClr val="tx2">
                  <a:lumMod val="75000"/>
                </a:schemeClr>
              </a:solidFill>
              <a:headEnd type="none" w="med" len="med"/>
              <a:tailEnd type="triangle" w="med" len="med"/>
            </a:ln>
          </p:spPr>
          <p:style>
            <a:lnRef idx="2">
              <a:schemeClr val="accent1"/>
            </a:lnRef>
            <a:fillRef idx="0">
              <a:schemeClr val="accent1"/>
            </a:fillRef>
            <a:effectRef idx="1">
              <a:schemeClr val="accent1"/>
            </a:effectRef>
            <a:fontRef idx="minor">
              <a:schemeClr val="tx1"/>
            </a:fontRef>
          </p:style>
        </p:cxnSp>
        <p:cxnSp>
          <p:nvCxnSpPr>
            <p:cNvPr id="37" name="Straight Arrow Connector 36"/>
            <p:cNvCxnSpPr/>
            <p:nvPr/>
          </p:nvCxnSpPr>
          <p:spPr>
            <a:xfrm flipH="1">
              <a:off x="2677057" y="2828492"/>
              <a:ext cx="1" cy="278797"/>
            </a:xfrm>
            <a:prstGeom prst="straightConnector1">
              <a:avLst/>
            </a:prstGeom>
            <a:ln w="38100">
              <a:solidFill>
                <a:schemeClr val="tx2">
                  <a:lumMod val="75000"/>
                </a:schemeClr>
              </a:solidFill>
              <a:headEnd type="none" w="med" len="med"/>
              <a:tailEnd type="triangle" w="med" len="med"/>
            </a:ln>
          </p:spPr>
          <p:style>
            <a:lnRef idx="2">
              <a:schemeClr val="accent1"/>
            </a:lnRef>
            <a:fillRef idx="0">
              <a:schemeClr val="accent1"/>
            </a:fillRef>
            <a:effectRef idx="1">
              <a:schemeClr val="accent1"/>
            </a:effectRef>
            <a:fontRef idx="minor">
              <a:schemeClr val="tx1"/>
            </a:fontRef>
          </p:style>
        </p:cxnSp>
      </p:grpSp>
      <p:grpSp>
        <p:nvGrpSpPr>
          <p:cNvPr id="107" name="Group 106"/>
          <p:cNvGrpSpPr/>
          <p:nvPr/>
        </p:nvGrpSpPr>
        <p:grpSpPr>
          <a:xfrm>
            <a:off x="7122802" y="3608618"/>
            <a:ext cx="1595902" cy="1467412"/>
            <a:chOff x="5862172" y="3880326"/>
            <a:chExt cx="1595902" cy="1467412"/>
          </a:xfrm>
        </p:grpSpPr>
        <mc:AlternateContent xmlns:mc="http://schemas.openxmlformats.org/markup-compatibility/2006" xmlns:a14="http://schemas.microsoft.com/office/drawing/2010/main">
          <mc:Choice Requires="a14">
            <p:sp>
              <p:nvSpPr>
                <p:cNvPr id="102" name="TextBox 101"/>
                <p:cNvSpPr txBox="1"/>
                <p:nvPr/>
              </p:nvSpPr>
              <p:spPr>
                <a:xfrm>
                  <a:off x="6238873" y="4465101"/>
                  <a:ext cx="1219201" cy="810799"/>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d>
                          <m:dPr>
                            <m:begChr m:val="["/>
                            <m:endChr m:val="]"/>
                            <m:ctrlPr>
                              <a:rPr lang="en-US" sz="2800" i="1" smtClean="0">
                                <a:latin typeface="Cambria Math"/>
                              </a:rPr>
                            </m:ctrlPr>
                          </m:dPr>
                          <m:e>
                            <m:m>
                              <m:mPr>
                                <m:mcs>
                                  <m:mc>
                                    <m:mcPr>
                                      <m:count m:val="2"/>
                                      <m:mcJc m:val="center"/>
                                    </m:mcPr>
                                  </m:mc>
                                </m:mcs>
                                <m:ctrlPr>
                                  <a:rPr lang="en-US" sz="2800" b="0" i="1" smtClean="0">
                                    <a:latin typeface="Cambria Math"/>
                                  </a:rPr>
                                </m:ctrlPr>
                              </m:mPr>
                              <m:mr>
                                <m:e>
                                  <m:r>
                                    <m:rPr>
                                      <m:brk m:alnAt="7"/>
                                    </m:rPr>
                                    <a:rPr lang="en-US" sz="2800" b="0" i="1" smtClean="0">
                                      <a:latin typeface="Cambria Math"/>
                                    </a:rPr>
                                    <m:t>1</m:t>
                                  </m:r>
                                </m:e>
                                <m:e>
                                  <m:r>
                                    <a:rPr lang="en-US" sz="2800" b="0" i="1" smtClean="0">
                                      <a:latin typeface="Cambria Math"/>
                                    </a:rPr>
                                    <m:t>0</m:t>
                                  </m:r>
                                </m:e>
                              </m:mr>
                              <m:mr>
                                <m:e>
                                  <m:r>
                                    <a:rPr lang="en-US" sz="2800" b="0" i="1" smtClean="0">
                                      <a:latin typeface="Cambria Math"/>
                                    </a:rPr>
                                    <m:t>0</m:t>
                                  </m:r>
                                </m:e>
                                <m:e>
                                  <m:r>
                                    <a:rPr lang="en-US" sz="2800" b="0" i="1" smtClean="0">
                                      <a:latin typeface="Cambria Math"/>
                                    </a:rPr>
                                    <m:t>1</m:t>
                                  </m:r>
                                </m:e>
                              </m:mr>
                            </m:m>
                          </m:e>
                        </m:d>
                      </m:oMath>
                    </m:oMathPara>
                  </a14:m>
                  <a:endParaRPr lang="en-US" sz="2800" dirty="0"/>
                </a:p>
              </p:txBody>
            </p:sp>
          </mc:Choice>
          <mc:Fallback xmlns="">
            <p:sp>
              <p:nvSpPr>
                <p:cNvPr id="102" name="TextBox 101"/>
                <p:cNvSpPr txBox="1">
                  <a:spLocks noRot="1" noChangeAspect="1" noMove="1" noResize="1" noEditPoints="1" noAdjustHandles="1" noChangeArrowheads="1" noChangeShapeType="1" noTextEdit="1"/>
                </p:cNvSpPr>
                <p:nvPr/>
              </p:nvSpPr>
              <p:spPr>
                <a:xfrm>
                  <a:off x="6238873" y="4465101"/>
                  <a:ext cx="1219201" cy="810799"/>
                </a:xfrm>
                <a:prstGeom prst="rect">
                  <a:avLst/>
                </a:prstGeom>
                <a:blipFill rotWithShape="1">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3" name="TextBox 102"/>
                <p:cNvSpPr txBox="1"/>
                <p:nvPr/>
              </p:nvSpPr>
              <p:spPr>
                <a:xfrm>
                  <a:off x="6391149" y="3880326"/>
                  <a:ext cx="914651" cy="58477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m>
                          <m:mPr>
                            <m:mcs>
                              <m:mc>
                                <m:mcPr>
                                  <m:count m:val="2"/>
                                  <m:mcJc m:val="center"/>
                                </m:mcPr>
                              </m:mc>
                            </m:mcs>
                            <m:ctrlPr>
                              <a:rPr lang="en-US" sz="3200" b="0" i="1" smtClean="0">
                                <a:latin typeface="Cambria Math"/>
                              </a:rPr>
                            </m:ctrlPr>
                          </m:mPr>
                          <m:mr>
                            <m:e>
                              <m:r>
                                <m:rPr>
                                  <m:brk m:alnAt="7"/>
                                </m:rPr>
                                <a:rPr lang="en-US" sz="3200" b="0" i="1" smtClean="0">
                                  <a:latin typeface="Cambria Math"/>
                                </a:rPr>
                                <m:t>𝑑</m:t>
                              </m:r>
                            </m:e>
                            <m:e>
                              <m:r>
                                <a:rPr lang="en-US" sz="3200" b="0" i="1" smtClean="0">
                                  <a:latin typeface="Cambria Math"/>
                                </a:rPr>
                                <m:t>𝐺</m:t>
                              </m:r>
                            </m:e>
                          </m:mr>
                        </m:m>
                      </m:oMath>
                    </m:oMathPara>
                  </a14:m>
                  <a:endParaRPr lang="en-US" sz="3600" dirty="0"/>
                </a:p>
              </p:txBody>
            </p:sp>
          </mc:Choice>
          <mc:Fallback xmlns="">
            <p:sp>
              <p:nvSpPr>
                <p:cNvPr id="103" name="TextBox 102"/>
                <p:cNvSpPr txBox="1">
                  <a:spLocks noRot="1" noChangeAspect="1" noMove="1" noResize="1" noEditPoints="1" noAdjustHandles="1" noChangeArrowheads="1" noChangeShapeType="1" noTextEdit="1"/>
                </p:cNvSpPr>
                <p:nvPr/>
              </p:nvSpPr>
              <p:spPr>
                <a:xfrm>
                  <a:off x="6391149" y="3880326"/>
                  <a:ext cx="914651" cy="584775"/>
                </a:xfrm>
                <a:prstGeom prst="rect">
                  <a:avLst/>
                </a:prstGeom>
                <a:blipFill rotWithShape="1">
                  <a:blip r:embed="rId4"/>
                  <a:stretch>
                    <a:fillRect r="-8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4" name="TextBox 103"/>
                <p:cNvSpPr txBox="1"/>
                <p:nvPr/>
              </p:nvSpPr>
              <p:spPr>
                <a:xfrm>
                  <a:off x="5862172" y="4528155"/>
                  <a:ext cx="508216" cy="819583"/>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m>
                          <m:mPr>
                            <m:mcs>
                              <m:mc>
                                <m:mcPr>
                                  <m:count m:val="1"/>
                                  <m:mcJc m:val="center"/>
                                </m:mcPr>
                              </m:mc>
                            </m:mcs>
                            <m:ctrlPr>
                              <a:rPr lang="en-US" sz="2800" b="0" i="1" smtClean="0">
                                <a:latin typeface="Cambria Math"/>
                              </a:rPr>
                            </m:ctrlPr>
                          </m:mPr>
                          <m:mr>
                            <m:e>
                              <m:r>
                                <m:rPr>
                                  <m:brk m:alnAt="7"/>
                                </m:rPr>
                                <a:rPr lang="en-US" sz="2800" b="0" i="1" smtClean="0">
                                  <a:latin typeface="Cambria Math"/>
                                </a:rPr>
                                <m:t>𝑑</m:t>
                              </m:r>
                            </m:e>
                          </m:mr>
                          <m:mr>
                            <m:e>
                              <m:r>
                                <a:rPr lang="en-US" sz="2800" b="0" i="1" smtClean="0">
                                  <a:latin typeface="Cambria Math"/>
                                </a:rPr>
                                <m:t>𝐺</m:t>
                              </m:r>
                            </m:e>
                          </m:mr>
                        </m:m>
                      </m:oMath>
                    </m:oMathPara>
                  </a14:m>
                  <a:endParaRPr lang="en-US" sz="2800" dirty="0"/>
                </a:p>
              </p:txBody>
            </p:sp>
          </mc:Choice>
          <mc:Fallback xmlns="">
            <p:sp>
              <p:nvSpPr>
                <p:cNvPr id="104" name="TextBox 103"/>
                <p:cNvSpPr txBox="1">
                  <a:spLocks noRot="1" noChangeAspect="1" noMove="1" noResize="1" noEditPoints="1" noAdjustHandles="1" noChangeArrowheads="1" noChangeShapeType="1" noTextEdit="1"/>
                </p:cNvSpPr>
                <p:nvPr/>
              </p:nvSpPr>
              <p:spPr>
                <a:xfrm>
                  <a:off x="5862172" y="4528155"/>
                  <a:ext cx="508216" cy="819583"/>
                </a:xfrm>
                <a:prstGeom prst="rect">
                  <a:avLst/>
                </a:prstGeom>
                <a:blipFill rotWithShape="1">
                  <a:blip r:embed="rId5"/>
                  <a:stretch>
                    <a:fillRect/>
                  </a:stretch>
                </a:blipFill>
              </p:spPr>
              <p:txBody>
                <a:bodyPr/>
                <a:lstStyle/>
                <a:p>
                  <a:r>
                    <a:rPr lang="en-US">
                      <a:noFill/>
                    </a:rPr>
                    <a:t> </a:t>
                  </a:r>
                </a:p>
              </p:txBody>
            </p:sp>
          </mc:Fallback>
        </mc:AlternateContent>
      </p:grpSp>
      <p:grpSp>
        <p:nvGrpSpPr>
          <p:cNvPr id="108" name="Group 107"/>
          <p:cNvGrpSpPr/>
          <p:nvPr/>
        </p:nvGrpSpPr>
        <p:grpSpPr>
          <a:xfrm>
            <a:off x="7027230" y="1838114"/>
            <a:ext cx="1595902" cy="1467412"/>
            <a:chOff x="5862172" y="3880326"/>
            <a:chExt cx="1595902" cy="1467412"/>
          </a:xfrm>
        </p:grpSpPr>
        <mc:AlternateContent xmlns:mc="http://schemas.openxmlformats.org/markup-compatibility/2006" xmlns:a14="http://schemas.microsoft.com/office/drawing/2010/main">
          <mc:Choice Requires="a14">
            <p:sp>
              <p:nvSpPr>
                <p:cNvPr id="109" name="TextBox 108"/>
                <p:cNvSpPr txBox="1"/>
                <p:nvPr/>
              </p:nvSpPr>
              <p:spPr>
                <a:xfrm>
                  <a:off x="6238873" y="4465101"/>
                  <a:ext cx="1219201" cy="807978"/>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d>
                          <m:dPr>
                            <m:begChr m:val="["/>
                            <m:endChr m:val="]"/>
                            <m:ctrlPr>
                              <a:rPr lang="en-US" sz="2800" i="1" smtClean="0">
                                <a:latin typeface="Cambria Math"/>
                              </a:rPr>
                            </m:ctrlPr>
                          </m:dPr>
                          <m:e>
                            <m:m>
                              <m:mPr>
                                <m:mcs>
                                  <m:mc>
                                    <m:mcPr>
                                      <m:count m:val="2"/>
                                      <m:mcJc m:val="center"/>
                                    </m:mcPr>
                                  </m:mc>
                                </m:mcs>
                                <m:ctrlPr>
                                  <a:rPr lang="en-US" sz="2800" b="0" i="1" smtClean="0">
                                    <a:latin typeface="Cambria Math"/>
                                  </a:rPr>
                                </m:ctrlPr>
                              </m:mPr>
                              <m:mr>
                                <m:e>
                                  <m:r>
                                    <m:rPr>
                                      <m:brk m:alnAt="7"/>
                                    </m:rPr>
                                    <a:rPr lang="en-US" sz="2800" b="0" i="1" smtClean="0">
                                      <a:latin typeface="Cambria Math"/>
                                    </a:rPr>
                                    <m:t>1</m:t>
                                  </m:r>
                                </m:e>
                                <m:e>
                                  <m:r>
                                    <a:rPr lang="en-US" sz="2800" b="0" i="1" smtClean="0">
                                      <a:latin typeface="Cambria Math"/>
                                    </a:rPr>
                                    <m:t>0</m:t>
                                  </m:r>
                                </m:e>
                              </m:mr>
                              <m:mr>
                                <m:e>
                                  <m:r>
                                    <a:rPr lang="en-US" sz="2800" b="0" i="1" smtClean="0">
                                      <a:latin typeface="Cambria Math"/>
                                    </a:rPr>
                                    <m:t>0</m:t>
                                  </m:r>
                                </m:e>
                                <m:e>
                                  <m:r>
                                    <a:rPr lang="en-US" sz="2800" b="0" i="1" smtClean="0">
                                      <a:latin typeface="Cambria Math"/>
                                    </a:rPr>
                                    <m:t>1</m:t>
                                  </m:r>
                                </m:e>
                              </m:mr>
                            </m:m>
                          </m:e>
                        </m:d>
                      </m:oMath>
                    </m:oMathPara>
                  </a14:m>
                  <a:endParaRPr lang="en-US" sz="2800" dirty="0"/>
                </a:p>
              </p:txBody>
            </p:sp>
          </mc:Choice>
          <mc:Fallback xmlns="">
            <p:sp>
              <p:nvSpPr>
                <p:cNvPr id="109" name="TextBox 108"/>
                <p:cNvSpPr txBox="1">
                  <a:spLocks noRot="1" noChangeAspect="1" noMove="1" noResize="1" noEditPoints="1" noAdjustHandles="1" noChangeArrowheads="1" noChangeShapeType="1" noTextEdit="1"/>
                </p:cNvSpPr>
                <p:nvPr/>
              </p:nvSpPr>
              <p:spPr>
                <a:xfrm>
                  <a:off x="6238873" y="4465101"/>
                  <a:ext cx="1219201" cy="807978"/>
                </a:xfrm>
                <a:prstGeom prst="rect">
                  <a:avLst/>
                </a:prstGeom>
                <a:blipFill rotWithShape="1">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0" name="TextBox 109"/>
                <p:cNvSpPr txBox="1"/>
                <p:nvPr/>
              </p:nvSpPr>
              <p:spPr>
                <a:xfrm>
                  <a:off x="6391149" y="3880326"/>
                  <a:ext cx="914651" cy="58477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m>
                          <m:mPr>
                            <m:mcs>
                              <m:mc>
                                <m:mcPr>
                                  <m:count m:val="2"/>
                                  <m:mcJc m:val="center"/>
                                </m:mcPr>
                              </m:mc>
                            </m:mcs>
                            <m:ctrlPr>
                              <a:rPr lang="en-US" sz="3200" b="0" i="1" smtClean="0">
                                <a:latin typeface="Cambria Math"/>
                              </a:rPr>
                            </m:ctrlPr>
                          </m:mPr>
                          <m:mr>
                            <m:e>
                              <m:r>
                                <m:rPr>
                                  <m:brk m:alnAt="7"/>
                                </m:rPr>
                                <a:rPr lang="en-US" sz="3200" b="0" i="1" smtClean="0">
                                  <a:latin typeface="Cambria Math"/>
                                </a:rPr>
                                <m:t>𝑑</m:t>
                              </m:r>
                            </m:e>
                            <m:e>
                              <m:r>
                                <a:rPr lang="en-US" sz="3200" b="0" i="1" smtClean="0">
                                  <a:latin typeface="Cambria Math"/>
                                </a:rPr>
                                <m:t>𝐺</m:t>
                              </m:r>
                            </m:e>
                          </m:mr>
                        </m:m>
                      </m:oMath>
                    </m:oMathPara>
                  </a14:m>
                  <a:endParaRPr lang="en-US" sz="3600" dirty="0"/>
                </a:p>
              </p:txBody>
            </p:sp>
          </mc:Choice>
          <mc:Fallback xmlns="">
            <p:sp>
              <p:nvSpPr>
                <p:cNvPr id="110" name="TextBox 109"/>
                <p:cNvSpPr txBox="1">
                  <a:spLocks noRot="1" noChangeAspect="1" noMove="1" noResize="1" noEditPoints="1" noAdjustHandles="1" noChangeArrowheads="1" noChangeShapeType="1" noTextEdit="1"/>
                </p:cNvSpPr>
                <p:nvPr/>
              </p:nvSpPr>
              <p:spPr>
                <a:xfrm>
                  <a:off x="6391149" y="3880326"/>
                  <a:ext cx="914651" cy="584775"/>
                </a:xfrm>
                <a:prstGeom prst="rect">
                  <a:avLst/>
                </a:prstGeom>
                <a:blipFill rotWithShape="1">
                  <a:blip r:embed="rId7"/>
                  <a:stretch>
                    <a:fillRect r="-8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1" name="TextBox 110"/>
                <p:cNvSpPr txBox="1"/>
                <p:nvPr/>
              </p:nvSpPr>
              <p:spPr>
                <a:xfrm>
                  <a:off x="5862172" y="4528155"/>
                  <a:ext cx="508216" cy="819583"/>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m>
                          <m:mPr>
                            <m:mcs>
                              <m:mc>
                                <m:mcPr>
                                  <m:count m:val="1"/>
                                  <m:mcJc m:val="center"/>
                                </m:mcPr>
                              </m:mc>
                            </m:mcs>
                            <m:ctrlPr>
                              <a:rPr lang="en-US" sz="2800" b="0" i="1" smtClean="0">
                                <a:latin typeface="Cambria Math"/>
                              </a:rPr>
                            </m:ctrlPr>
                          </m:mPr>
                          <m:mr>
                            <m:e>
                              <m:r>
                                <m:rPr>
                                  <m:brk m:alnAt="7"/>
                                </m:rPr>
                                <a:rPr lang="en-US" sz="2800" b="0" i="1" smtClean="0">
                                  <a:latin typeface="Cambria Math"/>
                                </a:rPr>
                                <m:t>𝑑</m:t>
                              </m:r>
                            </m:e>
                          </m:mr>
                          <m:mr>
                            <m:e>
                              <m:r>
                                <a:rPr lang="en-US" sz="2800" b="0" i="1" smtClean="0">
                                  <a:latin typeface="Cambria Math"/>
                                </a:rPr>
                                <m:t>𝐺</m:t>
                              </m:r>
                            </m:e>
                          </m:mr>
                        </m:m>
                      </m:oMath>
                    </m:oMathPara>
                  </a14:m>
                  <a:endParaRPr lang="en-US" sz="2800" dirty="0"/>
                </a:p>
              </p:txBody>
            </p:sp>
          </mc:Choice>
          <mc:Fallback xmlns="">
            <p:sp>
              <p:nvSpPr>
                <p:cNvPr id="111" name="TextBox 110"/>
                <p:cNvSpPr txBox="1">
                  <a:spLocks noRot="1" noChangeAspect="1" noMove="1" noResize="1" noEditPoints="1" noAdjustHandles="1" noChangeArrowheads="1" noChangeShapeType="1" noTextEdit="1"/>
                </p:cNvSpPr>
                <p:nvPr/>
              </p:nvSpPr>
              <p:spPr>
                <a:xfrm>
                  <a:off x="5862172" y="4528155"/>
                  <a:ext cx="508216" cy="819583"/>
                </a:xfrm>
                <a:prstGeom prst="rect">
                  <a:avLst/>
                </a:prstGeom>
                <a:blipFill rotWithShape="1">
                  <a:blip r:embed="rId8"/>
                  <a:stretch>
                    <a:fillRect/>
                  </a:stretch>
                </a:blipFill>
              </p:spPr>
              <p:txBody>
                <a:bodyPr/>
                <a:lstStyle/>
                <a:p>
                  <a:r>
                    <a:rPr lang="en-US">
                      <a:noFill/>
                    </a:rPr>
                    <a:t> </a:t>
                  </a:r>
                </a:p>
              </p:txBody>
            </p:sp>
          </mc:Fallback>
        </mc:AlternateContent>
      </p:grpSp>
      <p:cxnSp>
        <p:nvCxnSpPr>
          <p:cNvPr id="62" name="Straight Arrow Connector 61"/>
          <p:cNvCxnSpPr>
            <a:endCxn id="64" idx="0"/>
          </p:cNvCxnSpPr>
          <p:nvPr/>
        </p:nvCxnSpPr>
        <p:spPr>
          <a:xfrm flipH="1">
            <a:off x="4811870" y="2378330"/>
            <a:ext cx="1372" cy="226397"/>
          </a:xfrm>
          <a:prstGeom prst="straightConnector1">
            <a:avLst/>
          </a:prstGeom>
          <a:ln w="38100">
            <a:solidFill>
              <a:schemeClr val="tx2">
                <a:lumMod val="75000"/>
              </a:schemeClr>
            </a:solidFill>
            <a:headEnd type="none" w="med" len="med"/>
            <a:tailEnd type="triangle" w="med" len="med"/>
          </a:ln>
        </p:spPr>
        <p:style>
          <a:lnRef idx="2">
            <a:schemeClr val="accent1"/>
          </a:lnRef>
          <a:fillRef idx="0">
            <a:schemeClr val="accent1"/>
          </a:fillRef>
          <a:effectRef idx="1">
            <a:schemeClr val="accent1"/>
          </a:effectRef>
          <a:fontRef idx="minor">
            <a:schemeClr val="tx1"/>
          </a:fontRef>
        </p:style>
      </p:cxnSp>
      <p:grpSp>
        <p:nvGrpSpPr>
          <p:cNvPr id="46" name="Group 45"/>
          <p:cNvGrpSpPr/>
          <p:nvPr/>
        </p:nvGrpSpPr>
        <p:grpSpPr>
          <a:xfrm>
            <a:off x="3737422" y="5230874"/>
            <a:ext cx="1595902" cy="1467412"/>
            <a:chOff x="5862172" y="3880326"/>
            <a:chExt cx="1595902" cy="1467412"/>
          </a:xfrm>
        </p:grpSpPr>
        <mc:AlternateContent xmlns:mc="http://schemas.openxmlformats.org/markup-compatibility/2006" xmlns:a14="http://schemas.microsoft.com/office/drawing/2010/main">
          <mc:Choice Requires="a14">
            <p:sp>
              <p:nvSpPr>
                <p:cNvPr id="47" name="TextBox 46"/>
                <p:cNvSpPr txBox="1"/>
                <p:nvPr/>
              </p:nvSpPr>
              <p:spPr>
                <a:xfrm>
                  <a:off x="6238873" y="4465101"/>
                  <a:ext cx="1219201" cy="810799"/>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d>
                          <m:dPr>
                            <m:begChr m:val="["/>
                            <m:endChr m:val="]"/>
                            <m:ctrlPr>
                              <a:rPr lang="en-US" sz="2800" i="1" smtClean="0">
                                <a:latin typeface="Cambria Math"/>
                              </a:rPr>
                            </m:ctrlPr>
                          </m:dPr>
                          <m:e>
                            <m:m>
                              <m:mPr>
                                <m:mcs>
                                  <m:mc>
                                    <m:mcPr>
                                      <m:count m:val="2"/>
                                      <m:mcJc m:val="center"/>
                                    </m:mcPr>
                                  </m:mc>
                                </m:mcs>
                                <m:ctrlPr>
                                  <a:rPr lang="en-US" sz="2800" b="0" i="1" smtClean="0">
                                    <a:latin typeface="Cambria Math"/>
                                  </a:rPr>
                                </m:ctrlPr>
                              </m:mPr>
                              <m:mr>
                                <m:e>
                                  <m:r>
                                    <m:rPr>
                                      <m:brk m:alnAt="7"/>
                                    </m:rPr>
                                    <a:rPr lang="en-US" sz="2800" b="0" i="1" smtClean="0">
                                      <a:latin typeface="Cambria Math"/>
                                    </a:rPr>
                                    <m:t>1</m:t>
                                  </m:r>
                                </m:e>
                                <m:e>
                                  <m:r>
                                    <a:rPr lang="en-US" sz="2800" b="0" i="1" smtClean="0">
                                      <a:latin typeface="Cambria Math"/>
                                    </a:rPr>
                                    <m:t>0</m:t>
                                  </m:r>
                                </m:e>
                              </m:mr>
                              <m:mr>
                                <m:e>
                                  <m:r>
                                    <a:rPr lang="en-US" sz="2800" b="0" i="1" smtClean="0">
                                      <a:latin typeface="Cambria Math"/>
                                    </a:rPr>
                                    <m:t>0</m:t>
                                  </m:r>
                                </m:e>
                                <m:e>
                                  <m:r>
                                    <a:rPr lang="en-US" sz="2800" b="0" i="1" smtClean="0">
                                      <a:latin typeface="Cambria Math"/>
                                    </a:rPr>
                                    <m:t>1</m:t>
                                  </m:r>
                                </m:e>
                              </m:mr>
                            </m:m>
                          </m:e>
                        </m:d>
                      </m:oMath>
                    </m:oMathPara>
                  </a14:m>
                  <a:endParaRPr lang="en-US" sz="2800" dirty="0"/>
                </a:p>
              </p:txBody>
            </p:sp>
          </mc:Choice>
          <mc:Fallback xmlns="">
            <p:sp>
              <p:nvSpPr>
                <p:cNvPr id="47" name="TextBox 46"/>
                <p:cNvSpPr txBox="1">
                  <a:spLocks noRot="1" noChangeAspect="1" noMove="1" noResize="1" noEditPoints="1" noAdjustHandles="1" noChangeArrowheads="1" noChangeShapeType="1" noTextEdit="1"/>
                </p:cNvSpPr>
                <p:nvPr/>
              </p:nvSpPr>
              <p:spPr>
                <a:xfrm>
                  <a:off x="6238873" y="4465101"/>
                  <a:ext cx="1219201" cy="810799"/>
                </a:xfrm>
                <a:prstGeom prst="rect">
                  <a:avLst/>
                </a:prstGeom>
                <a:blipFill rotWithShape="1">
                  <a:blip r:embed="rId9"/>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8" name="TextBox 47"/>
                <p:cNvSpPr txBox="1"/>
                <p:nvPr/>
              </p:nvSpPr>
              <p:spPr>
                <a:xfrm>
                  <a:off x="6391149" y="3880326"/>
                  <a:ext cx="914651" cy="58477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m>
                          <m:mPr>
                            <m:mcs>
                              <m:mc>
                                <m:mcPr>
                                  <m:count m:val="2"/>
                                  <m:mcJc m:val="center"/>
                                </m:mcPr>
                              </m:mc>
                            </m:mcs>
                            <m:ctrlPr>
                              <a:rPr lang="en-US" sz="3200" b="0" i="1" smtClean="0">
                                <a:latin typeface="Cambria Math"/>
                              </a:rPr>
                            </m:ctrlPr>
                          </m:mPr>
                          <m:mr>
                            <m:e>
                              <m:r>
                                <m:rPr>
                                  <m:brk m:alnAt="7"/>
                                </m:rPr>
                                <a:rPr lang="en-US" sz="3200" b="0" i="1" smtClean="0">
                                  <a:latin typeface="Cambria Math"/>
                                </a:rPr>
                                <m:t>𝑑</m:t>
                              </m:r>
                            </m:e>
                            <m:e>
                              <m:r>
                                <a:rPr lang="en-US" sz="3200" b="0" i="1" smtClean="0">
                                  <a:latin typeface="Cambria Math"/>
                                </a:rPr>
                                <m:t>𝐺</m:t>
                              </m:r>
                            </m:e>
                          </m:mr>
                        </m:m>
                      </m:oMath>
                    </m:oMathPara>
                  </a14:m>
                  <a:endParaRPr lang="en-US" sz="3600" dirty="0"/>
                </a:p>
              </p:txBody>
            </p:sp>
          </mc:Choice>
          <mc:Fallback xmlns="">
            <p:sp>
              <p:nvSpPr>
                <p:cNvPr id="103" name="TextBox 102"/>
                <p:cNvSpPr txBox="1">
                  <a:spLocks noRot="1" noChangeAspect="1" noMove="1" noResize="1" noEditPoints="1" noAdjustHandles="1" noChangeArrowheads="1" noChangeShapeType="1" noTextEdit="1"/>
                </p:cNvSpPr>
                <p:nvPr/>
              </p:nvSpPr>
              <p:spPr>
                <a:xfrm>
                  <a:off x="6391149" y="3880326"/>
                  <a:ext cx="914651" cy="584775"/>
                </a:xfrm>
                <a:prstGeom prst="rect">
                  <a:avLst/>
                </a:prstGeom>
                <a:blipFill rotWithShape="1">
                  <a:blip r:embed="rId4"/>
                  <a:stretch>
                    <a:fillRect r="-8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9" name="TextBox 48"/>
                <p:cNvSpPr txBox="1"/>
                <p:nvPr/>
              </p:nvSpPr>
              <p:spPr>
                <a:xfrm>
                  <a:off x="5862172" y="4528155"/>
                  <a:ext cx="508216" cy="819583"/>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m>
                          <m:mPr>
                            <m:mcs>
                              <m:mc>
                                <m:mcPr>
                                  <m:count m:val="1"/>
                                  <m:mcJc m:val="center"/>
                                </m:mcPr>
                              </m:mc>
                            </m:mcs>
                            <m:ctrlPr>
                              <a:rPr lang="en-US" sz="2800" b="0" i="1" smtClean="0">
                                <a:latin typeface="Cambria Math"/>
                              </a:rPr>
                            </m:ctrlPr>
                          </m:mPr>
                          <m:mr>
                            <m:e>
                              <m:r>
                                <m:rPr>
                                  <m:brk m:alnAt="7"/>
                                </m:rPr>
                                <a:rPr lang="en-US" sz="2800" b="0" i="1" smtClean="0">
                                  <a:latin typeface="Cambria Math"/>
                                </a:rPr>
                                <m:t>𝑑</m:t>
                              </m:r>
                            </m:e>
                          </m:mr>
                          <m:mr>
                            <m:e>
                              <m:r>
                                <a:rPr lang="en-US" sz="2800" b="0" i="1" smtClean="0">
                                  <a:latin typeface="Cambria Math"/>
                                </a:rPr>
                                <m:t>𝐺</m:t>
                              </m:r>
                            </m:e>
                          </m:mr>
                        </m:m>
                      </m:oMath>
                    </m:oMathPara>
                  </a14:m>
                  <a:endParaRPr lang="en-US" sz="2800" dirty="0"/>
                </a:p>
              </p:txBody>
            </p:sp>
          </mc:Choice>
          <mc:Fallback xmlns="">
            <p:sp>
              <p:nvSpPr>
                <p:cNvPr id="104" name="TextBox 103"/>
                <p:cNvSpPr txBox="1">
                  <a:spLocks noRot="1" noChangeAspect="1" noMove="1" noResize="1" noEditPoints="1" noAdjustHandles="1" noChangeArrowheads="1" noChangeShapeType="1" noTextEdit="1"/>
                </p:cNvSpPr>
                <p:nvPr/>
              </p:nvSpPr>
              <p:spPr>
                <a:xfrm>
                  <a:off x="5862172" y="4528155"/>
                  <a:ext cx="508216" cy="819583"/>
                </a:xfrm>
                <a:prstGeom prst="rect">
                  <a:avLst/>
                </a:prstGeom>
                <a:blipFill rotWithShape="1">
                  <a:blip r:embed="rId5"/>
                  <a:stretch>
                    <a:fillRect/>
                  </a:stretch>
                </a:blipFill>
              </p:spPr>
              <p:txBody>
                <a:bodyPr/>
                <a:lstStyle/>
                <a:p>
                  <a:r>
                    <a:rPr lang="en-US">
                      <a:noFill/>
                    </a:rPr>
                    <a:t> </a:t>
                  </a:r>
                </a:p>
              </p:txBody>
            </p:sp>
          </mc:Fallback>
        </mc:AlternateContent>
      </p:grpSp>
      <p:sp>
        <p:nvSpPr>
          <p:cNvPr id="50" name="Rectangle 49"/>
          <p:cNvSpPr/>
          <p:nvPr/>
        </p:nvSpPr>
        <p:spPr>
          <a:xfrm>
            <a:off x="-22598" y="762001"/>
            <a:ext cx="6892858" cy="509298"/>
          </a:xfrm>
          <a:prstGeom prst="rect">
            <a:avLst/>
          </a:prstGeom>
          <a:solidFill>
            <a:schemeClr val="bg1">
              <a:alpha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482565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3972" y="914401"/>
            <a:ext cx="6653372" cy="3322793"/>
          </a:xfrm>
          <a:prstGeom prst="rect">
            <a:avLst/>
          </a:prstGeom>
          <a:solidFill>
            <a:schemeClr val="accent1">
              <a:lumMod val="20000"/>
              <a:lumOff val="80000"/>
              <a:alpha val="62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0" y="0"/>
            <a:ext cx="9144000" cy="762000"/>
          </a:xfrm>
        </p:spPr>
        <p:txBody>
          <a:bodyPr>
            <a:normAutofit/>
          </a:bodyPr>
          <a:lstStyle/>
          <a:p>
            <a:r>
              <a:rPr lang="en-US" sz="3200" dirty="0" smtClean="0"/>
              <a:t>Example: </a:t>
            </a:r>
            <a:r>
              <a:rPr lang="en-US" sz="3200" dirty="0" err="1" smtClean="0"/>
              <a:t>Dijsktra’s</a:t>
            </a:r>
            <a:r>
              <a:rPr lang="en-US" sz="3200" dirty="0" smtClean="0"/>
              <a:t> shortest path algorithm</a:t>
            </a:r>
            <a:endParaRPr lang="en-US" sz="3200" dirty="0"/>
          </a:p>
        </p:txBody>
      </p:sp>
      <p:sp>
        <p:nvSpPr>
          <p:cNvPr id="3" name="Date Placeholder 2"/>
          <p:cNvSpPr>
            <a:spLocks noGrp="1"/>
          </p:cNvSpPr>
          <p:nvPr>
            <p:ph type="dt" sz="half" idx="10"/>
          </p:nvPr>
        </p:nvSpPr>
        <p:spPr/>
        <p:txBody>
          <a:bodyPr/>
          <a:lstStyle/>
          <a:p>
            <a:r>
              <a:rPr lang="en-US" smtClean="0"/>
              <a:t>FSE’11: Szeged, Hungary.</a:t>
            </a:r>
            <a:endParaRPr lang="en-US" dirty="0"/>
          </a:p>
        </p:txBody>
      </p:sp>
      <p:sp>
        <p:nvSpPr>
          <p:cNvPr id="6" name="Slide Number Placeholder 5"/>
          <p:cNvSpPr>
            <a:spLocks noGrp="1"/>
          </p:cNvSpPr>
          <p:nvPr>
            <p:ph type="sldNum" sz="quarter" idx="12"/>
          </p:nvPr>
        </p:nvSpPr>
        <p:spPr/>
        <p:txBody>
          <a:bodyPr/>
          <a:lstStyle/>
          <a:p>
            <a:fld id="{CF514AF9-C0A3-D948-905C-91873489708A}" type="slidenum">
              <a:rPr lang="en-US" smtClean="0"/>
              <a:pPr/>
              <a:t>28</a:t>
            </a:fld>
            <a:endParaRPr lang="en-US" dirty="0"/>
          </a:p>
        </p:txBody>
      </p:sp>
      <p:sp>
        <p:nvSpPr>
          <p:cNvPr id="10" name="Footer Placeholder 9"/>
          <p:cNvSpPr>
            <a:spLocks noGrp="1"/>
          </p:cNvSpPr>
          <p:nvPr>
            <p:ph type="ftr" sz="quarter" idx="11"/>
          </p:nvPr>
        </p:nvSpPr>
        <p:spPr/>
        <p:txBody>
          <a:bodyPr/>
          <a:lstStyle/>
          <a:p>
            <a:r>
              <a:rPr lang="en-US" smtClean="0"/>
              <a:t>Proving programs robust</a:t>
            </a:r>
            <a:endParaRPr lang="en-US" dirty="0"/>
          </a:p>
        </p:txBody>
      </p:sp>
      <p:sp>
        <p:nvSpPr>
          <p:cNvPr id="4" name="Content Placeholder 2"/>
          <p:cNvSpPr txBox="1">
            <a:spLocks/>
          </p:cNvSpPr>
          <p:nvPr/>
        </p:nvSpPr>
        <p:spPr bwMode="auto">
          <a:xfrm>
            <a:off x="-34858" y="892629"/>
            <a:ext cx="6892858" cy="3344565"/>
          </a:xfrm>
          <a:prstGeom prst="rect">
            <a:avLst/>
          </a:prstGeom>
          <a:noFill/>
          <a:ln w="9525">
            <a:noFill/>
            <a:miter lim="800000"/>
            <a:headEnd/>
            <a:tailEnd/>
          </a:ln>
        </p:spPr>
        <p:txBody>
          <a:bodyPr/>
          <a:lstStyle/>
          <a:p>
            <a:pPr marL="342900" indent="-342900" eaLnBrk="0" hangingPunct="0">
              <a:spcBef>
                <a:spcPts val="0"/>
              </a:spcBef>
              <a:spcAft>
                <a:spcPts val="600"/>
              </a:spcAft>
              <a:defRPr/>
            </a:pPr>
            <a:r>
              <a:rPr lang="en-US" sz="2000" b="1" kern="0" dirty="0" smtClean="0">
                <a:latin typeface="Consolas" pitchFamily="49" charset="0"/>
                <a:cs typeface="Consolas" pitchFamily="49" charset="0"/>
              </a:rPr>
              <a:t>procedure </a:t>
            </a:r>
            <a:r>
              <a:rPr lang="en-US" sz="2000" b="1" i="1" kern="0" dirty="0" err="1" smtClean="0">
                <a:latin typeface="Consolas" pitchFamily="49" charset="0"/>
                <a:cs typeface="Consolas" pitchFamily="49" charset="0"/>
              </a:rPr>
              <a:t>Dijkstra</a:t>
            </a:r>
            <a:r>
              <a:rPr lang="en-US" sz="2000" kern="0" dirty="0" smtClean="0">
                <a:latin typeface="Consolas" pitchFamily="49" charset="0"/>
                <a:cs typeface="Consolas" pitchFamily="49" charset="0"/>
              </a:rPr>
              <a:t>(</a:t>
            </a:r>
            <a:r>
              <a:rPr lang="en-US" sz="2000" b="1" i="1" kern="0" dirty="0" smtClean="0">
                <a:solidFill>
                  <a:srgbClr val="C00000"/>
                </a:solidFill>
                <a:latin typeface="Consolas" pitchFamily="49" charset="0"/>
                <a:cs typeface="Consolas" pitchFamily="49" charset="0"/>
              </a:rPr>
              <a:t>G</a:t>
            </a:r>
            <a:r>
              <a:rPr lang="en-US" sz="2000" kern="0" dirty="0" smtClean="0">
                <a:solidFill>
                  <a:schemeClr val="tx1">
                    <a:lumMod val="95000"/>
                    <a:lumOff val="5000"/>
                  </a:schemeClr>
                </a:solidFill>
                <a:latin typeface="Consolas" pitchFamily="49" charset="0"/>
                <a:cs typeface="Consolas" pitchFamily="49" charset="0"/>
              </a:rPr>
              <a:t>: graph, </a:t>
            </a:r>
            <a:r>
              <a:rPr lang="en-US" sz="2000" i="1" kern="0" dirty="0" err="1" smtClean="0">
                <a:solidFill>
                  <a:schemeClr val="tx1">
                    <a:lumMod val="95000"/>
                    <a:lumOff val="5000"/>
                  </a:schemeClr>
                </a:solidFill>
                <a:latin typeface="Consolas" pitchFamily="49" charset="0"/>
                <a:cs typeface="Consolas" pitchFamily="49" charset="0"/>
              </a:rPr>
              <a:t>src</a:t>
            </a:r>
            <a:r>
              <a:rPr lang="en-US" sz="2000" kern="0" dirty="0" smtClean="0">
                <a:solidFill>
                  <a:schemeClr val="tx1">
                    <a:lumMod val="95000"/>
                    <a:lumOff val="5000"/>
                  </a:schemeClr>
                </a:solidFill>
                <a:latin typeface="Consolas" pitchFamily="49" charset="0"/>
                <a:cs typeface="Consolas" pitchFamily="49" charset="0"/>
              </a:rPr>
              <a:t>: node</a:t>
            </a:r>
            <a:r>
              <a:rPr lang="en-US" sz="2000" kern="0" dirty="0" smtClean="0">
                <a:latin typeface="Consolas" pitchFamily="49" charset="0"/>
                <a:cs typeface="Consolas" pitchFamily="49" charset="0"/>
              </a:rPr>
              <a:t>):</a:t>
            </a:r>
          </a:p>
          <a:p>
            <a:pPr marL="342900" indent="-342900" eaLnBrk="0" hangingPunct="0">
              <a:spcBef>
                <a:spcPts val="0"/>
              </a:spcBef>
              <a:spcAft>
                <a:spcPts val="600"/>
              </a:spcAft>
              <a:defRPr/>
            </a:pPr>
            <a:r>
              <a:rPr lang="en-US" sz="2000" kern="0" dirty="0" smtClean="0">
                <a:latin typeface="Consolas" pitchFamily="49" charset="0"/>
                <a:cs typeface="Consolas" pitchFamily="49" charset="0"/>
              </a:rPr>
              <a:t>	</a:t>
            </a:r>
            <a:r>
              <a:rPr lang="en-US" sz="2000" b="1" kern="0" dirty="0" smtClean="0">
                <a:latin typeface="Consolas" pitchFamily="49" charset="0"/>
                <a:cs typeface="Consolas" pitchFamily="49" charset="0"/>
              </a:rPr>
              <a:t>for </a:t>
            </a:r>
            <a:r>
              <a:rPr lang="en-US" sz="2000" b="1" kern="0" dirty="0">
                <a:latin typeface="Consolas" pitchFamily="49" charset="0"/>
                <a:cs typeface="Consolas" pitchFamily="49" charset="0"/>
              </a:rPr>
              <a:t>each </a:t>
            </a:r>
            <a:r>
              <a:rPr lang="en-US" sz="2000" kern="0" dirty="0">
                <a:latin typeface="Consolas" pitchFamily="49" charset="0"/>
                <a:cs typeface="Consolas" pitchFamily="49" charset="0"/>
              </a:rPr>
              <a:t>node </a:t>
            </a:r>
            <a:r>
              <a:rPr lang="en-US" sz="2000" i="1" kern="0" dirty="0">
                <a:latin typeface="Consolas" pitchFamily="49" charset="0"/>
                <a:cs typeface="Consolas" pitchFamily="49" charset="0"/>
              </a:rPr>
              <a:t>v</a:t>
            </a:r>
            <a:r>
              <a:rPr lang="en-US" sz="2000" kern="0" dirty="0">
                <a:latin typeface="Consolas" pitchFamily="49" charset="0"/>
                <a:cs typeface="Consolas" pitchFamily="49" charset="0"/>
              </a:rPr>
              <a:t> </a:t>
            </a:r>
            <a:r>
              <a:rPr lang="en-US" sz="2000" b="1" kern="0" dirty="0">
                <a:latin typeface="Consolas" pitchFamily="49" charset="0"/>
                <a:cs typeface="Consolas" pitchFamily="49" charset="0"/>
              </a:rPr>
              <a:t>in</a:t>
            </a:r>
            <a:r>
              <a:rPr lang="en-US" sz="2000" kern="0" dirty="0">
                <a:latin typeface="Consolas" pitchFamily="49" charset="0"/>
                <a:cs typeface="Consolas" pitchFamily="49" charset="0"/>
              </a:rPr>
              <a:t> </a:t>
            </a:r>
            <a:r>
              <a:rPr lang="en-US" sz="2000" i="1" kern="0" dirty="0" smtClean="0">
                <a:latin typeface="Consolas" pitchFamily="49" charset="0"/>
                <a:cs typeface="Consolas" pitchFamily="49" charset="0"/>
              </a:rPr>
              <a:t>G</a:t>
            </a:r>
            <a:r>
              <a:rPr lang="en-US" sz="2000" kern="0" dirty="0">
                <a:latin typeface="Consolas" pitchFamily="49" charset="0"/>
                <a:cs typeface="Consolas" pitchFamily="49" charset="0"/>
              </a:rPr>
              <a:t>:</a:t>
            </a:r>
            <a:r>
              <a:rPr lang="en-US" sz="2000" b="1" kern="0" dirty="0" smtClean="0">
                <a:latin typeface="Consolas" pitchFamily="49" charset="0"/>
                <a:cs typeface="Consolas" pitchFamily="49" charset="0"/>
              </a:rPr>
              <a:t> </a:t>
            </a:r>
            <a:r>
              <a:rPr lang="en-US" sz="2000" i="1" kern="0" dirty="0" smtClean="0">
                <a:latin typeface="Consolas" pitchFamily="49" charset="0"/>
                <a:cs typeface="Consolas" pitchFamily="49" charset="0"/>
              </a:rPr>
              <a:t>d</a:t>
            </a:r>
            <a:r>
              <a:rPr lang="en-US" sz="2000" kern="0" dirty="0" smtClean="0">
                <a:latin typeface="Consolas" pitchFamily="49" charset="0"/>
                <a:cs typeface="Consolas" pitchFamily="49" charset="0"/>
              </a:rPr>
              <a:t>[</a:t>
            </a:r>
            <a:r>
              <a:rPr lang="en-US" sz="2000" i="1" kern="0" dirty="0" smtClean="0">
                <a:latin typeface="Consolas" pitchFamily="49" charset="0"/>
                <a:cs typeface="Consolas" pitchFamily="49" charset="0"/>
              </a:rPr>
              <a:t>v</a:t>
            </a:r>
            <a:r>
              <a:rPr lang="en-US" sz="2000" kern="0" dirty="0">
                <a:latin typeface="Consolas" pitchFamily="49" charset="0"/>
                <a:cs typeface="Consolas" pitchFamily="49" charset="0"/>
              </a:rPr>
              <a:t>] </a:t>
            </a:r>
            <a:r>
              <a:rPr lang="en-US" sz="2000" kern="0" dirty="0" smtClean="0">
                <a:latin typeface="Consolas" pitchFamily="49" charset="0"/>
                <a:cs typeface="Consolas" pitchFamily="49" charset="0"/>
              </a:rPr>
              <a:t>= </a:t>
            </a:r>
            <a:r>
              <a:rPr lang="en-US" sz="2400" b="1" dirty="0" smtClean="0">
                <a:sym typeface="Symbol"/>
              </a:rPr>
              <a:t></a:t>
            </a:r>
          </a:p>
          <a:p>
            <a:pPr marL="342900" indent="-342900" eaLnBrk="0" hangingPunct="0">
              <a:spcBef>
                <a:spcPts val="0"/>
              </a:spcBef>
              <a:spcAft>
                <a:spcPts val="600"/>
              </a:spcAft>
              <a:defRPr/>
            </a:pPr>
            <a:r>
              <a:rPr lang="en-US" sz="2400" b="1" kern="0" dirty="0">
                <a:latin typeface="Consolas" pitchFamily="49" charset="0"/>
                <a:cs typeface="Consolas" pitchFamily="49" charset="0"/>
                <a:sym typeface="Symbol"/>
              </a:rPr>
              <a:t>	</a:t>
            </a:r>
            <a:r>
              <a:rPr lang="en-US" sz="2000" i="1" kern="0" dirty="0" smtClean="0">
                <a:latin typeface="Consolas" pitchFamily="49" charset="0"/>
                <a:cs typeface="Consolas" pitchFamily="49" charset="0"/>
                <a:sym typeface="Symbol"/>
              </a:rPr>
              <a:t>d</a:t>
            </a:r>
            <a:r>
              <a:rPr lang="en-US" sz="2000" kern="0" dirty="0" smtClean="0">
                <a:latin typeface="Consolas" pitchFamily="49" charset="0"/>
                <a:cs typeface="Consolas" pitchFamily="49" charset="0"/>
                <a:sym typeface="Symbol"/>
              </a:rPr>
              <a:t>[</a:t>
            </a:r>
            <a:r>
              <a:rPr lang="en-US" sz="2000" i="1" kern="0" dirty="0" err="1" smtClean="0">
                <a:latin typeface="Consolas" pitchFamily="49" charset="0"/>
                <a:cs typeface="Consolas" pitchFamily="49" charset="0"/>
                <a:sym typeface="Symbol"/>
              </a:rPr>
              <a:t>src</a:t>
            </a:r>
            <a:r>
              <a:rPr lang="en-US" sz="2000" kern="0" dirty="0">
                <a:latin typeface="Consolas" pitchFamily="49" charset="0"/>
                <a:cs typeface="Consolas" pitchFamily="49" charset="0"/>
                <a:sym typeface="Symbol"/>
              </a:rPr>
              <a:t>]</a:t>
            </a:r>
            <a:r>
              <a:rPr lang="en-US" sz="2000" i="1" kern="0" dirty="0" smtClean="0">
                <a:latin typeface="Consolas" pitchFamily="49" charset="0"/>
                <a:cs typeface="Consolas" pitchFamily="49" charset="0"/>
                <a:sym typeface="Symbol"/>
              </a:rPr>
              <a:t> </a:t>
            </a:r>
            <a:r>
              <a:rPr lang="en-US" sz="2000" kern="0" dirty="0" smtClean="0">
                <a:latin typeface="Consolas" pitchFamily="49" charset="0"/>
                <a:cs typeface="Consolas" pitchFamily="49" charset="0"/>
                <a:sym typeface="Symbol"/>
              </a:rPr>
              <a:t>=</a:t>
            </a:r>
            <a:r>
              <a:rPr lang="en-US" sz="2000" i="1" kern="0" dirty="0" smtClean="0">
                <a:latin typeface="Consolas" pitchFamily="49" charset="0"/>
                <a:cs typeface="Consolas" pitchFamily="49" charset="0"/>
                <a:sym typeface="Symbol"/>
              </a:rPr>
              <a:t> 0</a:t>
            </a:r>
            <a:r>
              <a:rPr lang="en-US" sz="2000" kern="0" dirty="0" smtClean="0">
                <a:latin typeface="Consolas" pitchFamily="49" charset="0"/>
                <a:cs typeface="Consolas" pitchFamily="49" charset="0"/>
              </a:rPr>
              <a:t>; </a:t>
            </a:r>
            <a:r>
              <a:rPr lang="en-US" sz="2000" i="1" kern="0" dirty="0" smtClean="0">
                <a:latin typeface="Consolas" pitchFamily="49" charset="0"/>
                <a:cs typeface="Consolas" pitchFamily="49" charset="0"/>
              </a:rPr>
              <a:t>W </a:t>
            </a:r>
            <a:r>
              <a:rPr lang="en-US" sz="2000" kern="0" dirty="0" smtClean="0">
                <a:latin typeface="Consolas" pitchFamily="49" charset="0"/>
                <a:cs typeface="Consolas" pitchFamily="49" charset="0"/>
              </a:rPr>
              <a:t>:= edges of </a:t>
            </a:r>
            <a:r>
              <a:rPr lang="en-US" sz="2000" i="1" kern="0" dirty="0" smtClean="0">
                <a:latin typeface="Consolas" pitchFamily="49" charset="0"/>
                <a:cs typeface="Consolas" pitchFamily="49" charset="0"/>
              </a:rPr>
              <a:t>G</a:t>
            </a:r>
            <a:endParaRPr lang="en-US" sz="2000" kern="0" dirty="0" smtClean="0">
              <a:latin typeface="Consolas" pitchFamily="49" charset="0"/>
              <a:cs typeface="Consolas" pitchFamily="49" charset="0"/>
            </a:endParaRPr>
          </a:p>
          <a:p>
            <a:pPr marL="800100" lvl="1" indent="-342900" eaLnBrk="0" hangingPunct="0">
              <a:spcBef>
                <a:spcPts val="0"/>
              </a:spcBef>
              <a:spcAft>
                <a:spcPts val="600"/>
              </a:spcAft>
              <a:defRPr/>
            </a:pPr>
            <a:r>
              <a:rPr lang="en-US" sz="2000" b="1" kern="0" dirty="0" smtClean="0">
                <a:latin typeface="Consolas" pitchFamily="49" charset="0"/>
                <a:cs typeface="Consolas" pitchFamily="49" charset="0"/>
              </a:rPr>
              <a:t>while</a:t>
            </a:r>
            <a:r>
              <a:rPr lang="en-US" sz="2000" kern="0" dirty="0" smtClean="0">
                <a:latin typeface="Consolas" pitchFamily="49" charset="0"/>
                <a:cs typeface="Consolas" pitchFamily="49" charset="0"/>
              </a:rPr>
              <a:t> </a:t>
            </a:r>
            <a:r>
              <a:rPr lang="en-US" sz="2000" i="1" kern="0" dirty="0" smtClean="0">
                <a:latin typeface="Consolas" pitchFamily="49" charset="0"/>
                <a:cs typeface="Consolas" pitchFamily="49" charset="0"/>
              </a:rPr>
              <a:t>W</a:t>
            </a:r>
            <a:r>
              <a:rPr lang="en-US" sz="2000" kern="0" dirty="0" smtClean="0">
                <a:latin typeface="Consolas" pitchFamily="49" charset="0"/>
                <a:cs typeface="Consolas" pitchFamily="49" charset="0"/>
              </a:rPr>
              <a:t> </a:t>
            </a:r>
            <a:r>
              <a:rPr lang="en-US" sz="2000" b="1" kern="0" dirty="0" smtClean="0">
                <a:latin typeface="Consolas" pitchFamily="49" charset="0"/>
                <a:cs typeface="Consolas" pitchFamily="49" charset="0"/>
              </a:rPr>
              <a:t>is not empty </a:t>
            </a:r>
          </a:p>
          <a:p>
            <a:pPr marL="800100" lvl="1" indent="-342900" eaLnBrk="0" hangingPunct="0">
              <a:spcBef>
                <a:spcPts val="0"/>
              </a:spcBef>
              <a:spcAft>
                <a:spcPts val="600"/>
              </a:spcAft>
              <a:defRPr/>
            </a:pPr>
            <a:r>
              <a:rPr lang="en-US" sz="2000" kern="0" dirty="0">
                <a:solidFill>
                  <a:schemeClr val="tx1">
                    <a:lumMod val="95000"/>
                    <a:lumOff val="5000"/>
                  </a:schemeClr>
                </a:solidFill>
                <a:latin typeface="Consolas" pitchFamily="49" charset="0"/>
                <a:cs typeface="Consolas" pitchFamily="49" charset="0"/>
              </a:rPr>
              <a:t>	</a:t>
            </a:r>
            <a:r>
              <a:rPr lang="en-US" sz="2000" kern="0" dirty="0" smtClean="0">
                <a:solidFill>
                  <a:schemeClr val="tx1">
                    <a:lumMod val="95000"/>
                    <a:lumOff val="5000"/>
                  </a:schemeClr>
                </a:solidFill>
                <a:latin typeface="Consolas" pitchFamily="49" charset="0"/>
                <a:cs typeface="Consolas" pitchFamily="49" charset="0"/>
              </a:rPr>
              <a:t>remove </a:t>
            </a:r>
            <a:r>
              <a:rPr lang="en-US" sz="2000" i="1" kern="0" dirty="0" smtClean="0">
                <a:solidFill>
                  <a:schemeClr val="tx1">
                    <a:lumMod val="95000"/>
                    <a:lumOff val="5000"/>
                  </a:schemeClr>
                </a:solidFill>
                <a:latin typeface="Consolas" pitchFamily="49" charset="0"/>
                <a:cs typeface="Consolas" pitchFamily="49" charset="0"/>
              </a:rPr>
              <a:t>G</a:t>
            </a:r>
            <a:r>
              <a:rPr lang="en-US" sz="2000" kern="0" dirty="0" smtClean="0">
                <a:solidFill>
                  <a:schemeClr val="tx1">
                    <a:lumMod val="95000"/>
                    <a:lumOff val="5000"/>
                  </a:schemeClr>
                </a:solidFill>
                <a:latin typeface="Consolas" pitchFamily="49" charset="0"/>
                <a:cs typeface="Consolas" pitchFamily="49" charset="0"/>
              </a:rPr>
              <a:t>[</a:t>
            </a:r>
            <a:r>
              <a:rPr lang="en-US" sz="2000" i="1" kern="0" dirty="0" err="1" smtClean="0">
                <a:solidFill>
                  <a:schemeClr val="tx1">
                    <a:lumMod val="95000"/>
                    <a:lumOff val="5000"/>
                  </a:schemeClr>
                </a:solidFill>
                <a:latin typeface="Consolas" pitchFamily="49" charset="0"/>
                <a:cs typeface="Consolas" pitchFamily="49" charset="0"/>
              </a:rPr>
              <a:t>w,v</a:t>
            </a:r>
            <a:r>
              <a:rPr lang="en-US" sz="2000" kern="0" dirty="0" smtClean="0">
                <a:solidFill>
                  <a:schemeClr val="tx1">
                    <a:lumMod val="95000"/>
                    <a:lumOff val="5000"/>
                  </a:schemeClr>
                </a:solidFill>
                <a:latin typeface="Consolas" pitchFamily="49" charset="0"/>
                <a:cs typeface="Consolas" pitchFamily="49" charset="0"/>
              </a:rPr>
              <a:t>] from </a:t>
            </a:r>
            <a:r>
              <a:rPr lang="en-US" sz="2000" i="1" kern="0" dirty="0" smtClean="0">
                <a:solidFill>
                  <a:schemeClr val="tx1">
                    <a:lumMod val="95000"/>
                    <a:lumOff val="5000"/>
                  </a:schemeClr>
                </a:solidFill>
                <a:latin typeface="Consolas" pitchFamily="49" charset="0"/>
                <a:cs typeface="Consolas" pitchFamily="49" charset="0"/>
              </a:rPr>
              <a:t>W</a:t>
            </a:r>
            <a:r>
              <a:rPr lang="en-US" sz="2000" kern="0" dirty="0" smtClean="0">
                <a:solidFill>
                  <a:schemeClr val="tx1">
                    <a:lumMod val="95000"/>
                    <a:lumOff val="5000"/>
                  </a:schemeClr>
                </a:solidFill>
                <a:latin typeface="Consolas" pitchFamily="49" charset="0"/>
                <a:cs typeface="Consolas" pitchFamily="49" charset="0"/>
              </a:rPr>
              <a:t> </a:t>
            </a:r>
            <a:r>
              <a:rPr lang="en-US" sz="2000" kern="0" dirty="0" err="1" smtClean="0">
                <a:solidFill>
                  <a:schemeClr val="tx1">
                    <a:lumMod val="95000"/>
                    <a:lumOff val="5000"/>
                  </a:schemeClr>
                </a:solidFill>
                <a:latin typeface="Consolas" pitchFamily="49" charset="0"/>
                <a:cs typeface="Consolas" pitchFamily="49" charset="0"/>
              </a:rPr>
              <a:t>s.t.</a:t>
            </a:r>
            <a:r>
              <a:rPr lang="en-US" sz="2000" kern="0" dirty="0" smtClean="0">
                <a:solidFill>
                  <a:schemeClr val="tx1">
                    <a:lumMod val="95000"/>
                    <a:lumOff val="5000"/>
                  </a:schemeClr>
                </a:solidFill>
                <a:latin typeface="Consolas" pitchFamily="49" charset="0"/>
                <a:cs typeface="Consolas" pitchFamily="49" charset="0"/>
              </a:rPr>
              <a:t> </a:t>
            </a:r>
            <a:r>
              <a:rPr lang="en-US" sz="2000" i="1" kern="0" dirty="0" smtClean="0">
                <a:solidFill>
                  <a:schemeClr val="tx1">
                    <a:lumMod val="95000"/>
                    <a:lumOff val="5000"/>
                  </a:schemeClr>
                </a:solidFill>
                <a:latin typeface="Consolas" pitchFamily="49" charset="0"/>
                <a:cs typeface="Consolas" pitchFamily="49" charset="0"/>
              </a:rPr>
              <a:t>d</a:t>
            </a:r>
            <a:r>
              <a:rPr lang="en-US" sz="2000" kern="0" dirty="0" smtClean="0">
                <a:solidFill>
                  <a:schemeClr val="tx1">
                    <a:lumMod val="95000"/>
                    <a:lumOff val="5000"/>
                  </a:schemeClr>
                </a:solidFill>
                <a:latin typeface="Consolas" pitchFamily="49" charset="0"/>
                <a:cs typeface="Consolas" pitchFamily="49" charset="0"/>
              </a:rPr>
              <a:t>[</a:t>
            </a:r>
            <a:r>
              <a:rPr lang="en-US" sz="2000" i="1" kern="0" dirty="0" smtClean="0">
                <a:solidFill>
                  <a:schemeClr val="tx1">
                    <a:lumMod val="95000"/>
                    <a:lumOff val="5000"/>
                  </a:schemeClr>
                </a:solidFill>
                <a:latin typeface="Consolas" pitchFamily="49" charset="0"/>
                <a:cs typeface="Consolas" pitchFamily="49" charset="0"/>
              </a:rPr>
              <a:t>w</a:t>
            </a:r>
            <a:r>
              <a:rPr lang="en-US" sz="2000" kern="0" dirty="0" smtClean="0">
                <a:solidFill>
                  <a:schemeClr val="tx1">
                    <a:lumMod val="95000"/>
                    <a:lumOff val="5000"/>
                  </a:schemeClr>
                </a:solidFill>
                <a:latin typeface="Consolas" pitchFamily="49" charset="0"/>
                <a:cs typeface="Consolas" pitchFamily="49" charset="0"/>
              </a:rPr>
              <a:t>] is minimal </a:t>
            </a:r>
          </a:p>
          <a:p>
            <a:pPr marL="800100" lvl="1" indent="-342900" eaLnBrk="0" hangingPunct="0">
              <a:spcBef>
                <a:spcPts val="0"/>
              </a:spcBef>
              <a:spcAft>
                <a:spcPts val="600"/>
              </a:spcAft>
              <a:defRPr/>
            </a:pPr>
            <a:r>
              <a:rPr lang="en-US" sz="2000" kern="0" dirty="0">
                <a:latin typeface="Consolas" pitchFamily="49" charset="0"/>
                <a:cs typeface="Consolas" pitchFamily="49" charset="0"/>
              </a:rPr>
              <a:t>	</a:t>
            </a:r>
            <a:r>
              <a:rPr lang="en-US" sz="2000" i="1" kern="0" dirty="0" smtClean="0">
                <a:latin typeface="Consolas" pitchFamily="49" charset="0"/>
                <a:cs typeface="Consolas" pitchFamily="49" charset="0"/>
              </a:rPr>
              <a:t>z</a:t>
            </a:r>
            <a:r>
              <a:rPr lang="en-US" sz="2000" kern="0" dirty="0" smtClean="0">
                <a:latin typeface="Consolas" pitchFamily="49" charset="0"/>
                <a:cs typeface="Consolas" pitchFamily="49" charset="0"/>
              </a:rPr>
              <a:t> = </a:t>
            </a:r>
            <a:r>
              <a:rPr lang="en-US" sz="2000" i="1" kern="0" dirty="0" smtClean="0">
                <a:latin typeface="Consolas" pitchFamily="49" charset="0"/>
                <a:cs typeface="Consolas" pitchFamily="49" charset="0"/>
              </a:rPr>
              <a:t>d</a:t>
            </a:r>
            <a:r>
              <a:rPr lang="en-US" sz="2000" kern="0" dirty="0" smtClean="0">
                <a:latin typeface="Consolas" pitchFamily="49" charset="0"/>
                <a:cs typeface="Consolas" pitchFamily="49" charset="0"/>
              </a:rPr>
              <a:t>[</a:t>
            </a:r>
            <a:r>
              <a:rPr lang="en-US" sz="2000" i="1" kern="0" dirty="0" smtClean="0">
                <a:latin typeface="Consolas" pitchFamily="49" charset="0"/>
                <a:cs typeface="Consolas" pitchFamily="49" charset="0"/>
              </a:rPr>
              <a:t>w</a:t>
            </a:r>
            <a:r>
              <a:rPr lang="en-US" sz="2000" kern="0" dirty="0" smtClean="0">
                <a:latin typeface="Consolas" pitchFamily="49" charset="0"/>
                <a:cs typeface="Consolas" pitchFamily="49" charset="0"/>
              </a:rPr>
              <a:t>]</a:t>
            </a:r>
            <a:r>
              <a:rPr lang="en-US" sz="2000" i="1" kern="0" dirty="0" smtClean="0">
                <a:latin typeface="Consolas" pitchFamily="49" charset="0"/>
                <a:cs typeface="Consolas" pitchFamily="49" charset="0"/>
              </a:rPr>
              <a:t> + </a:t>
            </a:r>
            <a:r>
              <a:rPr lang="en-US" sz="2000" i="1" kern="0" dirty="0" smtClean="0">
                <a:solidFill>
                  <a:schemeClr val="tx1">
                    <a:lumMod val="95000"/>
                    <a:lumOff val="5000"/>
                  </a:schemeClr>
                </a:solidFill>
                <a:latin typeface="Consolas" pitchFamily="49" charset="0"/>
                <a:cs typeface="Consolas" pitchFamily="49" charset="0"/>
              </a:rPr>
              <a:t>G</a:t>
            </a:r>
            <a:r>
              <a:rPr lang="en-US" sz="2000" kern="0" dirty="0" smtClean="0">
                <a:solidFill>
                  <a:schemeClr val="tx1">
                    <a:lumMod val="95000"/>
                    <a:lumOff val="5000"/>
                  </a:schemeClr>
                </a:solidFill>
                <a:latin typeface="Consolas" pitchFamily="49" charset="0"/>
                <a:cs typeface="Consolas" pitchFamily="49" charset="0"/>
              </a:rPr>
              <a:t>[</a:t>
            </a:r>
            <a:r>
              <a:rPr lang="en-US" sz="2000" i="1" kern="0" dirty="0" err="1" smtClean="0">
                <a:solidFill>
                  <a:schemeClr val="tx1">
                    <a:lumMod val="95000"/>
                    <a:lumOff val="5000"/>
                  </a:schemeClr>
                </a:solidFill>
                <a:latin typeface="Consolas" pitchFamily="49" charset="0"/>
                <a:cs typeface="Consolas" pitchFamily="49" charset="0"/>
              </a:rPr>
              <a:t>w,v</a:t>
            </a:r>
            <a:r>
              <a:rPr lang="en-US" sz="2000" kern="0" dirty="0" smtClean="0">
                <a:solidFill>
                  <a:schemeClr val="tx1">
                    <a:lumMod val="95000"/>
                    <a:lumOff val="5000"/>
                  </a:schemeClr>
                </a:solidFill>
                <a:latin typeface="Consolas" pitchFamily="49" charset="0"/>
                <a:cs typeface="Consolas" pitchFamily="49" charset="0"/>
              </a:rPr>
              <a:t>]</a:t>
            </a:r>
          </a:p>
          <a:p>
            <a:pPr marL="800100" lvl="1" indent="-342900" eaLnBrk="0" hangingPunct="0">
              <a:spcBef>
                <a:spcPts val="0"/>
              </a:spcBef>
              <a:spcAft>
                <a:spcPts val="600"/>
              </a:spcAft>
              <a:defRPr/>
            </a:pPr>
            <a:r>
              <a:rPr lang="en-US" sz="2000" kern="0" dirty="0">
                <a:solidFill>
                  <a:schemeClr val="tx1">
                    <a:lumMod val="95000"/>
                    <a:lumOff val="5000"/>
                  </a:schemeClr>
                </a:solidFill>
                <a:latin typeface="Consolas" pitchFamily="49" charset="0"/>
                <a:cs typeface="Consolas" pitchFamily="49" charset="0"/>
              </a:rPr>
              <a:t>	</a:t>
            </a:r>
            <a:r>
              <a:rPr lang="en-US" sz="2000" b="1" kern="0" dirty="0" smtClean="0">
                <a:solidFill>
                  <a:schemeClr val="tx1">
                    <a:lumMod val="95000"/>
                    <a:lumOff val="5000"/>
                  </a:schemeClr>
                </a:solidFill>
                <a:latin typeface="Consolas" pitchFamily="49" charset="0"/>
                <a:cs typeface="Consolas" pitchFamily="49" charset="0"/>
              </a:rPr>
              <a:t>if </a:t>
            </a:r>
            <a:r>
              <a:rPr lang="en-US" sz="2000" i="1" kern="0" dirty="0" smtClean="0">
                <a:solidFill>
                  <a:schemeClr val="tx1">
                    <a:lumMod val="95000"/>
                    <a:lumOff val="5000"/>
                  </a:schemeClr>
                </a:solidFill>
                <a:latin typeface="Consolas" pitchFamily="49" charset="0"/>
                <a:cs typeface="Consolas" pitchFamily="49" charset="0"/>
              </a:rPr>
              <a:t>z &lt; d</a:t>
            </a:r>
            <a:r>
              <a:rPr lang="en-US" sz="2000" kern="0" dirty="0" smtClean="0">
                <a:solidFill>
                  <a:schemeClr val="tx1">
                    <a:lumMod val="95000"/>
                    <a:lumOff val="5000"/>
                  </a:schemeClr>
                </a:solidFill>
                <a:latin typeface="Consolas" pitchFamily="49" charset="0"/>
                <a:cs typeface="Consolas" pitchFamily="49" charset="0"/>
              </a:rPr>
              <a:t>[</a:t>
            </a:r>
            <a:r>
              <a:rPr lang="en-US" sz="2000" i="1" kern="0" dirty="0" smtClean="0">
                <a:solidFill>
                  <a:schemeClr val="tx1">
                    <a:lumMod val="95000"/>
                    <a:lumOff val="5000"/>
                  </a:schemeClr>
                </a:solidFill>
                <a:latin typeface="Consolas" pitchFamily="49" charset="0"/>
                <a:cs typeface="Consolas" pitchFamily="49" charset="0"/>
              </a:rPr>
              <a:t>v</a:t>
            </a:r>
            <a:r>
              <a:rPr lang="en-US" sz="2000" kern="0" dirty="0" smtClean="0">
                <a:solidFill>
                  <a:schemeClr val="tx1">
                    <a:lumMod val="95000"/>
                    <a:lumOff val="5000"/>
                  </a:schemeClr>
                </a:solidFill>
                <a:latin typeface="Consolas" pitchFamily="49" charset="0"/>
                <a:cs typeface="Consolas" pitchFamily="49" charset="0"/>
              </a:rPr>
              <a:t>]</a:t>
            </a:r>
          </a:p>
          <a:p>
            <a:pPr marL="800100" lvl="1" indent="-342900" eaLnBrk="0" hangingPunct="0">
              <a:spcBef>
                <a:spcPts val="0"/>
              </a:spcBef>
              <a:spcAft>
                <a:spcPts val="600"/>
              </a:spcAft>
              <a:defRPr/>
            </a:pPr>
            <a:r>
              <a:rPr lang="en-US" sz="2000" kern="0" dirty="0">
                <a:solidFill>
                  <a:schemeClr val="tx1">
                    <a:lumMod val="95000"/>
                    <a:lumOff val="5000"/>
                  </a:schemeClr>
                </a:solidFill>
                <a:latin typeface="Consolas" pitchFamily="49" charset="0"/>
                <a:cs typeface="Consolas" pitchFamily="49" charset="0"/>
              </a:rPr>
              <a:t>	</a:t>
            </a:r>
            <a:r>
              <a:rPr lang="en-US" sz="2000" kern="0" dirty="0" smtClean="0">
                <a:solidFill>
                  <a:schemeClr val="tx1">
                    <a:lumMod val="95000"/>
                    <a:lumOff val="5000"/>
                  </a:schemeClr>
                </a:solidFill>
                <a:latin typeface="Consolas" pitchFamily="49" charset="0"/>
                <a:cs typeface="Consolas" pitchFamily="49" charset="0"/>
              </a:rPr>
              <a:t>		</a:t>
            </a:r>
            <a:r>
              <a:rPr lang="en-US" sz="2000" i="1" kern="0" dirty="0" smtClean="0">
                <a:solidFill>
                  <a:schemeClr val="tx1">
                    <a:lumMod val="95000"/>
                    <a:lumOff val="5000"/>
                  </a:schemeClr>
                </a:solidFill>
                <a:latin typeface="Consolas" pitchFamily="49" charset="0"/>
                <a:cs typeface="Consolas" pitchFamily="49" charset="0"/>
              </a:rPr>
              <a:t>d</a:t>
            </a:r>
            <a:r>
              <a:rPr lang="en-US" sz="2000" kern="0" dirty="0">
                <a:solidFill>
                  <a:schemeClr val="tx1">
                    <a:lumMod val="95000"/>
                    <a:lumOff val="5000"/>
                  </a:schemeClr>
                </a:solidFill>
                <a:latin typeface="Consolas" pitchFamily="49" charset="0"/>
                <a:cs typeface="Consolas" pitchFamily="49" charset="0"/>
              </a:rPr>
              <a:t>[</a:t>
            </a:r>
            <a:r>
              <a:rPr lang="en-US" sz="2000" i="1" kern="0" dirty="0" smtClean="0">
                <a:solidFill>
                  <a:schemeClr val="tx1">
                    <a:lumMod val="95000"/>
                    <a:lumOff val="5000"/>
                  </a:schemeClr>
                </a:solidFill>
                <a:latin typeface="Consolas" pitchFamily="49" charset="0"/>
                <a:cs typeface="Consolas" pitchFamily="49" charset="0"/>
              </a:rPr>
              <a:t>v</a:t>
            </a:r>
            <a:r>
              <a:rPr lang="en-US" sz="2000" kern="0" dirty="0" smtClean="0">
                <a:solidFill>
                  <a:schemeClr val="tx1">
                    <a:lumMod val="95000"/>
                    <a:lumOff val="5000"/>
                  </a:schemeClr>
                </a:solidFill>
                <a:latin typeface="Consolas" pitchFamily="49" charset="0"/>
                <a:cs typeface="Consolas" pitchFamily="49" charset="0"/>
              </a:rPr>
              <a:t>] = </a:t>
            </a:r>
            <a:r>
              <a:rPr lang="en-US" sz="2000" i="1" kern="0" dirty="0" smtClean="0">
                <a:solidFill>
                  <a:schemeClr val="tx1">
                    <a:lumMod val="95000"/>
                    <a:lumOff val="5000"/>
                  </a:schemeClr>
                </a:solidFill>
                <a:latin typeface="Consolas" pitchFamily="49" charset="0"/>
                <a:cs typeface="Consolas" pitchFamily="49" charset="0"/>
              </a:rPr>
              <a:t>z</a:t>
            </a:r>
            <a:r>
              <a:rPr lang="en-US" sz="2000" kern="0" dirty="0" smtClean="0">
                <a:solidFill>
                  <a:schemeClr val="tx1">
                    <a:lumMod val="95000"/>
                    <a:lumOff val="5000"/>
                  </a:schemeClr>
                </a:solidFill>
                <a:latin typeface="Consolas" pitchFamily="49" charset="0"/>
                <a:cs typeface="Consolas" pitchFamily="49" charset="0"/>
              </a:rPr>
              <a:t>; </a:t>
            </a:r>
            <a:r>
              <a:rPr lang="en-US" sz="2000" i="1" kern="0" dirty="0" err="1" smtClean="0">
                <a:solidFill>
                  <a:schemeClr val="tx1">
                    <a:lumMod val="95000"/>
                    <a:lumOff val="5000"/>
                  </a:schemeClr>
                </a:solidFill>
                <a:latin typeface="Consolas" pitchFamily="49" charset="0"/>
                <a:cs typeface="Consolas" pitchFamily="49" charset="0"/>
              </a:rPr>
              <a:t>prev</a:t>
            </a:r>
            <a:r>
              <a:rPr lang="en-US" sz="2000" kern="0" dirty="0" smtClean="0">
                <a:solidFill>
                  <a:schemeClr val="tx1">
                    <a:lumMod val="95000"/>
                    <a:lumOff val="5000"/>
                  </a:schemeClr>
                </a:solidFill>
                <a:latin typeface="Consolas" pitchFamily="49" charset="0"/>
                <a:cs typeface="Consolas" pitchFamily="49" charset="0"/>
              </a:rPr>
              <a:t>[</a:t>
            </a:r>
            <a:r>
              <a:rPr lang="en-US" sz="2000" i="1" kern="0" dirty="0" smtClean="0">
                <a:solidFill>
                  <a:schemeClr val="tx1">
                    <a:lumMod val="95000"/>
                    <a:lumOff val="5000"/>
                  </a:schemeClr>
                </a:solidFill>
                <a:latin typeface="Consolas" pitchFamily="49" charset="0"/>
                <a:cs typeface="Consolas" pitchFamily="49" charset="0"/>
              </a:rPr>
              <a:t>v</a:t>
            </a:r>
            <a:r>
              <a:rPr lang="en-US" sz="2000" kern="0" dirty="0" smtClean="0">
                <a:solidFill>
                  <a:schemeClr val="tx1">
                    <a:lumMod val="95000"/>
                    <a:lumOff val="5000"/>
                  </a:schemeClr>
                </a:solidFill>
                <a:latin typeface="Consolas" pitchFamily="49" charset="0"/>
                <a:cs typeface="Consolas" pitchFamily="49" charset="0"/>
              </a:rPr>
              <a:t>] = </a:t>
            </a:r>
            <a:r>
              <a:rPr lang="en-US" sz="2000" i="1" kern="0" dirty="0" smtClean="0">
                <a:solidFill>
                  <a:schemeClr val="tx1">
                    <a:lumMod val="95000"/>
                    <a:lumOff val="5000"/>
                  </a:schemeClr>
                </a:solidFill>
                <a:latin typeface="Consolas" pitchFamily="49" charset="0"/>
                <a:cs typeface="Consolas" pitchFamily="49" charset="0"/>
              </a:rPr>
              <a:t>w</a:t>
            </a:r>
            <a:r>
              <a:rPr lang="en-US" sz="2000" kern="0" dirty="0">
                <a:latin typeface="Arial"/>
                <a:cs typeface="Arial"/>
              </a:rPr>
              <a:t>	</a:t>
            </a:r>
            <a:endParaRPr lang="en-US" sz="2000" i="1" kern="0" dirty="0" smtClean="0">
              <a:latin typeface="Arial"/>
              <a:cs typeface="Arial"/>
            </a:endParaRPr>
          </a:p>
        </p:txBody>
      </p:sp>
      <p:sp>
        <p:nvSpPr>
          <p:cNvPr id="101" name="Rectangle 100"/>
          <p:cNvSpPr/>
          <p:nvPr/>
        </p:nvSpPr>
        <p:spPr>
          <a:xfrm>
            <a:off x="-34858" y="914400"/>
            <a:ext cx="6892858" cy="1980045"/>
          </a:xfrm>
          <a:prstGeom prst="rect">
            <a:avLst/>
          </a:prstGeom>
          <a:solidFill>
            <a:schemeClr val="bg1">
              <a:alpha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63" name="Group 62"/>
          <p:cNvGrpSpPr/>
          <p:nvPr/>
        </p:nvGrpSpPr>
        <p:grpSpPr>
          <a:xfrm>
            <a:off x="3579918" y="1211739"/>
            <a:ext cx="4796303" cy="3523155"/>
            <a:chOff x="-37871" y="1076769"/>
            <a:chExt cx="4796303" cy="3523155"/>
          </a:xfrm>
        </p:grpSpPr>
        <p:sp>
          <p:nvSpPr>
            <p:cNvPr id="64" name="Rounded Rectangle 63"/>
            <p:cNvSpPr/>
            <p:nvPr/>
          </p:nvSpPr>
          <p:spPr>
            <a:xfrm>
              <a:off x="-37871" y="1076769"/>
              <a:ext cx="3810000" cy="669131"/>
            </a:xfrm>
            <a:prstGeom prst="roundRect">
              <a:avLst/>
            </a:prstGeom>
            <a:solidFill>
              <a:schemeClr val="bg1"/>
            </a:solidFill>
            <a:ln>
              <a:solidFill>
                <a:schemeClr val="tx2">
                  <a:lumMod val="75000"/>
                </a:schemeClr>
              </a:solidFill>
            </a:ln>
          </p:spPr>
          <p:style>
            <a:lnRef idx="1">
              <a:schemeClr val="accent1"/>
            </a:lnRef>
            <a:fillRef idx="3">
              <a:schemeClr val="accent1"/>
            </a:fillRef>
            <a:effectRef idx="2">
              <a:schemeClr val="accent1"/>
            </a:effectRef>
            <a:fontRef idx="minor">
              <a:schemeClr val="lt1"/>
            </a:fontRef>
          </p:style>
          <p:txBody>
            <a:bodyPr lIns="45720" rIns="45720" rtlCol="0" anchor="ctr"/>
            <a:lstStyle/>
            <a:p>
              <a:pPr algn="ctr"/>
              <a:r>
                <a:rPr lang="en-US" sz="2800" b="1" dirty="0" smtClean="0">
                  <a:solidFill>
                    <a:schemeClr val="tx1"/>
                  </a:solidFill>
                </a:rPr>
                <a:t>if d[v] &gt; d[w] + G[</a:t>
              </a:r>
              <a:r>
                <a:rPr lang="en-US" sz="2800" b="1" dirty="0" err="1" smtClean="0">
                  <a:solidFill>
                    <a:schemeClr val="tx1"/>
                  </a:solidFill>
                </a:rPr>
                <a:t>w,v</a:t>
              </a:r>
              <a:r>
                <a:rPr lang="en-US" sz="2800" b="1" dirty="0" smtClean="0">
                  <a:solidFill>
                    <a:schemeClr val="tx1"/>
                  </a:solidFill>
                </a:rPr>
                <a:t>]</a:t>
              </a:r>
              <a:endParaRPr lang="en-US" sz="2800" b="1" dirty="0">
                <a:solidFill>
                  <a:schemeClr val="tx1"/>
                </a:solidFill>
              </a:endParaRPr>
            </a:p>
          </p:txBody>
        </p:sp>
        <p:cxnSp>
          <p:nvCxnSpPr>
            <p:cNvPr id="65" name="Straight Arrow Connector 64"/>
            <p:cNvCxnSpPr>
              <a:stCxn id="64" idx="2"/>
            </p:cNvCxnSpPr>
            <p:nvPr/>
          </p:nvCxnSpPr>
          <p:spPr>
            <a:xfrm flipH="1">
              <a:off x="438149" y="1745900"/>
              <a:ext cx="1428980" cy="1033812"/>
            </a:xfrm>
            <a:prstGeom prst="straightConnector1">
              <a:avLst/>
            </a:prstGeom>
            <a:ln w="38100">
              <a:solidFill>
                <a:schemeClr val="tx2">
                  <a:lumMod val="75000"/>
                </a:schemeClr>
              </a:solidFill>
              <a:headEnd type="none" w="med" len="med"/>
              <a:tailEnd type="triangle" w="med" len="med"/>
            </a:ln>
          </p:spPr>
          <p:style>
            <a:lnRef idx="2">
              <a:schemeClr val="accent1"/>
            </a:lnRef>
            <a:fillRef idx="0">
              <a:schemeClr val="accent1"/>
            </a:fillRef>
            <a:effectRef idx="1">
              <a:schemeClr val="accent1"/>
            </a:effectRef>
            <a:fontRef idx="minor">
              <a:schemeClr val="tx1"/>
            </a:fontRef>
          </p:style>
        </p:cxnSp>
        <p:cxnSp>
          <p:nvCxnSpPr>
            <p:cNvPr id="66" name="Straight Arrow Connector 65"/>
            <p:cNvCxnSpPr>
              <a:stCxn id="64" idx="2"/>
              <a:endCxn id="70" idx="0"/>
            </p:cNvCxnSpPr>
            <p:nvPr/>
          </p:nvCxnSpPr>
          <p:spPr>
            <a:xfrm>
              <a:off x="1867129" y="1745900"/>
              <a:ext cx="1292574" cy="577731"/>
            </a:xfrm>
            <a:prstGeom prst="straightConnector1">
              <a:avLst/>
            </a:prstGeom>
            <a:ln w="38100">
              <a:solidFill>
                <a:schemeClr val="tx2">
                  <a:lumMod val="75000"/>
                </a:schemeClr>
              </a:solidFill>
              <a:headEnd type="none" w="med" len="med"/>
              <a:tailEnd type="triangle" w="med" len="med"/>
            </a:ln>
          </p:spPr>
          <p:style>
            <a:lnRef idx="2">
              <a:schemeClr val="accent1"/>
            </a:lnRef>
            <a:fillRef idx="0">
              <a:schemeClr val="accent1"/>
            </a:fillRef>
            <a:effectRef idx="1">
              <a:schemeClr val="accent1"/>
            </a:effectRef>
            <a:fontRef idx="minor">
              <a:schemeClr val="tx1"/>
            </a:fontRef>
          </p:style>
        </p:cxnSp>
        <p:sp>
          <p:nvSpPr>
            <p:cNvPr id="67" name="TextBox 66"/>
            <p:cNvSpPr txBox="1"/>
            <p:nvPr/>
          </p:nvSpPr>
          <p:spPr>
            <a:xfrm>
              <a:off x="2133576" y="1892743"/>
              <a:ext cx="322524" cy="430887"/>
            </a:xfrm>
            <a:prstGeom prst="rect">
              <a:avLst/>
            </a:prstGeom>
            <a:noFill/>
          </p:spPr>
          <p:txBody>
            <a:bodyPr wrap="none" rtlCol="0">
              <a:spAutoFit/>
            </a:bodyPr>
            <a:lstStyle/>
            <a:p>
              <a:r>
                <a:rPr lang="en-US" sz="2200" dirty="0"/>
                <a:t>T</a:t>
              </a:r>
            </a:p>
          </p:txBody>
        </p:sp>
        <p:sp>
          <p:nvSpPr>
            <p:cNvPr id="68" name="TextBox 67"/>
            <p:cNvSpPr txBox="1"/>
            <p:nvPr/>
          </p:nvSpPr>
          <p:spPr>
            <a:xfrm>
              <a:off x="1399899" y="1892743"/>
              <a:ext cx="314510" cy="430887"/>
            </a:xfrm>
            <a:prstGeom prst="rect">
              <a:avLst/>
            </a:prstGeom>
            <a:noFill/>
          </p:spPr>
          <p:txBody>
            <a:bodyPr wrap="none" rtlCol="0">
              <a:spAutoFit/>
            </a:bodyPr>
            <a:lstStyle/>
            <a:p>
              <a:r>
                <a:rPr lang="en-US" sz="2200" dirty="0"/>
                <a:t>F</a:t>
              </a:r>
            </a:p>
          </p:txBody>
        </p:sp>
        <p:sp>
          <p:nvSpPr>
            <p:cNvPr id="70" name="Rounded Rectangle 69"/>
            <p:cNvSpPr/>
            <p:nvPr/>
          </p:nvSpPr>
          <p:spPr>
            <a:xfrm>
              <a:off x="1560973" y="2323631"/>
              <a:ext cx="3197459" cy="662940"/>
            </a:xfrm>
            <a:prstGeom prst="roundRect">
              <a:avLst/>
            </a:prstGeom>
            <a:solidFill>
              <a:schemeClr val="bg1"/>
            </a:solidFill>
            <a:ln>
              <a:solidFill>
                <a:schemeClr val="tx2">
                  <a:lumMod val="75000"/>
                </a:schemeClr>
              </a:solidFill>
            </a:ln>
          </p:spPr>
          <p:style>
            <a:lnRef idx="1">
              <a:schemeClr val="accent1"/>
            </a:lnRef>
            <a:fillRef idx="3">
              <a:schemeClr val="accent1"/>
            </a:fillRef>
            <a:effectRef idx="2">
              <a:schemeClr val="accent1"/>
            </a:effectRef>
            <a:fontRef idx="minor">
              <a:schemeClr val="lt1"/>
            </a:fontRef>
          </p:style>
          <p:txBody>
            <a:bodyPr lIns="45720" rIns="45720" rtlCol="0" anchor="ctr"/>
            <a:lstStyle/>
            <a:p>
              <a:pPr algn="ctr"/>
              <a:r>
                <a:rPr lang="en-US" sz="2800" b="1" dirty="0" smtClean="0">
                  <a:solidFill>
                    <a:schemeClr val="tx1"/>
                  </a:solidFill>
                </a:rPr>
                <a:t>d[v]=d[w] + G[</a:t>
              </a:r>
              <a:r>
                <a:rPr lang="en-US" sz="2800" b="1" dirty="0" err="1" smtClean="0">
                  <a:solidFill>
                    <a:schemeClr val="tx1"/>
                  </a:solidFill>
                </a:rPr>
                <a:t>w,v</a:t>
              </a:r>
              <a:r>
                <a:rPr lang="en-US" sz="2800" b="1" dirty="0" smtClean="0">
                  <a:solidFill>
                    <a:schemeClr val="tx1"/>
                  </a:solidFill>
                </a:rPr>
                <a:t>]</a:t>
              </a:r>
              <a:endParaRPr lang="en-US" sz="2800" b="1" dirty="0">
                <a:solidFill>
                  <a:schemeClr val="tx1"/>
                </a:solidFill>
              </a:endParaRPr>
            </a:p>
          </p:txBody>
        </p:sp>
        <p:sp>
          <p:nvSpPr>
            <p:cNvPr id="71" name="Rounded Rectangle 70"/>
            <p:cNvSpPr/>
            <p:nvPr/>
          </p:nvSpPr>
          <p:spPr>
            <a:xfrm>
              <a:off x="1423462" y="4414983"/>
              <a:ext cx="934460" cy="184941"/>
            </a:xfrm>
            <a:prstGeom prst="roundRect">
              <a:avLst/>
            </a:prstGeom>
            <a:solidFill>
              <a:schemeClr val="bg1"/>
            </a:solidFill>
            <a:ln>
              <a:solidFill>
                <a:schemeClr val="tx2">
                  <a:lumMod val="75000"/>
                </a:schemeClr>
              </a:solidFill>
            </a:ln>
          </p:spPr>
          <p:style>
            <a:lnRef idx="1">
              <a:schemeClr val="accent1"/>
            </a:lnRef>
            <a:fillRef idx="3">
              <a:schemeClr val="accent1"/>
            </a:fillRef>
            <a:effectRef idx="2">
              <a:schemeClr val="accent1"/>
            </a:effectRef>
            <a:fontRef idx="minor">
              <a:schemeClr val="lt1"/>
            </a:fontRef>
          </p:style>
          <p:txBody>
            <a:bodyPr lIns="45720" rIns="45720" rtlCol="0" anchor="ctr"/>
            <a:lstStyle/>
            <a:p>
              <a:pPr algn="ctr"/>
              <a:endParaRPr lang="en-US" dirty="0">
                <a:solidFill>
                  <a:schemeClr val="tx1"/>
                </a:solidFill>
              </a:endParaRPr>
            </a:p>
          </p:txBody>
        </p:sp>
        <p:cxnSp>
          <p:nvCxnSpPr>
            <p:cNvPr id="72" name="Straight Arrow Connector 71"/>
            <p:cNvCxnSpPr>
              <a:stCxn id="70" idx="2"/>
              <a:endCxn id="71" idx="0"/>
            </p:cNvCxnSpPr>
            <p:nvPr/>
          </p:nvCxnSpPr>
          <p:spPr>
            <a:xfrm flipH="1">
              <a:off x="1890692" y="2986571"/>
              <a:ext cx="1269011" cy="1428412"/>
            </a:xfrm>
            <a:prstGeom prst="straightConnector1">
              <a:avLst/>
            </a:prstGeom>
            <a:ln w="38100">
              <a:solidFill>
                <a:schemeClr val="tx2">
                  <a:lumMod val="75000"/>
                </a:schemeClr>
              </a:solidFill>
              <a:headEnd type="none" w="med" len="med"/>
              <a:tailEnd type="triangle" w="med" len="med"/>
            </a:ln>
          </p:spPr>
          <p:style>
            <a:lnRef idx="2">
              <a:schemeClr val="accent1"/>
            </a:lnRef>
            <a:fillRef idx="0">
              <a:schemeClr val="accent1"/>
            </a:fillRef>
            <a:effectRef idx="1">
              <a:schemeClr val="accent1"/>
            </a:effectRef>
            <a:fontRef idx="minor">
              <a:schemeClr val="tx1"/>
            </a:fontRef>
          </p:style>
        </p:cxnSp>
        <p:cxnSp>
          <p:nvCxnSpPr>
            <p:cNvPr id="73" name="Straight Arrow Connector 72"/>
            <p:cNvCxnSpPr/>
            <p:nvPr/>
          </p:nvCxnSpPr>
          <p:spPr>
            <a:xfrm>
              <a:off x="438149" y="2779712"/>
              <a:ext cx="1465667" cy="1635270"/>
            </a:xfrm>
            <a:prstGeom prst="straightConnector1">
              <a:avLst/>
            </a:prstGeom>
            <a:ln w="38100">
              <a:solidFill>
                <a:schemeClr val="tx2">
                  <a:lumMod val="75000"/>
                </a:schemeClr>
              </a:solidFill>
              <a:headEnd type="none" w="med" len="med"/>
              <a:tailEnd type="triangle" w="med" len="med"/>
            </a:ln>
          </p:spPr>
          <p:style>
            <a:lnRef idx="2">
              <a:schemeClr val="accent1"/>
            </a:lnRef>
            <a:fillRef idx="0">
              <a:schemeClr val="accent1"/>
            </a:fillRef>
            <a:effectRef idx="1">
              <a:schemeClr val="accent1"/>
            </a:effectRef>
            <a:fontRef idx="minor">
              <a:schemeClr val="tx1"/>
            </a:fontRef>
          </p:style>
        </p:cxnSp>
      </p:grpSp>
      <p:grpSp>
        <p:nvGrpSpPr>
          <p:cNvPr id="107" name="Group 106"/>
          <p:cNvGrpSpPr/>
          <p:nvPr/>
        </p:nvGrpSpPr>
        <p:grpSpPr>
          <a:xfrm>
            <a:off x="7610324" y="914401"/>
            <a:ext cx="1595902" cy="1467412"/>
            <a:chOff x="5862172" y="3880326"/>
            <a:chExt cx="1595902" cy="1467412"/>
          </a:xfrm>
        </p:grpSpPr>
        <mc:AlternateContent xmlns:mc="http://schemas.openxmlformats.org/markup-compatibility/2006" xmlns:a14="http://schemas.microsoft.com/office/drawing/2010/main">
          <mc:Choice Requires="a14">
            <p:sp>
              <p:nvSpPr>
                <p:cNvPr id="102" name="TextBox 101"/>
                <p:cNvSpPr txBox="1"/>
                <p:nvPr/>
              </p:nvSpPr>
              <p:spPr>
                <a:xfrm>
                  <a:off x="6238873" y="4465101"/>
                  <a:ext cx="1219201" cy="807978"/>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d>
                          <m:dPr>
                            <m:begChr m:val="["/>
                            <m:endChr m:val="]"/>
                            <m:ctrlPr>
                              <a:rPr lang="en-US" sz="2800" i="1" smtClean="0">
                                <a:latin typeface="Cambria Math"/>
                              </a:rPr>
                            </m:ctrlPr>
                          </m:dPr>
                          <m:e>
                            <m:m>
                              <m:mPr>
                                <m:mcs>
                                  <m:mc>
                                    <m:mcPr>
                                      <m:count m:val="2"/>
                                      <m:mcJc m:val="center"/>
                                    </m:mcPr>
                                  </m:mc>
                                </m:mcs>
                                <m:ctrlPr>
                                  <a:rPr lang="en-US" sz="2800" b="0" i="1" smtClean="0">
                                    <a:latin typeface="Cambria Math"/>
                                  </a:rPr>
                                </m:ctrlPr>
                              </m:mPr>
                              <m:mr>
                                <m:e>
                                  <m:r>
                                    <m:rPr>
                                      <m:brk m:alnAt="7"/>
                                    </m:rPr>
                                    <a:rPr lang="en-US" sz="2800" b="0" i="1" smtClean="0">
                                      <a:latin typeface="Cambria Math"/>
                                    </a:rPr>
                                    <m:t>1</m:t>
                                  </m:r>
                                </m:e>
                                <m:e>
                                  <m:r>
                                    <a:rPr lang="en-US" sz="2800" b="0" i="1" smtClean="0">
                                      <a:latin typeface="Cambria Math"/>
                                    </a:rPr>
                                    <m:t>1</m:t>
                                  </m:r>
                                </m:e>
                              </m:mr>
                              <m:mr>
                                <m:e>
                                  <m:r>
                                    <a:rPr lang="en-US" sz="2800" b="0" i="1" smtClean="0">
                                      <a:latin typeface="Cambria Math"/>
                                    </a:rPr>
                                    <m:t>0</m:t>
                                  </m:r>
                                </m:e>
                                <m:e>
                                  <m:r>
                                    <a:rPr lang="en-US" sz="2800" b="0" i="1" smtClean="0">
                                      <a:latin typeface="Cambria Math"/>
                                    </a:rPr>
                                    <m:t>1</m:t>
                                  </m:r>
                                </m:e>
                              </m:mr>
                            </m:m>
                          </m:e>
                        </m:d>
                      </m:oMath>
                    </m:oMathPara>
                  </a14:m>
                  <a:endParaRPr lang="en-US" sz="2800" dirty="0"/>
                </a:p>
              </p:txBody>
            </p:sp>
          </mc:Choice>
          <mc:Fallback xmlns="">
            <p:sp>
              <p:nvSpPr>
                <p:cNvPr id="102" name="TextBox 101"/>
                <p:cNvSpPr txBox="1">
                  <a:spLocks noRot="1" noChangeAspect="1" noMove="1" noResize="1" noEditPoints="1" noAdjustHandles="1" noChangeArrowheads="1" noChangeShapeType="1" noTextEdit="1"/>
                </p:cNvSpPr>
                <p:nvPr/>
              </p:nvSpPr>
              <p:spPr>
                <a:xfrm>
                  <a:off x="6238873" y="4465101"/>
                  <a:ext cx="1219201" cy="807978"/>
                </a:xfrm>
                <a:prstGeom prst="rect">
                  <a:avLst/>
                </a:prstGeom>
                <a:blipFill rotWithShape="1">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3" name="TextBox 102"/>
                <p:cNvSpPr txBox="1"/>
                <p:nvPr/>
              </p:nvSpPr>
              <p:spPr>
                <a:xfrm>
                  <a:off x="6391149" y="3880326"/>
                  <a:ext cx="914651" cy="58477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m>
                          <m:mPr>
                            <m:mcs>
                              <m:mc>
                                <m:mcPr>
                                  <m:count m:val="2"/>
                                  <m:mcJc m:val="center"/>
                                </m:mcPr>
                              </m:mc>
                            </m:mcs>
                            <m:ctrlPr>
                              <a:rPr lang="en-US" sz="3200" b="0" i="1" smtClean="0">
                                <a:latin typeface="Cambria Math"/>
                              </a:rPr>
                            </m:ctrlPr>
                          </m:mPr>
                          <m:mr>
                            <m:e>
                              <m:r>
                                <m:rPr>
                                  <m:brk m:alnAt="7"/>
                                </m:rPr>
                                <a:rPr lang="en-US" sz="3200" b="0" i="1" smtClean="0">
                                  <a:latin typeface="Cambria Math"/>
                                </a:rPr>
                                <m:t>𝑑</m:t>
                              </m:r>
                            </m:e>
                            <m:e>
                              <m:r>
                                <a:rPr lang="en-US" sz="3200" b="0" i="1" smtClean="0">
                                  <a:latin typeface="Cambria Math"/>
                                </a:rPr>
                                <m:t>𝐺</m:t>
                              </m:r>
                            </m:e>
                          </m:mr>
                        </m:m>
                      </m:oMath>
                    </m:oMathPara>
                  </a14:m>
                  <a:endParaRPr lang="en-US" sz="3600" dirty="0"/>
                </a:p>
              </p:txBody>
            </p:sp>
          </mc:Choice>
          <mc:Fallback xmlns="">
            <p:sp>
              <p:nvSpPr>
                <p:cNvPr id="103" name="TextBox 102"/>
                <p:cNvSpPr txBox="1">
                  <a:spLocks noRot="1" noChangeAspect="1" noMove="1" noResize="1" noEditPoints="1" noAdjustHandles="1" noChangeArrowheads="1" noChangeShapeType="1" noTextEdit="1"/>
                </p:cNvSpPr>
                <p:nvPr/>
              </p:nvSpPr>
              <p:spPr>
                <a:xfrm>
                  <a:off x="6391149" y="3880326"/>
                  <a:ext cx="914651" cy="584775"/>
                </a:xfrm>
                <a:prstGeom prst="rect">
                  <a:avLst/>
                </a:prstGeom>
                <a:blipFill rotWithShape="1">
                  <a:blip r:embed="rId4"/>
                  <a:stretch>
                    <a:fillRect r="-8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4" name="TextBox 103"/>
                <p:cNvSpPr txBox="1"/>
                <p:nvPr/>
              </p:nvSpPr>
              <p:spPr>
                <a:xfrm>
                  <a:off x="5862172" y="4528155"/>
                  <a:ext cx="508216" cy="819583"/>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m>
                          <m:mPr>
                            <m:mcs>
                              <m:mc>
                                <m:mcPr>
                                  <m:count m:val="1"/>
                                  <m:mcJc m:val="center"/>
                                </m:mcPr>
                              </m:mc>
                            </m:mcs>
                            <m:ctrlPr>
                              <a:rPr lang="en-US" sz="2800" b="0" i="1" smtClean="0">
                                <a:latin typeface="Cambria Math"/>
                              </a:rPr>
                            </m:ctrlPr>
                          </m:mPr>
                          <m:mr>
                            <m:e>
                              <m:r>
                                <m:rPr>
                                  <m:brk m:alnAt="7"/>
                                </m:rPr>
                                <a:rPr lang="en-US" sz="2800" b="0" i="1" smtClean="0">
                                  <a:latin typeface="Cambria Math"/>
                                </a:rPr>
                                <m:t>𝑑</m:t>
                              </m:r>
                            </m:e>
                          </m:mr>
                          <m:mr>
                            <m:e>
                              <m:r>
                                <a:rPr lang="en-US" sz="2800" b="0" i="1" smtClean="0">
                                  <a:latin typeface="Cambria Math"/>
                                </a:rPr>
                                <m:t>𝐺</m:t>
                              </m:r>
                            </m:e>
                          </m:mr>
                        </m:m>
                      </m:oMath>
                    </m:oMathPara>
                  </a14:m>
                  <a:endParaRPr lang="en-US" sz="2800" dirty="0"/>
                </a:p>
              </p:txBody>
            </p:sp>
          </mc:Choice>
          <mc:Fallback xmlns="">
            <p:sp>
              <p:nvSpPr>
                <p:cNvPr id="104" name="TextBox 103"/>
                <p:cNvSpPr txBox="1">
                  <a:spLocks noRot="1" noChangeAspect="1" noMove="1" noResize="1" noEditPoints="1" noAdjustHandles="1" noChangeArrowheads="1" noChangeShapeType="1" noTextEdit="1"/>
                </p:cNvSpPr>
                <p:nvPr/>
              </p:nvSpPr>
              <p:spPr>
                <a:xfrm>
                  <a:off x="5862172" y="4528155"/>
                  <a:ext cx="508216" cy="819583"/>
                </a:xfrm>
                <a:prstGeom prst="rect">
                  <a:avLst/>
                </a:prstGeom>
                <a:blipFill rotWithShape="1">
                  <a:blip r:embed="rId5"/>
                  <a:stretch>
                    <a:fillRect/>
                  </a:stretch>
                </a:blipFill>
              </p:spPr>
              <p:txBody>
                <a:bodyPr/>
                <a:lstStyle/>
                <a:p>
                  <a:r>
                    <a:rPr lang="en-US">
                      <a:noFill/>
                    </a:rPr>
                    <a:t> </a:t>
                  </a:r>
                </a:p>
              </p:txBody>
            </p:sp>
          </mc:Fallback>
        </mc:AlternateContent>
      </p:grpSp>
      <p:grpSp>
        <p:nvGrpSpPr>
          <p:cNvPr id="108" name="Group 107"/>
          <p:cNvGrpSpPr/>
          <p:nvPr/>
        </p:nvGrpSpPr>
        <p:grpSpPr>
          <a:xfrm>
            <a:off x="1706812" y="1359275"/>
            <a:ext cx="1595902" cy="1467412"/>
            <a:chOff x="5862172" y="3880326"/>
            <a:chExt cx="1595902" cy="1467412"/>
          </a:xfrm>
        </p:grpSpPr>
        <mc:AlternateContent xmlns:mc="http://schemas.openxmlformats.org/markup-compatibility/2006" xmlns:a14="http://schemas.microsoft.com/office/drawing/2010/main">
          <mc:Choice Requires="a14">
            <p:sp>
              <p:nvSpPr>
                <p:cNvPr id="109" name="TextBox 108"/>
                <p:cNvSpPr txBox="1"/>
                <p:nvPr/>
              </p:nvSpPr>
              <p:spPr>
                <a:xfrm>
                  <a:off x="6238873" y="4465101"/>
                  <a:ext cx="1219201" cy="807978"/>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d>
                          <m:dPr>
                            <m:begChr m:val="["/>
                            <m:endChr m:val="]"/>
                            <m:ctrlPr>
                              <a:rPr lang="en-US" sz="2800" i="1" smtClean="0">
                                <a:latin typeface="Cambria Math"/>
                              </a:rPr>
                            </m:ctrlPr>
                          </m:dPr>
                          <m:e>
                            <m:m>
                              <m:mPr>
                                <m:mcs>
                                  <m:mc>
                                    <m:mcPr>
                                      <m:count m:val="2"/>
                                      <m:mcJc m:val="center"/>
                                    </m:mcPr>
                                  </m:mc>
                                </m:mcs>
                                <m:ctrlPr>
                                  <a:rPr lang="en-US" sz="2800" b="0" i="1" smtClean="0">
                                    <a:latin typeface="Cambria Math"/>
                                  </a:rPr>
                                </m:ctrlPr>
                              </m:mPr>
                              <m:mr>
                                <m:e>
                                  <m:r>
                                    <m:rPr>
                                      <m:brk m:alnAt="7"/>
                                    </m:rPr>
                                    <a:rPr lang="en-US" sz="2800" b="0" i="1" smtClean="0">
                                      <a:latin typeface="Cambria Math"/>
                                    </a:rPr>
                                    <m:t>1</m:t>
                                  </m:r>
                                </m:e>
                                <m:e>
                                  <m:r>
                                    <a:rPr lang="en-US" sz="2800" b="0" i="1" smtClean="0">
                                      <a:latin typeface="Cambria Math"/>
                                    </a:rPr>
                                    <m:t>0</m:t>
                                  </m:r>
                                </m:e>
                              </m:mr>
                              <m:mr>
                                <m:e>
                                  <m:r>
                                    <a:rPr lang="en-US" sz="2800" b="0" i="1" smtClean="0">
                                      <a:latin typeface="Cambria Math"/>
                                    </a:rPr>
                                    <m:t>0</m:t>
                                  </m:r>
                                </m:e>
                                <m:e>
                                  <m:r>
                                    <a:rPr lang="en-US" sz="2800" b="0" i="1" smtClean="0">
                                      <a:latin typeface="Cambria Math"/>
                                    </a:rPr>
                                    <m:t>1</m:t>
                                  </m:r>
                                </m:e>
                              </m:mr>
                            </m:m>
                          </m:e>
                        </m:d>
                      </m:oMath>
                    </m:oMathPara>
                  </a14:m>
                  <a:endParaRPr lang="en-US" sz="2800" dirty="0"/>
                </a:p>
              </p:txBody>
            </p:sp>
          </mc:Choice>
          <mc:Fallback xmlns="">
            <p:sp>
              <p:nvSpPr>
                <p:cNvPr id="109" name="TextBox 108"/>
                <p:cNvSpPr txBox="1">
                  <a:spLocks noRot="1" noChangeAspect="1" noMove="1" noResize="1" noEditPoints="1" noAdjustHandles="1" noChangeArrowheads="1" noChangeShapeType="1" noTextEdit="1"/>
                </p:cNvSpPr>
                <p:nvPr/>
              </p:nvSpPr>
              <p:spPr>
                <a:xfrm>
                  <a:off x="6238873" y="4465101"/>
                  <a:ext cx="1219201" cy="807978"/>
                </a:xfrm>
                <a:prstGeom prst="rect">
                  <a:avLst/>
                </a:prstGeom>
                <a:blipFill rotWithShape="1">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0" name="TextBox 109"/>
                <p:cNvSpPr txBox="1"/>
                <p:nvPr/>
              </p:nvSpPr>
              <p:spPr>
                <a:xfrm>
                  <a:off x="6391149" y="3880326"/>
                  <a:ext cx="914651" cy="58477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m>
                          <m:mPr>
                            <m:mcs>
                              <m:mc>
                                <m:mcPr>
                                  <m:count m:val="2"/>
                                  <m:mcJc m:val="center"/>
                                </m:mcPr>
                              </m:mc>
                            </m:mcs>
                            <m:ctrlPr>
                              <a:rPr lang="en-US" sz="3200" b="0" i="1" smtClean="0">
                                <a:latin typeface="Cambria Math"/>
                              </a:rPr>
                            </m:ctrlPr>
                          </m:mPr>
                          <m:mr>
                            <m:e>
                              <m:r>
                                <m:rPr>
                                  <m:brk m:alnAt="7"/>
                                </m:rPr>
                                <a:rPr lang="en-US" sz="3200" b="0" i="1" smtClean="0">
                                  <a:latin typeface="Cambria Math"/>
                                </a:rPr>
                                <m:t>𝑑</m:t>
                              </m:r>
                            </m:e>
                            <m:e>
                              <m:r>
                                <a:rPr lang="en-US" sz="3200" b="0" i="1" smtClean="0">
                                  <a:latin typeface="Cambria Math"/>
                                </a:rPr>
                                <m:t>𝐺</m:t>
                              </m:r>
                            </m:e>
                          </m:mr>
                        </m:m>
                      </m:oMath>
                    </m:oMathPara>
                  </a14:m>
                  <a:endParaRPr lang="en-US" sz="3600" dirty="0"/>
                </a:p>
              </p:txBody>
            </p:sp>
          </mc:Choice>
          <mc:Fallback xmlns="">
            <p:sp>
              <p:nvSpPr>
                <p:cNvPr id="110" name="TextBox 109"/>
                <p:cNvSpPr txBox="1">
                  <a:spLocks noRot="1" noChangeAspect="1" noMove="1" noResize="1" noEditPoints="1" noAdjustHandles="1" noChangeArrowheads="1" noChangeShapeType="1" noTextEdit="1"/>
                </p:cNvSpPr>
                <p:nvPr/>
              </p:nvSpPr>
              <p:spPr>
                <a:xfrm>
                  <a:off x="6391149" y="3880326"/>
                  <a:ext cx="914651" cy="584775"/>
                </a:xfrm>
                <a:prstGeom prst="rect">
                  <a:avLst/>
                </a:prstGeom>
                <a:blipFill rotWithShape="1">
                  <a:blip r:embed="rId7"/>
                  <a:stretch>
                    <a:fillRect r="-8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1" name="TextBox 110"/>
                <p:cNvSpPr txBox="1"/>
                <p:nvPr/>
              </p:nvSpPr>
              <p:spPr>
                <a:xfrm>
                  <a:off x="5862172" y="4528155"/>
                  <a:ext cx="508216" cy="819583"/>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m>
                          <m:mPr>
                            <m:mcs>
                              <m:mc>
                                <m:mcPr>
                                  <m:count m:val="1"/>
                                  <m:mcJc m:val="center"/>
                                </m:mcPr>
                              </m:mc>
                            </m:mcs>
                            <m:ctrlPr>
                              <a:rPr lang="en-US" sz="2800" b="0" i="1" smtClean="0">
                                <a:latin typeface="Cambria Math"/>
                              </a:rPr>
                            </m:ctrlPr>
                          </m:mPr>
                          <m:mr>
                            <m:e>
                              <m:r>
                                <m:rPr>
                                  <m:brk m:alnAt="7"/>
                                </m:rPr>
                                <a:rPr lang="en-US" sz="2800" b="0" i="1" smtClean="0">
                                  <a:latin typeface="Cambria Math"/>
                                </a:rPr>
                                <m:t>𝑑</m:t>
                              </m:r>
                            </m:e>
                          </m:mr>
                          <m:mr>
                            <m:e>
                              <m:r>
                                <a:rPr lang="en-US" sz="2800" b="0" i="1" smtClean="0">
                                  <a:latin typeface="Cambria Math"/>
                                </a:rPr>
                                <m:t>𝐺</m:t>
                              </m:r>
                            </m:e>
                          </m:mr>
                        </m:m>
                      </m:oMath>
                    </m:oMathPara>
                  </a14:m>
                  <a:endParaRPr lang="en-US" sz="2800" dirty="0"/>
                </a:p>
              </p:txBody>
            </p:sp>
          </mc:Choice>
          <mc:Fallback xmlns="">
            <p:sp>
              <p:nvSpPr>
                <p:cNvPr id="111" name="TextBox 110"/>
                <p:cNvSpPr txBox="1">
                  <a:spLocks noRot="1" noChangeAspect="1" noMove="1" noResize="1" noEditPoints="1" noAdjustHandles="1" noChangeArrowheads="1" noChangeShapeType="1" noTextEdit="1"/>
                </p:cNvSpPr>
                <p:nvPr/>
              </p:nvSpPr>
              <p:spPr>
                <a:xfrm>
                  <a:off x="5862172" y="4528155"/>
                  <a:ext cx="508216" cy="819583"/>
                </a:xfrm>
                <a:prstGeom prst="rect">
                  <a:avLst/>
                </a:prstGeom>
                <a:blipFill rotWithShape="1">
                  <a:blip r:embed="rId8"/>
                  <a:stretch>
                    <a:fillRect/>
                  </a:stretch>
                </a:blipFill>
              </p:spPr>
              <p:txBody>
                <a:bodyPr/>
                <a:lstStyle/>
                <a:p>
                  <a:r>
                    <a:rPr lang="en-US">
                      <a:noFill/>
                    </a:rPr>
                    <a:t> </a:t>
                  </a:r>
                </a:p>
              </p:txBody>
            </p:sp>
          </mc:Fallback>
        </mc:AlternateContent>
      </p:grpSp>
      <p:grpSp>
        <p:nvGrpSpPr>
          <p:cNvPr id="112" name="Group 111"/>
          <p:cNvGrpSpPr/>
          <p:nvPr/>
        </p:nvGrpSpPr>
        <p:grpSpPr>
          <a:xfrm>
            <a:off x="4547084" y="5087126"/>
            <a:ext cx="1595902" cy="1467412"/>
            <a:chOff x="5862172" y="3880326"/>
            <a:chExt cx="1595902" cy="1467412"/>
          </a:xfrm>
        </p:grpSpPr>
        <mc:AlternateContent xmlns:mc="http://schemas.openxmlformats.org/markup-compatibility/2006" xmlns:a14="http://schemas.microsoft.com/office/drawing/2010/main">
          <mc:Choice Requires="a14">
            <p:sp>
              <p:nvSpPr>
                <p:cNvPr id="113" name="TextBox 112"/>
                <p:cNvSpPr txBox="1"/>
                <p:nvPr/>
              </p:nvSpPr>
              <p:spPr>
                <a:xfrm>
                  <a:off x="6238873" y="4465101"/>
                  <a:ext cx="1219201" cy="807978"/>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d>
                          <m:dPr>
                            <m:begChr m:val="["/>
                            <m:endChr m:val="]"/>
                            <m:ctrlPr>
                              <a:rPr lang="en-US" sz="2800" i="1" smtClean="0">
                                <a:latin typeface="Cambria Math"/>
                              </a:rPr>
                            </m:ctrlPr>
                          </m:dPr>
                          <m:e>
                            <m:m>
                              <m:mPr>
                                <m:mcs>
                                  <m:mc>
                                    <m:mcPr>
                                      <m:count m:val="2"/>
                                      <m:mcJc m:val="center"/>
                                    </m:mcPr>
                                  </m:mc>
                                </m:mcs>
                                <m:ctrlPr>
                                  <a:rPr lang="en-US" sz="2800" b="0" i="1" smtClean="0">
                                    <a:latin typeface="Cambria Math"/>
                                  </a:rPr>
                                </m:ctrlPr>
                              </m:mPr>
                              <m:mr>
                                <m:e>
                                  <m:r>
                                    <m:rPr>
                                      <m:brk m:alnAt="7"/>
                                    </m:rPr>
                                    <a:rPr lang="en-US" sz="2800" b="0" i="1" smtClean="0">
                                      <a:latin typeface="Cambria Math"/>
                                    </a:rPr>
                                    <m:t>1</m:t>
                                  </m:r>
                                </m:e>
                                <m:e>
                                  <m:r>
                                    <a:rPr lang="en-US" sz="2800" b="0" i="1" smtClean="0">
                                      <a:latin typeface="Cambria Math"/>
                                    </a:rPr>
                                    <m:t>1</m:t>
                                  </m:r>
                                </m:e>
                              </m:mr>
                              <m:mr>
                                <m:e>
                                  <m:r>
                                    <a:rPr lang="en-US" sz="2800" b="0" i="1" smtClean="0">
                                      <a:latin typeface="Cambria Math"/>
                                    </a:rPr>
                                    <m:t>0</m:t>
                                  </m:r>
                                </m:e>
                                <m:e>
                                  <m:r>
                                    <a:rPr lang="en-US" sz="2800" b="0" i="1" smtClean="0">
                                      <a:latin typeface="Cambria Math"/>
                                    </a:rPr>
                                    <m:t>1</m:t>
                                  </m:r>
                                </m:e>
                              </m:mr>
                            </m:m>
                          </m:e>
                        </m:d>
                      </m:oMath>
                    </m:oMathPara>
                  </a14:m>
                  <a:endParaRPr lang="en-US" sz="2800" dirty="0"/>
                </a:p>
              </p:txBody>
            </p:sp>
          </mc:Choice>
          <mc:Fallback xmlns="">
            <p:sp>
              <p:nvSpPr>
                <p:cNvPr id="113" name="TextBox 112"/>
                <p:cNvSpPr txBox="1">
                  <a:spLocks noRot="1" noChangeAspect="1" noMove="1" noResize="1" noEditPoints="1" noAdjustHandles="1" noChangeArrowheads="1" noChangeShapeType="1" noTextEdit="1"/>
                </p:cNvSpPr>
                <p:nvPr/>
              </p:nvSpPr>
              <p:spPr>
                <a:xfrm>
                  <a:off x="6238873" y="4465101"/>
                  <a:ext cx="1219201" cy="807978"/>
                </a:xfrm>
                <a:prstGeom prst="rect">
                  <a:avLst/>
                </a:prstGeom>
                <a:blipFill rotWithShape="1">
                  <a:blip r:embed="rId9"/>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4" name="TextBox 113"/>
                <p:cNvSpPr txBox="1"/>
                <p:nvPr/>
              </p:nvSpPr>
              <p:spPr>
                <a:xfrm>
                  <a:off x="6391149" y="3880326"/>
                  <a:ext cx="914651" cy="58477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m>
                          <m:mPr>
                            <m:mcs>
                              <m:mc>
                                <m:mcPr>
                                  <m:count m:val="2"/>
                                  <m:mcJc m:val="center"/>
                                </m:mcPr>
                              </m:mc>
                            </m:mcs>
                            <m:ctrlPr>
                              <a:rPr lang="en-US" sz="3200" b="0" i="1" smtClean="0">
                                <a:latin typeface="Cambria Math"/>
                              </a:rPr>
                            </m:ctrlPr>
                          </m:mPr>
                          <m:mr>
                            <m:e>
                              <m:r>
                                <m:rPr>
                                  <m:brk m:alnAt="7"/>
                                </m:rPr>
                                <a:rPr lang="en-US" sz="3200" b="0" i="1" smtClean="0">
                                  <a:latin typeface="Cambria Math"/>
                                </a:rPr>
                                <m:t>𝑑</m:t>
                              </m:r>
                            </m:e>
                            <m:e>
                              <m:r>
                                <a:rPr lang="en-US" sz="3200" b="0" i="1" smtClean="0">
                                  <a:latin typeface="Cambria Math"/>
                                </a:rPr>
                                <m:t>𝐺</m:t>
                              </m:r>
                            </m:e>
                          </m:mr>
                        </m:m>
                      </m:oMath>
                    </m:oMathPara>
                  </a14:m>
                  <a:endParaRPr lang="en-US" sz="3600" dirty="0"/>
                </a:p>
              </p:txBody>
            </p:sp>
          </mc:Choice>
          <mc:Fallback xmlns="">
            <p:sp>
              <p:nvSpPr>
                <p:cNvPr id="114" name="TextBox 113"/>
                <p:cNvSpPr txBox="1">
                  <a:spLocks noRot="1" noChangeAspect="1" noMove="1" noResize="1" noEditPoints="1" noAdjustHandles="1" noChangeArrowheads="1" noChangeShapeType="1" noTextEdit="1"/>
                </p:cNvSpPr>
                <p:nvPr/>
              </p:nvSpPr>
              <p:spPr>
                <a:xfrm>
                  <a:off x="6391149" y="3880326"/>
                  <a:ext cx="914651" cy="584775"/>
                </a:xfrm>
                <a:prstGeom prst="rect">
                  <a:avLst/>
                </a:prstGeom>
                <a:blipFill rotWithShape="1">
                  <a:blip r:embed="rId10"/>
                  <a:stretch>
                    <a:fillRect r="-8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5" name="TextBox 114"/>
                <p:cNvSpPr txBox="1"/>
                <p:nvPr/>
              </p:nvSpPr>
              <p:spPr>
                <a:xfrm>
                  <a:off x="5862172" y="4528155"/>
                  <a:ext cx="508216" cy="819583"/>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m>
                          <m:mPr>
                            <m:mcs>
                              <m:mc>
                                <m:mcPr>
                                  <m:count m:val="1"/>
                                  <m:mcJc m:val="center"/>
                                </m:mcPr>
                              </m:mc>
                            </m:mcs>
                            <m:ctrlPr>
                              <a:rPr lang="en-US" sz="2800" b="0" i="1" smtClean="0">
                                <a:latin typeface="Cambria Math"/>
                              </a:rPr>
                            </m:ctrlPr>
                          </m:mPr>
                          <m:mr>
                            <m:e>
                              <m:r>
                                <m:rPr>
                                  <m:brk m:alnAt="7"/>
                                </m:rPr>
                                <a:rPr lang="en-US" sz="2800" b="0" i="1" smtClean="0">
                                  <a:latin typeface="Cambria Math"/>
                                </a:rPr>
                                <m:t>𝑑</m:t>
                              </m:r>
                            </m:e>
                          </m:mr>
                          <m:mr>
                            <m:e>
                              <m:r>
                                <a:rPr lang="en-US" sz="2800" b="0" i="1" smtClean="0">
                                  <a:latin typeface="Cambria Math"/>
                                </a:rPr>
                                <m:t>𝐺</m:t>
                              </m:r>
                            </m:e>
                          </m:mr>
                        </m:m>
                      </m:oMath>
                    </m:oMathPara>
                  </a14:m>
                  <a:endParaRPr lang="en-US" sz="2800" dirty="0"/>
                </a:p>
              </p:txBody>
            </p:sp>
          </mc:Choice>
          <mc:Fallback xmlns="">
            <p:sp>
              <p:nvSpPr>
                <p:cNvPr id="115" name="TextBox 114"/>
                <p:cNvSpPr txBox="1">
                  <a:spLocks noRot="1" noChangeAspect="1" noMove="1" noResize="1" noEditPoints="1" noAdjustHandles="1" noChangeArrowheads="1" noChangeShapeType="1" noTextEdit="1"/>
                </p:cNvSpPr>
                <p:nvPr/>
              </p:nvSpPr>
              <p:spPr>
                <a:xfrm>
                  <a:off x="5862172" y="4528155"/>
                  <a:ext cx="508216" cy="819583"/>
                </a:xfrm>
                <a:prstGeom prst="rect">
                  <a:avLst/>
                </a:prstGeom>
                <a:blipFill rotWithShape="1">
                  <a:blip r:embed="rId11"/>
                  <a:stretch>
                    <a:fillRect/>
                  </a:stretch>
                </a:blipFill>
              </p:spPr>
              <p:txBody>
                <a:bodyPr/>
                <a:lstStyle/>
                <a:p>
                  <a:r>
                    <a:rPr lang="en-US">
                      <a:noFill/>
                    </a:rPr>
                    <a:t> </a:t>
                  </a:r>
                </a:p>
              </p:txBody>
            </p:sp>
          </mc:Fallback>
        </mc:AlternateContent>
      </p:grpSp>
      <p:cxnSp>
        <p:nvCxnSpPr>
          <p:cNvPr id="62" name="Straight Arrow Connector 61"/>
          <p:cNvCxnSpPr>
            <a:endCxn id="64" idx="0"/>
          </p:cNvCxnSpPr>
          <p:nvPr/>
        </p:nvCxnSpPr>
        <p:spPr>
          <a:xfrm>
            <a:off x="5484918" y="766079"/>
            <a:ext cx="0" cy="445660"/>
          </a:xfrm>
          <a:prstGeom prst="straightConnector1">
            <a:avLst/>
          </a:prstGeom>
          <a:ln w="38100">
            <a:solidFill>
              <a:schemeClr val="tx2">
                <a:lumMod val="75000"/>
              </a:schemeClr>
            </a:solidFill>
            <a:headEnd type="none" w="med" len="med"/>
            <a:tailEnd type="triangle" w="med" len="med"/>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870326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3972" y="914401"/>
            <a:ext cx="6653372" cy="3322793"/>
          </a:xfrm>
          <a:prstGeom prst="rect">
            <a:avLst/>
          </a:prstGeom>
          <a:solidFill>
            <a:schemeClr val="accent1">
              <a:lumMod val="20000"/>
              <a:lumOff val="80000"/>
              <a:alpha val="62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0" y="0"/>
            <a:ext cx="9144000" cy="762000"/>
          </a:xfrm>
        </p:spPr>
        <p:txBody>
          <a:bodyPr>
            <a:normAutofit/>
          </a:bodyPr>
          <a:lstStyle/>
          <a:p>
            <a:r>
              <a:rPr lang="en-US" sz="3200" dirty="0" smtClean="0"/>
              <a:t>Example: </a:t>
            </a:r>
            <a:r>
              <a:rPr lang="en-US" sz="3200" dirty="0" err="1" smtClean="0"/>
              <a:t>Dijsktra’s</a:t>
            </a:r>
            <a:r>
              <a:rPr lang="en-US" sz="3200" dirty="0" smtClean="0"/>
              <a:t> shortest path algorithm</a:t>
            </a:r>
            <a:endParaRPr lang="en-US" sz="3200" dirty="0"/>
          </a:p>
        </p:txBody>
      </p:sp>
      <p:sp>
        <p:nvSpPr>
          <p:cNvPr id="3" name="Date Placeholder 2"/>
          <p:cNvSpPr>
            <a:spLocks noGrp="1"/>
          </p:cNvSpPr>
          <p:nvPr>
            <p:ph type="dt" sz="half" idx="10"/>
          </p:nvPr>
        </p:nvSpPr>
        <p:spPr/>
        <p:txBody>
          <a:bodyPr/>
          <a:lstStyle/>
          <a:p>
            <a:r>
              <a:rPr lang="en-US" smtClean="0"/>
              <a:t>FSE’11: Szeged, Hungary.</a:t>
            </a:r>
            <a:endParaRPr lang="en-US" dirty="0"/>
          </a:p>
        </p:txBody>
      </p:sp>
      <p:sp>
        <p:nvSpPr>
          <p:cNvPr id="6" name="Slide Number Placeholder 5"/>
          <p:cNvSpPr>
            <a:spLocks noGrp="1"/>
          </p:cNvSpPr>
          <p:nvPr>
            <p:ph type="sldNum" sz="quarter" idx="12"/>
          </p:nvPr>
        </p:nvSpPr>
        <p:spPr/>
        <p:txBody>
          <a:bodyPr/>
          <a:lstStyle/>
          <a:p>
            <a:fld id="{CF514AF9-C0A3-D948-905C-91873489708A}" type="slidenum">
              <a:rPr lang="en-US" smtClean="0"/>
              <a:pPr/>
              <a:t>29</a:t>
            </a:fld>
            <a:endParaRPr lang="en-US" dirty="0"/>
          </a:p>
        </p:txBody>
      </p:sp>
      <p:sp>
        <p:nvSpPr>
          <p:cNvPr id="10" name="Footer Placeholder 9"/>
          <p:cNvSpPr>
            <a:spLocks noGrp="1"/>
          </p:cNvSpPr>
          <p:nvPr>
            <p:ph type="ftr" sz="quarter" idx="11"/>
          </p:nvPr>
        </p:nvSpPr>
        <p:spPr/>
        <p:txBody>
          <a:bodyPr/>
          <a:lstStyle/>
          <a:p>
            <a:r>
              <a:rPr lang="en-US" smtClean="0"/>
              <a:t>Proving programs robust</a:t>
            </a:r>
            <a:endParaRPr lang="en-US" dirty="0"/>
          </a:p>
        </p:txBody>
      </p:sp>
      <p:sp>
        <p:nvSpPr>
          <p:cNvPr id="4" name="Content Placeholder 2"/>
          <p:cNvSpPr txBox="1">
            <a:spLocks/>
          </p:cNvSpPr>
          <p:nvPr/>
        </p:nvSpPr>
        <p:spPr bwMode="auto">
          <a:xfrm>
            <a:off x="-34858" y="892629"/>
            <a:ext cx="6892858" cy="3344565"/>
          </a:xfrm>
          <a:prstGeom prst="rect">
            <a:avLst/>
          </a:prstGeom>
          <a:noFill/>
          <a:ln w="9525">
            <a:noFill/>
            <a:miter lim="800000"/>
            <a:headEnd/>
            <a:tailEnd/>
          </a:ln>
        </p:spPr>
        <p:txBody>
          <a:bodyPr/>
          <a:lstStyle/>
          <a:p>
            <a:pPr marL="342900" indent="-342900" eaLnBrk="0" hangingPunct="0">
              <a:spcBef>
                <a:spcPts val="0"/>
              </a:spcBef>
              <a:spcAft>
                <a:spcPts val="600"/>
              </a:spcAft>
              <a:defRPr/>
            </a:pPr>
            <a:r>
              <a:rPr lang="en-US" sz="2000" b="1" kern="0" dirty="0" smtClean="0">
                <a:latin typeface="Consolas" pitchFamily="49" charset="0"/>
                <a:cs typeface="Consolas" pitchFamily="49" charset="0"/>
              </a:rPr>
              <a:t>procedure </a:t>
            </a:r>
            <a:r>
              <a:rPr lang="en-US" sz="2000" b="1" i="1" kern="0" dirty="0" err="1" smtClean="0">
                <a:latin typeface="Consolas" pitchFamily="49" charset="0"/>
                <a:cs typeface="Consolas" pitchFamily="49" charset="0"/>
              </a:rPr>
              <a:t>Dijkstra</a:t>
            </a:r>
            <a:r>
              <a:rPr lang="en-US" sz="2000" kern="0" dirty="0" smtClean="0">
                <a:latin typeface="Consolas" pitchFamily="49" charset="0"/>
                <a:cs typeface="Consolas" pitchFamily="49" charset="0"/>
              </a:rPr>
              <a:t>(</a:t>
            </a:r>
            <a:r>
              <a:rPr lang="en-US" sz="2000" b="1" i="1" kern="0" dirty="0" smtClean="0">
                <a:solidFill>
                  <a:srgbClr val="C00000"/>
                </a:solidFill>
                <a:latin typeface="Consolas" pitchFamily="49" charset="0"/>
                <a:cs typeface="Consolas" pitchFamily="49" charset="0"/>
              </a:rPr>
              <a:t>G</a:t>
            </a:r>
            <a:r>
              <a:rPr lang="en-US" sz="2000" kern="0" dirty="0" smtClean="0">
                <a:solidFill>
                  <a:schemeClr val="tx1">
                    <a:lumMod val="95000"/>
                    <a:lumOff val="5000"/>
                  </a:schemeClr>
                </a:solidFill>
                <a:latin typeface="Consolas" pitchFamily="49" charset="0"/>
                <a:cs typeface="Consolas" pitchFamily="49" charset="0"/>
              </a:rPr>
              <a:t>: graph, </a:t>
            </a:r>
            <a:r>
              <a:rPr lang="en-US" sz="2000" i="1" kern="0" dirty="0" err="1" smtClean="0">
                <a:solidFill>
                  <a:schemeClr val="tx1">
                    <a:lumMod val="95000"/>
                    <a:lumOff val="5000"/>
                  </a:schemeClr>
                </a:solidFill>
                <a:latin typeface="Consolas" pitchFamily="49" charset="0"/>
                <a:cs typeface="Consolas" pitchFamily="49" charset="0"/>
              </a:rPr>
              <a:t>src</a:t>
            </a:r>
            <a:r>
              <a:rPr lang="en-US" sz="2000" kern="0" dirty="0" smtClean="0">
                <a:solidFill>
                  <a:schemeClr val="tx1">
                    <a:lumMod val="95000"/>
                    <a:lumOff val="5000"/>
                  </a:schemeClr>
                </a:solidFill>
                <a:latin typeface="Consolas" pitchFamily="49" charset="0"/>
                <a:cs typeface="Consolas" pitchFamily="49" charset="0"/>
              </a:rPr>
              <a:t>: node</a:t>
            </a:r>
            <a:r>
              <a:rPr lang="en-US" sz="2000" kern="0" dirty="0" smtClean="0">
                <a:latin typeface="Consolas" pitchFamily="49" charset="0"/>
                <a:cs typeface="Consolas" pitchFamily="49" charset="0"/>
              </a:rPr>
              <a:t>):</a:t>
            </a:r>
          </a:p>
          <a:p>
            <a:pPr marL="342900" indent="-342900" eaLnBrk="0" hangingPunct="0">
              <a:spcBef>
                <a:spcPts val="0"/>
              </a:spcBef>
              <a:spcAft>
                <a:spcPts val="600"/>
              </a:spcAft>
              <a:defRPr/>
            </a:pPr>
            <a:r>
              <a:rPr lang="en-US" sz="2000" kern="0" dirty="0" smtClean="0">
                <a:latin typeface="Consolas" pitchFamily="49" charset="0"/>
                <a:cs typeface="Consolas" pitchFamily="49" charset="0"/>
              </a:rPr>
              <a:t>	</a:t>
            </a:r>
            <a:r>
              <a:rPr lang="en-US" sz="2000" b="1" kern="0" dirty="0" smtClean="0">
                <a:latin typeface="Consolas" pitchFamily="49" charset="0"/>
                <a:cs typeface="Consolas" pitchFamily="49" charset="0"/>
              </a:rPr>
              <a:t>for </a:t>
            </a:r>
            <a:r>
              <a:rPr lang="en-US" sz="2000" b="1" kern="0" dirty="0">
                <a:latin typeface="Consolas" pitchFamily="49" charset="0"/>
                <a:cs typeface="Consolas" pitchFamily="49" charset="0"/>
              </a:rPr>
              <a:t>each </a:t>
            </a:r>
            <a:r>
              <a:rPr lang="en-US" sz="2000" kern="0" dirty="0">
                <a:latin typeface="Consolas" pitchFamily="49" charset="0"/>
                <a:cs typeface="Consolas" pitchFamily="49" charset="0"/>
              </a:rPr>
              <a:t>node </a:t>
            </a:r>
            <a:r>
              <a:rPr lang="en-US" sz="2000" i="1" kern="0" dirty="0">
                <a:latin typeface="Consolas" pitchFamily="49" charset="0"/>
                <a:cs typeface="Consolas" pitchFamily="49" charset="0"/>
              </a:rPr>
              <a:t>v</a:t>
            </a:r>
            <a:r>
              <a:rPr lang="en-US" sz="2000" kern="0" dirty="0">
                <a:latin typeface="Consolas" pitchFamily="49" charset="0"/>
                <a:cs typeface="Consolas" pitchFamily="49" charset="0"/>
              </a:rPr>
              <a:t> </a:t>
            </a:r>
            <a:r>
              <a:rPr lang="en-US" sz="2000" b="1" kern="0" dirty="0">
                <a:latin typeface="Consolas" pitchFamily="49" charset="0"/>
                <a:cs typeface="Consolas" pitchFamily="49" charset="0"/>
              </a:rPr>
              <a:t>in</a:t>
            </a:r>
            <a:r>
              <a:rPr lang="en-US" sz="2000" kern="0" dirty="0">
                <a:latin typeface="Consolas" pitchFamily="49" charset="0"/>
                <a:cs typeface="Consolas" pitchFamily="49" charset="0"/>
              </a:rPr>
              <a:t> </a:t>
            </a:r>
            <a:r>
              <a:rPr lang="en-US" sz="2000" i="1" kern="0" dirty="0" smtClean="0">
                <a:latin typeface="Consolas" pitchFamily="49" charset="0"/>
                <a:cs typeface="Consolas" pitchFamily="49" charset="0"/>
              </a:rPr>
              <a:t>G</a:t>
            </a:r>
            <a:r>
              <a:rPr lang="en-US" sz="2000" kern="0" dirty="0">
                <a:latin typeface="Consolas" pitchFamily="49" charset="0"/>
                <a:cs typeface="Consolas" pitchFamily="49" charset="0"/>
              </a:rPr>
              <a:t>:</a:t>
            </a:r>
            <a:r>
              <a:rPr lang="en-US" sz="2000" b="1" kern="0" dirty="0" smtClean="0">
                <a:latin typeface="Consolas" pitchFamily="49" charset="0"/>
                <a:cs typeface="Consolas" pitchFamily="49" charset="0"/>
              </a:rPr>
              <a:t> </a:t>
            </a:r>
            <a:r>
              <a:rPr lang="en-US" sz="2000" i="1" kern="0" dirty="0" smtClean="0">
                <a:latin typeface="Consolas" pitchFamily="49" charset="0"/>
                <a:cs typeface="Consolas" pitchFamily="49" charset="0"/>
              </a:rPr>
              <a:t>d</a:t>
            </a:r>
            <a:r>
              <a:rPr lang="en-US" sz="2000" kern="0" dirty="0" smtClean="0">
                <a:latin typeface="Consolas" pitchFamily="49" charset="0"/>
                <a:cs typeface="Consolas" pitchFamily="49" charset="0"/>
              </a:rPr>
              <a:t>[</a:t>
            </a:r>
            <a:r>
              <a:rPr lang="en-US" sz="2000" i="1" kern="0" dirty="0" smtClean="0">
                <a:latin typeface="Consolas" pitchFamily="49" charset="0"/>
                <a:cs typeface="Consolas" pitchFamily="49" charset="0"/>
              </a:rPr>
              <a:t>v</a:t>
            </a:r>
            <a:r>
              <a:rPr lang="en-US" sz="2000" kern="0" dirty="0">
                <a:latin typeface="Consolas" pitchFamily="49" charset="0"/>
                <a:cs typeface="Consolas" pitchFamily="49" charset="0"/>
              </a:rPr>
              <a:t>] </a:t>
            </a:r>
            <a:r>
              <a:rPr lang="en-US" sz="2000" kern="0" dirty="0" smtClean="0">
                <a:latin typeface="Consolas" pitchFamily="49" charset="0"/>
                <a:cs typeface="Consolas" pitchFamily="49" charset="0"/>
              </a:rPr>
              <a:t>= </a:t>
            </a:r>
            <a:r>
              <a:rPr lang="en-US" sz="2400" b="1" dirty="0" smtClean="0">
                <a:sym typeface="Symbol"/>
              </a:rPr>
              <a:t></a:t>
            </a:r>
          </a:p>
          <a:p>
            <a:pPr marL="342900" indent="-342900" eaLnBrk="0" hangingPunct="0">
              <a:spcBef>
                <a:spcPts val="0"/>
              </a:spcBef>
              <a:spcAft>
                <a:spcPts val="600"/>
              </a:spcAft>
              <a:defRPr/>
            </a:pPr>
            <a:r>
              <a:rPr lang="en-US" sz="2400" b="1" kern="0" dirty="0">
                <a:latin typeface="Consolas" pitchFamily="49" charset="0"/>
                <a:cs typeface="Consolas" pitchFamily="49" charset="0"/>
                <a:sym typeface="Symbol"/>
              </a:rPr>
              <a:t>	</a:t>
            </a:r>
            <a:r>
              <a:rPr lang="en-US" sz="2000" i="1" kern="0" dirty="0" smtClean="0">
                <a:latin typeface="Consolas" pitchFamily="49" charset="0"/>
                <a:cs typeface="Consolas" pitchFamily="49" charset="0"/>
                <a:sym typeface="Symbol"/>
              </a:rPr>
              <a:t>d</a:t>
            </a:r>
            <a:r>
              <a:rPr lang="en-US" sz="2000" kern="0" dirty="0" smtClean="0">
                <a:latin typeface="Consolas" pitchFamily="49" charset="0"/>
                <a:cs typeface="Consolas" pitchFamily="49" charset="0"/>
                <a:sym typeface="Symbol"/>
              </a:rPr>
              <a:t>[</a:t>
            </a:r>
            <a:r>
              <a:rPr lang="en-US" sz="2000" i="1" kern="0" dirty="0" err="1" smtClean="0">
                <a:latin typeface="Consolas" pitchFamily="49" charset="0"/>
                <a:cs typeface="Consolas" pitchFamily="49" charset="0"/>
                <a:sym typeface="Symbol"/>
              </a:rPr>
              <a:t>src</a:t>
            </a:r>
            <a:r>
              <a:rPr lang="en-US" sz="2000" kern="0" dirty="0">
                <a:latin typeface="Consolas" pitchFamily="49" charset="0"/>
                <a:cs typeface="Consolas" pitchFamily="49" charset="0"/>
                <a:sym typeface="Symbol"/>
              </a:rPr>
              <a:t>]</a:t>
            </a:r>
            <a:r>
              <a:rPr lang="en-US" sz="2000" i="1" kern="0" dirty="0" smtClean="0">
                <a:latin typeface="Consolas" pitchFamily="49" charset="0"/>
                <a:cs typeface="Consolas" pitchFamily="49" charset="0"/>
                <a:sym typeface="Symbol"/>
              </a:rPr>
              <a:t> </a:t>
            </a:r>
            <a:r>
              <a:rPr lang="en-US" sz="2000" kern="0" dirty="0" smtClean="0">
                <a:latin typeface="Consolas" pitchFamily="49" charset="0"/>
                <a:cs typeface="Consolas" pitchFamily="49" charset="0"/>
                <a:sym typeface="Symbol"/>
              </a:rPr>
              <a:t>=</a:t>
            </a:r>
            <a:r>
              <a:rPr lang="en-US" sz="2000" i="1" kern="0" dirty="0" smtClean="0">
                <a:latin typeface="Consolas" pitchFamily="49" charset="0"/>
                <a:cs typeface="Consolas" pitchFamily="49" charset="0"/>
                <a:sym typeface="Symbol"/>
              </a:rPr>
              <a:t> 0</a:t>
            </a:r>
            <a:r>
              <a:rPr lang="en-US" sz="2000" kern="0" dirty="0" smtClean="0">
                <a:latin typeface="Consolas" pitchFamily="49" charset="0"/>
                <a:cs typeface="Consolas" pitchFamily="49" charset="0"/>
              </a:rPr>
              <a:t>; </a:t>
            </a:r>
            <a:r>
              <a:rPr lang="en-US" sz="2000" i="1" kern="0" dirty="0" smtClean="0">
                <a:latin typeface="Consolas" pitchFamily="49" charset="0"/>
                <a:cs typeface="Consolas" pitchFamily="49" charset="0"/>
              </a:rPr>
              <a:t>W </a:t>
            </a:r>
            <a:r>
              <a:rPr lang="en-US" sz="2000" kern="0" dirty="0" smtClean="0">
                <a:latin typeface="Consolas" pitchFamily="49" charset="0"/>
                <a:cs typeface="Consolas" pitchFamily="49" charset="0"/>
              </a:rPr>
              <a:t>:= edges of </a:t>
            </a:r>
            <a:r>
              <a:rPr lang="en-US" sz="2000" i="1" kern="0" dirty="0" smtClean="0">
                <a:latin typeface="Consolas" pitchFamily="49" charset="0"/>
                <a:cs typeface="Consolas" pitchFamily="49" charset="0"/>
              </a:rPr>
              <a:t>G</a:t>
            </a:r>
            <a:endParaRPr lang="en-US" sz="2000" kern="0" dirty="0" smtClean="0">
              <a:latin typeface="Consolas" pitchFamily="49" charset="0"/>
              <a:cs typeface="Consolas" pitchFamily="49" charset="0"/>
            </a:endParaRPr>
          </a:p>
          <a:p>
            <a:pPr marL="800100" lvl="1" indent="-342900" eaLnBrk="0" hangingPunct="0">
              <a:spcBef>
                <a:spcPts val="0"/>
              </a:spcBef>
              <a:spcAft>
                <a:spcPts val="600"/>
              </a:spcAft>
              <a:defRPr/>
            </a:pPr>
            <a:r>
              <a:rPr lang="en-US" sz="2000" b="1" kern="0" dirty="0" smtClean="0">
                <a:latin typeface="Consolas" pitchFamily="49" charset="0"/>
                <a:cs typeface="Consolas" pitchFamily="49" charset="0"/>
              </a:rPr>
              <a:t>while</a:t>
            </a:r>
            <a:r>
              <a:rPr lang="en-US" sz="2000" kern="0" dirty="0" smtClean="0">
                <a:latin typeface="Consolas" pitchFamily="49" charset="0"/>
                <a:cs typeface="Consolas" pitchFamily="49" charset="0"/>
              </a:rPr>
              <a:t> </a:t>
            </a:r>
            <a:r>
              <a:rPr lang="en-US" sz="2000" i="1" kern="0" dirty="0" smtClean="0">
                <a:latin typeface="Consolas" pitchFamily="49" charset="0"/>
                <a:cs typeface="Consolas" pitchFamily="49" charset="0"/>
              </a:rPr>
              <a:t>W</a:t>
            </a:r>
            <a:r>
              <a:rPr lang="en-US" sz="2000" kern="0" dirty="0" smtClean="0">
                <a:latin typeface="Consolas" pitchFamily="49" charset="0"/>
                <a:cs typeface="Consolas" pitchFamily="49" charset="0"/>
              </a:rPr>
              <a:t> </a:t>
            </a:r>
            <a:r>
              <a:rPr lang="en-US" sz="2000" b="1" kern="0" dirty="0" smtClean="0">
                <a:latin typeface="Consolas" pitchFamily="49" charset="0"/>
                <a:cs typeface="Consolas" pitchFamily="49" charset="0"/>
              </a:rPr>
              <a:t>is not empty </a:t>
            </a:r>
          </a:p>
          <a:p>
            <a:pPr marL="800100" lvl="1" indent="-342900" eaLnBrk="0" hangingPunct="0">
              <a:spcBef>
                <a:spcPts val="0"/>
              </a:spcBef>
              <a:spcAft>
                <a:spcPts val="600"/>
              </a:spcAft>
              <a:defRPr/>
            </a:pPr>
            <a:r>
              <a:rPr lang="en-US" sz="2000" kern="0" dirty="0">
                <a:solidFill>
                  <a:schemeClr val="tx1">
                    <a:lumMod val="95000"/>
                    <a:lumOff val="5000"/>
                  </a:schemeClr>
                </a:solidFill>
                <a:latin typeface="Consolas" pitchFamily="49" charset="0"/>
                <a:cs typeface="Consolas" pitchFamily="49" charset="0"/>
              </a:rPr>
              <a:t>	</a:t>
            </a:r>
            <a:r>
              <a:rPr lang="en-US" sz="2000" kern="0" dirty="0" smtClean="0">
                <a:solidFill>
                  <a:schemeClr val="tx1">
                    <a:lumMod val="95000"/>
                    <a:lumOff val="5000"/>
                  </a:schemeClr>
                </a:solidFill>
                <a:latin typeface="Consolas" pitchFamily="49" charset="0"/>
                <a:cs typeface="Consolas" pitchFamily="49" charset="0"/>
              </a:rPr>
              <a:t>remove </a:t>
            </a:r>
            <a:r>
              <a:rPr lang="en-US" sz="2000" i="1" kern="0" dirty="0" smtClean="0">
                <a:solidFill>
                  <a:schemeClr val="tx1">
                    <a:lumMod val="95000"/>
                    <a:lumOff val="5000"/>
                  </a:schemeClr>
                </a:solidFill>
                <a:latin typeface="Consolas" pitchFamily="49" charset="0"/>
                <a:cs typeface="Consolas" pitchFamily="49" charset="0"/>
              </a:rPr>
              <a:t>G</a:t>
            </a:r>
            <a:r>
              <a:rPr lang="en-US" sz="2000" kern="0" dirty="0" smtClean="0">
                <a:solidFill>
                  <a:schemeClr val="tx1">
                    <a:lumMod val="95000"/>
                    <a:lumOff val="5000"/>
                  </a:schemeClr>
                </a:solidFill>
                <a:latin typeface="Consolas" pitchFamily="49" charset="0"/>
                <a:cs typeface="Consolas" pitchFamily="49" charset="0"/>
              </a:rPr>
              <a:t>[</a:t>
            </a:r>
            <a:r>
              <a:rPr lang="en-US" sz="2000" i="1" kern="0" dirty="0" err="1" smtClean="0">
                <a:solidFill>
                  <a:schemeClr val="tx1">
                    <a:lumMod val="95000"/>
                    <a:lumOff val="5000"/>
                  </a:schemeClr>
                </a:solidFill>
                <a:latin typeface="Consolas" pitchFamily="49" charset="0"/>
                <a:cs typeface="Consolas" pitchFamily="49" charset="0"/>
              </a:rPr>
              <a:t>w,v</a:t>
            </a:r>
            <a:r>
              <a:rPr lang="en-US" sz="2000" kern="0" dirty="0" smtClean="0">
                <a:solidFill>
                  <a:schemeClr val="tx1">
                    <a:lumMod val="95000"/>
                    <a:lumOff val="5000"/>
                  </a:schemeClr>
                </a:solidFill>
                <a:latin typeface="Consolas" pitchFamily="49" charset="0"/>
                <a:cs typeface="Consolas" pitchFamily="49" charset="0"/>
              </a:rPr>
              <a:t>] from </a:t>
            </a:r>
            <a:r>
              <a:rPr lang="en-US" sz="2000" i="1" kern="0" dirty="0" smtClean="0">
                <a:solidFill>
                  <a:schemeClr val="tx1">
                    <a:lumMod val="95000"/>
                    <a:lumOff val="5000"/>
                  </a:schemeClr>
                </a:solidFill>
                <a:latin typeface="Consolas" pitchFamily="49" charset="0"/>
                <a:cs typeface="Consolas" pitchFamily="49" charset="0"/>
              </a:rPr>
              <a:t>W</a:t>
            </a:r>
            <a:r>
              <a:rPr lang="en-US" sz="2000" kern="0" dirty="0" smtClean="0">
                <a:solidFill>
                  <a:schemeClr val="tx1">
                    <a:lumMod val="95000"/>
                    <a:lumOff val="5000"/>
                  </a:schemeClr>
                </a:solidFill>
                <a:latin typeface="Consolas" pitchFamily="49" charset="0"/>
                <a:cs typeface="Consolas" pitchFamily="49" charset="0"/>
              </a:rPr>
              <a:t> </a:t>
            </a:r>
            <a:r>
              <a:rPr lang="en-US" sz="2000" kern="0" dirty="0" err="1" smtClean="0">
                <a:solidFill>
                  <a:schemeClr val="tx1">
                    <a:lumMod val="95000"/>
                    <a:lumOff val="5000"/>
                  </a:schemeClr>
                </a:solidFill>
                <a:latin typeface="Consolas" pitchFamily="49" charset="0"/>
                <a:cs typeface="Consolas" pitchFamily="49" charset="0"/>
              </a:rPr>
              <a:t>s.t.</a:t>
            </a:r>
            <a:r>
              <a:rPr lang="en-US" sz="2000" kern="0" dirty="0" smtClean="0">
                <a:solidFill>
                  <a:schemeClr val="tx1">
                    <a:lumMod val="95000"/>
                    <a:lumOff val="5000"/>
                  </a:schemeClr>
                </a:solidFill>
                <a:latin typeface="Consolas" pitchFamily="49" charset="0"/>
                <a:cs typeface="Consolas" pitchFamily="49" charset="0"/>
              </a:rPr>
              <a:t> </a:t>
            </a:r>
            <a:r>
              <a:rPr lang="en-US" sz="2000" i="1" kern="0" dirty="0" smtClean="0">
                <a:solidFill>
                  <a:schemeClr val="tx1">
                    <a:lumMod val="95000"/>
                    <a:lumOff val="5000"/>
                  </a:schemeClr>
                </a:solidFill>
                <a:latin typeface="Consolas" pitchFamily="49" charset="0"/>
                <a:cs typeface="Consolas" pitchFamily="49" charset="0"/>
              </a:rPr>
              <a:t>d</a:t>
            </a:r>
            <a:r>
              <a:rPr lang="en-US" sz="2000" kern="0" dirty="0" smtClean="0">
                <a:solidFill>
                  <a:schemeClr val="tx1">
                    <a:lumMod val="95000"/>
                    <a:lumOff val="5000"/>
                  </a:schemeClr>
                </a:solidFill>
                <a:latin typeface="Consolas" pitchFamily="49" charset="0"/>
                <a:cs typeface="Consolas" pitchFamily="49" charset="0"/>
              </a:rPr>
              <a:t>[</a:t>
            </a:r>
            <a:r>
              <a:rPr lang="en-US" sz="2000" i="1" kern="0" dirty="0" smtClean="0">
                <a:solidFill>
                  <a:schemeClr val="tx1">
                    <a:lumMod val="95000"/>
                    <a:lumOff val="5000"/>
                  </a:schemeClr>
                </a:solidFill>
                <a:latin typeface="Consolas" pitchFamily="49" charset="0"/>
                <a:cs typeface="Consolas" pitchFamily="49" charset="0"/>
              </a:rPr>
              <a:t>w</a:t>
            </a:r>
            <a:r>
              <a:rPr lang="en-US" sz="2000" kern="0" dirty="0" smtClean="0">
                <a:solidFill>
                  <a:schemeClr val="tx1">
                    <a:lumMod val="95000"/>
                    <a:lumOff val="5000"/>
                  </a:schemeClr>
                </a:solidFill>
                <a:latin typeface="Consolas" pitchFamily="49" charset="0"/>
                <a:cs typeface="Consolas" pitchFamily="49" charset="0"/>
              </a:rPr>
              <a:t>] is minimal </a:t>
            </a:r>
          </a:p>
          <a:p>
            <a:pPr marL="800100" lvl="1" indent="-342900" eaLnBrk="0" hangingPunct="0">
              <a:spcBef>
                <a:spcPts val="0"/>
              </a:spcBef>
              <a:spcAft>
                <a:spcPts val="600"/>
              </a:spcAft>
              <a:defRPr/>
            </a:pPr>
            <a:r>
              <a:rPr lang="en-US" sz="2000" kern="0" dirty="0">
                <a:latin typeface="Consolas" pitchFamily="49" charset="0"/>
                <a:cs typeface="Consolas" pitchFamily="49" charset="0"/>
              </a:rPr>
              <a:t>	</a:t>
            </a:r>
            <a:r>
              <a:rPr lang="en-US" sz="2000" i="1" kern="0" dirty="0" smtClean="0">
                <a:latin typeface="Consolas" pitchFamily="49" charset="0"/>
                <a:cs typeface="Consolas" pitchFamily="49" charset="0"/>
              </a:rPr>
              <a:t>z</a:t>
            </a:r>
            <a:r>
              <a:rPr lang="en-US" sz="2000" kern="0" dirty="0" smtClean="0">
                <a:latin typeface="Consolas" pitchFamily="49" charset="0"/>
                <a:cs typeface="Consolas" pitchFamily="49" charset="0"/>
              </a:rPr>
              <a:t> = </a:t>
            </a:r>
            <a:r>
              <a:rPr lang="en-US" sz="2000" i="1" kern="0" dirty="0" smtClean="0">
                <a:latin typeface="Consolas" pitchFamily="49" charset="0"/>
                <a:cs typeface="Consolas" pitchFamily="49" charset="0"/>
              </a:rPr>
              <a:t>d</a:t>
            </a:r>
            <a:r>
              <a:rPr lang="en-US" sz="2000" kern="0" dirty="0" smtClean="0">
                <a:latin typeface="Consolas" pitchFamily="49" charset="0"/>
                <a:cs typeface="Consolas" pitchFamily="49" charset="0"/>
              </a:rPr>
              <a:t>[</a:t>
            </a:r>
            <a:r>
              <a:rPr lang="en-US" sz="2000" i="1" kern="0" dirty="0" smtClean="0">
                <a:latin typeface="Consolas" pitchFamily="49" charset="0"/>
                <a:cs typeface="Consolas" pitchFamily="49" charset="0"/>
              </a:rPr>
              <a:t>w</a:t>
            </a:r>
            <a:r>
              <a:rPr lang="en-US" sz="2000" kern="0" dirty="0" smtClean="0">
                <a:latin typeface="Consolas" pitchFamily="49" charset="0"/>
                <a:cs typeface="Consolas" pitchFamily="49" charset="0"/>
              </a:rPr>
              <a:t>]</a:t>
            </a:r>
            <a:r>
              <a:rPr lang="en-US" sz="2000" i="1" kern="0" dirty="0" smtClean="0">
                <a:latin typeface="Consolas" pitchFamily="49" charset="0"/>
                <a:cs typeface="Consolas" pitchFamily="49" charset="0"/>
              </a:rPr>
              <a:t> + </a:t>
            </a:r>
            <a:r>
              <a:rPr lang="en-US" sz="2000" i="1" kern="0" dirty="0" smtClean="0">
                <a:solidFill>
                  <a:schemeClr val="tx1">
                    <a:lumMod val="95000"/>
                    <a:lumOff val="5000"/>
                  </a:schemeClr>
                </a:solidFill>
                <a:latin typeface="Consolas" pitchFamily="49" charset="0"/>
                <a:cs typeface="Consolas" pitchFamily="49" charset="0"/>
              </a:rPr>
              <a:t>G</a:t>
            </a:r>
            <a:r>
              <a:rPr lang="en-US" sz="2000" kern="0" dirty="0" smtClean="0">
                <a:solidFill>
                  <a:schemeClr val="tx1">
                    <a:lumMod val="95000"/>
                    <a:lumOff val="5000"/>
                  </a:schemeClr>
                </a:solidFill>
                <a:latin typeface="Consolas" pitchFamily="49" charset="0"/>
                <a:cs typeface="Consolas" pitchFamily="49" charset="0"/>
              </a:rPr>
              <a:t>[</a:t>
            </a:r>
            <a:r>
              <a:rPr lang="en-US" sz="2000" i="1" kern="0" dirty="0" err="1" smtClean="0">
                <a:solidFill>
                  <a:schemeClr val="tx1">
                    <a:lumMod val="95000"/>
                    <a:lumOff val="5000"/>
                  </a:schemeClr>
                </a:solidFill>
                <a:latin typeface="Consolas" pitchFamily="49" charset="0"/>
                <a:cs typeface="Consolas" pitchFamily="49" charset="0"/>
              </a:rPr>
              <a:t>w,v</a:t>
            </a:r>
            <a:r>
              <a:rPr lang="en-US" sz="2000" kern="0" dirty="0" smtClean="0">
                <a:solidFill>
                  <a:schemeClr val="tx1">
                    <a:lumMod val="95000"/>
                    <a:lumOff val="5000"/>
                  </a:schemeClr>
                </a:solidFill>
                <a:latin typeface="Consolas" pitchFamily="49" charset="0"/>
                <a:cs typeface="Consolas" pitchFamily="49" charset="0"/>
              </a:rPr>
              <a:t>]</a:t>
            </a:r>
          </a:p>
          <a:p>
            <a:pPr marL="800100" lvl="1" indent="-342900" eaLnBrk="0" hangingPunct="0">
              <a:spcBef>
                <a:spcPts val="0"/>
              </a:spcBef>
              <a:spcAft>
                <a:spcPts val="600"/>
              </a:spcAft>
              <a:defRPr/>
            </a:pPr>
            <a:r>
              <a:rPr lang="en-US" sz="2000" kern="0" dirty="0">
                <a:solidFill>
                  <a:schemeClr val="tx1">
                    <a:lumMod val="95000"/>
                    <a:lumOff val="5000"/>
                  </a:schemeClr>
                </a:solidFill>
                <a:latin typeface="Consolas" pitchFamily="49" charset="0"/>
                <a:cs typeface="Consolas" pitchFamily="49" charset="0"/>
              </a:rPr>
              <a:t>	</a:t>
            </a:r>
            <a:r>
              <a:rPr lang="en-US" sz="2000" b="1" kern="0" dirty="0" smtClean="0">
                <a:solidFill>
                  <a:schemeClr val="tx1">
                    <a:lumMod val="95000"/>
                    <a:lumOff val="5000"/>
                  </a:schemeClr>
                </a:solidFill>
                <a:latin typeface="Consolas" pitchFamily="49" charset="0"/>
                <a:cs typeface="Consolas" pitchFamily="49" charset="0"/>
              </a:rPr>
              <a:t>if </a:t>
            </a:r>
            <a:r>
              <a:rPr lang="en-US" sz="2000" i="1" kern="0" dirty="0" smtClean="0">
                <a:solidFill>
                  <a:schemeClr val="tx1">
                    <a:lumMod val="95000"/>
                    <a:lumOff val="5000"/>
                  </a:schemeClr>
                </a:solidFill>
                <a:latin typeface="Consolas" pitchFamily="49" charset="0"/>
                <a:cs typeface="Consolas" pitchFamily="49" charset="0"/>
              </a:rPr>
              <a:t>z &lt; d</a:t>
            </a:r>
            <a:r>
              <a:rPr lang="en-US" sz="2000" kern="0" dirty="0" smtClean="0">
                <a:solidFill>
                  <a:schemeClr val="tx1">
                    <a:lumMod val="95000"/>
                    <a:lumOff val="5000"/>
                  </a:schemeClr>
                </a:solidFill>
                <a:latin typeface="Consolas" pitchFamily="49" charset="0"/>
                <a:cs typeface="Consolas" pitchFamily="49" charset="0"/>
              </a:rPr>
              <a:t>[</a:t>
            </a:r>
            <a:r>
              <a:rPr lang="en-US" sz="2000" i="1" kern="0" dirty="0" smtClean="0">
                <a:solidFill>
                  <a:schemeClr val="tx1">
                    <a:lumMod val="95000"/>
                    <a:lumOff val="5000"/>
                  </a:schemeClr>
                </a:solidFill>
                <a:latin typeface="Consolas" pitchFamily="49" charset="0"/>
                <a:cs typeface="Consolas" pitchFamily="49" charset="0"/>
              </a:rPr>
              <a:t>v</a:t>
            </a:r>
            <a:r>
              <a:rPr lang="en-US" sz="2000" kern="0" dirty="0" smtClean="0">
                <a:solidFill>
                  <a:schemeClr val="tx1">
                    <a:lumMod val="95000"/>
                    <a:lumOff val="5000"/>
                  </a:schemeClr>
                </a:solidFill>
                <a:latin typeface="Consolas" pitchFamily="49" charset="0"/>
                <a:cs typeface="Consolas" pitchFamily="49" charset="0"/>
              </a:rPr>
              <a:t>]</a:t>
            </a:r>
          </a:p>
          <a:p>
            <a:pPr marL="800100" lvl="1" indent="-342900" eaLnBrk="0" hangingPunct="0">
              <a:spcBef>
                <a:spcPts val="0"/>
              </a:spcBef>
              <a:spcAft>
                <a:spcPts val="600"/>
              </a:spcAft>
              <a:defRPr/>
            </a:pPr>
            <a:r>
              <a:rPr lang="en-US" sz="2000" kern="0" dirty="0">
                <a:solidFill>
                  <a:schemeClr val="tx1">
                    <a:lumMod val="95000"/>
                    <a:lumOff val="5000"/>
                  </a:schemeClr>
                </a:solidFill>
                <a:latin typeface="Consolas" pitchFamily="49" charset="0"/>
                <a:cs typeface="Consolas" pitchFamily="49" charset="0"/>
              </a:rPr>
              <a:t>	</a:t>
            </a:r>
            <a:r>
              <a:rPr lang="en-US" sz="2000" kern="0" dirty="0" smtClean="0">
                <a:solidFill>
                  <a:schemeClr val="tx1">
                    <a:lumMod val="95000"/>
                    <a:lumOff val="5000"/>
                  </a:schemeClr>
                </a:solidFill>
                <a:latin typeface="Consolas" pitchFamily="49" charset="0"/>
                <a:cs typeface="Consolas" pitchFamily="49" charset="0"/>
              </a:rPr>
              <a:t>		</a:t>
            </a:r>
            <a:r>
              <a:rPr lang="en-US" sz="2000" i="1" kern="0" dirty="0" smtClean="0">
                <a:solidFill>
                  <a:schemeClr val="tx1">
                    <a:lumMod val="95000"/>
                    <a:lumOff val="5000"/>
                  </a:schemeClr>
                </a:solidFill>
                <a:latin typeface="Consolas" pitchFamily="49" charset="0"/>
                <a:cs typeface="Consolas" pitchFamily="49" charset="0"/>
              </a:rPr>
              <a:t>d</a:t>
            </a:r>
            <a:r>
              <a:rPr lang="en-US" sz="2000" kern="0" dirty="0">
                <a:solidFill>
                  <a:schemeClr val="tx1">
                    <a:lumMod val="95000"/>
                    <a:lumOff val="5000"/>
                  </a:schemeClr>
                </a:solidFill>
                <a:latin typeface="Consolas" pitchFamily="49" charset="0"/>
                <a:cs typeface="Consolas" pitchFamily="49" charset="0"/>
              </a:rPr>
              <a:t>[</a:t>
            </a:r>
            <a:r>
              <a:rPr lang="en-US" sz="2000" i="1" kern="0" dirty="0" smtClean="0">
                <a:solidFill>
                  <a:schemeClr val="tx1">
                    <a:lumMod val="95000"/>
                    <a:lumOff val="5000"/>
                  </a:schemeClr>
                </a:solidFill>
                <a:latin typeface="Consolas" pitchFamily="49" charset="0"/>
                <a:cs typeface="Consolas" pitchFamily="49" charset="0"/>
              </a:rPr>
              <a:t>v</a:t>
            </a:r>
            <a:r>
              <a:rPr lang="en-US" sz="2000" kern="0" dirty="0" smtClean="0">
                <a:solidFill>
                  <a:schemeClr val="tx1">
                    <a:lumMod val="95000"/>
                    <a:lumOff val="5000"/>
                  </a:schemeClr>
                </a:solidFill>
                <a:latin typeface="Consolas" pitchFamily="49" charset="0"/>
                <a:cs typeface="Consolas" pitchFamily="49" charset="0"/>
              </a:rPr>
              <a:t>] = </a:t>
            </a:r>
            <a:r>
              <a:rPr lang="en-US" sz="2000" i="1" kern="0" dirty="0" smtClean="0">
                <a:solidFill>
                  <a:schemeClr val="tx1">
                    <a:lumMod val="95000"/>
                    <a:lumOff val="5000"/>
                  </a:schemeClr>
                </a:solidFill>
                <a:latin typeface="Consolas" pitchFamily="49" charset="0"/>
                <a:cs typeface="Consolas" pitchFamily="49" charset="0"/>
              </a:rPr>
              <a:t>z</a:t>
            </a:r>
            <a:r>
              <a:rPr lang="en-US" sz="2000" kern="0" dirty="0" smtClean="0">
                <a:solidFill>
                  <a:schemeClr val="tx1">
                    <a:lumMod val="95000"/>
                    <a:lumOff val="5000"/>
                  </a:schemeClr>
                </a:solidFill>
                <a:latin typeface="Consolas" pitchFamily="49" charset="0"/>
                <a:cs typeface="Consolas" pitchFamily="49" charset="0"/>
              </a:rPr>
              <a:t>; </a:t>
            </a:r>
            <a:r>
              <a:rPr lang="en-US" sz="2000" i="1" kern="0" dirty="0" err="1" smtClean="0">
                <a:solidFill>
                  <a:schemeClr val="tx1">
                    <a:lumMod val="95000"/>
                    <a:lumOff val="5000"/>
                  </a:schemeClr>
                </a:solidFill>
                <a:latin typeface="Consolas" pitchFamily="49" charset="0"/>
                <a:cs typeface="Consolas" pitchFamily="49" charset="0"/>
              </a:rPr>
              <a:t>prev</a:t>
            </a:r>
            <a:r>
              <a:rPr lang="en-US" sz="2000" kern="0" dirty="0" smtClean="0">
                <a:solidFill>
                  <a:schemeClr val="tx1">
                    <a:lumMod val="95000"/>
                    <a:lumOff val="5000"/>
                  </a:schemeClr>
                </a:solidFill>
                <a:latin typeface="Consolas" pitchFamily="49" charset="0"/>
                <a:cs typeface="Consolas" pitchFamily="49" charset="0"/>
              </a:rPr>
              <a:t>[</a:t>
            </a:r>
            <a:r>
              <a:rPr lang="en-US" sz="2000" i="1" kern="0" dirty="0" smtClean="0">
                <a:solidFill>
                  <a:schemeClr val="tx1">
                    <a:lumMod val="95000"/>
                    <a:lumOff val="5000"/>
                  </a:schemeClr>
                </a:solidFill>
                <a:latin typeface="Consolas" pitchFamily="49" charset="0"/>
                <a:cs typeface="Consolas" pitchFamily="49" charset="0"/>
              </a:rPr>
              <a:t>v</a:t>
            </a:r>
            <a:r>
              <a:rPr lang="en-US" sz="2000" kern="0" dirty="0" smtClean="0">
                <a:solidFill>
                  <a:schemeClr val="tx1">
                    <a:lumMod val="95000"/>
                    <a:lumOff val="5000"/>
                  </a:schemeClr>
                </a:solidFill>
                <a:latin typeface="Consolas" pitchFamily="49" charset="0"/>
                <a:cs typeface="Consolas" pitchFamily="49" charset="0"/>
              </a:rPr>
              <a:t>] = </a:t>
            </a:r>
            <a:r>
              <a:rPr lang="en-US" sz="2000" i="1" kern="0" dirty="0" smtClean="0">
                <a:solidFill>
                  <a:schemeClr val="tx1">
                    <a:lumMod val="95000"/>
                    <a:lumOff val="5000"/>
                  </a:schemeClr>
                </a:solidFill>
                <a:latin typeface="Consolas" pitchFamily="49" charset="0"/>
                <a:cs typeface="Consolas" pitchFamily="49" charset="0"/>
              </a:rPr>
              <a:t>w</a:t>
            </a:r>
            <a:r>
              <a:rPr lang="en-US" sz="2000" kern="0" dirty="0">
                <a:latin typeface="Arial"/>
                <a:cs typeface="Arial"/>
              </a:rPr>
              <a:t>	</a:t>
            </a:r>
            <a:endParaRPr lang="en-US" sz="2000" i="1" kern="0" dirty="0" smtClean="0">
              <a:latin typeface="Arial"/>
              <a:cs typeface="Arial"/>
            </a:endParaRPr>
          </a:p>
        </p:txBody>
      </p:sp>
      <p:sp>
        <p:nvSpPr>
          <p:cNvPr id="101" name="Rectangle 100"/>
          <p:cNvSpPr/>
          <p:nvPr/>
        </p:nvSpPr>
        <p:spPr>
          <a:xfrm>
            <a:off x="-59598" y="878376"/>
            <a:ext cx="6892858" cy="1393371"/>
          </a:xfrm>
          <a:prstGeom prst="rect">
            <a:avLst/>
          </a:prstGeom>
          <a:solidFill>
            <a:schemeClr val="bg1">
              <a:alpha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07" name="Group 106"/>
          <p:cNvGrpSpPr/>
          <p:nvPr/>
        </p:nvGrpSpPr>
        <p:grpSpPr>
          <a:xfrm>
            <a:off x="7498056" y="3798235"/>
            <a:ext cx="1595902" cy="1467412"/>
            <a:chOff x="5862172" y="3880326"/>
            <a:chExt cx="1595902" cy="1467412"/>
          </a:xfrm>
        </p:grpSpPr>
        <mc:AlternateContent xmlns:mc="http://schemas.openxmlformats.org/markup-compatibility/2006" xmlns:a14="http://schemas.microsoft.com/office/drawing/2010/main">
          <mc:Choice Requires="a14">
            <p:sp>
              <p:nvSpPr>
                <p:cNvPr id="102" name="TextBox 101"/>
                <p:cNvSpPr txBox="1"/>
                <p:nvPr/>
              </p:nvSpPr>
              <p:spPr>
                <a:xfrm>
                  <a:off x="6238873" y="4465101"/>
                  <a:ext cx="1219201" cy="807978"/>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d>
                          <m:dPr>
                            <m:begChr m:val="["/>
                            <m:endChr m:val="]"/>
                            <m:ctrlPr>
                              <a:rPr lang="en-US" sz="2800" i="1" smtClean="0">
                                <a:latin typeface="Cambria Math"/>
                              </a:rPr>
                            </m:ctrlPr>
                          </m:dPr>
                          <m:e>
                            <m:m>
                              <m:mPr>
                                <m:mcs>
                                  <m:mc>
                                    <m:mcPr>
                                      <m:count m:val="2"/>
                                      <m:mcJc m:val="center"/>
                                    </m:mcPr>
                                  </m:mc>
                                </m:mcs>
                                <m:ctrlPr>
                                  <a:rPr lang="en-US" sz="2800" b="0" i="1" smtClean="0">
                                    <a:latin typeface="Cambria Math"/>
                                  </a:rPr>
                                </m:ctrlPr>
                              </m:mPr>
                              <m:mr>
                                <m:e>
                                  <m:r>
                                    <m:rPr>
                                      <m:brk m:alnAt="7"/>
                                    </m:rPr>
                                    <a:rPr lang="en-US" sz="2800" b="0" i="1" smtClean="0">
                                      <a:latin typeface="Cambria Math"/>
                                    </a:rPr>
                                    <m:t>1</m:t>
                                  </m:r>
                                </m:e>
                                <m:e>
                                  <m:r>
                                    <a:rPr lang="en-US" sz="2800" b="0" i="1" smtClean="0">
                                      <a:latin typeface="Cambria Math"/>
                                    </a:rPr>
                                    <m:t>1</m:t>
                                  </m:r>
                                </m:e>
                              </m:mr>
                              <m:mr>
                                <m:e>
                                  <m:r>
                                    <a:rPr lang="en-US" sz="2800" b="0" i="1" smtClean="0">
                                      <a:latin typeface="Cambria Math"/>
                                    </a:rPr>
                                    <m:t>0</m:t>
                                  </m:r>
                                </m:e>
                                <m:e>
                                  <m:r>
                                    <a:rPr lang="en-US" sz="2800" b="0" i="1" smtClean="0">
                                      <a:latin typeface="Cambria Math"/>
                                    </a:rPr>
                                    <m:t>1</m:t>
                                  </m:r>
                                </m:e>
                              </m:mr>
                            </m:m>
                          </m:e>
                        </m:d>
                      </m:oMath>
                    </m:oMathPara>
                  </a14:m>
                  <a:endParaRPr lang="en-US" sz="2800" dirty="0"/>
                </a:p>
              </p:txBody>
            </p:sp>
          </mc:Choice>
          <mc:Fallback xmlns="">
            <p:sp>
              <p:nvSpPr>
                <p:cNvPr id="102" name="TextBox 101"/>
                <p:cNvSpPr txBox="1">
                  <a:spLocks noRot="1" noChangeAspect="1" noMove="1" noResize="1" noEditPoints="1" noAdjustHandles="1" noChangeArrowheads="1" noChangeShapeType="1" noTextEdit="1"/>
                </p:cNvSpPr>
                <p:nvPr/>
              </p:nvSpPr>
              <p:spPr>
                <a:xfrm>
                  <a:off x="6238873" y="4465101"/>
                  <a:ext cx="1219201" cy="807978"/>
                </a:xfrm>
                <a:prstGeom prst="rect">
                  <a:avLst/>
                </a:prstGeom>
                <a:blipFill rotWithShape="1">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3" name="TextBox 102"/>
                <p:cNvSpPr txBox="1"/>
                <p:nvPr/>
              </p:nvSpPr>
              <p:spPr>
                <a:xfrm>
                  <a:off x="6391149" y="3880326"/>
                  <a:ext cx="914651" cy="58477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m>
                          <m:mPr>
                            <m:mcs>
                              <m:mc>
                                <m:mcPr>
                                  <m:count m:val="2"/>
                                  <m:mcJc m:val="center"/>
                                </m:mcPr>
                              </m:mc>
                            </m:mcs>
                            <m:ctrlPr>
                              <a:rPr lang="en-US" sz="3200" b="0" i="1" smtClean="0">
                                <a:latin typeface="Cambria Math"/>
                              </a:rPr>
                            </m:ctrlPr>
                          </m:mPr>
                          <m:mr>
                            <m:e>
                              <m:r>
                                <m:rPr>
                                  <m:brk m:alnAt="7"/>
                                </m:rPr>
                                <a:rPr lang="en-US" sz="3200" b="0" i="1" smtClean="0">
                                  <a:latin typeface="Cambria Math"/>
                                </a:rPr>
                                <m:t>𝑑</m:t>
                              </m:r>
                            </m:e>
                            <m:e>
                              <m:r>
                                <a:rPr lang="en-US" sz="3200" b="0" i="1" smtClean="0">
                                  <a:latin typeface="Cambria Math"/>
                                </a:rPr>
                                <m:t>𝐺</m:t>
                              </m:r>
                            </m:e>
                          </m:mr>
                        </m:m>
                      </m:oMath>
                    </m:oMathPara>
                  </a14:m>
                  <a:endParaRPr lang="en-US" sz="3600" dirty="0"/>
                </a:p>
              </p:txBody>
            </p:sp>
          </mc:Choice>
          <mc:Fallback xmlns="">
            <p:sp>
              <p:nvSpPr>
                <p:cNvPr id="103" name="TextBox 102"/>
                <p:cNvSpPr txBox="1">
                  <a:spLocks noRot="1" noChangeAspect="1" noMove="1" noResize="1" noEditPoints="1" noAdjustHandles="1" noChangeArrowheads="1" noChangeShapeType="1" noTextEdit="1"/>
                </p:cNvSpPr>
                <p:nvPr/>
              </p:nvSpPr>
              <p:spPr>
                <a:xfrm>
                  <a:off x="6391149" y="3880326"/>
                  <a:ext cx="914651" cy="584775"/>
                </a:xfrm>
                <a:prstGeom prst="rect">
                  <a:avLst/>
                </a:prstGeom>
                <a:blipFill rotWithShape="1">
                  <a:blip r:embed="rId4"/>
                  <a:stretch>
                    <a:fillRect r="-8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4" name="TextBox 103"/>
                <p:cNvSpPr txBox="1"/>
                <p:nvPr/>
              </p:nvSpPr>
              <p:spPr>
                <a:xfrm>
                  <a:off x="5862172" y="4528155"/>
                  <a:ext cx="508216" cy="819583"/>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m>
                          <m:mPr>
                            <m:mcs>
                              <m:mc>
                                <m:mcPr>
                                  <m:count m:val="1"/>
                                  <m:mcJc m:val="center"/>
                                </m:mcPr>
                              </m:mc>
                            </m:mcs>
                            <m:ctrlPr>
                              <a:rPr lang="en-US" sz="2800" b="0" i="1" smtClean="0">
                                <a:latin typeface="Cambria Math"/>
                              </a:rPr>
                            </m:ctrlPr>
                          </m:mPr>
                          <m:mr>
                            <m:e>
                              <m:r>
                                <m:rPr>
                                  <m:brk m:alnAt="7"/>
                                </m:rPr>
                                <a:rPr lang="en-US" sz="2800" b="0" i="1" smtClean="0">
                                  <a:latin typeface="Cambria Math"/>
                                </a:rPr>
                                <m:t>𝑑</m:t>
                              </m:r>
                            </m:e>
                          </m:mr>
                          <m:mr>
                            <m:e>
                              <m:r>
                                <a:rPr lang="en-US" sz="2800" b="0" i="1" smtClean="0">
                                  <a:latin typeface="Cambria Math"/>
                                </a:rPr>
                                <m:t>𝐺</m:t>
                              </m:r>
                            </m:e>
                          </m:mr>
                        </m:m>
                      </m:oMath>
                    </m:oMathPara>
                  </a14:m>
                  <a:endParaRPr lang="en-US" sz="2800" dirty="0"/>
                </a:p>
              </p:txBody>
            </p:sp>
          </mc:Choice>
          <mc:Fallback xmlns="">
            <p:sp>
              <p:nvSpPr>
                <p:cNvPr id="104" name="TextBox 103"/>
                <p:cNvSpPr txBox="1">
                  <a:spLocks noRot="1" noChangeAspect="1" noMove="1" noResize="1" noEditPoints="1" noAdjustHandles="1" noChangeArrowheads="1" noChangeShapeType="1" noTextEdit="1"/>
                </p:cNvSpPr>
                <p:nvPr/>
              </p:nvSpPr>
              <p:spPr>
                <a:xfrm>
                  <a:off x="5862172" y="4528155"/>
                  <a:ext cx="508216" cy="819583"/>
                </a:xfrm>
                <a:prstGeom prst="rect">
                  <a:avLst/>
                </a:prstGeom>
                <a:blipFill rotWithShape="1">
                  <a:blip r:embed="rId5"/>
                  <a:stretch>
                    <a:fillRect/>
                  </a:stretch>
                </a:blipFill>
              </p:spPr>
              <p:txBody>
                <a:bodyPr/>
                <a:lstStyle/>
                <a:p>
                  <a:r>
                    <a:rPr lang="en-US">
                      <a:noFill/>
                    </a:rPr>
                    <a:t> </a:t>
                  </a:r>
                </a:p>
              </p:txBody>
            </p:sp>
          </mc:Fallback>
        </mc:AlternateContent>
      </p:grpSp>
      <p:grpSp>
        <p:nvGrpSpPr>
          <p:cNvPr id="112" name="Group 111"/>
          <p:cNvGrpSpPr/>
          <p:nvPr/>
        </p:nvGrpSpPr>
        <p:grpSpPr>
          <a:xfrm>
            <a:off x="4646843" y="4969781"/>
            <a:ext cx="1595902" cy="1467412"/>
            <a:chOff x="5862172" y="3880326"/>
            <a:chExt cx="1595902" cy="1467412"/>
          </a:xfrm>
        </p:grpSpPr>
        <mc:AlternateContent xmlns:mc="http://schemas.openxmlformats.org/markup-compatibility/2006" xmlns:a14="http://schemas.microsoft.com/office/drawing/2010/main">
          <mc:Choice Requires="a14">
            <p:sp>
              <p:nvSpPr>
                <p:cNvPr id="113" name="TextBox 112"/>
                <p:cNvSpPr txBox="1"/>
                <p:nvPr/>
              </p:nvSpPr>
              <p:spPr>
                <a:xfrm>
                  <a:off x="6238873" y="4465101"/>
                  <a:ext cx="1219201" cy="807978"/>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d>
                          <m:dPr>
                            <m:begChr m:val="["/>
                            <m:endChr m:val="]"/>
                            <m:ctrlPr>
                              <a:rPr lang="en-US" sz="2800" i="1" smtClean="0">
                                <a:latin typeface="Cambria Math"/>
                              </a:rPr>
                            </m:ctrlPr>
                          </m:dPr>
                          <m:e>
                            <m:m>
                              <m:mPr>
                                <m:mcs>
                                  <m:mc>
                                    <m:mcPr>
                                      <m:count m:val="2"/>
                                      <m:mcJc m:val="center"/>
                                    </m:mcPr>
                                  </m:mc>
                                </m:mcs>
                                <m:ctrlPr>
                                  <a:rPr lang="en-US" sz="2800" b="0" i="1" smtClean="0">
                                    <a:latin typeface="Cambria Math"/>
                                  </a:rPr>
                                </m:ctrlPr>
                              </m:mPr>
                              <m:mr>
                                <m:e>
                                  <m:r>
                                    <m:rPr>
                                      <m:brk m:alnAt="7"/>
                                    </m:rPr>
                                    <a:rPr lang="en-US" sz="2800" b="0" i="1" smtClean="0">
                                      <a:latin typeface="Cambria Math"/>
                                    </a:rPr>
                                    <m:t>1</m:t>
                                  </m:r>
                                </m:e>
                                <m:e>
                                  <m:r>
                                    <a:rPr lang="en-US" sz="2800" b="0" i="1" smtClean="0">
                                      <a:latin typeface="Cambria Math"/>
                                    </a:rPr>
                                    <m:t>𝑁</m:t>
                                  </m:r>
                                </m:e>
                              </m:mr>
                              <m:mr>
                                <m:e>
                                  <m:r>
                                    <a:rPr lang="en-US" sz="2800" b="0" i="1" smtClean="0">
                                      <a:latin typeface="Cambria Math"/>
                                    </a:rPr>
                                    <m:t>0</m:t>
                                  </m:r>
                                </m:e>
                                <m:e>
                                  <m:r>
                                    <a:rPr lang="en-US" sz="2800" b="0" i="1" smtClean="0">
                                      <a:latin typeface="Cambria Math"/>
                                    </a:rPr>
                                    <m:t>1</m:t>
                                  </m:r>
                                </m:e>
                              </m:mr>
                            </m:m>
                          </m:e>
                        </m:d>
                      </m:oMath>
                    </m:oMathPara>
                  </a14:m>
                  <a:endParaRPr lang="en-US" sz="2800" dirty="0"/>
                </a:p>
              </p:txBody>
            </p:sp>
          </mc:Choice>
          <mc:Fallback xmlns="">
            <p:sp>
              <p:nvSpPr>
                <p:cNvPr id="113" name="TextBox 112"/>
                <p:cNvSpPr txBox="1">
                  <a:spLocks noRot="1" noChangeAspect="1" noMove="1" noResize="1" noEditPoints="1" noAdjustHandles="1" noChangeArrowheads="1" noChangeShapeType="1" noTextEdit="1"/>
                </p:cNvSpPr>
                <p:nvPr/>
              </p:nvSpPr>
              <p:spPr>
                <a:xfrm>
                  <a:off x="6238873" y="4465101"/>
                  <a:ext cx="1219201" cy="807978"/>
                </a:xfrm>
                <a:prstGeom prst="rect">
                  <a:avLst/>
                </a:prstGeom>
                <a:blipFill rotWithShape="1">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4" name="TextBox 113"/>
                <p:cNvSpPr txBox="1"/>
                <p:nvPr/>
              </p:nvSpPr>
              <p:spPr>
                <a:xfrm>
                  <a:off x="6391149" y="3880326"/>
                  <a:ext cx="914651" cy="58477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m>
                          <m:mPr>
                            <m:mcs>
                              <m:mc>
                                <m:mcPr>
                                  <m:count m:val="2"/>
                                  <m:mcJc m:val="center"/>
                                </m:mcPr>
                              </m:mc>
                            </m:mcs>
                            <m:ctrlPr>
                              <a:rPr lang="en-US" sz="3200" b="0" i="1" smtClean="0">
                                <a:latin typeface="Cambria Math"/>
                              </a:rPr>
                            </m:ctrlPr>
                          </m:mPr>
                          <m:mr>
                            <m:e>
                              <m:r>
                                <m:rPr>
                                  <m:brk m:alnAt="7"/>
                                </m:rPr>
                                <a:rPr lang="en-US" sz="3200" b="0" i="1" smtClean="0">
                                  <a:latin typeface="Cambria Math"/>
                                </a:rPr>
                                <m:t>𝑑</m:t>
                              </m:r>
                            </m:e>
                            <m:e>
                              <m:r>
                                <a:rPr lang="en-US" sz="3200" b="0" i="1" smtClean="0">
                                  <a:latin typeface="Cambria Math"/>
                                </a:rPr>
                                <m:t>𝐺</m:t>
                              </m:r>
                            </m:e>
                          </m:mr>
                        </m:m>
                      </m:oMath>
                    </m:oMathPara>
                  </a14:m>
                  <a:endParaRPr lang="en-US" sz="3600" dirty="0"/>
                </a:p>
              </p:txBody>
            </p:sp>
          </mc:Choice>
          <mc:Fallback xmlns="">
            <p:sp>
              <p:nvSpPr>
                <p:cNvPr id="114" name="TextBox 113"/>
                <p:cNvSpPr txBox="1">
                  <a:spLocks noRot="1" noChangeAspect="1" noMove="1" noResize="1" noEditPoints="1" noAdjustHandles="1" noChangeArrowheads="1" noChangeShapeType="1" noTextEdit="1"/>
                </p:cNvSpPr>
                <p:nvPr/>
              </p:nvSpPr>
              <p:spPr>
                <a:xfrm>
                  <a:off x="6391149" y="3880326"/>
                  <a:ext cx="914651" cy="584775"/>
                </a:xfrm>
                <a:prstGeom prst="rect">
                  <a:avLst/>
                </a:prstGeom>
                <a:blipFill rotWithShape="1">
                  <a:blip r:embed="rId7"/>
                  <a:stretch>
                    <a:fillRect r="-8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5" name="TextBox 114"/>
                <p:cNvSpPr txBox="1"/>
                <p:nvPr/>
              </p:nvSpPr>
              <p:spPr>
                <a:xfrm>
                  <a:off x="5862172" y="4528155"/>
                  <a:ext cx="508216" cy="819583"/>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m>
                          <m:mPr>
                            <m:mcs>
                              <m:mc>
                                <m:mcPr>
                                  <m:count m:val="1"/>
                                  <m:mcJc m:val="center"/>
                                </m:mcPr>
                              </m:mc>
                            </m:mcs>
                            <m:ctrlPr>
                              <a:rPr lang="en-US" sz="2800" b="0" i="1" smtClean="0">
                                <a:latin typeface="Cambria Math"/>
                              </a:rPr>
                            </m:ctrlPr>
                          </m:mPr>
                          <m:mr>
                            <m:e>
                              <m:r>
                                <m:rPr>
                                  <m:brk m:alnAt="7"/>
                                </m:rPr>
                                <a:rPr lang="en-US" sz="2800" b="0" i="1" smtClean="0">
                                  <a:latin typeface="Cambria Math"/>
                                </a:rPr>
                                <m:t>𝑑</m:t>
                              </m:r>
                            </m:e>
                          </m:mr>
                          <m:mr>
                            <m:e>
                              <m:r>
                                <a:rPr lang="en-US" sz="2800" b="0" i="1" smtClean="0">
                                  <a:latin typeface="Cambria Math"/>
                                </a:rPr>
                                <m:t>𝐺</m:t>
                              </m:r>
                            </m:e>
                          </m:mr>
                        </m:m>
                      </m:oMath>
                    </m:oMathPara>
                  </a14:m>
                  <a:endParaRPr lang="en-US" sz="2800" dirty="0"/>
                </a:p>
              </p:txBody>
            </p:sp>
          </mc:Choice>
          <mc:Fallback xmlns="">
            <p:sp>
              <p:nvSpPr>
                <p:cNvPr id="115" name="TextBox 114"/>
                <p:cNvSpPr txBox="1">
                  <a:spLocks noRot="1" noChangeAspect="1" noMove="1" noResize="1" noEditPoints="1" noAdjustHandles="1" noChangeArrowheads="1" noChangeShapeType="1" noTextEdit="1"/>
                </p:cNvSpPr>
                <p:nvPr/>
              </p:nvSpPr>
              <p:spPr>
                <a:xfrm>
                  <a:off x="5862172" y="4528155"/>
                  <a:ext cx="508216" cy="819583"/>
                </a:xfrm>
                <a:prstGeom prst="rect">
                  <a:avLst/>
                </a:prstGeom>
                <a:blipFill rotWithShape="1">
                  <a:blip r:embed="rId8"/>
                  <a:stretch>
                    <a:fillRect/>
                  </a:stretch>
                </a:blipFill>
              </p:spPr>
              <p:txBody>
                <a:bodyPr/>
                <a:lstStyle/>
                <a:p>
                  <a:r>
                    <a:rPr lang="en-US">
                      <a:noFill/>
                    </a:rPr>
                    <a:t> </a:t>
                  </a:r>
                </a:p>
              </p:txBody>
            </p:sp>
          </mc:Fallback>
        </mc:AlternateContent>
      </p:grpSp>
      <p:cxnSp>
        <p:nvCxnSpPr>
          <p:cNvPr id="33" name="Straight Arrow Connector 32"/>
          <p:cNvCxnSpPr>
            <a:stCxn id="32" idx="2"/>
            <a:endCxn id="35" idx="0"/>
          </p:cNvCxnSpPr>
          <p:nvPr/>
        </p:nvCxnSpPr>
        <p:spPr>
          <a:xfrm>
            <a:off x="5657345" y="2584710"/>
            <a:ext cx="0" cy="1619981"/>
          </a:xfrm>
          <a:prstGeom prst="straightConnector1">
            <a:avLst/>
          </a:prstGeom>
          <a:ln w="38100">
            <a:solidFill>
              <a:schemeClr val="tx2">
                <a:lumMod val="75000"/>
              </a:schemeClr>
            </a:solidFill>
            <a:headEnd type="none" w="med" len="med"/>
            <a:tailEnd type="triangle" w="med" len="med"/>
          </a:ln>
        </p:spPr>
        <p:style>
          <a:lnRef idx="2">
            <a:schemeClr val="accent1"/>
          </a:lnRef>
          <a:fillRef idx="0">
            <a:schemeClr val="accent1"/>
          </a:fillRef>
          <a:effectRef idx="1">
            <a:schemeClr val="accent1"/>
          </a:effectRef>
          <a:fontRef idx="minor">
            <a:schemeClr val="tx1"/>
          </a:fontRef>
        </p:style>
      </p:cxnSp>
      <p:grpSp>
        <p:nvGrpSpPr>
          <p:cNvPr id="9" name="Group 8"/>
          <p:cNvGrpSpPr/>
          <p:nvPr/>
        </p:nvGrpSpPr>
        <p:grpSpPr>
          <a:xfrm>
            <a:off x="4343614" y="1027667"/>
            <a:ext cx="4571571" cy="3455308"/>
            <a:chOff x="2438400" y="1198278"/>
            <a:chExt cx="4571571" cy="3455308"/>
          </a:xfrm>
        </p:grpSpPr>
        <p:cxnSp>
          <p:nvCxnSpPr>
            <p:cNvPr id="62" name="Straight Arrow Connector 61"/>
            <p:cNvCxnSpPr/>
            <p:nvPr/>
          </p:nvCxnSpPr>
          <p:spPr>
            <a:xfrm>
              <a:off x="3810000" y="1198278"/>
              <a:ext cx="0" cy="445660"/>
            </a:xfrm>
            <a:prstGeom prst="straightConnector1">
              <a:avLst/>
            </a:prstGeom>
            <a:ln w="38100">
              <a:solidFill>
                <a:schemeClr val="tx2">
                  <a:lumMod val="75000"/>
                </a:schemeClr>
              </a:solidFill>
              <a:headEnd type="none" w="med" len="med"/>
              <a:tailEnd type="triangle" w="med" len="med"/>
            </a:ln>
          </p:spPr>
          <p:style>
            <a:lnRef idx="2">
              <a:schemeClr val="accent1"/>
            </a:lnRef>
            <a:fillRef idx="0">
              <a:schemeClr val="accent1"/>
            </a:fillRef>
            <a:effectRef idx="1">
              <a:schemeClr val="accent1"/>
            </a:effectRef>
            <a:fontRef idx="minor">
              <a:schemeClr val="tx1"/>
            </a:fontRef>
          </p:style>
        </p:cxnSp>
        <p:sp>
          <p:nvSpPr>
            <p:cNvPr id="32" name="Rounded Rectangle 31"/>
            <p:cNvSpPr/>
            <p:nvPr/>
          </p:nvSpPr>
          <p:spPr>
            <a:xfrm>
              <a:off x="2438400" y="1676400"/>
              <a:ext cx="2627462" cy="1078921"/>
            </a:xfrm>
            <a:prstGeom prst="roundRect">
              <a:avLst/>
            </a:prstGeom>
            <a:solidFill>
              <a:schemeClr val="bg1"/>
            </a:solidFill>
            <a:ln>
              <a:solidFill>
                <a:schemeClr val="tx2">
                  <a:lumMod val="75000"/>
                </a:schemeClr>
              </a:solidFill>
            </a:ln>
          </p:spPr>
          <p:style>
            <a:lnRef idx="1">
              <a:schemeClr val="accent1"/>
            </a:lnRef>
            <a:fillRef idx="3">
              <a:schemeClr val="accent1"/>
            </a:fillRef>
            <a:effectRef idx="2">
              <a:schemeClr val="accent1"/>
            </a:effectRef>
            <a:fontRef idx="minor">
              <a:schemeClr val="lt1"/>
            </a:fontRef>
          </p:style>
          <p:txBody>
            <a:bodyPr lIns="45720" rIns="45720" rtlCol="0" anchor="ctr"/>
            <a:lstStyle/>
            <a:p>
              <a:pPr algn="ctr"/>
              <a:r>
                <a:rPr lang="en-US" sz="2800" b="1" dirty="0" smtClean="0">
                  <a:solidFill>
                    <a:schemeClr val="tx1"/>
                  </a:solidFill>
                </a:rPr>
                <a:t>while  W not empty</a:t>
              </a:r>
              <a:endParaRPr lang="en-US" sz="2800" b="1" dirty="0">
                <a:solidFill>
                  <a:schemeClr val="tx1"/>
                </a:solidFill>
              </a:endParaRPr>
            </a:p>
          </p:txBody>
        </p:sp>
        <p:sp>
          <p:nvSpPr>
            <p:cNvPr id="34" name="Rounded Rectangle 33"/>
            <p:cNvSpPr/>
            <p:nvPr/>
          </p:nvSpPr>
          <p:spPr>
            <a:xfrm>
              <a:off x="6075511" y="3105351"/>
              <a:ext cx="934460" cy="662940"/>
            </a:xfrm>
            <a:prstGeom prst="roundRect">
              <a:avLst/>
            </a:prstGeom>
            <a:solidFill>
              <a:schemeClr val="bg1"/>
            </a:solidFill>
            <a:ln>
              <a:solidFill>
                <a:schemeClr val="tx2">
                  <a:lumMod val="75000"/>
                </a:schemeClr>
              </a:solidFill>
            </a:ln>
          </p:spPr>
          <p:style>
            <a:lnRef idx="1">
              <a:schemeClr val="accent1"/>
            </a:lnRef>
            <a:fillRef idx="3">
              <a:schemeClr val="accent1"/>
            </a:fillRef>
            <a:effectRef idx="2">
              <a:schemeClr val="accent1"/>
            </a:effectRef>
            <a:fontRef idx="minor">
              <a:schemeClr val="lt1"/>
            </a:fontRef>
          </p:style>
          <p:txBody>
            <a:bodyPr lIns="45720" rIns="45720" rtlCol="0" anchor="ctr"/>
            <a:lstStyle/>
            <a:p>
              <a:pPr algn="ctr"/>
              <a:r>
                <a:rPr lang="en-US" sz="2800" b="1" dirty="0" smtClean="0">
                  <a:solidFill>
                    <a:schemeClr val="tx1"/>
                  </a:solidFill>
                </a:rPr>
                <a:t>Q</a:t>
              </a:r>
              <a:endParaRPr lang="en-US" sz="2800" b="1" dirty="0">
                <a:solidFill>
                  <a:schemeClr val="tx1"/>
                </a:solidFill>
              </a:endParaRPr>
            </a:p>
          </p:txBody>
        </p:sp>
        <p:sp>
          <p:nvSpPr>
            <p:cNvPr id="35" name="Rounded Rectangle 34"/>
            <p:cNvSpPr/>
            <p:nvPr/>
          </p:nvSpPr>
          <p:spPr>
            <a:xfrm>
              <a:off x="3284901" y="4375302"/>
              <a:ext cx="934460" cy="278284"/>
            </a:xfrm>
            <a:prstGeom prst="roundRect">
              <a:avLst/>
            </a:prstGeom>
            <a:solidFill>
              <a:schemeClr val="bg1"/>
            </a:solidFill>
            <a:ln>
              <a:solidFill>
                <a:schemeClr val="tx2">
                  <a:lumMod val="75000"/>
                </a:schemeClr>
              </a:solidFill>
            </a:ln>
          </p:spPr>
          <p:style>
            <a:lnRef idx="1">
              <a:schemeClr val="accent1"/>
            </a:lnRef>
            <a:fillRef idx="3">
              <a:schemeClr val="accent1"/>
            </a:fillRef>
            <a:effectRef idx="2">
              <a:schemeClr val="accent1"/>
            </a:effectRef>
            <a:fontRef idx="minor">
              <a:schemeClr val="lt1"/>
            </a:fontRef>
          </p:style>
          <p:txBody>
            <a:bodyPr lIns="45720" rIns="45720" rtlCol="0" anchor="ctr"/>
            <a:lstStyle/>
            <a:p>
              <a:pPr algn="ctr"/>
              <a:endParaRPr lang="en-US" dirty="0">
                <a:solidFill>
                  <a:schemeClr val="tx1"/>
                </a:solidFill>
              </a:endParaRPr>
            </a:p>
          </p:txBody>
        </p:sp>
        <p:cxnSp>
          <p:nvCxnSpPr>
            <p:cNvPr id="36" name="Curved Connector 35"/>
            <p:cNvCxnSpPr>
              <a:endCxn id="34" idx="0"/>
            </p:cNvCxnSpPr>
            <p:nvPr/>
          </p:nvCxnSpPr>
          <p:spPr>
            <a:xfrm>
              <a:off x="5128386" y="2284502"/>
              <a:ext cx="1414355" cy="820849"/>
            </a:xfrm>
            <a:prstGeom prst="curvedConnector2">
              <a:avLst/>
            </a:prstGeom>
            <a:ln w="38100">
              <a:solidFill>
                <a:schemeClr val="tx2">
                  <a:lumMod val="7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37" name="Straight Arrow Connector 36"/>
            <p:cNvCxnSpPr>
              <a:stCxn id="34" idx="1"/>
              <a:endCxn id="32" idx="2"/>
            </p:cNvCxnSpPr>
            <p:nvPr/>
          </p:nvCxnSpPr>
          <p:spPr>
            <a:xfrm flipH="1" flipV="1">
              <a:off x="3752131" y="2755321"/>
              <a:ext cx="2323380" cy="681500"/>
            </a:xfrm>
            <a:prstGeom prst="straightConnector1">
              <a:avLst/>
            </a:prstGeom>
            <a:ln w="38100">
              <a:solidFill>
                <a:schemeClr val="tx2">
                  <a:lumMod val="75000"/>
                </a:schemeClr>
              </a:solidFill>
              <a:headEnd type="none" w="med" len="med"/>
              <a:tailEnd type="triangle" w="med" len="med"/>
            </a:ln>
          </p:spPr>
          <p:style>
            <a:lnRef idx="2">
              <a:schemeClr val="accent1"/>
            </a:lnRef>
            <a:fillRef idx="0">
              <a:schemeClr val="accent1"/>
            </a:fillRef>
            <a:effectRef idx="1">
              <a:schemeClr val="accent1"/>
            </a:effectRef>
            <a:fontRef idx="minor">
              <a:schemeClr val="tx1"/>
            </a:fontRef>
          </p:style>
        </p:cxnSp>
      </p:grpSp>
      <p:sp>
        <p:nvSpPr>
          <p:cNvPr id="16" name="TextBox 15"/>
          <p:cNvSpPr txBox="1"/>
          <p:nvPr/>
        </p:nvSpPr>
        <p:spPr>
          <a:xfrm rot="19783212">
            <a:off x="2011476" y="3341639"/>
            <a:ext cx="5127260" cy="707886"/>
          </a:xfrm>
          <a:prstGeom prst="rect">
            <a:avLst/>
          </a:prstGeom>
          <a:solidFill>
            <a:schemeClr val="bg1"/>
          </a:solidFill>
          <a:ln>
            <a:solidFill>
              <a:schemeClr val="tx1"/>
            </a:solidFill>
          </a:ln>
        </p:spPr>
        <p:txBody>
          <a:bodyPr wrap="square" rtlCol="0">
            <a:spAutoFit/>
          </a:bodyPr>
          <a:lstStyle/>
          <a:p>
            <a:r>
              <a:rPr lang="en-US" sz="4000" b="1" i="1" dirty="0" smtClean="0">
                <a:solidFill>
                  <a:srgbClr val="C00000"/>
                </a:solidFill>
              </a:rPr>
              <a:t>d</a:t>
            </a:r>
            <a:r>
              <a:rPr lang="en-US" sz="4000" b="1" dirty="0" smtClean="0">
                <a:solidFill>
                  <a:srgbClr val="C00000"/>
                </a:solidFill>
              </a:rPr>
              <a:t> is N-robust in </a:t>
            </a:r>
            <a:r>
              <a:rPr lang="en-US" sz="4000" b="1" i="1" dirty="0" smtClean="0">
                <a:solidFill>
                  <a:srgbClr val="C00000"/>
                </a:solidFill>
              </a:rPr>
              <a:t>G</a:t>
            </a:r>
            <a:endParaRPr lang="en-US" sz="4000" b="1" i="1" dirty="0">
              <a:solidFill>
                <a:srgbClr val="C00000"/>
              </a:solidFill>
            </a:endParaRPr>
          </a:p>
        </p:txBody>
      </p:sp>
    </p:spTree>
    <p:extLst>
      <p:ext uri="{BB962C8B-B14F-4D97-AF65-F5344CB8AC3E}">
        <p14:creationId xmlns:p14="http://schemas.microsoft.com/office/powerpoint/2010/main" val="24457585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ensorerror.jpg"/>
          <p:cNvPicPr>
            <a:picLocks noChangeAspect="1"/>
          </p:cNvPicPr>
          <p:nvPr/>
        </p:nvPicPr>
        <p:blipFill>
          <a:blip r:embed="rId3"/>
          <a:stretch>
            <a:fillRect/>
          </a:stretch>
        </p:blipFill>
        <p:spPr>
          <a:xfrm>
            <a:off x="6003200" y="3733800"/>
            <a:ext cx="2683600" cy="2012701"/>
          </a:xfrm>
          <a:prstGeom prst="rect">
            <a:avLst/>
          </a:prstGeom>
        </p:spPr>
      </p:pic>
      <p:sp>
        <p:nvSpPr>
          <p:cNvPr id="2" name="Title 1"/>
          <p:cNvSpPr>
            <a:spLocks noGrp="1"/>
          </p:cNvSpPr>
          <p:nvPr>
            <p:ph type="title"/>
          </p:nvPr>
        </p:nvSpPr>
        <p:spPr/>
        <p:txBody>
          <a:bodyPr/>
          <a:lstStyle/>
          <a:p>
            <a:r>
              <a:rPr lang="en-US" dirty="0" smtClean="0"/>
              <a:t>Robustness</a:t>
            </a:r>
            <a:endParaRPr lang="en-US" dirty="0"/>
          </a:p>
        </p:txBody>
      </p:sp>
      <p:sp>
        <p:nvSpPr>
          <p:cNvPr id="7" name="Date Placeholder 6"/>
          <p:cNvSpPr>
            <a:spLocks noGrp="1"/>
          </p:cNvSpPr>
          <p:nvPr>
            <p:ph type="dt" sz="half" idx="10"/>
          </p:nvPr>
        </p:nvSpPr>
        <p:spPr/>
        <p:txBody>
          <a:bodyPr/>
          <a:lstStyle/>
          <a:p>
            <a:r>
              <a:rPr lang="en-US" smtClean="0"/>
              <a:t>FSE’11: Szeged, Hungary.</a:t>
            </a:r>
            <a:endParaRPr lang="en-US" dirty="0"/>
          </a:p>
        </p:txBody>
      </p:sp>
      <p:sp>
        <p:nvSpPr>
          <p:cNvPr id="8" name="Slide Number Placeholder 7"/>
          <p:cNvSpPr>
            <a:spLocks noGrp="1"/>
          </p:cNvSpPr>
          <p:nvPr>
            <p:ph type="sldNum" sz="quarter" idx="12"/>
          </p:nvPr>
        </p:nvSpPr>
        <p:spPr/>
        <p:txBody>
          <a:bodyPr/>
          <a:lstStyle/>
          <a:p>
            <a:fld id="{CF514AF9-C0A3-D948-905C-91873489708A}" type="slidenum">
              <a:rPr lang="en-US" smtClean="0"/>
              <a:pPr/>
              <a:t>3</a:t>
            </a:fld>
            <a:endParaRPr lang="en-US" dirty="0"/>
          </a:p>
        </p:txBody>
      </p:sp>
      <p:sp>
        <p:nvSpPr>
          <p:cNvPr id="9" name="Footer Placeholder 8"/>
          <p:cNvSpPr>
            <a:spLocks noGrp="1"/>
          </p:cNvSpPr>
          <p:nvPr>
            <p:ph type="ftr" sz="quarter" idx="11"/>
          </p:nvPr>
        </p:nvSpPr>
        <p:spPr/>
        <p:txBody>
          <a:bodyPr/>
          <a:lstStyle/>
          <a:p>
            <a:r>
              <a:rPr lang="en-US" smtClean="0"/>
              <a:t>Proving programs robust</a:t>
            </a:r>
            <a:endParaRPr lang="en-US" dirty="0"/>
          </a:p>
        </p:txBody>
      </p:sp>
      <p:pic>
        <p:nvPicPr>
          <p:cNvPr id="10" name="Picture 4" descr="http://www.refurbishedgpsguide.com/images/garmin-nuvi-760.jpg"/>
          <p:cNvPicPr>
            <a:picLocks noChangeAspect="1" noChangeArrowheads="1"/>
          </p:cNvPicPr>
          <p:nvPr/>
        </p:nvPicPr>
        <p:blipFill rotWithShape="1">
          <a:blip r:embed="rId4">
            <a:extLst>
              <a:ext uri="{28A0092B-C50C-407E-A947-70E740481C1C}">
                <a14:useLocalDpi xmlns:a14="http://schemas.microsoft.com/office/drawing/2010/main" val="0"/>
              </a:ext>
            </a:extLst>
          </a:blip>
          <a:srcRect l="10285" t="9845" r="9029" b="20879"/>
          <a:stretch/>
        </p:blipFill>
        <p:spPr bwMode="auto">
          <a:xfrm>
            <a:off x="609600" y="1143000"/>
            <a:ext cx="3842657" cy="2144484"/>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descr="satellite.jpg"/>
          <p:cNvPicPr>
            <a:picLocks noChangeAspect="1"/>
          </p:cNvPicPr>
          <p:nvPr/>
        </p:nvPicPr>
        <p:blipFill>
          <a:blip r:embed="rId5"/>
          <a:stretch>
            <a:fillRect/>
          </a:stretch>
        </p:blipFill>
        <p:spPr>
          <a:xfrm>
            <a:off x="6003200" y="1295400"/>
            <a:ext cx="1989526" cy="1791736"/>
          </a:xfrm>
          <a:prstGeom prst="rect">
            <a:avLst/>
          </a:prstGeom>
        </p:spPr>
      </p:pic>
      <p:sp>
        <p:nvSpPr>
          <p:cNvPr id="12" name="Rectangle 11"/>
          <p:cNvSpPr/>
          <p:nvPr/>
        </p:nvSpPr>
        <p:spPr>
          <a:xfrm>
            <a:off x="457200" y="1143000"/>
            <a:ext cx="8153400" cy="5299534"/>
          </a:xfrm>
          <a:prstGeom prst="rect">
            <a:avLst/>
          </a:prstGeom>
          <a:solidFill>
            <a:schemeClr val="bg1">
              <a:alpha val="91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ym typeface="Symbol"/>
              </a:rPr>
              <a:t></a:t>
            </a:r>
            <a:endParaRPr lang="en-US" dirty="0"/>
          </a:p>
        </p:txBody>
      </p:sp>
      <p:sp>
        <p:nvSpPr>
          <p:cNvPr id="3" name="Content Placeholder 2"/>
          <p:cNvSpPr>
            <a:spLocks noGrp="1"/>
          </p:cNvSpPr>
          <p:nvPr>
            <p:ph idx="1"/>
          </p:nvPr>
        </p:nvSpPr>
        <p:spPr>
          <a:xfrm>
            <a:off x="1752600" y="3287484"/>
            <a:ext cx="5915535" cy="1132116"/>
          </a:xfrm>
        </p:spPr>
        <p:txBody>
          <a:bodyPr>
            <a:normAutofit fontScale="70000" lnSpcReduction="20000"/>
          </a:bodyPr>
          <a:lstStyle/>
          <a:p>
            <a:pPr marL="57150" indent="0" algn="just">
              <a:buNone/>
            </a:pPr>
            <a:r>
              <a:rPr lang="en-US" sz="3600" b="1" dirty="0"/>
              <a:t>Correctness in settings without uncertainty does not imply correctness in uncertain environments. </a:t>
            </a:r>
            <a:endParaRPr lang="en-US" sz="4800"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Applications: </a:t>
            </a:r>
            <a:br>
              <a:rPr lang="en-US" dirty="0" smtClean="0"/>
            </a:br>
            <a:r>
              <a:rPr lang="en-US" dirty="0" smtClean="0"/>
              <a:t>Robustness Proofs for Embedded Systems</a:t>
            </a:r>
            <a:endParaRPr lang="en-US" dirty="0"/>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2338" y="2381895"/>
            <a:ext cx="3714577" cy="16635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Date Placeholder 2"/>
          <p:cNvSpPr>
            <a:spLocks noGrp="1"/>
          </p:cNvSpPr>
          <p:nvPr>
            <p:ph type="dt" sz="half" idx="10"/>
          </p:nvPr>
        </p:nvSpPr>
        <p:spPr/>
        <p:txBody>
          <a:bodyPr/>
          <a:lstStyle/>
          <a:p>
            <a:r>
              <a:rPr lang="en-US" smtClean="0"/>
              <a:t>FSE’11: Szeged, Hungary.</a:t>
            </a:r>
            <a:endParaRPr lang="en-US" dirty="0"/>
          </a:p>
        </p:txBody>
      </p:sp>
      <p:sp>
        <p:nvSpPr>
          <p:cNvPr id="4" name="Slide Number Placeholder 3"/>
          <p:cNvSpPr>
            <a:spLocks noGrp="1"/>
          </p:cNvSpPr>
          <p:nvPr>
            <p:ph type="sldNum" sz="quarter" idx="12"/>
          </p:nvPr>
        </p:nvSpPr>
        <p:spPr/>
        <p:txBody>
          <a:bodyPr/>
          <a:lstStyle/>
          <a:p>
            <a:fld id="{CF514AF9-C0A3-D948-905C-91873489708A}" type="slidenum">
              <a:rPr lang="en-US" smtClean="0"/>
              <a:pPr/>
              <a:t>30</a:t>
            </a:fld>
            <a:endParaRPr lang="en-US" dirty="0"/>
          </a:p>
        </p:txBody>
      </p:sp>
      <p:sp>
        <p:nvSpPr>
          <p:cNvPr id="5" name="Footer Placeholder 4"/>
          <p:cNvSpPr>
            <a:spLocks noGrp="1"/>
          </p:cNvSpPr>
          <p:nvPr>
            <p:ph type="ftr" sz="quarter" idx="11"/>
          </p:nvPr>
        </p:nvSpPr>
        <p:spPr/>
        <p:txBody>
          <a:bodyPr/>
          <a:lstStyle/>
          <a:p>
            <a:r>
              <a:rPr lang="en-US" smtClean="0"/>
              <a:t>Proving programs robust</a:t>
            </a:r>
            <a:endParaRPr lang="en-US" dirty="0"/>
          </a:p>
        </p:txBody>
      </p:sp>
      <p:pic>
        <p:nvPicPr>
          <p:cNvPr id="6" name="Picture 2" descr="http://3.bp.blogspot.com/_0jaiKAKUBkE/TME1RHlIeiI/AAAAAAAAA24/uVlVXTjdDXU/s1600/toyota-prius-hybrid8.jpg"/>
          <p:cNvPicPr>
            <a:picLocks noChangeAspect="1" noChangeArrowheads="1"/>
          </p:cNvPicPr>
          <p:nvPr/>
        </p:nvPicPr>
        <p:blipFill rotWithShape="1">
          <a:blip r:embed="rId4">
            <a:extLst>
              <a:ext uri="{28A0092B-C50C-407E-A947-70E740481C1C}">
                <a14:useLocalDpi xmlns:a14="http://schemas.microsoft.com/office/drawing/2010/main" val="0"/>
              </a:ext>
            </a:extLst>
          </a:blip>
          <a:srcRect l="74" t="25010" r="-74"/>
          <a:stretch/>
        </p:blipFill>
        <p:spPr bwMode="auto">
          <a:xfrm>
            <a:off x="4800600" y="2042556"/>
            <a:ext cx="4038600" cy="2011829"/>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http://softwareforhomes.com/INSURANCE/Images/TravelInsurance-Boeing787DreamLiner.jpg"/>
          <p:cNvPicPr>
            <a:picLocks noChangeAspect="1" noChangeArrowheads="1"/>
          </p:cNvPicPr>
          <p:nvPr/>
        </p:nvPicPr>
        <p:blipFill rotWithShape="1">
          <a:blip r:embed="rId5">
            <a:extLst>
              <a:ext uri="{28A0092B-C50C-407E-A947-70E740481C1C}">
                <a14:useLocalDpi xmlns:a14="http://schemas.microsoft.com/office/drawing/2010/main" val="0"/>
              </a:ext>
            </a:extLst>
          </a:blip>
          <a:srcRect t="11709" b="25721"/>
          <a:stretch/>
        </p:blipFill>
        <p:spPr bwMode="auto">
          <a:xfrm>
            <a:off x="3200400" y="4607626"/>
            <a:ext cx="3810000" cy="15912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476638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 name="Group 30"/>
          <p:cNvGrpSpPr/>
          <p:nvPr/>
        </p:nvGrpSpPr>
        <p:grpSpPr>
          <a:xfrm>
            <a:off x="4673785" y="5527374"/>
            <a:ext cx="2075358" cy="909933"/>
            <a:chOff x="4673785" y="5527374"/>
            <a:chExt cx="2075358" cy="909933"/>
          </a:xfrm>
        </p:grpSpPr>
        <p:pic>
          <p:nvPicPr>
            <p:cNvPr id="22" name="Picture 21"/>
            <p:cNvPicPr>
              <a:picLocks noChangeAspect="1"/>
            </p:cNvPicPr>
            <p:nvPr>
              <p:custDataLst>
                <p:tags r:id="rId1"/>
              </p:custDataLst>
            </p:nvPr>
          </p:nvPicPr>
          <p:blipFill>
            <a:blip r:embed="rId4">
              <a:extLst>
                <a:ext uri="{28A0092B-C50C-407E-A947-70E740481C1C}">
                  <a14:useLocalDpi xmlns:a14="http://schemas.microsoft.com/office/drawing/2010/main" val="0"/>
                </a:ext>
              </a:extLst>
            </a:blip>
            <a:stretch>
              <a:fillRect/>
            </a:stretch>
          </p:blipFill>
          <p:spPr>
            <a:xfrm>
              <a:off x="5345608" y="6035937"/>
              <a:ext cx="1078309" cy="401370"/>
            </a:xfrm>
            <a:prstGeom prst="rect">
              <a:avLst/>
            </a:prstGeom>
          </p:spPr>
        </p:pic>
        <p:sp>
          <p:nvSpPr>
            <p:cNvPr id="17" name="TextBox 16"/>
            <p:cNvSpPr txBox="1"/>
            <p:nvPr/>
          </p:nvSpPr>
          <p:spPr>
            <a:xfrm>
              <a:off x="4673785" y="5527374"/>
              <a:ext cx="2075358" cy="584775"/>
            </a:xfrm>
            <a:prstGeom prst="rect">
              <a:avLst/>
            </a:prstGeom>
            <a:noFill/>
          </p:spPr>
          <p:txBody>
            <a:bodyPr wrap="square" rtlCol="0">
              <a:spAutoFit/>
            </a:bodyPr>
            <a:lstStyle/>
            <a:p>
              <a:r>
                <a:rPr lang="en-US" sz="3200" dirty="0" smtClean="0"/>
                <a:t>for i:= ….</a:t>
              </a:r>
              <a:endParaRPr lang="en-US" sz="3200" dirty="0"/>
            </a:p>
          </p:txBody>
        </p:sp>
      </p:grpSp>
      <p:grpSp>
        <p:nvGrpSpPr>
          <p:cNvPr id="30" name="Group 29"/>
          <p:cNvGrpSpPr/>
          <p:nvPr/>
        </p:nvGrpSpPr>
        <p:grpSpPr>
          <a:xfrm>
            <a:off x="4191000" y="4988426"/>
            <a:ext cx="5040847" cy="1733550"/>
            <a:chOff x="4191000" y="4988426"/>
            <a:chExt cx="5040847" cy="1733550"/>
          </a:xfrm>
        </p:grpSpPr>
        <p:pic>
          <p:nvPicPr>
            <p:cNvPr id="2054"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69672" y="4988426"/>
              <a:ext cx="2162175" cy="173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27" name="Straight Arrow Connector 26"/>
            <p:cNvCxnSpPr/>
            <p:nvPr/>
          </p:nvCxnSpPr>
          <p:spPr>
            <a:xfrm>
              <a:off x="4191000" y="6477000"/>
              <a:ext cx="2590800"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grpSp>
      <p:sp>
        <p:nvSpPr>
          <p:cNvPr id="2" name="Title 1"/>
          <p:cNvSpPr>
            <a:spLocks noGrp="1"/>
          </p:cNvSpPr>
          <p:nvPr>
            <p:ph type="title"/>
          </p:nvPr>
        </p:nvSpPr>
        <p:spPr/>
        <p:txBody>
          <a:bodyPr>
            <a:normAutofit fontScale="90000"/>
          </a:bodyPr>
          <a:lstStyle/>
          <a:p>
            <a:r>
              <a:rPr lang="en-US" dirty="0" smtClean="0"/>
              <a:t>Approximate Computation: </a:t>
            </a:r>
            <a:br>
              <a:rPr lang="en-US" dirty="0" smtClean="0"/>
            </a:br>
            <a:r>
              <a:rPr lang="en-US" dirty="0" smtClean="0"/>
              <a:t>Trade accuracy for reduced cost</a:t>
            </a:r>
            <a:endParaRPr lang="en-US" dirty="0"/>
          </a:p>
        </p:txBody>
      </p:sp>
      <p:sp>
        <p:nvSpPr>
          <p:cNvPr id="6" name="Date Placeholder 5"/>
          <p:cNvSpPr>
            <a:spLocks noGrp="1"/>
          </p:cNvSpPr>
          <p:nvPr>
            <p:ph type="dt" sz="half" idx="10"/>
          </p:nvPr>
        </p:nvSpPr>
        <p:spPr/>
        <p:txBody>
          <a:bodyPr/>
          <a:lstStyle/>
          <a:p>
            <a:r>
              <a:rPr lang="en-US" smtClean="0"/>
              <a:t>FSE’11: Szeged, Hungary.</a:t>
            </a:r>
            <a:endParaRPr lang="en-US" dirty="0"/>
          </a:p>
        </p:txBody>
      </p:sp>
      <p:sp>
        <p:nvSpPr>
          <p:cNvPr id="10" name="Slide Number Placeholder 9"/>
          <p:cNvSpPr>
            <a:spLocks noGrp="1"/>
          </p:cNvSpPr>
          <p:nvPr>
            <p:ph type="sldNum" sz="quarter" idx="12"/>
          </p:nvPr>
        </p:nvSpPr>
        <p:spPr/>
        <p:txBody>
          <a:bodyPr/>
          <a:lstStyle/>
          <a:p>
            <a:fld id="{CF514AF9-C0A3-D948-905C-91873489708A}" type="slidenum">
              <a:rPr lang="en-US" smtClean="0"/>
              <a:pPr/>
              <a:t>31</a:t>
            </a:fld>
            <a:endParaRPr lang="en-US" dirty="0"/>
          </a:p>
        </p:txBody>
      </p:sp>
      <p:sp>
        <p:nvSpPr>
          <p:cNvPr id="13" name="Footer Placeholder 12"/>
          <p:cNvSpPr>
            <a:spLocks noGrp="1"/>
          </p:cNvSpPr>
          <p:nvPr>
            <p:ph type="ftr" sz="quarter" idx="11"/>
          </p:nvPr>
        </p:nvSpPr>
        <p:spPr/>
        <p:txBody>
          <a:bodyPr/>
          <a:lstStyle/>
          <a:p>
            <a:r>
              <a:rPr lang="en-US" smtClean="0"/>
              <a:t>Proving programs robust</a:t>
            </a:r>
            <a:endParaRPr lang="en-US" dirty="0"/>
          </a:p>
        </p:txBody>
      </p:sp>
      <p:pic>
        <p:nvPicPr>
          <p:cNvPr id="2050" name="Picture 2" descr="http://2.bp.blogspot.com/_R_0qbvfZ5gg/TBljWcylk7I/AAAAAAAAGF0/DCAbykkc8vo/s1600/forlan_gol_sudafrica.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7719" y="1752600"/>
            <a:ext cx="5810250" cy="3762376"/>
          </a:xfrm>
          <a:prstGeom prst="rect">
            <a:avLst/>
          </a:prstGeom>
          <a:noFill/>
          <a:extLst>
            <a:ext uri="{909E8E84-426E-40DD-AFC4-6F175D3DCCD1}">
              <a14:hiddenFill xmlns:a14="http://schemas.microsoft.com/office/drawing/2010/main">
                <a:solidFill>
                  <a:srgbClr val="FFFFFF"/>
                </a:solidFill>
              </a14:hiddenFill>
            </a:ext>
          </a:extLst>
        </p:spPr>
      </p:pic>
      <p:grpSp>
        <p:nvGrpSpPr>
          <p:cNvPr id="12" name="Group 11"/>
          <p:cNvGrpSpPr/>
          <p:nvPr/>
        </p:nvGrpSpPr>
        <p:grpSpPr>
          <a:xfrm>
            <a:off x="609600" y="3886200"/>
            <a:ext cx="3398547" cy="2812086"/>
            <a:chOff x="609600" y="3886200"/>
            <a:chExt cx="3398547" cy="2812086"/>
          </a:xfrm>
        </p:grpSpPr>
        <p:pic>
          <p:nvPicPr>
            <p:cNvPr id="21" name="Picture 2" descr="http://2.bp.blogspot.com/_R_0qbvfZ5gg/TBljWcylk7I/AAAAAAAAGF0/DCAbykkc8vo/s1600/forlan_gol_sudafrica.jpg"/>
            <p:cNvPicPr>
              <a:picLocks noChangeAspect="1" noChangeArrowheads="1"/>
            </p:cNvPicPr>
            <p:nvPr/>
          </p:nvPicPr>
          <p:blipFill rotWithShape="1">
            <a:blip r:embed="rId6">
              <a:extLst>
                <a:ext uri="{28A0092B-C50C-407E-A947-70E740481C1C}">
                  <a14:useLocalDpi xmlns:a14="http://schemas.microsoft.com/office/drawing/2010/main" val="0"/>
                </a:ext>
              </a:extLst>
            </a:blip>
            <a:srcRect l="6506" t="55551" r="85625" b="34665"/>
            <a:stretch/>
          </p:blipFill>
          <p:spPr bwMode="auto">
            <a:xfrm>
              <a:off x="1853409" y="4963302"/>
              <a:ext cx="2154738" cy="1734984"/>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609600" y="3886200"/>
              <a:ext cx="304800" cy="304800"/>
            </a:xfrm>
            <a:prstGeom prst="rect">
              <a:avLst/>
            </a:prstGeom>
            <a:noFill/>
            <a:ln w="25400"/>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8" name="Straight Connector 7"/>
            <p:cNvCxnSpPr/>
            <p:nvPr/>
          </p:nvCxnSpPr>
          <p:spPr>
            <a:xfrm>
              <a:off x="914400" y="3886200"/>
              <a:ext cx="3093747" cy="1077102"/>
            </a:xfrm>
            <a:prstGeom prst="line">
              <a:avLst/>
            </a:prstGeom>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609600" y="4191000"/>
              <a:ext cx="1243809" cy="2507286"/>
            </a:xfrm>
            <a:prstGeom prst="line">
              <a:avLst/>
            </a:prstGeom>
          </p:spPr>
          <p:style>
            <a:lnRef idx="2">
              <a:schemeClr val="accent1"/>
            </a:lnRef>
            <a:fillRef idx="0">
              <a:schemeClr val="accent1"/>
            </a:fillRef>
            <a:effectRef idx="1">
              <a:schemeClr val="accent1"/>
            </a:effectRef>
            <a:fontRef idx="minor">
              <a:schemeClr val="tx1"/>
            </a:fontRef>
          </p:style>
        </p:cxnSp>
      </p:grpSp>
      <p:pic>
        <p:nvPicPr>
          <p:cNvPr id="2053" name="Picture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069672" y="4988426"/>
            <a:ext cx="2171700" cy="173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4" name="TextBox 33"/>
          <p:cNvSpPr txBox="1"/>
          <p:nvPr/>
        </p:nvSpPr>
        <p:spPr>
          <a:xfrm>
            <a:off x="5147320" y="5609898"/>
            <a:ext cx="990600" cy="923330"/>
          </a:xfrm>
          <a:prstGeom prst="rect">
            <a:avLst/>
          </a:prstGeom>
          <a:noFill/>
        </p:spPr>
        <p:txBody>
          <a:bodyPr wrap="square" rtlCol="0">
            <a:spAutoFit/>
          </a:bodyPr>
          <a:lstStyle/>
          <a:p>
            <a:r>
              <a:rPr lang="en-US" sz="5400" dirty="0" smtClean="0"/>
              <a:t>P’</a:t>
            </a:r>
            <a:endParaRPr lang="en-US" sz="5400" dirty="0"/>
          </a:p>
        </p:txBody>
      </p:sp>
    </p:spTree>
    <p:extLst>
      <p:ext uri="{BB962C8B-B14F-4D97-AF65-F5344CB8AC3E}">
        <p14:creationId xmlns:p14="http://schemas.microsoft.com/office/powerpoint/2010/main" val="2318072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053"/>
                                        </p:tgtEl>
                                        <p:attrNameLst>
                                          <p:attrName>style.visibility</p:attrName>
                                        </p:attrNameLst>
                                      </p:cBhvr>
                                      <p:to>
                                        <p:strVal val="visible"/>
                                      </p:to>
                                    </p:set>
                                  </p:childTnLst>
                                </p:cTn>
                              </p:par>
                              <p:par>
                                <p:cTn id="17" presetID="1" presetClass="exit" presetSubtype="0" fill="hold" nodeType="withEffect">
                                  <p:stCondLst>
                                    <p:cond delay="0"/>
                                  </p:stCondLst>
                                  <p:childTnLst>
                                    <p:set>
                                      <p:cBhvr>
                                        <p:cTn id="18" dur="1" fill="hold">
                                          <p:stCondLst>
                                            <p:cond delay="0"/>
                                          </p:stCondLst>
                                        </p:cTn>
                                        <p:tgtEl>
                                          <p:spTgt spid="31"/>
                                        </p:tgtEl>
                                        <p:attrNameLst>
                                          <p:attrName>style.visibility</p:attrName>
                                        </p:attrNameLst>
                                      </p:cBhvr>
                                      <p:to>
                                        <p:strVal val="hidden"/>
                                      </p:to>
                                    </p:set>
                                  </p:childTnLst>
                                </p:cTn>
                              </p:par>
                              <p:par>
                                <p:cTn id="19" presetID="1" presetClass="entr" presetSubtype="0" fill="hold" grpId="0" nodeType="withEffect">
                                  <p:stCondLst>
                                    <p:cond delay="0"/>
                                  </p:stCondLst>
                                  <p:childTnLst>
                                    <p:set>
                                      <p:cBhvr>
                                        <p:cTn id="20"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447799"/>
            <a:ext cx="8686800" cy="5181601"/>
          </a:xfrm>
        </p:spPr>
        <p:txBody>
          <a:bodyPr>
            <a:normAutofit/>
          </a:bodyPr>
          <a:lstStyle/>
          <a:p>
            <a:r>
              <a:rPr lang="en-US" sz="2600" dirty="0" smtClean="0"/>
              <a:t>Approximate </a:t>
            </a:r>
            <a:r>
              <a:rPr lang="en-US" sz="2600" dirty="0"/>
              <a:t>loop </a:t>
            </a:r>
            <a:r>
              <a:rPr lang="en-US" sz="2600" dirty="0" smtClean="0"/>
              <a:t>rewriting: </a:t>
            </a:r>
          </a:p>
          <a:p>
            <a:endParaRPr lang="en-US" sz="2600" dirty="0" smtClean="0"/>
          </a:p>
          <a:p>
            <a:pPr marL="0" indent="0">
              <a:buNone/>
            </a:pPr>
            <a:endParaRPr lang="en-US" sz="2600" dirty="0"/>
          </a:p>
          <a:p>
            <a:endParaRPr lang="en-US" sz="2600" dirty="0" smtClean="0"/>
          </a:p>
          <a:p>
            <a:pPr marL="0" indent="0">
              <a:buNone/>
            </a:pPr>
            <a:endParaRPr lang="en-US" sz="2600" dirty="0"/>
          </a:p>
          <a:p>
            <a:endParaRPr lang="en-US" sz="2600" dirty="0" smtClean="0"/>
          </a:p>
          <a:p>
            <a:endParaRPr lang="en-US" sz="2600" dirty="0" smtClean="0"/>
          </a:p>
          <a:p>
            <a:r>
              <a:rPr lang="en-US" sz="2600" dirty="0" smtClean="0"/>
              <a:t>Our static </a:t>
            </a:r>
            <a:r>
              <a:rPr lang="en-US" sz="2600" dirty="0"/>
              <a:t>analysis </a:t>
            </a:r>
            <a:r>
              <a:rPr lang="en-US" sz="2600" dirty="0" smtClean="0"/>
              <a:t>can guide </a:t>
            </a:r>
            <a:r>
              <a:rPr lang="en-US" sz="2600" dirty="0"/>
              <a:t>this sort of approximation</a:t>
            </a:r>
          </a:p>
          <a:p>
            <a:endParaRPr lang="en-US" sz="2600" dirty="0" smtClean="0"/>
          </a:p>
          <a:p>
            <a:pPr marL="0" indent="0">
              <a:buNone/>
            </a:pPr>
            <a:r>
              <a:rPr lang="en-US" sz="2600" dirty="0" smtClean="0"/>
              <a:t>Accuracy vs. Performance trade-off of loop perforation </a:t>
            </a:r>
            <a:r>
              <a:rPr lang="en-US" sz="2000" dirty="0" smtClean="0"/>
              <a:t>[</a:t>
            </a:r>
            <a:r>
              <a:rPr lang="en-US" sz="2000" dirty="0" err="1" smtClean="0"/>
              <a:t>Sidiroglou</a:t>
            </a:r>
            <a:r>
              <a:rPr lang="en-US" sz="2000" dirty="0" smtClean="0"/>
              <a:t>, </a:t>
            </a:r>
            <a:r>
              <a:rPr lang="en-US" sz="2000" dirty="0" err="1" smtClean="0"/>
              <a:t>Misailovic</a:t>
            </a:r>
            <a:r>
              <a:rPr lang="en-US" sz="2000" dirty="0" smtClean="0"/>
              <a:t>, Hoffman, </a:t>
            </a:r>
            <a:r>
              <a:rPr lang="en-US" sz="2000" dirty="0" err="1" smtClean="0"/>
              <a:t>Rinard</a:t>
            </a:r>
            <a:r>
              <a:rPr lang="en-US" sz="2000" dirty="0" smtClean="0"/>
              <a:t> FSE11]</a:t>
            </a:r>
            <a:endParaRPr lang="en-US" sz="2600" dirty="0" smtClean="0"/>
          </a:p>
        </p:txBody>
      </p:sp>
      <p:sp>
        <p:nvSpPr>
          <p:cNvPr id="2" name="Title 1"/>
          <p:cNvSpPr>
            <a:spLocks noGrp="1"/>
          </p:cNvSpPr>
          <p:nvPr>
            <p:ph type="title"/>
          </p:nvPr>
        </p:nvSpPr>
        <p:spPr/>
        <p:txBody>
          <a:bodyPr>
            <a:normAutofit fontScale="90000"/>
          </a:bodyPr>
          <a:lstStyle/>
          <a:p>
            <a:r>
              <a:rPr lang="en-US" dirty="0" smtClean="0"/>
              <a:t>Applications:</a:t>
            </a:r>
            <a:br>
              <a:rPr lang="en-US" dirty="0" smtClean="0"/>
            </a:br>
            <a:r>
              <a:rPr lang="en-US" dirty="0" smtClean="0"/>
              <a:t> Approximate Computation</a:t>
            </a:r>
            <a:endParaRPr lang="en-US" dirty="0"/>
          </a:p>
        </p:txBody>
      </p:sp>
      <p:sp>
        <p:nvSpPr>
          <p:cNvPr id="6" name="Date Placeholder 5"/>
          <p:cNvSpPr>
            <a:spLocks noGrp="1"/>
          </p:cNvSpPr>
          <p:nvPr>
            <p:ph type="dt" sz="half" idx="10"/>
          </p:nvPr>
        </p:nvSpPr>
        <p:spPr/>
        <p:txBody>
          <a:bodyPr/>
          <a:lstStyle/>
          <a:p>
            <a:r>
              <a:rPr lang="en-US" smtClean="0"/>
              <a:t>FSE’11: Szeged, Hungary.</a:t>
            </a:r>
            <a:endParaRPr lang="en-US" dirty="0"/>
          </a:p>
        </p:txBody>
      </p:sp>
      <p:sp>
        <p:nvSpPr>
          <p:cNvPr id="10" name="Slide Number Placeholder 9"/>
          <p:cNvSpPr>
            <a:spLocks noGrp="1"/>
          </p:cNvSpPr>
          <p:nvPr>
            <p:ph type="sldNum" sz="quarter" idx="12"/>
          </p:nvPr>
        </p:nvSpPr>
        <p:spPr/>
        <p:txBody>
          <a:bodyPr/>
          <a:lstStyle/>
          <a:p>
            <a:fld id="{CF514AF9-C0A3-D948-905C-91873489708A}" type="slidenum">
              <a:rPr lang="en-US" smtClean="0"/>
              <a:pPr/>
              <a:t>32</a:t>
            </a:fld>
            <a:endParaRPr lang="en-US" dirty="0"/>
          </a:p>
        </p:txBody>
      </p:sp>
      <p:sp>
        <p:nvSpPr>
          <p:cNvPr id="13" name="Footer Placeholder 12"/>
          <p:cNvSpPr>
            <a:spLocks noGrp="1"/>
          </p:cNvSpPr>
          <p:nvPr>
            <p:ph type="ftr" sz="quarter" idx="11"/>
          </p:nvPr>
        </p:nvSpPr>
        <p:spPr/>
        <p:txBody>
          <a:bodyPr/>
          <a:lstStyle/>
          <a:p>
            <a:r>
              <a:rPr lang="en-US" smtClean="0"/>
              <a:t>Proving programs robust</a:t>
            </a:r>
            <a:endParaRPr lang="en-US" dirty="0"/>
          </a:p>
        </p:txBody>
      </p:sp>
      <p:sp>
        <p:nvSpPr>
          <p:cNvPr id="29" name="Content Placeholder 2"/>
          <p:cNvSpPr txBox="1">
            <a:spLocks/>
          </p:cNvSpPr>
          <p:nvPr/>
        </p:nvSpPr>
        <p:spPr bwMode="auto">
          <a:xfrm>
            <a:off x="2439884" y="2074221"/>
            <a:ext cx="4500253" cy="2090058"/>
          </a:xfrm>
          <a:prstGeom prst="rect">
            <a:avLst/>
          </a:prstGeom>
          <a:solidFill>
            <a:schemeClr val="accent1">
              <a:lumMod val="20000"/>
              <a:lumOff val="80000"/>
            </a:schemeClr>
          </a:solidFill>
          <a:ln w="9525">
            <a:noFill/>
            <a:miter lim="800000"/>
            <a:headEnd/>
            <a:tailEnd/>
          </a:ln>
        </p:spPr>
        <p:txBody>
          <a:bodyPr/>
          <a:lstStyle/>
          <a:p>
            <a:pPr marL="342900" indent="-342900" eaLnBrk="0" hangingPunct="0">
              <a:spcBef>
                <a:spcPts val="0"/>
              </a:spcBef>
              <a:spcAft>
                <a:spcPts val="600"/>
              </a:spcAft>
              <a:defRPr/>
            </a:pPr>
            <a:r>
              <a:rPr lang="en-US" sz="2800" b="1" kern="0" dirty="0" smtClean="0">
                <a:latin typeface="Consolas" pitchFamily="49" charset="0"/>
                <a:cs typeface="Consolas" pitchFamily="49" charset="0"/>
              </a:rPr>
              <a:t>for </a:t>
            </a:r>
            <a:r>
              <a:rPr lang="en-US" sz="2800" b="1" kern="0" dirty="0" err="1" smtClean="0">
                <a:latin typeface="Consolas" pitchFamily="49" charset="0"/>
                <a:cs typeface="Consolas" pitchFamily="49" charset="0"/>
              </a:rPr>
              <a:t>i</a:t>
            </a:r>
            <a:r>
              <a:rPr lang="en-US" sz="2800" b="1" kern="0" dirty="0" smtClean="0">
                <a:latin typeface="Consolas" pitchFamily="49" charset="0"/>
                <a:cs typeface="Consolas" pitchFamily="49" charset="0"/>
              </a:rPr>
              <a:t> := 1 to n by 1</a:t>
            </a:r>
          </a:p>
          <a:p>
            <a:pPr marL="800100" lvl="1" indent="-342900" eaLnBrk="0" hangingPunct="0">
              <a:spcBef>
                <a:spcPts val="0"/>
              </a:spcBef>
              <a:spcAft>
                <a:spcPts val="600"/>
              </a:spcAft>
              <a:defRPr/>
            </a:pPr>
            <a:r>
              <a:rPr lang="en-US" sz="2800" kern="0" dirty="0" smtClean="0">
                <a:solidFill>
                  <a:schemeClr val="tx1">
                    <a:lumMod val="95000"/>
                    <a:lumOff val="5000"/>
                  </a:schemeClr>
                </a:solidFill>
                <a:latin typeface="Consolas" pitchFamily="49" charset="0"/>
                <a:cs typeface="Consolas" pitchFamily="49" charset="0"/>
              </a:rPr>
              <a:t>z = f(x[</a:t>
            </a:r>
            <a:r>
              <a:rPr lang="en-US" sz="2800" kern="0" dirty="0" err="1" smtClean="0">
                <a:solidFill>
                  <a:schemeClr val="tx1">
                    <a:lumMod val="95000"/>
                    <a:lumOff val="5000"/>
                  </a:schemeClr>
                </a:solidFill>
                <a:latin typeface="Consolas" pitchFamily="49" charset="0"/>
                <a:cs typeface="Consolas" pitchFamily="49" charset="0"/>
              </a:rPr>
              <a:t>i</a:t>
            </a:r>
            <a:r>
              <a:rPr lang="en-US" sz="2800" kern="0" dirty="0" smtClean="0">
                <a:solidFill>
                  <a:schemeClr val="tx1">
                    <a:lumMod val="95000"/>
                    <a:lumOff val="5000"/>
                  </a:schemeClr>
                </a:solidFill>
                <a:latin typeface="Consolas" pitchFamily="49" charset="0"/>
                <a:cs typeface="Consolas" pitchFamily="49" charset="0"/>
              </a:rPr>
              <a:t>])</a:t>
            </a:r>
          </a:p>
          <a:p>
            <a:pPr marL="800100" lvl="1" indent="-342900" eaLnBrk="0" hangingPunct="0">
              <a:spcBef>
                <a:spcPts val="0"/>
              </a:spcBef>
              <a:spcAft>
                <a:spcPts val="600"/>
              </a:spcAft>
              <a:defRPr/>
            </a:pPr>
            <a:r>
              <a:rPr lang="en-US" sz="2800" kern="0" dirty="0" smtClean="0">
                <a:solidFill>
                  <a:schemeClr val="tx1">
                    <a:lumMod val="95000"/>
                    <a:lumOff val="5000"/>
                  </a:schemeClr>
                </a:solidFill>
                <a:latin typeface="Consolas" pitchFamily="49" charset="0"/>
                <a:cs typeface="Consolas" pitchFamily="49" charset="0"/>
              </a:rPr>
              <a:t>sum = sum + z</a:t>
            </a:r>
          </a:p>
          <a:p>
            <a:pPr marL="800100" lvl="1" indent="-342900" eaLnBrk="0" hangingPunct="0">
              <a:spcAft>
                <a:spcPts val="600"/>
              </a:spcAft>
              <a:defRPr/>
            </a:pPr>
            <a:r>
              <a:rPr lang="en-US" sz="2800" kern="0" dirty="0">
                <a:solidFill>
                  <a:schemeClr val="tx1">
                    <a:lumMod val="95000"/>
                    <a:lumOff val="5000"/>
                  </a:schemeClr>
                </a:solidFill>
                <a:latin typeface="Consolas" pitchFamily="49" charset="0"/>
                <a:cs typeface="Consolas" pitchFamily="49" charset="0"/>
              </a:rPr>
              <a:t>sum = sum + z</a:t>
            </a:r>
          </a:p>
          <a:p>
            <a:pPr marL="800100" lvl="1" indent="-342900" eaLnBrk="0" hangingPunct="0">
              <a:spcBef>
                <a:spcPts val="0"/>
              </a:spcBef>
              <a:spcAft>
                <a:spcPts val="600"/>
              </a:spcAft>
              <a:defRPr/>
            </a:pPr>
            <a:endParaRPr lang="en-US" sz="2800" kern="0" dirty="0" smtClean="0">
              <a:solidFill>
                <a:schemeClr val="tx1">
                  <a:lumMod val="95000"/>
                  <a:lumOff val="5000"/>
                </a:schemeClr>
              </a:solidFill>
              <a:latin typeface="Consolas" pitchFamily="49" charset="0"/>
              <a:cs typeface="Consolas" pitchFamily="49" charset="0"/>
            </a:endParaRPr>
          </a:p>
        </p:txBody>
      </p:sp>
      <p:sp>
        <p:nvSpPr>
          <p:cNvPr id="4" name="TextBox 3"/>
          <p:cNvSpPr txBox="1"/>
          <p:nvPr/>
        </p:nvSpPr>
        <p:spPr>
          <a:xfrm>
            <a:off x="6146087" y="2074221"/>
            <a:ext cx="381836" cy="523220"/>
          </a:xfrm>
          <a:prstGeom prst="rect">
            <a:avLst/>
          </a:prstGeom>
          <a:solidFill>
            <a:schemeClr val="accent1">
              <a:lumMod val="20000"/>
              <a:lumOff val="80000"/>
            </a:schemeClr>
          </a:solidFill>
        </p:spPr>
        <p:txBody>
          <a:bodyPr wrap="none" rtlCol="0">
            <a:spAutoFit/>
          </a:bodyPr>
          <a:lstStyle/>
          <a:p>
            <a:r>
              <a:rPr lang="en-US" sz="2800" b="1" dirty="0" smtClean="0">
                <a:latin typeface="Consolas" pitchFamily="49" charset="0"/>
                <a:cs typeface="Consolas" pitchFamily="49" charset="0"/>
              </a:rPr>
              <a:t>2</a:t>
            </a:r>
            <a:endParaRPr lang="en-US" sz="2800" b="1" dirty="0">
              <a:latin typeface="Consolas" pitchFamily="49" charset="0"/>
              <a:cs typeface="Consolas" pitchFamily="49" charset="0"/>
            </a:endParaRPr>
          </a:p>
        </p:txBody>
      </p:sp>
    </p:spTree>
    <p:extLst>
      <p:ext uri="{BB962C8B-B14F-4D97-AF65-F5344CB8AC3E}">
        <p14:creationId xmlns:p14="http://schemas.microsoft.com/office/powerpoint/2010/main" val="16258871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9">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186080" y="2743200"/>
            <a:ext cx="5146302" cy="586136"/>
          </a:xfrm>
        </p:spPr>
        <p:txBody>
          <a:bodyPr>
            <a:normAutofit/>
          </a:bodyPr>
          <a:lstStyle/>
          <a:p>
            <a:pPr marL="0" indent="0">
              <a:buNone/>
            </a:pPr>
            <a:r>
              <a:rPr lang="en-US" i="1" dirty="0" smtClean="0"/>
              <a:t>Differential privacy  [</a:t>
            </a:r>
            <a:r>
              <a:rPr lang="en-US" i="1" dirty="0" err="1" smtClean="0"/>
              <a:t>Dwork</a:t>
            </a:r>
            <a:r>
              <a:rPr lang="en-US" i="1" dirty="0" smtClean="0"/>
              <a:t>]</a:t>
            </a:r>
            <a:r>
              <a:rPr lang="en-US" dirty="0" smtClean="0"/>
              <a:t> </a:t>
            </a:r>
          </a:p>
          <a:p>
            <a:pPr marL="0" indent="0">
              <a:buNone/>
            </a:pPr>
            <a:endParaRPr lang="en-US" sz="2400" dirty="0" smtClean="0"/>
          </a:p>
          <a:p>
            <a:pPr lvl="1"/>
            <a:endParaRPr lang="en-US" sz="2400" dirty="0" smtClean="0"/>
          </a:p>
        </p:txBody>
      </p:sp>
      <p:sp>
        <p:nvSpPr>
          <p:cNvPr id="4" name="Date Placeholder 3"/>
          <p:cNvSpPr>
            <a:spLocks noGrp="1"/>
          </p:cNvSpPr>
          <p:nvPr>
            <p:ph type="dt" sz="half" idx="10"/>
          </p:nvPr>
        </p:nvSpPr>
        <p:spPr/>
        <p:txBody>
          <a:bodyPr/>
          <a:lstStyle/>
          <a:p>
            <a:r>
              <a:rPr lang="en-US" smtClean="0"/>
              <a:t>FSE’11: Szeged, Hungary.</a:t>
            </a:r>
            <a:endParaRPr lang="en-US" dirty="0"/>
          </a:p>
        </p:txBody>
      </p:sp>
      <p:sp>
        <p:nvSpPr>
          <p:cNvPr id="8" name="Slide Number Placeholder 7"/>
          <p:cNvSpPr>
            <a:spLocks noGrp="1"/>
          </p:cNvSpPr>
          <p:nvPr>
            <p:ph type="sldNum" sz="quarter" idx="12"/>
          </p:nvPr>
        </p:nvSpPr>
        <p:spPr/>
        <p:txBody>
          <a:bodyPr/>
          <a:lstStyle/>
          <a:p>
            <a:fld id="{CF514AF9-C0A3-D948-905C-91873489708A}" type="slidenum">
              <a:rPr lang="en-US" smtClean="0"/>
              <a:pPr/>
              <a:t>33</a:t>
            </a:fld>
            <a:endParaRPr lang="en-US" dirty="0"/>
          </a:p>
        </p:txBody>
      </p:sp>
      <p:sp>
        <p:nvSpPr>
          <p:cNvPr id="13" name="Footer Placeholder 12"/>
          <p:cNvSpPr>
            <a:spLocks noGrp="1"/>
          </p:cNvSpPr>
          <p:nvPr>
            <p:ph type="ftr" sz="quarter" idx="11"/>
          </p:nvPr>
        </p:nvSpPr>
        <p:spPr/>
        <p:txBody>
          <a:bodyPr/>
          <a:lstStyle/>
          <a:p>
            <a:r>
              <a:rPr lang="en-US" smtClean="0"/>
              <a:t>Proving programs robust</a:t>
            </a:r>
            <a:endParaRPr lang="en-US" dirty="0"/>
          </a:p>
        </p:txBody>
      </p:sp>
      <p:pic>
        <p:nvPicPr>
          <p:cNvPr id="7170" name="Picture 2" descr="http://t0.gstatic.com/images?q=tbn:ANd9GcSzxgPjaNdVAf-trrRx3k3ozrQsqngZhChK3CvLP7qadggGlOu8-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118902" y="3200400"/>
            <a:ext cx="1990725" cy="2295526"/>
          </a:xfrm>
          <a:prstGeom prst="rect">
            <a:avLst/>
          </a:prstGeom>
          <a:noFill/>
          <a:effectLst>
            <a:reflection blurRad="6350" stA="50000" endA="300" endPos="90000" dist="50800" dir="5400000" sy="-100000" algn="bl" rotWithShape="0"/>
          </a:effectLst>
          <a:extLst>
            <a:ext uri="{909E8E84-426E-40DD-AFC4-6F175D3DCCD1}">
              <a14:hiddenFill xmlns:a14="http://schemas.microsoft.com/office/drawing/2010/main">
                <a:solidFill>
                  <a:srgbClr val="FFFFFF"/>
                </a:solidFill>
              </a14:hiddenFill>
            </a:ext>
          </a:extLst>
        </p:spPr>
      </p:pic>
      <p:pic>
        <p:nvPicPr>
          <p:cNvPr id="7176" name="Picture 8" descr="http://img.ehowcdn.com/article-page-main/ehow/images/a06/h9/t6/query-microsoft-sql-database-800x800.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0291" y="883473"/>
            <a:ext cx="2143125" cy="2095501"/>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http://cdn4.iconfinder.com/data/icons/LUMINA/database/png/128/database.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19301" y="1880260"/>
            <a:ext cx="2057398" cy="20574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normAutofit fontScale="90000"/>
          </a:bodyPr>
          <a:lstStyle/>
          <a:p>
            <a:r>
              <a:rPr lang="en-US" dirty="0" smtClean="0"/>
              <a:t>Applications: </a:t>
            </a:r>
            <a:br>
              <a:rPr lang="en-US" dirty="0" smtClean="0"/>
            </a:br>
            <a:r>
              <a:rPr lang="en-US" dirty="0" smtClean="0"/>
              <a:t>Privacy in Statistical Databases</a:t>
            </a:r>
            <a:endParaRPr lang="en-US" dirty="0"/>
          </a:p>
        </p:txBody>
      </p:sp>
      <p:cxnSp>
        <p:nvCxnSpPr>
          <p:cNvPr id="16" name="Straight Arrow Connector 15"/>
          <p:cNvCxnSpPr/>
          <p:nvPr/>
        </p:nvCxnSpPr>
        <p:spPr>
          <a:xfrm>
            <a:off x="3048000" y="3898106"/>
            <a:ext cx="0" cy="762000"/>
          </a:xfrm>
          <a:prstGeom prst="straightConnector1">
            <a:avLst/>
          </a:prstGeom>
          <a:ln w="63500">
            <a:tailEnd type="arrow"/>
          </a:ln>
        </p:spPr>
        <p:style>
          <a:lnRef idx="2">
            <a:schemeClr val="accent1"/>
          </a:lnRef>
          <a:fillRef idx="0">
            <a:schemeClr val="accent1"/>
          </a:fillRef>
          <a:effectRef idx="1">
            <a:schemeClr val="accent1"/>
          </a:effectRef>
          <a:fontRef idx="minor">
            <a:schemeClr val="tx1"/>
          </a:fontRef>
        </p:style>
      </p:cxnSp>
      <p:pic>
        <p:nvPicPr>
          <p:cNvPr id="7179" name="Picture 11" descr="3d pie chart clipart"/>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23416" y="4750872"/>
            <a:ext cx="1447802" cy="1085852"/>
          </a:xfrm>
          <a:prstGeom prst="rect">
            <a:avLst/>
          </a:prstGeom>
          <a:noFill/>
          <a:extLst>
            <a:ext uri="{909E8E84-426E-40DD-AFC4-6F175D3DCCD1}">
              <a14:hiddenFill xmlns:a14="http://schemas.microsoft.com/office/drawing/2010/main">
                <a:solidFill>
                  <a:srgbClr val="FFFFFF"/>
                </a:solidFill>
              </a14:hiddenFill>
            </a:ext>
          </a:extLst>
        </p:spPr>
      </p:pic>
      <p:pic>
        <p:nvPicPr>
          <p:cNvPr id="7181" name="Picture 13" descr="http://www.school-for-champions.com/science/images/noise_reduction-white.gif"/>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144536" y="4617684"/>
            <a:ext cx="2005562" cy="119331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181"/>
                                        </p:tgtEl>
                                        <p:attrNameLst>
                                          <p:attrName>style.visibility</p:attrName>
                                        </p:attrNameLst>
                                      </p:cBhvr>
                                      <p:to>
                                        <p:strVal val="visible"/>
                                      </p:to>
                                    </p:set>
                                  </p:childTnLst>
                                </p:cTn>
                              </p:par>
                              <p:par>
                                <p:cTn id="11" presetID="9" presetClass="emph" presetSubtype="0" nodeType="withEffect">
                                  <p:stCondLst>
                                    <p:cond delay="0"/>
                                  </p:stCondLst>
                                  <p:childTnLst>
                                    <p:set>
                                      <p:cBhvr rctx="PPT">
                                        <p:cTn id="12" dur="indefinite"/>
                                        <p:tgtEl>
                                          <p:spTgt spid="7179"/>
                                        </p:tgtEl>
                                        <p:attrNameLst>
                                          <p:attrName>style.opacity</p:attrName>
                                        </p:attrNameLst>
                                      </p:cBhvr>
                                      <p:to>
                                        <p:strVal val="0.5"/>
                                      </p:to>
                                    </p:set>
                                    <p:animEffect filter="image" prLst="opacity: 0.5">
                                      <p:cBhvr rctx="IE">
                                        <p:cTn id="13" dur="indefinite"/>
                                        <p:tgtEl>
                                          <p:spTgt spid="71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Results</a:t>
            </a:r>
            <a:endParaRPr lang="en-US" dirty="0"/>
          </a:p>
        </p:txBody>
      </p:sp>
      <p:sp>
        <p:nvSpPr>
          <p:cNvPr id="3" name="Content Placeholder 2"/>
          <p:cNvSpPr>
            <a:spLocks noGrp="1"/>
          </p:cNvSpPr>
          <p:nvPr>
            <p:ph idx="1"/>
          </p:nvPr>
        </p:nvSpPr>
        <p:spPr>
          <a:xfrm>
            <a:off x="152400" y="1371600"/>
            <a:ext cx="8991600" cy="4754563"/>
          </a:xfrm>
        </p:spPr>
        <p:txBody>
          <a:bodyPr/>
          <a:lstStyle/>
          <a:p>
            <a:r>
              <a:rPr lang="en-US" dirty="0" smtClean="0"/>
              <a:t>Implemented the analysis in a tool.</a:t>
            </a:r>
          </a:p>
          <a:p>
            <a:pPr lvl="1"/>
            <a:r>
              <a:rPr lang="en-US" dirty="0" smtClean="0"/>
              <a:t>use Z3 to discharge continuity judgments.</a:t>
            </a:r>
          </a:p>
          <a:p>
            <a:r>
              <a:rPr lang="en-US" dirty="0" smtClean="0"/>
              <a:t>Proved robustness for many classical algorithms</a:t>
            </a:r>
            <a:endParaRPr lang="en-US" dirty="0"/>
          </a:p>
        </p:txBody>
      </p:sp>
      <p:sp>
        <p:nvSpPr>
          <p:cNvPr id="4" name="Footer Placeholder 3"/>
          <p:cNvSpPr>
            <a:spLocks noGrp="1"/>
          </p:cNvSpPr>
          <p:nvPr>
            <p:ph type="ftr" sz="quarter" idx="11"/>
          </p:nvPr>
        </p:nvSpPr>
        <p:spPr/>
        <p:txBody>
          <a:bodyPr/>
          <a:lstStyle/>
          <a:p>
            <a:r>
              <a:rPr lang="en-US" smtClean="0"/>
              <a:t>Proving programs robust</a:t>
            </a:r>
            <a:endParaRPr lang="en-US" dirty="0"/>
          </a:p>
        </p:txBody>
      </p:sp>
      <p:sp>
        <p:nvSpPr>
          <p:cNvPr id="5" name="Date Placeholder 4"/>
          <p:cNvSpPr>
            <a:spLocks noGrp="1"/>
          </p:cNvSpPr>
          <p:nvPr>
            <p:ph type="dt" sz="half" idx="10"/>
          </p:nvPr>
        </p:nvSpPr>
        <p:spPr/>
        <p:txBody>
          <a:bodyPr/>
          <a:lstStyle/>
          <a:p>
            <a:r>
              <a:rPr lang="en-US" smtClean="0"/>
              <a:t>FSE’11: Szeged, Hungary.</a:t>
            </a:r>
            <a:endParaRPr lang="en-US" dirty="0"/>
          </a:p>
        </p:txBody>
      </p:sp>
      <p:sp>
        <p:nvSpPr>
          <p:cNvPr id="6" name="Slide Number Placeholder 5"/>
          <p:cNvSpPr>
            <a:spLocks noGrp="1"/>
          </p:cNvSpPr>
          <p:nvPr>
            <p:ph type="sldNum" sz="quarter" idx="12"/>
          </p:nvPr>
        </p:nvSpPr>
        <p:spPr/>
        <p:txBody>
          <a:bodyPr/>
          <a:lstStyle/>
          <a:p>
            <a:fld id="{CF514AF9-C0A3-D948-905C-91873489708A}" type="slidenum">
              <a:rPr lang="en-US" smtClean="0"/>
              <a:pPr/>
              <a:t>34</a:t>
            </a:fld>
            <a:endParaRPr lang="en-US" dirty="0"/>
          </a:p>
        </p:txBody>
      </p:sp>
      <p:graphicFrame>
        <p:nvGraphicFramePr>
          <p:cNvPr id="7" name="Table 6"/>
          <p:cNvGraphicFramePr>
            <a:graphicFrameLocks noGrp="1"/>
          </p:cNvGraphicFramePr>
          <p:nvPr>
            <p:extLst>
              <p:ext uri="{D42A27DB-BD31-4B8C-83A1-F6EECF244321}">
                <p14:modId xmlns:p14="http://schemas.microsoft.com/office/powerpoint/2010/main" val="1302874508"/>
              </p:ext>
            </p:extLst>
          </p:nvPr>
        </p:nvGraphicFramePr>
        <p:xfrm>
          <a:off x="1219200" y="3429000"/>
          <a:ext cx="7010400" cy="2804160"/>
        </p:xfrm>
        <a:graphic>
          <a:graphicData uri="http://schemas.openxmlformats.org/drawingml/2006/table">
            <a:tbl>
              <a:tblPr firstRow="1" bandRow="1">
                <a:tableStyleId>{69CF1AB2-1976-4502-BF36-3FF5EA218861}</a:tableStyleId>
              </a:tblPr>
              <a:tblGrid>
                <a:gridCol w="2336800"/>
                <a:gridCol w="2336800"/>
                <a:gridCol w="2336800"/>
              </a:tblGrid>
              <a:tr h="548640">
                <a:tc>
                  <a:txBody>
                    <a:bodyPr/>
                    <a:lstStyle/>
                    <a:p>
                      <a:pPr>
                        <a:lnSpc>
                          <a:spcPct val="200000"/>
                        </a:lnSpc>
                      </a:pPr>
                      <a:r>
                        <a:rPr lang="en-US" sz="2000" b="1" dirty="0" smtClean="0"/>
                        <a:t>Bubble sort</a:t>
                      </a:r>
                      <a:endParaRPr lang="en-US" sz="2000" b="1" dirty="0"/>
                    </a:p>
                  </a:txBody>
                  <a:tcPr anchor="ctr"/>
                </a:tc>
                <a:tc>
                  <a:txBody>
                    <a:bodyPr/>
                    <a:lstStyle/>
                    <a:p>
                      <a:pPr>
                        <a:lnSpc>
                          <a:spcPct val="200000"/>
                        </a:lnSpc>
                      </a:pPr>
                      <a:r>
                        <a:rPr lang="en-US" sz="2000" b="1" dirty="0" err="1" smtClean="0"/>
                        <a:t>Dijkstra</a:t>
                      </a:r>
                      <a:endParaRPr lang="en-US" sz="2000" b="1" dirty="0"/>
                    </a:p>
                  </a:txBody>
                  <a:tcPr anchor="ctr"/>
                </a:tc>
                <a:tc>
                  <a:txBody>
                    <a:bodyPr/>
                    <a:lstStyle/>
                    <a:p>
                      <a:pPr marL="0" marR="0" indent="0" algn="l" defTabSz="457200" rtl="0" eaLnBrk="1" fontAlgn="auto" latinLnBrk="0" hangingPunct="1">
                        <a:lnSpc>
                          <a:spcPct val="200000"/>
                        </a:lnSpc>
                        <a:spcBef>
                          <a:spcPts val="0"/>
                        </a:spcBef>
                        <a:spcAft>
                          <a:spcPts val="0"/>
                        </a:spcAft>
                        <a:buClrTx/>
                        <a:buSzTx/>
                        <a:buFontTx/>
                        <a:buNone/>
                        <a:tabLst/>
                        <a:defRPr/>
                      </a:pPr>
                      <a:r>
                        <a:rPr lang="en-US" sz="2000" b="1" dirty="0" smtClean="0"/>
                        <a:t>Knapsack</a:t>
                      </a:r>
                    </a:p>
                  </a:txBody>
                  <a:tcPr anchor="ctr"/>
                </a:tc>
              </a:tr>
              <a:tr h="548640">
                <a:tc>
                  <a:txBody>
                    <a:bodyPr/>
                    <a:lstStyle/>
                    <a:p>
                      <a:pPr>
                        <a:lnSpc>
                          <a:spcPct val="200000"/>
                        </a:lnSpc>
                      </a:pPr>
                      <a:r>
                        <a:rPr lang="en-US" sz="2000" b="1" dirty="0" smtClean="0"/>
                        <a:t>Insertion sort</a:t>
                      </a:r>
                      <a:endParaRPr lang="en-US" sz="2000" b="1" dirty="0"/>
                    </a:p>
                  </a:txBody>
                  <a:tcPr anchor="ctr"/>
                </a:tc>
                <a:tc>
                  <a:txBody>
                    <a:bodyPr/>
                    <a:lstStyle/>
                    <a:p>
                      <a:pPr>
                        <a:lnSpc>
                          <a:spcPct val="200000"/>
                        </a:lnSpc>
                      </a:pPr>
                      <a:r>
                        <a:rPr lang="en-US" sz="2000" b="1" dirty="0" smtClean="0"/>
                        <a:t>Bellman-ford </a:t>
                      </a:r>
                      <a:endParaRPr lang="en-US" sz="2000" b="1" dirty="0"/>
                    </a:p>
                  </a:txBody>
                  <a:tcPr anchor="ctr"/>
                </a:tc>
                <a:tc>
                  <a:txBody>
                    <a:bodyPr/>
                    <a:lstStyle/>
                    <a:p>
                      <a:pPr marL="0" marR="0" indent="0" algn="l" defTabSz="457200" rtl="0" eaLnBrk="1" fontAlgn="auto" latinLnBrk="0" hangingPunct="1">
                        <a:lnSpc>
                          <a:spcPct val="200000"/>
                        </a:lnSpc>
                        <a:spcBef>
                          <a:spcPts val="0"/>
                        </a:spcBef>
                        <a:spcAft>
                          <a:spcPts val="0"/>
                        </a:spcAft>
                        <a:buClrTx/>
                        <a:buSzTx/>
                        <a:buFontTx/>
                        <a:buNone/>
                        <a:tabLst/>
                        <a:defRPr/>
                      </a:pPr>
                      <a:r>
                        <a:rPr lang="en-US" sz="2000" b="1" dirty="0" smtClean="0"/>
                        <a:t>Small controller</a:t>
                      </a:r>
                    </a:p>
                  </a:txBody>
                  <a:tcPr anchor="ctr"/>
                </a:tc>
              </a:tr>
              <a:tr h="548640">
                <a:tc>
                  <a:txBody>
                    <a:bodyPr/>
                    <a:lstStyle/>
                    <a:p>
                      <a:pPr>
                        <a:lnSpc>
                          <a:spcPct val="200000"/>
                        </a:lnSpc>
                      </a:pPr>
                      <a:r>
                        <a:rPr lang="en-US" sz="2000" b="1" dirty="0" smtClean="0"/>
                        <a:t>Selection</a:t>
                      </a:r>
                      <a:r>
                        <a:rPr lang="en-US" sz="2000" b="1" baseline="0" dirty="0" smtClean="0"/>
                        <a:t> sort</a:t>
                      </a:r>
                      <a:endParaRPr lang="en-US" sz="2000" b="1" dirty="0"/>
                    </a:p>
                  </a:txBody>
                  <a:tcPr anchor="ctr"/>
                </a:tc>
                <a:tc>
                  <a:txBody>
                    <a:bodyPr/>
                    <a:lstStyle/>
                    <a:p>
                      <a:pPr>
                        <a:lnSpc>
                          <a:spcPct val="200000"/>
                        </a:lnSpc>
                      </a:pPr>
                      <a:r>
                        <a:rPr lang="en-US" sz="2000" b="1" dirty="0" err="1" smtClean="0"/>
                        <a:t>Kruskall</a:t>
                      </a:r>
                      <a:endParaRPr lang="en-US" sz="2000" b="1" dirty="0"/>
                    </a:p>
                  </a:txBody>
                  <a:tcPr anchor="ctr"/>
                </a:tc>
                <a:tc>
                  <a:txBody>
                    <a:bodyPr/>
                    <a:lstStyle/>
                    <a:p>
                      <a:pPr>
                        <a:lnSpc>
                          <a:spcPct val="200000"/>
                        </a:lnSpc>
                      </a:pPr>
                      <a:endParaRPr lang="en-US" sz="2000" b="1" dirty="0"/>
                    </a:p>
                  </a:txBody>
                  <a:tcPr anchor="ctr"/>
                </a:tc>
              </a:tr>
              <a:tr h="548640">
                <a:tc>
                  <a:txBody>
                    <a:bodyPr/>
                    <a:lstStyle/>
                    <a:p>
                      <a:pPr>
                        <a:lnSpc>
                          <a:spcPct val="200000"/>
                        </a:lnSpc>
                      </a:pPr>
                      <a:r>
                        <a:rPr lang="en-US" sz="2000" b="1" dirty="0" smtClean="0"/>
                        <a:t>Merge sort</a:t>
                      </a:r>
                      <a:endParaRPr lang="en-US" sz="2000" b="1" dirty="0"/>
                    </a:p>
                  </a:txBody>
                  <a:tcPr anchor="ctr"/>
                </a:tc>
                <a:tc>
                  <a:txBody>
                    <a:bodyPr/>
                    <a:lstStyle/>
                    <a:p>
                      <a:pPr>
                        <a:lnSpc>
                          <a:spcPct val="200000"/>
                        </a:lnSpc>
                      </a:pPr>
                      <a:r>
                        <a:rPr lang="en-US" sz="2000" b="1" dirty="0" smtClean="0"/>
                        <a:t>Prim</a:t>
                      </a:r>
                      <a:endParaRPr lang="en-US" sz="2000" b="1" dirty="0"/>
                    </a:p>
                  </a:txBody>
                  <a:tcPr anchor="ctr"/>
                </a:tc>
                <a:tc>
                  <a:txBody>
                    <a:bodyPr/>
                    <a:lstStyle/>
                    <a:p>
                      <a:pPr>
                        <a:lnSpc>
                          <a:spcPct val="200000"/>
                        </a:lnSpc>
                      </a:pPr>
                      <a:endParaRPr lang="en-US" sz="2000" b="1" dirty="0"/>
                    </a:p>
                  </a:txBody>
                  <a:tcPr anchor="ctr"/>
                </a:tc>
              </a:tr>
            </a:tbl>
          </a:graphicData>
        </a:graphic>
      </p:graphicFrame>
    </p:spTree>
    <p:extLst>
      <p:ext uri="{BB962C8B-B14F-4D97-AF65-F5344CB8AC3E}">
        <p14:creationId xmlns:p14="http://schemas.microsoft.com/office/powerpoint/2010/main" val="311435794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Related Work</a:t>
            </a:r>
            <a:endParaRPr lang="en-US" dirty="0"/>
          </a:p>
        </p:txBody>
      </p:sp>
      <p:sp>
        <p:nvSpPr>
          <p:cNvPr id="3" name="Content Placeholder 2"/>
          <p:cNvSpPr>
            <a:spLocks noGrp="1"/>
          </p:cNvSpPr>
          <p:nvPr>
            <p:ph idx="1"/>
          </p:nvPr>
        </p:nvSpPr>
        <p:spPr/>
        <p:txBody>
          <a:bodyPr>
            <a:normAutofit/>
          </a:bodyPr>
          <a:lstStyle/>
          <a:p>
            <a:pPr marL="0" indent="0">
              <a:buNone/>
            </a:pPr>
            <a:endParaRPr lang="en-US" sz="2800" dirty="0" smtClean="0"/>
          </a:p>
          <a:p>
            <a:r>
              <a:rPr lang="en-US" sz="2800" dirty="0" smtClean="0"/>
              <a:t>Work on interval </a:t>
            </a:r>
            <a:r>
              <a:rPr lang="en-US" sz="2800" dirty="0" err="1" smtClean="0"/>
              <a:t>polyhedra</a:t>
            </a:r>
            <a:r>
              <a:rPr lang="en-US" sz="2800" dirty="0" smtClean="0"/>
              <a:t> </a:t>
            </a:r>
            <a:r>
              <a:rPr lang="en-US" sz="2400" dirty="0" smtClean="0"/>
              <a:t> [Chen et al </a:t>
            </a:r>
            <a:r>
              <a:rPr lang="en-US" sz="2400" dirty="0"/>
              <a:t>2009] [Chen et al </a:t>
            </a:r>
            <a:r>
              <a:rPr lang="en-US" sz="2400" dirty="0" smtClean="0"/>
              <a:t>2010]</a:t>
            </a:r>
          </a:p>
          <a:p>
            <a:r>
              <a:rPr lang="en-US" sz="2800" dirty="0" smtClean="0"/>
              <a:t>Continuity analysis of programs [</a:t>
            </a:r>
            <a:r>
              <a:rPr lang="en-US" sz="2800" dirty="0" err="1" smtClean="0"/>
              <a:t>Chaudhuri</a:t>
            </a:r>
            <a:r>
              <a:rPr lang="en-US" sz="2800" dirty="0" smtClean="0"/>
              <a:t> et al 2010]</a:t>
            </a:r>
          </a:p>
          <a:p>
            <a:r>
              <a:rPr lang="en-US" sz="2800" dirty="0" smtClean="0"/>
              <a:t>Testing for robustness [</a:t>
            </a:r>
            <a:r>
              <a:rPr lang="en-US" sz="2800" dirty="0" err="1" smtClean="0"/>
              <a:t>Majmudar</a:t>
            </a:r>
            <a:r>
              <a:rPr lang="en-US" sz="2800" dirty="0" smtClean="0"/>
              <a:t> et al 2010]</a:t>
            </a:r>
          </a:p>
          <a:p>
            <a:r>
              <a:rPr lang="en-US" sz="2800" dirty="0" smtClean="0"/>
              <a:t>Calculus for differential privacy [Reed and Pierce 2010]</a:t>
            </a:r>
          </a:p>
          <a:p>
            <a:endParaRPr lang="en-US" dirty="0" smtClean="0"/>
          </a:p>
          <a:p>
            <a:endParaRPr lang="en-US" dirty="0"/>
          </a:p>
        </p:txBody>
      </p:sp>
      <p:sp>
        <p:nvSpPr>
          <p:cNvPr id="6" name="Footer Placeholder 5"/>
          <p:cNvSpPr>
            <a:spLocks noGrp="1"/>
          </p:cNvSpPr>
          <p:nvPr>
            <p:ph type="ftr" sz="quarter" idx="11"/>
          </p:nvPr>
        </p:nvSpPr>
        <p:spPr/>
        <p:txBody>
          <a:bodyPr/>
          <a:lstStyle/>
          <a:p>
            <a:r>
              <a:rPr lang="en-US" smtClean="0"/>
              <a:t>Proving programs robust</a:t>
            </a:r>
            <a:endParaRPr lang="en-US" dirty="0"/>
          </a:p>
        </p:txBody>
      </p:sp>
      <p:sp>
        <p:nvSpPr>
          <p:cNvPr id="4" name="Date Placeholder 3"/>
          <p:cNvSpPr>
            <a:spLocks noGrp="1"/>
          </p:cNvSpPr>
          <p:nvPr>
            <p:ph type="dt" sz="half" idx="10"/>
          </p:nvPr>
        </p:nvSpPr>
        <p:spPr/>
        <p:txBody>
          <a:bodyPr/>
          <a:lstStyle/>
          <a:p>
            <a:r>
              <a:rPr lang="en-US" smtClean="0"/>
              <a:t>FSE’11: Szeged, Hungary.</a:t>
            </a:r>
            <a:endParaRPr lang="en-US" dirty="0"/>
          </a:p>
        </p:txBody>
      </p:sp>
      <p:sp>
        <p:nvSpPr>
          <p:cNvPr id="5" name="Slide Number Placeholder 4"/>
          <p:cNvSpPr>
            <a:spLocks noGrp="1"/>
          </p:cNvSpPr>
          <p:nvPr>
            <p:ph type="sldNum" sz="quarter" idx="12"/>
          </p:nvPr>
        </p:nvSpPr>
        <p:spPr/>
        <p:txBody>
          <a:bodyPr/>
          <a:lstStyle/>
          <a:p>
            <a:fld id="{CF514AF9-C0A3-D948-905C-91873489708A}" type="slidenum">
              <a:rPr lang="en-US" smtClean="0"/>
              <a:pPr/>
              <a:t>35</a:t>
            </a:fld>
            <a:endParaRPr lang="en-US" dirty="0"/>
          </a:p>
        </p:txBody>
      </p:sp>
    </p:spTree>
    <p:extLst>
      <p:ext uri="{BB962C8B-B14F-4D97-AF65-F5344CB8AC3E}">
        <p14:creationId xmlns:p14="http://schemas.microsoft.com/office/powerpoint/2010/main" val="265199299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normAutofit/>
          </a:bodyPr>
          <a:lstStyle/>
          <a:p>
            <a:r>
              <a:rPr lang="en-US" dirty="0" smtClean="0"/>
              <a:t>Conclusion</a:t>
            </a:r>
            <a:endParaRPr lang="en-US" dirty="0"/>
          </a:p>
        </p:txBody>
      </p:sp>
      <p:sp>
        <p:nvSpPr>
          <p:cNvPr id="3" name="Content Placeholder 2"/>
          <p:cNvSpPr>
            <a:spLocks noGrp="1"/>
          </p:cNvSpPr>
          <p:nvPr>
            <p:ph idx="1"/>
          </p:nvPr>
        </p:nvSpPr>
        <p:spPr>
          <a:xfrm>
            <a:off x="457200" y="1676400"/>
            <a:ext cx="8229600" cy="4495800"/>
          </a:xfrm>
        </p:spPr>
        <p:txBody>
          <a:bodyPr>
            <a:normAutofit/>
          </a:bodyPr>
          <a:lstStyle/>
          <a:p>
            <a:r>
              <a:rPr lang="en-US" sz="3000" dirty="0" smtClean="0"/>
              <a:t>Robustness is an important correctness property for programs operating under uncertainty.</a:t>
            </a:r>
          </a:p>
          <a:p>
            <a:r>
              <a:rPr lang="en-US" sz="3000" dirty="0" smtClean="0"/>
              <a:t>We provide a automated program analysis for robustness.</a:t>
            </a:r>
          </a:p>
          <a:p>
            <a:r>
              <a:rPr lang="en-US" sz="3000" dirty="0" smtClean="0"/>
              <a:t>k-robustness can be proved mechanically for many interesting programs.</a:t>
            </a:r>
          </a:p>
          <a:p>
            <a:r>
              <a:rPr lang="en-US" sz="3000" dirty="0" smtClean="0"/>
              <a:t>Applications in different domains.</a:t>
            </a:r>
          </a:p>
          <a:p>
            <a:pPr marL="0" indent="0">
              <a:buNone/>
            </a:pPr>
            <a:endParaRPr lang="en-US" sz="3000" dirty="0" smtClean="0"/>
          </a:p>
          <a:p>
            <a:pPr>
              <a:buNone/>
            </a:pPr>
            <a:endParaRPr lang="en-US" dirty="0"/>
          </a:p>
        </p:txBody>
      </p:sp>
      <p:sp>
        <p:nvSpPr>
          <p:cNvPr id="4" name="Date Placeholder 3"/>
          <p:cNvSpPr>
            <a:spLocks noGrp="1"/>
          </p:cNvSpPr>
          <p:nvPr>
            <p:ph type="dt" sz="half" idx="10"/>
          </p:nvPr>
        </p:nvSpPr>
        <p:spPr/>
        <p:txBody>
          <a:bodyPr/>
          <a:lstStyle/>
          <a:p>
            <a:r>
              <a:rPr lang="en-US" smtClean="0"/>
              <a:t>FSE’11: Szeged, Hungary.</a:t>
            </a:r>
            <a:endParaRPr lang="en-US" dirty="0"/>
          </a:p>
        </p:txBody>
      </p:sp>
      <p:sp>
        <p:nvSpPr>
          <p:cNvPr id="5" name="Slide Number Placeholder 4"/>
          <p:cNvSpPr>
            <a:spLocks noGrp="1"/>
          </p:cNvSpPr>
          <p:nvPr>
            <p:ph type="sldNum" sz="quarter" idx="12"/>
          </p:nvPr>
        </p:nvSpPr>
        <p:spPr/>
        <p:txBody>
          <a:bodyPr/>
          <a:lstStyle/>
          <a:p>
            <a:fld id="{CF514AF9-C0A3-D948-905C-91873489708A}" type="slidenum">
              <a:rPr lang="en-US" smtClean="0"/>
              <a:pPr/>
              <a:t>36</a:t>
            </a:fld>
            <a:endParaRPr lang="en-US" dirty="0"/>
          </a:p>
        </p:txBody>
      </p:sp>
      <p:sp>
        <p:nvSpPr>
          <p:cNvPr id="6" name="Footer Placeholder 5"/>
          <p:cNvSpPr>
            <a:spLocks noGrp="1"/>
          </p:cNvSpPr>
          <p:nvPr>
            <p:ph type="ftr" sz="quarter" idx="11"/>
          </p:nvPr>
        </p:nvSpPr>
        <p:spPr/>
        <p:txBody>
          <a:bodyPr/>
          <a:lstStyle/>
          <a:p>
            <a:r>
              <a:rPr lang="en-US" smtClean="0"/>
              <a:t>Proving programs robust</a:t>
            </a:r>
            <a:endParaRPr lang="en-US" dirty="0"/>
          </a:p>
        </p:txBody>
      </p:sp>
      <p:pic>
        <p:nvPicPr>
          <p:cNvPr id="5122" name="Picture 2" descr="qrcod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77000" y="4164635"/>
            <a:ext cx="2533650" cy="253365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1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 name="Content Placeholder 6"/>
          <p:cNvGraphicFramePr>
            <a:graphicFrameLocks/>
          </p:cNvGraphicFramePr>
          <p:nvPr>
            <p:extLst>
              <p:ext uri="{D42A27DB-BD31-4B8C-83A1-F6EECF244321}">
                <p14:modId xmlns:p14="http://schemas.microsoft.com/office/powerpoint/2010/main" val="1766941165"/>
              </p:ext>
            </p:extLst>
          </p:nvPr>
        </p:nvGraphicFramePr>
        <p:xfrm>
          <a:off x="1202099" y="4876800"/>
          <a:ext cx="4572000" cy="579120"/>
        </p:xfrm>
        <a:graphic>
          <a:graphicData uri="http://schemas.openxmlformats.org/drawingml/2006/table">
            <a:tbl>
              <a:tblPr firstRow="1" bandRow="1">
                <a:tableStyleId>{D7AC3CCA-C797-4891-BE02-D94E43425B78}</a:tableStyleId>
              </a:tblPr>
              <a:tblGrid>
                <a:gridCol w="914400"/>
                <a:gridCol w="914400"/>
                <a:gridCol w="914400"/>
                <a:gridCol w="914400"/>
                <a:gridCol w="914400"/>
              </a:tblGrid>
              <a:tr h="370840">
                <a:tc>
                  <a:txBody>
                    <a:bodyPr/>
                    <a:lstStyle/>
                    <a:p>
                      <a:pPr algn="ctr"/>
                      <a:r>
                        <a:rPr lang="en-US" sz="3200" dirty="0" smtClean="0"/>
                        <a:t>1</a:t>
                      </a:r>
                      <a:endParaRPr lang="en-US" sz="3200" dirty="0"/>
                    </a:p>
                  </a:txBody>
                  <a:tcPr/>
                </a:tc>
                <a:tc>
                  <a:txBody>
                    <a:bodyPr/>
                    <a:lstStyle/>
                    <a:p>
                      <a:pPr algn="ctr"/>
                      <a:r>
                        <a:rPr lang="en-US" sz="3200" dirty="0" smtClean="0">
                          <a:solidFill>
                            <a:schemeClr val="accent2">
                              <a:lumMod val="75000"/>
                            </a:schemeClr>
                          </a:solidFill>
                        </a:rPr>
                        <a:t>4</a:t>
                      </a:r>
                      <a:endParaRPr lang="en-US" sz="3200" dirty="0">
                        <a:solidFill>
                          <a:schemeClr val="accent2">
                            <a:lumMod val="75000"/>
                          </a:schemeClr>
                        </a:solidFill>
                      </a:endParaRPr>
                    </a:p>
                  </a:txBody>
                  <a:tcPr/>
                </a:tc>
                <a:tc>
                  <a:txBody>
                    <a:bodyPr/>
                    <a:lstStyle/>
                    <a:p>
                      <a:pPr algn="ctr"/>
                      <a:r>
                        <a:rPr lang="en-US" sz="3200" dirty="0" smtClean="0">
                          <a:solidFill>
                            <a:schemeClr val="accent2">
                              <a:lumMod val="75000"/>
                            </a:schemeClr>
                          </a:solidFill>
                        </a:rPr>
                        <a:t>5</a:t>
                      </a:r>
                      <a:endParaRPr lang="en-US" sz="3200" dirty="0">
                        <a:solidFill>
                          <a:schemeClr val="accent2">
                            <a:lumMod val="75000"/>
                          </a:schemeClr>
                        </a:solidFill>
                      </a:endParaRPr>
                    </a:p>
                  </a:txBody>
                  <a:tcPr/>
                </a:tc>
                <a:tc>
                  <a:txBody>
                    <a:bodyPr/>
                    <a:lstStyle/>
                    <a:p>
                      <a:pPr algn="ctr"/>
                      <a:r>
                        <a:rPr lang="en-US" sz="3200" dirty="0" smtClean="0">
                          <a:solidFill>
                            <a:schemeClr val="accent2">
                              <a:lumMod val="75000"/>
                            </a:schemeClr>
                          </a:solidFill>
                        </a:rPr>
                        <a:t>6</a:t>
                      </a:r>
                      <a:endParaRPr lang="en-US" sz="3200" dirty="0">
                        <a:solidFill>
                          <a:schemeClr val="accent2">
                            <a:lumMod val="75000"/>
                          </a:schemeClr>
                        </a:solidFill>
                      </a:endParaRPr>
                    </a:p>
                  </a:txBody>
                  <a:tcPr/>
                </a:tc>
                <a:tc>
                  <a:txBody>
                    <a:bodyPr/>
                    <a:lstStyle/>
                    <a:p>
                      <a:pPr algn="ctr"/>
                      <a:r>
                        <a:rPr lang="en-US" sz="3200" dirty="0" smtClean="0">
                          <a:solidFill>
                            <a:srgbClr val="FF0000"/>
                          </a:solidFill>
                        </a:rPr>
                        <a:t>7</a:t>
                      </a:r>
                      <a:endParaRPr lang="en-US" sz="3200" dirty="0">
                        <a:solidFill>
                          <a:srgbClr val="FF0000"/>
                        </a:solidFill>
                      </a:endParaRPr>
                    </a:p>
                  </a:txBody>
                  <a:tcPr/>
                </a:tc>
              </a:tr>
            </a:tbl>
          </a:graphicData>
        </a:graphic>
      </p:graphicFrame>
      <p:graphicFrame>
        <p:nvGraphicFramePr>
          <p:cNvPr id="7" name="Content Placeholder 6"/>
          <p:cNvGraphicFramePr>
            <a:graphicFrameLocks noGrp="1"/>
          </p:cNvGraphicFramePr>
          <p:nvPr>
            <p:ph idx="1"/>
            <p:extLst>
              <p:ext uri="{D42A27DB-BD31-4B8C-83A1-F6EECF244321}">
                <p14:modId xmlns:p14="http://schemas.microsoft.com/office/powerpoint/2010/main" val="4096637013"/>
              </p:ext>
            </p:extLst>
          </p:nvPr>
        </p:nvGraphicFramePr>
        <p:xfrm>
          <a:off x="833386" y="4189351"/>
          <a:ext cx="4572000" cy="579120"/>
        </p:xfrm>
        <a:graphic>
          <a:graphicData uri="http://schemas.openxmlformats.org/drawingml/2006/table">
            <a:tbl>
              <a:tblPr firstRow="1" bandRow="1">
                <a:tableStyleId>{D7AC3CCA-C797-4891-BE02-D94E43425B78}</a:tableStyleId>
              </a:tblPr>
              <a:tblGrid>
                <a:gridCol w="914400"/>
                <a:gridCol w="914400"/>
                <a:gridCol w="914400"/>
                <a:gridCol w="914400"/>
                <a:gridCol w="914400"/>
              </a:tblGrid>
              <a:tr h="370840">
                <a:tc>
                  <a:txBody>
                    <a:bodyPr/>
                    <a:lstStyle/>
                    <a:p>
                      <a:pPr algn="ctr"/>
                      <a:r>
                        <a:rPr lang="en-US" sz="3200" dirty="0" smtClean="0"/>
                        <a:t>1</a:t>
                      </a:r>
                      <a:endParaRPr lang="en-US" sz="3200" dirty="0"/>
                    </a:p>
                  </a:txBody>
                  <a:tcPr/>
                </a:tc>
                <a:tc>
                  <a:txBody>
                    <a:bodyPr/>
                    <a:lstStyle/>
                    <a:p>
                      <a:pPr algn="ctr"/>
                      <a:r>
                        <a:rPr lang="en-US" sz="3200" dirty="0" smtClean="0"/>
                        <a:t>2</a:t>
                      </a:r>
                      <a:endParaRPr lang="en-US" sz="3200" dirty="0"/>
                    </a:p>
                  </a:txBody>
                  <a:tcPr/>
                </a:tc>
                <a:tc>
                  <a:txBody>
                    <a:bodyPr/>
                    <a:lstStyle/>
                    <a:p>
                      <a:pPr algn="ctr"/>
                      <a:r>
                        <a:rPr lang="en-US" sz="3200" dirty="0" smtClean="0"/>
                        <a:t>4</a:t>
                      </a:r>
                      <a:endParaRPr lang="en-US" sz="3200" dirty="0"/>
                    </a:p>
                  </a:txBody>
                  <a:tcPr/>
                </a:tc>
                <a:tc>
                  <a:txBody>
                    <a:bodyPr/>
                    <a:lstStyle/>
                    <a:p>
                      <a:pPr algn="ctr"/>
                      <a:r>
                        <a:rPr lang="en-US" sz="3200" dirty="0" smtClean="0"/>
                        <a:t>5</a:t>
                      </a:r>
                      <a:endParaRPr lang="en-US" sz="3200" dirty="0"/>
                    </a:p>
                  </a:txBody>
                  <a:tcPr/>
                </a:tc>
                <a:tc>
                  <a:txBody>
                    <a:bodyPr/>
                    <a:lstStyle/>
                    <a:p>
                      <a:pPr algn="ctr"/>
                      <a:r>
                        <a:rPr lang="en-US" sz="3200" dirty="0" smtClean="0"/>
                        <a:t>6</a:t>
                      </a:r>
                      <a:endParaRPr lang="en-US" sz="3200" dirty="0"/>
                    </a:p>
                  </a:txBody>
                  <a:tcPr/>
                </a:tc>
              </a:tr>
            </a:tbl>
          </a:graphicData>
        </a:graphic>
      </p:graphicFrame>
      <p:sp>
        <p:nvSpPr>
          <p:cNvPr id="2" name="Title 1"/>
          <p:cNvSpPr>
            <a:spLocks noGrp="1"/>
          </p:cNvSpPr>
          <p:nvPr>
            <p:ph type="title"/>
          </p:nvPr>
        </p:nvSpPr>
        <p:spPr>
          <a:xfrm>
            <a:off x="457200" y="258804"/>
            <a:ext cx="8229600" cy="868362"/>
          </a:xfrm>
        </p:spPr>
        <p:txBody>
          <a:bodyPr/>
          <a:lstStyle/>
          <a:p>
            <a:r>
              <a:rPr lang="en-US" dirty="0"/>
              <a:t>S</a:t>
            </a:r>
            <a:r>
              <a:rPr lang="en-US" dirty="0" smtClean="0"/>
              <a:t>orting 1-robust?</a:t>
            </a:r>
            <a:endParaRPr lang="en-US" dirty="0"/>
          </a:p>
        </p:txBody>
      </p:sp>
      <p:sp>
        <p:nvSpPr>
          <p:cNvPr id="4" name="Footer Placeholder 3"/>
          <p:cNvSpPr>
            <a:spLocks noGrp="1"/>
          </p:cNvSpPr>
          <p:nvPr>
            <p:ph type="ftr" sz="quarter" idx="11"/>
          </p:nvPr>
        </p:nvSpPr>
        <p:spPr/>
        <p:txBody>
          <a:bodyPr/>
          <a:lstStyle/>
          <a:p>
            <a:r>
              <a:rPr lang="en-US" smtClean="0"/>
              <a:t>Proving programs robust</a:t>
            </a:r>
            <a:endParaRPr lang="en-US" dirty="0"/>
          </a:p>
        </p:txBody>
      </p:sp>
      <p:sp>
        <p:nvSpPr>
          <p:cNvPr id="5" name="Date Placeholder 4"/>
          <p:cNvSpPr>
            <a:spLocks noGrp="1"/>
          </p:cNvSpPr>
          <p:nvPr>
            <p:ph type="dt" sz="half" idx="10"/>
          </p:nvPr>
        </p:nvSpPr>
        <p:spPr/>
        <p:txBody>
          <a:bodyPr/>
          <a:lstStyle/>
          <a:p>
            <a:r>
              <a:rPr lang="en-US" smtClean="0"/>
              <a:t>FSE’11: Szeged, Hungary.</a:t>
            </a:r>
            <a:endParaRPr lang="en-US" dirty="0"/>
          </a:p>
        </p:txBody>
      </p:sp>
      <p:sp>
        <p:nvSpPr>
          <p:cNvPr id="6" name="Slide Number Placeholder 5"/>
          <p:cNvSpPr>
            <a:spLocks noGrp="1"/>
          </p:cNvSpPr>
          <p:nvPr>
            <p:ph type="sldNum" sz="quarter" idx="12"/>
          </p:nvPr>
        </p:nvSpPr>
        <p:spPr/>
        <p:txBody>
          <a:bodyPr/>
          <a:lstStyle/>
          <a:p>
            <a:fld id="{CF514AF9-C0A3-D948-905C-91873489708A}" type="slidenum">
              <a:rPr lang="en-US" smtClean="0"/>
              <a:pPr/>
              <a:t>37</a:t>
            </a:fld>
            <a:endParaRPr lang="en-US" dirty="0"/>
          </a:p>
        </p:txBody>
      </p:sp>
      <p:graphicFrame>
        <p:nvGraphicFramePr>
          <p:cNvPr id="10" name="Content Placeholder 6"/>
          <p:cNvGraphicFramePr>
            <a:graphicFrameLocks noGrp="1"/>
          </p:cNvGraphicFramePr>
          <p:nvPr>
            <p:ph idx="1"/>
            <p:extLst>
              <p:ext uri="{D42A27DB-BD31-4B8C-83A1-F6EECF244321}">
                <p14:modId xmlns:p14="http://schemas.microsoft.com/office/powerpoint/2010/main" val="1185144131"/>
              </p:ext>
            </p:extLst>
          </p:nvPr>
        </p:nvGraphicFramePr>
        <p:xfrm>
          <a:off x="861317" y="2209800"/>
          <a:ext cx="4572000" cy="579120"/>
        </p:xfrm>
        <a:graphic>
          <a:graphicData uri="http://schemas.openxmlformats.org/drawingml/2006/table">
            <a:tbl>
              <a:tblPr firstRow="1" bandRow="1">
                <a:tableStyleId>{D7AC3CCA-C797-4891-BE02-D94E43425B78}</a:tableStyleId>
              </a:tblPr>
              <a:tblGrid>
                <a:gridCol w="914400"/>
                <a:gridCol w="914400"/>
                <a:gridCol w="914400"/>
                <a:gridCol w="914400"/>
                <a:gridCol w="914400"/>
              </a:tblGrid>
              <a:tr h="370840">
                <a:tc>
                  <a:txBody>
                    <a:bodyPr/>
                    <a:lstStyle/>
                    <a:p>
                      <a:pPr algn="ctr"/>
                      <a:r>
                        <a:rPr lang="en-US" sz="3200" dirty="0" smtClean="0"/>
                        <a:t>4</a:t>
                      </a:r>
                      <a:endParaRPr lang="en-US" sz="3200" dirty="0"/>
                    </a:p>
                  </a:txBody>
                  <a:tcPr/>
                </a:tc>
                <a:tc>
                  <a:txBody>
                    <a:bodyPr/>
                    <a:lstStyle/>
                    <a:p>
                      <a:pPr algn="ctr"/>
                      <a:r>
                        <a:rPr lang="en-US" sz="3200" dirty="0" smtClean="0"/>
                        <a:t>2</a:t>
                      </a:r>
                      <a:endParaRPr lang="en-US" sz="3200" dirty="0"/>
                    </a:p>
                  </a:txBody>
                  <a:tcPr/>
                </a:tc>
                <a:tc>
                  <a:txBody>
                    <a:bodyPr/>
                    <a:lstStyle/>
                    <a:p>
                      <a:pPr algn="ctr"/>
                      <a:r>
                        <a:rPr lang="en-US" sz="3200" dirty="0" smtClean="0"/>
                        <a:t>5</a:t>
                      </a:r>
                      <a:endParaRPr lang="en-US" sz="3200" dirty="0"/>
                    </a:p>
                  </a:txBody>
                  <a:tcPr/>
                </a:tc>
                <a:tc>
                  <a:txBody>
                    <a:bodyPr/>
                    <a:lstStyle/>
                    <a:p>
                      <a:pPr algn="ctr"/>
                      <a:r>
                        <a:rPr lang="en-US" sz="3200" dirty="0" smtClean="0"/>
                        <a:t>1</a:t>
                      </a:r>
                      <a:endParaRPr lang="en-US" sz="3200" dirty="0"/>
                    </a:p>
                  </a:txBody>
                  <a:tcPr/>
                </a:tc>
                <a:tc>
                  <a:txBody>
                    <a:bodyPr/>
                    <a:lstStyle/>
                    <a:p>
                      <a:pPr algn="ctr"/>
                      <a:r>
                        <a:rPr lang="en-US" sz="3200" dirty="0" smtClean="0"/>
                        <a:t>6</a:t>
                      </a:r>
                      <a:endParaRPr lang="en-US" sz="3200" dirty="0"/>
                    </a:p>
                  </a:txBody>
                  <a:tcPr/>
                </a:tc>
              </a:tr>
            </a:tbl>
          </a:graphicData>
        </a:graphic>
      </p:graphicFrame>
      <p:pic>
        <p:nvPicPr>
          <p:cNvPr id="15" name="Picture 14"/>
          <p:cNvPicPr>
            <a:picLocks noChangeAspect="1"/>
          </p:cNvPicPr>
          <p:nvPr>
            <p:custDataLst>
              <p:tags r:id="rId1"/>
            </p:custDataLst>
          </p:nvPr>
        </p:nvPicPr>
        <p:blipFill>
          <a:blip r:embed="rId5">
            <a:extLst>
              <a:ext uri="{28A0092B-C50C-407E-A947-70E740481C1C}">
                <a14:useLocalDpi xmlns:a14="http://schemas.microsoft.com/office/drawing/2010/main" val="0"/>
              </a:ext>
            </a:extLst>
          </a:blip>
          <a:stretch>
            <a:fillRect/>
          </a:stretch>
        </p:blipFill>
        <p:spPr>
          <a:xfrm>
            <a:off x="6209172" y="2142111"/>
            <a:ext cx="1974529" cy="660400"/>
          </a:xfrm>
          <a:prstGeom prst="rect">
            <a:avLst/>
          </a:prstGeom>
        </p:spPr>
      </p:pic>
      <p:graphicFrame>
        <p:nvGraphicFramePr>
          <p:cNvPr id="9" name="Content Placeholder 6"/>
          <p:cNvGraphicFramePr>
            <a:graphicFrameLocks noGrp="1"/>
          </p:cNvGraphicFramePr>
          <p:nvPr>
            <p:ph idx="1"/>
            <p:extLst>
              <p:ext uri="{D42A27DB-BD31-4B8C-83A1-F6EECF244321}">
                <p14:modId xmlns:p14="http://schemas.microsoft.com/office/powerpoint/2010/main" val="1362954457"/>
              </p:ext>
            </p:extLst>
          </p:nvPr>
        </p:nvGraphicFramePr>
        <p:xfrm>
          <a:off x="1210016" y="2909191"/>
          <a:ext cx="4572000" cy="579120"/>
        </p:xfrm>
        <a:graphic>
          <a:graphicData uri="http://schemas.openxmlformats.org/drawingml/2006/table">
            <a:tbl>
              <a:tblPr firstRow="1" bandRow="1">
                <a:tableStyleId>{D7AC3CCA-C797-4891-BE02-D94E43425B78}</a:tableStyleId>
              </a:tblPr>
              <a:tblGrid>
                <a:gridCol w="914400"/>
                <a:gridCol w="914400"/>
                <a:gridCol w="914400"/>
                <a:gridCol w="914400"/>
                <a:gridCol w="914400"/>
              </a:tblGrid>
              <a:tr h="370840">
                <a:tc>
                  <a:txBody>
                    <a:bodyPr/>
                    <a:lstStyle/>
                    <a:p>
                      <a:pPr algn="ctr"/>
                      <a:r>
                        <a:rPr lang="en-US" sz="3200" dirty="0" smtClean="0"/>
                        <a:t>4</a:t>
                      </a:r>
                      <a:endParaRPr lang="en-US" sz="3200" dirty="0"/>
                    </a:p>
                  </a:txBody>
                  <a:tcPr/>
                </a:tc>
                <a:tc>
                  <a:txBody>
                    <a:bodyPr/>
                    <a:lstStyle/>
                    <a:p>
                      <a:pPr algn="ctr"/>
                      <a:r>
                        <a:rPr lang="en-US" sz="3200" dirty="0" smtClean="0">
                          <a:solidFill>
                            <a:srgbClr val="FF0000"/>
                          </a:solidFill>
                        </a:rPr>
                        <a:t>7</a:t>
                      </a:r>
                      <a:endParaRPr lang="en-US" sz="3200" dirty="0">
                        <a:solidFill>
                          <a:srgbClr val="FF0000"/>
                        </a:solidFill>
                      </a:endParaRPr>
                    </a:p>
                  </a:txBody>
                  <a:tcPr/>
                </a:tc>
                <a:tc>
                  <a:txBody>
                    <a:bodyPr/>
                    <a:lstStyle/>
                    <a:p>
                      <a:pPr algn="ctr"/>
                      <a:r>
                        <a:rPr lang="en-US" sz="3200" dirty="0" smtClean="0"/>
                        <a:t>5</a:t>
                      </a:r>
                      <a:endParaRPr lang="en-US" sz="3200" dirty="0"/>
                    </a:p>
                  </a:txBody>
                  <a:tcPr/>
                </a:tc>
                <a:tc>
                  <a:txBody>
                    <a:bodyPr/>
                    <a:lstStyle/>
                    <a:p>
                      <a:pPr algn="ctr"/>
                      <a:r>
                        <a:rPr lang="en-US" sz="3200" dirty="0" smtClean="0"/>
                        <a:t>1</a:t>
                      </a:r>
                      <a:endParaRPr lang="en-US" sz="3200" dirty="0"/>
                    </a:p>
                  </a:txBody>
                  <a:tcPr/>
                </a:tc>
                <a:tc>
                  <a:txBody>
                    <a:bodyPr/>
                    <a:lstStyle/>
                    <a:p>
                      <a:pPr algn="ctr"/>
                      <a:r>
                        <a:rPr lang="en-US" sz="3200" dirty="0" smtClean="0"/>
                        <a:t>6</a:t>
                      </a:r>
                      <a:endParaRPr lang="en-US" sz="3200" dirty="0"/>
                    </a:p>
                  </a:txBody>
                  <a:tcPr/>
                </a:tc>
              </a:tr>
            </a:tbl>
          </a:graphicData>
        </a:graphic>
      </p:graphicFrame>
      <p:pic>
        <p:nvPicPr>
          <p:cNvPr id="17" name="Picture 16"/>
          <p:cNvPicPr>
            <a:picLocks noChangeAspect="1"/>
          </p:cNvPicPr>
          <p:nvPr>
            <p:custDataLst>
              <p:tags r:id="rId2"/>
            </p:custDataLst>
          </p:nvPr>
        </p:nvPicPr>
        <p:blipFill>
          <a:blip r:embed="rId6">
            <a:extLst>
              <a:ext uri="{28A0092B-C50C-407E-A947-70E740481C1C}">
                <a14:useLocalDpi xmlns:a14="http://schemas.microsoft.com/office/drawing/2010/main" val="0"/>
              </a:ext>
            </a:extLst>
          </a:blip>
          <a:stretch>
            <a:fillRect/>
          </a:stretch>
        </p:blipFill>
        <p:spPr>
          <a:xfrm>
            <a:off x="6184432" y="4932350"/>
            <a:ext cx="2891183" cy="558800"/>
          </a:xfrm>
          <a:prstGeom prst="rect">
            <a:avLst/>
          </a:prstGeom>
        </p:spPr>
      </p:pic>
    </p:spTree>
    <p:extLst>
      <p:ext uri="{BB962C8B-B14F-4D97-AF65-F5344CB8AC3E}">
        <p14:creationId xmlns:p14="http://schemas.microsoft.com/office/powerpoint/2010/main" val="822624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Before we “measure</a:t>
            </a:r>
            <a:r>
              <a:rPr lang="en-US"/>
              <a:t>” </a:t>
            </a:r>
            <a:r>
              <a:rPr lang="en-US" smtClean="0"/>
              <a:t>robustness</a:t>
            </a:r>
            <a:endParaRPr lang="en-US" dirty="0"/>
          </a:p>
        </p:txBody>
      </p:sp>
      <p:sp>
        <p:nvSpPr>
          <p:cNvPr id="4" name="Footer Placeholder 3"/>
          <p:cNvSpPr>
            <a:spLocks noGrp="1"/>
          </p:cNvSpPr>
          <p:nvPr>
            <p:ph type="ftr" sz="quarter" idx="11"/>
          </p:nvPr>
        </p:nvSpPr>
        <p:spPr/>
        <p:txBody>
          <a:bodyPr/>
          <a:lstStyle/>
          <a:p>
            <a:r>
              <a:rPr lang="en-US" smtClean="0"/>
              <a:t>Proving programs robust</a:t>
            </a:r>
            <a:endParaRPr lang="en-US" dirty="0"/>
          </a:p>
        </p:txBody>
      </p:sp>
      <p:sp>
        <p:nvSpPr>
          <p:cNvPr id="5" name="Date Placeholder 4"/>
          <p:cNvSpPr>
            <a:spLocks noGrp="1"/>
          </p:cNvSpPr>
          <p:nvPr>
            <p:ph type="dt" sz="half" idx="10"/>
          </p:nvPr>
        </p:nvSpPr>
        <p:spPr/>
        <p:txBody>
          <a:bodyPr/>
          <a:lstStyle/>
          <a:p>
            <a:r>
              <a:rPr lang="en-US" smtClean="0"/>
              <a:t>FSE’11: Szeged, Hungary.</a:t>
            </a:r>
            <a:endParaRPr lang="en-US" dirty="0"/>
          </a:p>
        </p:txBody>
      </p:sp>
      <p:sp>
        <p:nvSpPr>
          <p:cNvPr id="6" name="Slide Number Placeholder 5"/>
          <p:cNvSpPr>
            <a:spLocks noGrp="1"/>
          </p:cNvSpPr>
          <p:nvPr>
            <p:ph type="sldNum" sz="quarter" idx="12"/>
          </p:nvPr>
        </p:nvSpPr>
        <p:spPr/>
        <p:txBody>
          <a:bodyPr/>
          <a:lstStyle/>
          <a:p>
            <a:fld id="{CF514AF9-C0A3-D948-905C-91873489708A}" type="slidenum">
              <a:rPr lang="en-US" smtClean="0"/>
              <a:pPr/>
              <a:t>4</a:t>
            </a:fld>
            <a:endParaRPr lang="en-US" dirty="0"/>
          </a:p>
        </p:txBody>
      </p:sp>
      <p:sp>
        <p:nvSpPr>
          <p:cNvPr id="8" name="TextBox 7"/>
          <p:cNvSpPr txBox="1"/>
          <p:nvPr/>
        </p:nvSpPr>
        <p:spPr>
          <a:xfrm>
            <a:off x="4904767" y="1534399"/>
            <a:ext cx="1194558" cy="461665"/>
          </a:xfrm>
          <a:prstGeom prst="rect">
            <a:avLst/>
          </a:prstGeom>
          <a:noFill/>
        </p:spPr>
        <p:txBody>
          <a:bodyPr wrap="none" rtlCol="0">
            <a:spAutoFit/>
          </a:bodyPr>
          <a:lstStyle/>
          <a:p>
            <a:r>
              <a:rPr lang="en-US" sz="2400" b="1" dirty="0" smtClean="0"/>
              <a:t>3.14159</a:t>
            </a:r>
            <a:endParaRPr lang="en-US" sz="2400" b="1" dirty="0"/>
          </a:p>
        </p:txBody>
      </p:sp>
      <p:pic>
        <p:nvPicPr>
          <p:cNvPr id="10" name="Picture 9"/>
          <p:cNvPicPr>
            <a:picLocks noChangeAspect="1"/>
          </p:cNvPicPr>
          <p:nvPr>
            <p:custDataLst>
              <p:tags r:id="rId1"/>
            </p:custDataLst>
          </p:nvPr>
        </p:nvPicPr>
        <p:blipFill>
          <a:blip r:embed="rId4">
            <a:extLst>
              <a:ext uri="{28A0092B-C50C-407E-A947-70E740481C1C}">
                <a14:useLocalDpi xmlns:a14="http://schemas.microsoft.com/office/drawing/2010/main" val="0"/>
              </a:ext>
            </a:extLst>
          </a:blip>
          <a:stretch>
            <a:fillRect/>
          </a:stretch>
        </p:blipFill>
        <p:spPr>
          <a:xfrm>
            <a:off x="7162800" y="1590738"/>
            <a:ext cx="431800" cy="348989"/>
          </a:xfrm>
          <a:prstGeom prst="rect">
            <a:avLst/>
          </a:prstGeom>
        </p:spPr>
      </p:pic>
      <p:pic>
        <p:nvPicPr>
          <p:cNvPr id="1026" name="Picture 2" descr="http://nerdreactor.com/wp-content/uploads/2011/05/the-cry-munch.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8691" y="2438400"/>
            <a:ext cx="1371600" cy="183726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www.ibiblio.org/wm/paint/auth/munch/munch.scream2.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971800" y="2438400"/>
            <a:ext cx="1494409" cy="1837267"/>
          </a:xfrm>
          <a:prstGeom prst="rect">
            <a:avLst/>
          </a:prstGeom>
          <a:noFill/>
          <a:extLst>
            <a:ext uri="{909E8E84-426E-40DD-AFC4-6F175D3DCCD1}">
              <a14:hiddenFill xmlns:a14="http://schemas.microsoft.com/office/drawing/2010/main">
                <a:solidFill>
                  <a:srgbClr val="FFFFFF"/>
                </a:solidFill>
              </a14:hiddenFill>
            </a:ext>
          </a:extLst>
        </p:spPr>
      </p:pic>
      <p:sp>
        <p:nvSpPr>
          <p:cNvPr id="12" name="Oval 11"/>
          <p:cNvSpPr/>
          <p:nvPr/>
        </p:nvSpPr>
        <p:spPr>
          <a:xfrm>
            <a:off x="4929507" y="4800600"/>
            <a:ext cx="152400" cy="1524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Oval 14"/>
          <p:cNvSpPr/>
          <p:nvPr/>
        </p:nvSpPr>
        <p:spPr>
          <a:xfrm>
            <a:off x="4493918" y="5481452"/>
            <a:ext cx="152400" cy="1524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Oval 15"/>
          <p:cNvSpPr/>
          <p:nvPr/>
        </p:nvSpPr>
        <p:spPr>
          <a:xfrm>
            <a:off x="5518869" y="5481452"/>
            <a:ext cx="152400" cy="1524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Oval 16"/>
          <p:cNvSpPr/>
          <p:nvPr/>
        </p:nvSpPr>
        <p:spPr>
          <a:xfrm>
            <a:off x="5257800" y="6172200"/>
            <a:ext cx="152400" cy="1524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Oval 17"/>
          <p:cNvSpPr/>
          <p:nvPr/>
        </p:nvSpPr>
        <p:spPr>
          <a:xfrm>
            <a:off x="5890517" y="6172200"/>
            <a:ext cx="152400" cy="1524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4" name="Straight Connector 13"/>
          <p:cNvCxnSpPr>
            <a:stCxn id="12" idx="3"/>
            <a:endCxn id="15" idx="7"/>
          </p:cNvCxnSpPr>
          <p:nvPr/>
        </p:nvCxnSpPr>
        <p:spPr>
          <a:xfrm flipH="1">
            <a:off x="4624000" y="4930682"/>
            <a:ext cx="327825" cy="573088"/>
          </a:xfrm>
          <a:prstGeom prst="line">
            <a:avLst/>
          </a:prstGeom>
        </p:spPr>
        <p:style>
          <a:lnRef idx="2">
            <a:schemeClr val="accent1"/>
          </a:lnRef>
          <a:fillRef idx="0">
            <a:schemeClr val="accent1"/>
          </a:fillRef>
          <a:effectRef idx="1">
            <a:schemeClr val="accent1"/>
          </a:effectRef>
          <a:fontRef idx="minor">
            <a:schemeClr val="tx1"/>
          </a:fontRef>
        </p:style>
      </p:cxnSp>
      <p:cxnSp>
        <p:nvCxnSpPr>
          <p:cNvPr id="21" name="Straight Connector 20"/>
          <p:cNvCxnSpPr>
            <a:stCxn id="12" idx="5"/>
            <a:endCxn id="16" idx="1"/>
          </p:cNvCxnSpPr>
          <p:nvPr/>
        </p:nvCxnSpPr>
        <p:spPr>
          <a:xfrm>
            <a:off x="5059589" y="4930682"/>
            <a:ext cx="481598" cy="573088"/>
          </a:xfrm>
          <a:prstGeom prst="line">
            <a:avLst/>
          </a:prstGeom>
        </p:spPr>
        <p:style>
          <a:lnRef idx="2">
            <a:schemeClr val="accent1"/>
          </a:lnRef>
          <a:fillRef idx="0">
            <a:schemeClr val="accent1"/>
          </a:fillRef>
          <a:effectRef idx="1">
            <a:schemeClr val="accent1"/>
          </a:effectRef>
          <a:fontRef idx="minor">
            <a:schemeClr val="tx1"/>
          </a:fontRef>
        </p:style>
      </p:cxnSp>
      <p:cxnSp>
        <p:nvCxnSpPr>
          <p:cNvPr id="23" name="Straight Connector 22"/>
          <p:cNvCxnSpPr>
            <a:stCxn id="16" idx="4"/>
            <a:endCxn id="17" idx="7"/>
          </p:cNvCxnSpPr>
          <p:nvPr/>
        </p:nvCxnSpPr>
        <p:spPr>
          <a:xfrm flipH="1">
            <a:off x="5387882" y="5633852"/>
            <a:ext cx="207187" cy="560666"/>
          </a:xfrm>
          <a:prstGeom prst="line">
            <a:avLst/>
          </a:prstGeom>
        </p:spPr>
        <p:style>
          <a:lnRef idx="2">
            <a:schemeClr val="accent1"/>
          </a:lnRef>
          <a:fillRef idx="0">
            <a:schemeClr val="accent1"/>
          </a:fillRef>
          <a:effectRef idx="1">
            <a:schemeClr val="accent1"/>
          </a:effectRef>
          <a:fontRef idx="minor">
            <a:schemeClr val="tx1"/>
          </a:fontRef>
        </p:style>
      </p:cxnSp>
      <p:cxnSp>
        <p:nvCxnSpPr>
          <p:cNvPr id="25" name="Straight Connector 24"/>
          <p:cNvCxnSpPr>
            <a:stCxn id="16" idx="4"/>
            <a:endCxn id="18" idx="1"/>
          </p:cNvCxnSpPr>
          <p:nvPr/>
        </p:nvCxnSpPr>
        <p:spPr>
          <a:xfrm>
            <a:off x="5595069" y="5633852"/>
            <a:ext cx="317766" cy="560666"/>
          </a:xfrm>
          <a:prstGeom prst="line">
            <a:avLst/>
          </a:prstGeom>
        </p:spPr>
        <p:style>
          <a:lnRef idx="2">
            <a:schemeClr val="accent1"/>
          </a:lnRef>
          <a:fillRef idx="0">
            <a:schemeClr val="accent1"/>
          </a:fillRef>
          <a:effectRef idx="1">
            <a:schemeClr val="accent1"/>
          </a:effectRef>
          <a:fontRef idx="minor">
            <a:schemeClr val="tx1"/>
          </a:fontRef>
        </p:style>
      </p:cxnSp>
      <p:sp>
        <p:nvSpPr>
          <p:cNvPr id="28" name="Oval 27"/>
          <p:cNvSpPr/>
          <p:nvPr/>
        </p:nvSpPr>
        <p:spPr>
          <a:xfrm>
            <a:off x="7106838" y="4670518"/>
            <a:ext cx="152400" cy="1524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Oval 28"/>
          <p:cNvSpPr/>
          <p:nvPr/>
        </p:nvSpPr>
        <p:spPr>
          <a:xfrm>
            <a:off x="6671249" y="5351370"/>
            <a:ext cx="152400" cy="1524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Oval 29"/>
          <p:cNvSpPr/>
          <p:nvPr/>
        </p:nvSpPr>
        <p:spPr>
          <a:xfrm>
            <a:off x="7696200" y="5351370"/>
            <a:ext cx="152400" cy="1524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Oval 30"/>
          <p:cNvSpPr/>
          <p:nvPr/>
        </p:nvSpPr>
        <p:spPr>
          <a:xfrm>
            <a:off x="7091227" y="6062900"/>
            <a:ext cx="152400" cy="1524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2" name="Oval 31"/>
          <p:cNvSpPr/>
          <p:nvPr/>
        </p:nvSpPr>
        <p:spPr>
          <a:xfrm>
            <a:off x="8067848" y="6042118"/>
            <a:ext cx="152400" cy="1524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33" name="Straight Connector 32"/>
          <p:cNvCxnSpPr>
            <a:stCxn id="28" idx="3"/>
            <a:endCxn id="29" idx="7"/>
          </p:cNvCxnSpPr>
          <p:nvPr/>
        </p:nvCxnSpPr>
        <p:spPr>
          <a:xfrm flipH="1">
            <a:off x="6801331" y="4800600"/>
            <a:ext cx="327825" cy="5730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4" name="Straight Connector 33"/>
          <p:cNvCxnSpPr>
            <a:stCxn id="28" idx="5"/>
            <a:endCxn id="30" idx="1"/>
          </p:cNvCxnSpPr>
          <p:nvPr/>
        </p:nvCxnSpPr>
        <p:spPr>
          <a:xfrm>
            <a:off x="7236920" y="4800600"/>
            <a:ext cx="481598" cy="5730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5" name="Straight Connector 34"/>
          <p:cNvCxnSpPr>
            <a:stCxn id="29" idx="5"/>
            <a:endCxn id="31" idx="1"/>
          </p:cNvCxnSpPr>
          <p:nvPr/>
        </p:nvCxnSpPr>
        <p:spPr>
          <a:xfrm>
            <a:off x="6801331" y="5481452"/>
            <a:ext cx="312214" cy="603766"/>
          </a:xfrm>
          <a:prstGeom prst="line">
            <a:avLst/>
          </a:prstGeom>
        </p:spPr>
        <p:style>
          <a:lnRef idx="2">
            <a:schemeClr val="accent1"/>
          </a:lnRef>
          <a:fillRef idx="0">
            <a:schemeClr val="accent1"/>
          </a:fillRef>
          <a:effectRef idx="1">
            <a:schemeClr val="accent1"/>
          </a:effectRef>
          <a:fontRef idx="minor">
            <a:schemeClr val="tx1"/>
          </a:fontRef>
        </p:style>
      </p:cxnSp>
      <p:cxnSp>
        <p:nvCxnSpPr>
          <p:cNvPr id="36" name="Straight Connector 35"/>
          <p:cNvCxnSpPr>
            <a:stCxn id="30" idx="4"/>
            <a:endCxn id="32" idx="1"/>
          </p:cNvCxnSpPr>
          <p:nvPr/>
        </p:nvCxnSpPr>
        <p:spPr>
          <a:xfrm>
            <a:off x="7772400" y="5503770"/>
            <a:ext cx="317766" cy="560666"/>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36067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02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2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7"/>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4"/>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1"/>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3"/>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5"/>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8"/>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9"/>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30"/>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31"/>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32"/>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33"/>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34"/>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35"/>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2" grpId="0" animBg="1"/>
      <p:bldP spid="15" grpId="0" animBg="1"/>
      <p:bldP spid="16" grpId="0" animBg="1"/>
      <p:bldP spid="17" grpId="0" animBg="1"/>
      <p:bldP spid="18" grpId="0" animBg="1"/>
      <p:bldP spid="28" grpId="0" animBg="1"/>
      <p:bldP spid="29" grpId="0" animBg="1"/>
      <p:bldP spid="30" grpId="0" animBg="1"/>
      <p:bldP spid="31" grpId="0" animBg="1"/>
      <p:bldP spid="3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484" y="228600"/>
            <a:ext cx="8229600" cy="868362"/>
          </a:xfrm>
        </p:spPr>
        <p:txBody>
          <a:bodyPr/>
          <a:lstStyle/>
          <a:p>
            <a:r>
              <a:rPr lang="en-US" dirty="0" smtClean="0"/>
              <a:t>How would we “measure” robustness?</a:t>
            </a:r>
            <a:endParaRPr lang="en-US" dirty="0"/>
          </a:p>
        </p:txBody>
      </p:sp>
      <p:sp>
        <p:nvSpPr>
          <p:cNvPr id="3" name="Content Placeholder 2"/>
          <p:cNvSpPr>
            <a:spLocks noGrp="1"/>
          </p:cNvSpPr>
          <p:nvPr>
            <p:ph idx="1"/>
          </p:nvPr>
        </p:nvSpPr>
        <p:spPr>
          <a:xfrm>
            <a:off x="228600" y="4191000"/>
            <a:ext cx="8686800" cy="2209800"/>
          </a:xfrm>
        </p:spPr>
        <p:txBody>
          <a:bodyPr>
            <a:normAutofit/>
          </a:bodyPr>
          <a:lstStyle/>
          <a:p>
            <a:pPr algn="ctr">
              <a:buNone/>
            </a:pPr>
            <a:r>
              <a:rPr lang="en-US" sz="3000" dirty="0" smtClean="0">
                <a:solidFill>
                  <a:srgbClr val="000090"/>
                </a:solidFill>
              </a:rPr>
              <a:t>No “jumps” due to loops and branches </a:t>
            </a:r>
          </a:p>
          <a:p>
            <a:pPr algn="ctr">
              <a:buNone/>
            </a:pPr>
            <a:r>
              <a:rPr lang="en-US" sz="3000" dirty="0" smtClean="0">
                <a:solidFill>
                  <a:srgbClr val="000090"/>
                </a:solidFill>
              </a:rPr>
              <a:t>Analytical continuity</a:t>
            </a:r>
          </a:p>
          <a:p>
            <a:pPr algn="ctr">
              <a:buNone/>
            </a:pPr>
            <a:endParaRPr lang="en-US" sz="3000" dirty="0" smtClean="0">
              <a:solidFill>
                <a:srgbClr val="000090"/>
              </a:solidFill>
            </a:endParaRPr>
          </a:p>
          <a:p>
            <a:pPr algn="ctr">
              <a:buNone/>
            </a:pPr>
            <a:endParaRPr lang="en-US" sz="3000" dirty="0" smtClean="0">
              <a:solidFill>
                <a:srgbClr val="000090"/>
              </a:solidFill>
            </a:endParaRPr>
          </a:p>
        </p:txBody>
      </p:sp>
      <p:grpSp>
        <p:nvGrpSpPr>
          <p:cNvPr id="22" name="Group 21"/>
          <p:cNvGrpSpPr/>
          <p:nvPr/>
        </p:nvGrpSpPr>
        <p:grpSpPr>
          <a:xfrm>
            <a:off x="1727080" y="1596212"/>
            <a:ext cx="6881004" cy="2229337"/>
            <a:chOff x="1727080" y="1596212"/>
            <a:chExt cx="6881004" cy="2229337"/>
          </a:xfrm>
        </p:grpSpPr>
        <p:grpSp>
          <p:nvGrpSpPr>
            <p:cNvPr id="4" name="Group 3"/>
            <p:cNvGrpSpPr/>
            <p:nvPr/>
          </p:nvGrpSpPr>
          <p:grpSpPr>
            <a:xfrm>
              <a:off x="1727080" y="1596212"/>
              <a:ext cx="1626577" cy="1917412"/>
              <a:chOff x="1727080" y="1596212"/>
              <a:chExt cx="1626577" cy="1917412"/>
            </a:xfrm>
          </p:grpSpPr>
          <p:sp>
            <p:nvSpPr>
              <p:cNvPr id="5" name="Rectangle 4"/>
              <p:cNvSpPr/>
              <p:nvPr/>
            </p:nvSpPr>
            <p:spPr>
              <a:xfrm>
                <a:off x="2063047" y="2182700"/>
                <a:ext cx="731757" cy="697294"/>
              </a:xfrm>
              <a:prstGeom prst="rect">
                <a:avLst/>
              </a:prstGeom>
              <a:solidFill>
                <a:schemeClr val="accent6">
                  <a:lumMod val="60000"/>
                  <a:lumOff val="40000"/>
                </a:schemeClr>
              </a:solidFill>
              <a:ln>
                <a:solidFill>
                  <a:schemeClr val="accent6">
                    <a:lumMod val="20000"/>
                    <a:lumOff val="80000"/>
                    <a:alpha val="1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TextBox 5"/>
              <p:cNvSpPr txBox="1"/>
              <p:nvPr/>
            </p:nvSpPr>
            <p:spPr>
              <a:xfrm>
                <a:off x="2950582" y="2182700"/>
                <a:ext cx="403075" cy="584776"/>
              </a:xfrm>
              <a:prstGeom prst="rect">
                <a:avLst/>
              </a:prstGeom>
              <a:noFill/>
            </p:spPr>
            <p:txBody>
              <a:bodyPr wrap="none" rtlCol="0">
                <a:spAutoFit/>
              </a:bodyPr>
              <a:lstStyle/>
              <a:p>
                <a:r>
                  <a:rPr lang="en-US" sz="3200" b="1" dirty="0" smtClean="0"/>
                  <a:t>P</a:t>
                </a:r>
                <a:endParaRPr lang="en-US" sz="3200" b="1" dirty="0"/>
              </a:p>
            </p:txBody>
          </p:sp>
          <p:cxnSp>
            <p:nvCxnSpPr>
              <p:cNvPr id="7" name="Straight Arrow Connector 6"/>
              <p:cNvCxnSpPr/>
              <p:nvPr/>
            </p:nvCxnSpPr>
            <p:spPr>
              <a:xfrm rot="16200000" flipH="1">
                <a:off x="1704865" y="1618427"/>
                <a:ext cx="586488" cy="542057"/>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8" name="Straight Arrow Connector 7"/>
              <p:cNvCxnSpPr/>
              <p:nvPr/>
            </p:nvCxnSpPr>
            <p:spPr>
              <a:xfrm rot="5400000">
                <a:off x="2438979" y="1673546"/>
                <a:ext cx="586491" cy="433535"/>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3" name="Straight Arrow Connector 12"/>
              <p:cNvCxnSpPr/>
              <p:nvPr/>
            </p:nvCxnSpPr>
            <p:spPr>
              <a:xfrm rot="5400000">
                <a:off x="1734641" y="2979118"/>
                <a:ext cx="633632" cy="435379"/>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4" name="Straight Arrow Connector 13"/>
              <p:cNvCxnSpPr/>
              <p:nvPr/>
            </p:nvCxnSpPr>
            <p:spPr>
              <a:xfrm rot="16200000" flipH="1">
                <a:off x="2417001" y="2980041"/>
                <a:ext cx="633628" cy="433536"/>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5" name="Straight Arrow Connector 14"/>
              <p:cNvCxnSpPr/>
              <p:nvPr/>
            </p:nvCxnSpPr>
            <p:spPr>
              <a:xfrm rot="16200000" flipH="1">
                <a:off x="1920492" y="2531345"/>
                <a:ext cx="697294" cy="3"/>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6" name="Straight Arrow Connector 15"/>
              <p:cNvCxnSpPr/>
              <p:nvPr/>
            </p:nvCxnSpPr>
            <p:spPr>
              <a:xfrm rot="5400000">
                <a:off x="2167606" y="2530552"/>
                <a:ext cx="697294" cy="159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grpSp>
        <p:pic>
          <p:nvPicPr>
            <p:cNvPr id="17" name="Picture 16" descr="disc.gif"/>
            <p:cNvPicPr>
              <a:picLocks noChangeAspect="1"/>
            </p:cNvPicPr>
            <p:nvPr/>
          </p:nvPicPr>
          <p:blipFill>
            <a:blip r:embed="rId5"/>
            <a:srcRect l="14744" t="12857" b="28929"/>
            <a:stretch>
              <a:fillRect/>
            </a:stretch>
          </p:blipFill>
          <p:spPr>
            <a:xfrm>
              <a:off x="4813656" y="1844777"/>
              <a:ext cx="3794428" cy="1980772"/>
            </a:xfrm>
            <a:prstGeom prst="rect">
              <a:avLst/>
            </a:prstGeom>
          </p:spPr>
        </p:pic>
      </p:grpSp>
      <p:sp>
        <p:nvSpPr>
          <p:cNvPr id="18" name="Rectangle 17"/>
          <p:cNvSpPr/>
          <p:nvPr/>
        </p:nvSpPr>
        <p:spPr>
          <a:xfrm>
            <a:off x="228600" y="5888373"/>
            <a:ext cx="9119533" cy="769441"/>
          </a:xfrm>
          <a:prstGeom prst="rect">
            <a:avLst/>
          </a:prstGeom>
        </p:spPr>
        <p:txBody>
          <a:bodyPr wrap="square">
            <a:spAutoFit/>
          </a:bodyPr>
          <a:lstStyle/>
          <a:p>
            <a:pPr>
              <a:spcAft>
                <a:spcPts val="600"/>
              </a:spcAft>
            </a:pPr>
            <a:r>
              <a:rPr lang="en-US" sz="2200" dirty="0" smtClean="0">
                <a:solidFill>
                  <a:srgbClr val="008000"/>
                </a:solidFill>
              </a:rPr>
              <a:t>Chaudhuri, </a:t>
            </a:r>
            <a:r>
              <a:rPr lang="en-US" sz="2200" dirty="0" err="1" smtClean="0">
                <a:solidFill>
                  <a:srgbClr val="008000"/>
                </a:solidFill>
              </a:rPr>
              <a:t>Gulwani</a:t>
            </a:r>
            <a:r>
              <a:rPr lang="en-US" sz="2200" dirty="0" smtClean="0">
                <a:solidFill>
                  <a:srgbClr val="008000"/>
                </a:solidFill>
              </a:rPr>
              <a:t>,  </a:t>
            </a:r>
            <a:r>
              <a:rPr lang="en-US" sz="2200" dirty="0" err="1" smtClean="0">
                <a:solidFill>
                  <a:srgbClr val="008000"/>
                </a:solidFill>
              </a:rPr>
              <a:t>Lublinerman</a:t>
            </a:r>
            <a:r>
              <a:rPr lang="en-US" sz="2200" dirty="0" smtClean="0">
                <a:solidFill>
                  <a:srgbClr val="008000"/>
                </a:solidFill>
              </a:rPr>
              <a:t>. </a:t>
            </a:r>
            <a:r>
              <a:rPr lang="en-US" sz="2200" i="1" dirty="0" smtClean="0">
                <a:solidFill>
                  <a:srgbClr val="008000"/>
                </a:solidFill>
              </a:rPr>
              <a:t>Continuity Analysis of Programs. </a:t>
            </a:r>
            <a:br>
              <a:rPr lang="en-US" sz="2200" i="1" dirty="0" smtClean="0">
                <a:solidFill>
                  <a:srgbClr val="008000"/>
                </a:solidFill>
              </a:rPr>
            </a:br>
            <a:r>
              <a:rPr lang="en-US" sz="2200" i="1" dirty="0" smtClean="0">
                <a:solidFill>
                  <a:srgbClr val="008000"/>
                </a:solidFill>
              </a:rPr>
              <a:t>POPL 2010</a:t>
            </a:r>
            <a:r>
              <a:rPr lang="en-US" sz="2200" dirty="0" smtClean="0">
                <a:solidFill>
                  <a:srgbClr val="008000"/>
                </a:solidFill>
              </a:rPr>
              <a:t>.</a:t>
            </a:r>
          </a:p>
        </p:txBody>
      </p:sp>
      <p:grpSp>
        <p:nvGrpSpPr>
          <p:cNvPr id="19" name="Group 18"/>
          <p:cNvGrpSpPr/>
          <p:nvPr/>
        </p:nvGrpSpPr>
        <p:grpSpPr>
          <a:xfrm>
            <a:off x="4530228" y="1096962"/>
            <a:ext cx="4191000" cy="2981332"/>
            <a:chOff x="5029200" y="1248725"/>
            <a:chExt cx="3056238" cy="2981332"/>
          </a:xfrm>
        </p:grpSpPr>
        <p:pic>
          <p:nvPicPr>
            <p:cNvPr id="20"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29200" y="1248725"/>
              <a:ext cx="3056238" cy="2981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1" name="TextBox 20"/>
            <p:cNvSpPr txBox="1"/>
            <p:nvPr/>
          </p:nvSpPr>
          <p:spPr>
            <a:xfrm>
              <a:off x="6781800" y="3256416"/>
              <a:ext cx="1143262" cy="369332"/>
            </a:xfrm>
            <a:prstGeom prst="rect">
              <a:avLst/>
            </a:prstGeom>
            <a:noFill/>
          </p:spPr>
          <p:txBody>
            <a:bodyPr wrap="none" rtlCol="0">
              <a:spAutoFit/>
            </a:bodyPr>
            <a:lstStyle/>
            <a:p>
              <a:r>
                <a:rPr lang="en-US" i="1" dirty="0" smtClean="0">
                  <a:latin typeface="DejaVu Serif" pitchFamily="18" charset="0"/>
                  <a:ea typeface="DejaVu Serif" pitchFamily="18" charset="0"/>
                </a:rPr>
                <a:t>f(x) = e</a:t>
              </a:r>
              <a:r>
                <a:rPr lang="en-US" i="1" baseline="30000" dirty="0" smtClean="0">
                  <a:latin typeface="DejaVu Serif" pitchFamily="18" charset="0"/>
                  <a:ea typeface="DejaVu Serif" pitchFamily="18" charset="0"/>
                </a:rPr>
                <a:t>x</a:t>
              </a:r>
              <a:endParaRPr lang="en-US" i="1" baseline="30000" dirty="0">
                <a:latin typeface="DejaVu Serif" pitchFamily="18" charset="0"/>
                <a:ea typeface="DejaVu Serif" pitchFamily="18" charset="0"/>
              </a:endParaRPr>
            </a:p>
          </p:txBody>
        </p:sp>
      </p:grpSp>
      <p:pic>
        <p:nvPicPr>
          <p:cNvPr id="26" name="Picture 25"/>
          <p:cNvPicPr>
            <a:picLocks noChangeAspect="1"/>
          </p:cNvPicPr>
          <p:nvPr>
            <p:custDataLst>
              <p:tags r:id="rId1"/>
            </p:custDataLst>
          </p:nvPr>
        </p:nvPicPr>
        <p:blipFill>
          <a:blip r:embed="rId7">
            <a:extLst>
              <a:ext uri="{28A0092B-C50C-407E-A947-70E740481C1C}">
                <a14:useLocalDpi xmlns:a14="http://schemas.microsoft.com/office/drawing/2010/main" val="0"/>
              </a:ext>
            </a:extLst>
          </a:blip>
          <a:stretch>
            <a:fillRect/>
          </a:stretch>
        </p:blipFill>
        <p:spPr>
          <a:xfrm>
            <a:off x="1416547" y="1175185"/>
            <a:ext cx="2756514" cy="421883"/>
          </a:xfrm>
          <a:prstGeom prst="rect">
            <a:avLst/>
          </a:prstGeom>
        </p:spPr>
      </p:pic>
      <p:pic>
        <p:nvPicPr>
          <p:cNvPr id="27" name="Picture 26"/>
          <p:cNvPicPr>
            <a:picLocks noChangeAspect="1"/>
          </p:cNvPicPr>
          <p:nvPr>
            <p:custDataLst>
              <p:tags r:id="rId2"/>
            </p:custDataLst>
          </p:nvPr>
        </p:nvPicPr>
        <p:blipFill>
          <a:blip r:embed="rId8">
            <a:extLst>
              <a:ext uri="{28A0092B-C50C-407E-A947-70E740481C1C}">
                <a14:useLocalDpi xmlns:a14="http://schemas.microsoft.com/office/drawing/2010/main" val="0"/>
              </a:ext>
            </a:extLst>
          </a:blip>
          <a:stretch>
            <a:fillRect/>
          </a:stretch>
        </p:blipFill>
        <p:spPr>
          <a:xfrm>
            <a:off x="1143002" y="3611764"/>
            <a:ext cx="2970469" cy="312682"/>
          </a:xfrm>
          <a:prstGeom prst="rect">
            <a:avLst/>
          </a:prstGeom>
        </p:spPr>
      </p:pic>
    </p:spTree>
    <p:extLst>
      <p:ext uri="{BB962C8B-B14F-4D97-AF65-F5344CB8AC3E}">
        <p14:creationId xmlns:p14="http://schemas.microsoft.com/office/powerpoint/2010/main" val="17342634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1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Quantitative robustness properties</a:t>
            </a:r>
            <a:endParaRPr lang="en-US" dirty="0"/>
          </a:p>
        </p:txBody>
      </p:sp>
      <p:sp>
        <p:nvSpPr>
          <p:cNvPr id="29" name="Content Placeholder 2"/>
          <p:cNvSpPr txBox="1">
            <a:spLocks/>
          </p:cNvSpPr>
          <p:nvPr/>
        </p:nvSpPr>
        <p:spPr>
          <a:xfrm>
            <a:off x="457200" y="1659866"/>
            <a:ext cx="4038600" cy="2209800"/>
          </a:xfrm>
          <a:prstGeom prst="rect">
            <a:avLst/>
          </a:prstGeom>
          <a:ln>
            <a:solidFill>
              <a:srgbClr val="800000"/>
            </a:solidFill>
          </a:ln>
        </p:spPr>
        <p:txBody>
          <a:bodyPr vert="horz" lIns="91440" tIns="45720" rIns="91440" bIns="45720" rtlCol="0">
            <a:normAutofit/>
          </a:bodyPr>
          <a:lstStyle/>
          <a:p>
            <a:pPr marL="342900" marR="0" lvl="0" indent="-342900" algn="ctr" defTabSz="457200" rtl="0" eaLnBrk="1" fontAlgn="auto" latinLnBrk="0" hangingPunct="1">
              <a:lnSpc>
                <a:spcPct val="100000"/>
              </a:lnSpc>
              <a:spcBef>
                <a:spcPct val="20000"/>
              </a:spcBef>
              <a:spcAft>
                <a:spcPts val="600"/>
              </a:spcAft>
              <a:buClrTx/>
              <a:buSzTx/>
              <a:buFont typeface="Arial"/>
              <a:buNone/>
              <a:tabLst/>
              <a:defRPr/>
            </a:pPr>
            <a:r>
              <a:rPr lang="en-US" sz="2800" b="1" dirty="0" smtClean="0">
                <a:solidFill>
                  <a:srgbClr val="800000"/>
                </a:solidFill>
              </a:rPr>
              <a:t>k-robustness:</a:t>
            </a:r>
          </a:p>
          <a:p>
            <a:pPr marL="342900" marR="0" lvl="0" indent="-342900" algn="ctr" defTabSz="457200" rtl="0" eaLnBrk="1" fontAlgn="auto" latinLnBrk="0" hangingPunct="1">
              <a:lnSpc>
                <a:spcPct val="100000"/>
              </a:lnSpc>
              <a:spcBef>
                <a:spcPct val="20000"/>
              </a:spcBef>
              <a:spcAft>
                <a:spcPts val="0"/>
              </a:spcAft>
              <a:buClrTx/>
              <a:buSzTx/>
              <a:buFont typeface="Arial"/>
              <a:buNone/>
              <a:tabLst/>
              <a:defRPr/>
            </a:pPr>
            <a:r>
              <a:rPr lang="en-US" sz="2800" noProof="0" dirty="0" smtClean="0">
                <a:solidFill>
                  <a:srgbClr val="000090"/>
                </a:solidFill>
              </a:rPr>
              <a:t>C</a:t>
            </a:r>
            <a:r>
              <a:rPr kumimoji="0" lang="en-US" sz="2800" b="0" i="0" u="none" strike="noStrike" kern="1200" cap="none" spc="0" normalizeH="0" baseline="0" noProof="0" dirty="0" smtClean="0">
                <a:ln>
                  <a:noFill/>
                </a:ln>
                <a:solidFill>
                  <a:srgbClr val="000090"/>
                </a:solidFill>
                <a:effectLst/>
                <a:uLnTx/>
                <a:uFillTx/>
                <a:latin typeface="+mn-lt"/>
                <a:ea typeface="+mn-ea"/>
                <a:cs typeface="+mn-cs"/>
              </a:rPr>
              <a:t>hange</a:t>
            </a:r>
            <a:r>
              <a:rPr kumimoji="0" lang="en-US" sz="2800" b="0" i="0" u="none" strike="noStrike" kern="1200" cap="none" spc="0" normalizeH="0" noProof="0" dirty="0" smtClean="0">
                <a:ln>
                  <a:noFill/>
                </a:ln>
                <a:solidFill>
                  <a:srgbClr val="000090"/>
                </a:solidFill>
                <a:effectLst/>
                <a:uLnTx/>
                <a:uFillTx/>
                <a:latin typeface="+mn-lt"/>
                <a:ea typeface="+mn-ea"/>
                <a:cs typeface="+mn-cs"/>
              </a:rPr>
              <a:t> in output is  bounded by K times </a:t>
            </a:r>
            <a:br>
              <a:rPr kumimoji="0" lang="en-US" sz="2800" b="0" i="0" u="none" strike="noStrike" kern="1200" cap="none" spc="0" normalizeH="0" noProof="0" dirty="0" smtClean="0">
                <a:ln>
                  <a:noFill/>
                </a:ln>
                <a:solidFill>
                  <a:srgbClr val="000090"/>
                </a:solidFill>
                <a:effectLst/>
                <a:uLnTx/>
                <a:uFillTx/>
                <a:latin typeface="+mn-lt"/>
                <a:ea typeface="+mn-ea"/>
                <a:cs typeface="+mn-cs"/>
              </a:rPr>
            </a:br>
            <a:r>
              <a:rPr kumimoji="0" lang="en-US" sz="2800" b="0" i="0" u="none" strike="noStrike" kern="1200" cap="none" spc="0" normalizeH="0" noProof="0" dirty="0" smtClean="0">
                <a:ln>
                  <a:noFill/>
                </a:ln>
                <a:solidFill>
                  <a:srgbClr val="000090"/>
                </a:solidFill>
                <a:effectLst/>
                <a:uLnTx/>
                <a:uFillTx/>
                <a:latin typeface="+mn-lt"/>
                <a:ea typeface="+mn-ea"/>
                <a:cs typeface="+mn-cs"/>
              </a:rPr>
              <a:t>the change in inputs</a:t>
            </a:r>
            <a:r>
              <a:rPr lang="en-US" sz="2800" dirty="0" smtClean="0">
                <a:solidFill>
                  <a:srgbClr val="000090"/>
                </a:solidFill>
              </a:rPr>
              <a:t>.</a:t>
            </a:r>
          </a:p>
          <a:p>
            <a:pPr marL="342900" marR="0" lvl="0" indent="-342900" algn="ctr" defTabSz="457200" rtl="0" eaLnBrk="1" fontAlgn="auto" latinLnBrk="0" hangingPunct="1">
              <a:lnSpc>
                <a:spcPct val="100000"/>
              </a:lnSpc>
              <a:spcBef>
                <a:spcPct val="20000"/>
              </a:spcBef>
              <a:spcAft>
                <a:spcPts val="0"/>
              </a:spcAft>
              <a:buClrTx/>
              <a:buSzTx/>
              <a:buFont typeface="Arial"/>
              <a:buNone/>
              <a:tabLst/>
              <a:defRPr/>
            </a:pPr>
            <a:endParaRPr kumimoji="0" lang="en-US" sz="2800" b="0" i="0" u="none" strike="noStrike" kern="1200" cap="none" spc="0" normalizeH="0" noProof="0" dirty="0" smtClean="0">
              <a:ln>
                <a:noFill/>
              </a:ln>
              <a:solidFill>
                <a:srgbClr val="000090"/>
              </a:solidFill>
              <a:effectLst/>
              <a:uLnTx/>
              <a:uFillTx/>
              <a:latin typeface="+mn-lt"/>
              <a:ea typeface="+mn-ea"/>
              <a:cs typeface="+mn-cs"/>
            </a:endParaRPr>
          </a:p>
        </p:txBody>
      </p:sp>
      <p:sp>
        <p:nvSpPr>
          <p:cNvPr id="22" name="Rectangle 21"/>
          <p:cNvSpPr/>
          <p:nvPr/>
        </p:nvSpPr>
        <p:spPr>
          <a:xfrm>
            <a:off x="6111121" y="2675458"/>
            <a:ext cx="731757" cy="697294"/>
          </a:xfrm>
          <a:prstGeom prst="rect">
            <a:avLst/>
          </a:prstGeom>
          <a:solidFill>
            <a:schemeClr val="accent6">
              <a:lumMod val="60000"/>
              <a:lumOff val="40000"/>
            </a:schemeClr>
          </a:solidFill>
          <a:ln>
            <a:solidFill>
              <a:schemeClr val="accent6">
                <a:lumMod val="20000"/>
                <a:lumOff val="80000"/>
                <a:alpha val="1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TextBox 22"/>
          <p:cNvSpPr txBox="1"/>
          <p:nvPr/>
        </p:nvSpPr>
        <p:spPr>
          <a:xfrm>
            <a:off x="6998656" y="2675458"/>
            <a:ext cx="403075" cy="584776"/>
          </a:xfrm>
          <a:prstGeom prst="rect">
            <a:avLst/>
          </a:prstGeom>
          <a:noFill/>
        </p:spPr>
        <p:txBody>
          <a:bodyPr wrap="none" rtlCol="0">
            <a:spAutoFit/>
          </a:bodyPr>
          <a:lstStyle/>
          <a:p>
            <a:r>
              <a:rPr lang="en-US" sz="3200" b="1" dirty="0" smtClean="0"/>
              <a:t>P</a:t>
            </a:r>
            <a:endParaRPr lang="en-US" sz="3200" b="1" dirty="0"/>
          </a:p>
        </p:txBody>
      </p:sp>
      <p:cxnSp>
        <p:nvCxnSpPr>
          <p:cNvPr id="24" name="Straight Arrow Connector 23"/>
          <p:cNvCxnSpPr/>
          <p:nvPr/>
        </p:nvCxnSpPr>
        <p:spPr>
          <a:xfrm rot="16200000" flipH="1">
            <a:off x="5752939" y="2111185"/>
            <a:ext cx="586488" cy="542057"/>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5" name="Straight Arrow Connector 24"/>
          <p:cNvCxnSpPr/>
          <p:nvPr/>
        </p:nvCxnSpPr>
        <p:spPr>
          <a:xfrm rot="5400000">
            <a:off x="6487053" y="2166304"/>
            <a:ext cx="586491" cy="433535"/>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31" name="Straight Arrow Connector 30"/>
          <p:cNvCxnSpPr/>
          <p:nvPr/>
        </p:nvCxnSpPr>
        <p:spPr>
          <a:xfrm rot="5400000">
            <a:off x="5782715" y="3471876"/>
            <a:ext cx="633632" cy="435379"/>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32" name="Straight Arrow Connector 31"/>
          <p:cNvCxnSpPr/>
          <p:nvPr/>
        </p:nvCxnSpPr>
        <p:spPr>
          <a:xfrm rot="16200000" flipH="1">
            <a:off x="6465075" y="3472799"/>
            <a:ext cx="633628" cy="433536"/>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33" name="Straight Arrow Connector 32"/>
          <p:cNvCxnSpPr/>
          <p:nvPr/>
        </p:nvCxnSpPr>
        <p:spPr>
          <a:xfrm rot="16200000" flipH="1">
            <a:off x="5968566" y="3024103"/>
            <a:ext cx="697294" cy="3"/>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34" name="Straight Arrow Connector 33"/>
          <p:cNvCxnSpPr/>
          <p:nvPr/>
        </p:nvCxnSpPr>
        <p:spPr>
          <a:xfrm rot="5400000">
            <a:off x="6215680" y="3023310"/>
            <a:ext cx="697294" cy="159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pic>
        <p:nvPicPr>
          <p:cNvPr id="53" name="Picture 52"/>
          <p:cNvPicPr>
            <a:picLocks noChangeAspect="1"/>
          </p:cNvPicPr>
          <p:nvPr>
            <p:custDataLst>
              <p:tags r:id="rId1"/>
            </p:custDataLst>
          </p:nvPr>
        </p:nvPicPr>
        <p:blipFill>
          <a:blip r:embed="rId5">
            <a:extLst>
              <a:ext uri="{28A0092B-C50C-407E-A947-70E740481C1C}">
                <a14:useLocalDpi xmlns:a14="http://schemas.microsoft.com/office/drawing/2010/main" val="0"/>
              </a:ext>
            </a:extLst>
          </a:blip>
          <a:stretch>
            <a:fillRect/>
          </a:stretch>
        </p:blipFill>
        <p:spPr>
          <a:xfrm>
            <a:off x="5356448" y="1636882"/>
            <a:ext cx="2959461" cy="452944"/>
          </a:xfrm>
          <a:prstGeom prst="rect">
            <a:avLst/>
          </a:prstGeom>
        </p:spPr>
      </p:pic>
      <p:pic>
        <p:nvPicPr>
          <p:cNvPr id="54" name="Picture 53"/>
          <p:cNvPicPr>
            <a:picLocks noChangeAspect="1"/>
          </p:cNvPicPr>
          <p:nvPr>
            <p:custDataLst>
              <p:tags r:id="rId2"/>
            </p:custDataLst>
          </p:nvPr>
        </p:nvPicPr>
        <p:blipFill>
          <a:blip r:embed="rId6">
            <a:extLst>
              <a:ext uri="{28A0092B-C50C-407E-A947-70E740481C1C}">
                <a14:useLocalDpi xmlns:a14="http://schemas.microsoft.com/office/drawing/2010/main" val="0"/>
              </a:ext>
            </a:extLst>
          </a:blip>
          <a:stretch>
            <a:fillRect/>
          </a:stretch>
        </p:blipFill>
        <p:spPr>
          <a:xfrm>
            <a:off x="4684529" y="4114800"/>
            <a:ext cx="4408597" cy="435336"/>
          </a:xfrm>
          <a:prstGeom prst="rect">
            <a:avLst/>
          </a:prstGeom>
        </p:spPr>
      </p:pic>
      <p:sp>
        <p:nvSpPr>
          <p:cNvPr id="7" name="Date Placeholder 6"/>
          <p:cNvSpPr>
            <a:spLocks noGrp="1"/>
          </p:cNvSpPr>
          <p:nvPr>
            <p:ph type="dt" sz="half" idx="10"/>
          </p:nvPr>
        </p:nvSpPr>
        <p:spPr/>
        <p:txBody>
          <a:bodyPr/>
          <a:lstStyle/>
          <a:p>
            <a:r>
              <a:rPr lang="en-US" smtClean="0"/>
              <a:t>FSE’11: Szeged, Hungary.</a:t>
            </a:r>
            <a:endParaRPr lang="en-US" dirty="0"/>
          </a:p>
        </p:txBody>
      </p:sp>
      <p:sp>
        <p:nvSpPr>
          <p:cNvPr id="8" name="Slide Number Placeholder 7"/>
          <p:cNvSpPr>
            <a:spLocks noGrp="1"/>
          </p:cNvSpPr>
          <p:nvPr>
            <p:ph type="sldNum" sz="quarter" idx="12"/>
          </p:nvPr>
        </p:nvSpPr>
        <p:spPr/>
        <p:txBody>
          <a:bodyPr/>
          <a:lstStyle/>
          <a:p>
            <a:fld id="{CF514AF9-C0A3-D948-905C-91873489708A}" type="slidenum">
              <a:rPr lang="en-US" smtClean="0"/>
              <a:pPr/>
              <a:t>6</a:t>
            </a:fld>
            <a:endParaRPr lang="en-US" dirty="0"/>
          </a:p>
        </p:txBody>
      </p:sp>
      <p:sp>
        <p:nvSpPr>
          <p:cNvPr id="9" name="Footer Placeholder 8"/>
          <p:cNvSpPr>
            <a:spLocks noGrp="1"/>
          </p:cNvSpPr>
          <p:nvPr>
            <p:ph type="ftr" sz="quarter" idx="11"/>
          </p:nvPr>
        </p:nvSpPr>
        <p:spPr/>
        <p:txBody>
          <a:bodyPr/>
          <a:lstStyle/>
          <a:p>
            <a:r>
              <a:rPr lang="en-US" smtClean="0"/>
              <a:t>Proving programs robust</a:t>
            </a:r>
            <a:endParaRPr lang="en-US" dirty="0"/>
          </a:p>
        </p:txBody>
      </p:sp>
    </p:spTree>
    <p:extLst>
      <p:ext uri="{BB962C8B-B14F-4D97-AF65-F5344CB8AC3E}">
        <p14:creationId xmlns:p14="http://schemas.microsoft.com/office/powerpoint/2010/main" val="6521324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Distance on arrays</a:t>
            </a:r>
            <a:endParaRPr lang="en-US" dirty="0"/>
          </a:p>
        </p:txBody>
      </p:sp>
      <p:sp>
        <p:nvSpPr>
          <p:cNvPr id="4" name="Footer Placeholder 3"/>
          <p:cNvSpPr>
            <a:spLocks noGrp="1"/>
          </p:cNvSpPr>
          <p:nvPr>
            <p:ph type="ftr" sz="quarter" idx="11"/>
          </p:nvPr>
        </p:nvSpPr>
        <p:spPr/>
        <p:txBody>
          <a:bodyPr/>
          <a:lstStyle/>
          <a:p>
            <a:r>
              <a:rPr lang="en-US" smtClean="0"/>
              <a:t>Proving programs robust</a:t>
            </a:r>
            <a:endParaRPr lang="en-US" dirty="0"/>
          </a:p>
        </p:txBody>
      </p:sp>
      <p:sp>
        <p:nvSpPr>
          <p:cNvPr id="5" name="Date Placeholder 4"/>
          <p:cNvSpPr>
            <a:spLocks noGrp="1"/>
          </p:cNvSpPr>
          <p:nvPr>
            <p:ph type="dt" sz="half" idx="10"/>
          </p:nvPr>
        </p:nvSpPr>
        <p:spPr/>
        <p:txBody>
          <a:bodyPr/>
          <a:lstStyle/>
          <a:p>
            <a:r>
              <a:rPr lang="en-US" smtClean="0"/>
              <a:t>FSE’11: Szeged, Hungary.</a:t>
            </a:r>
            <a:endParaRPr lang="en-US" dirty="0"/>
          </a:p>
        </p:txBody>
      </p:sp>
      <p:sp>
        <p:nvSpPr>
          <p:cNvPr id="6" name="Slide Number Placeholder 5"/>
          <p:cNvSpPr>
            <a:spLocks noGrp="1"/>
          </p:cNvSpPr>
          <p:nvPr>
            <p:ph type="sldNum" sz="quarter" idx="12"/>
          </p:nvPr>
        </p:nvSpPr>
        <p:spPr/>
        <p:txBody>
          <a:bodyPr/>
          <a:lstStyle/>
          <a:p>
            <a:fld id="{CF514AF9-C0A3-D948-905C-91873489708A}" type="slidenum">
              <a:rPr lang="en-US" smtClean="0"/>
              <a:pPr/>
              <a:t>7</a:t>
            </a:fld>
            <a:endParaRPr lang="en-US" dirty="0"/>
          </a:p>
        </p:txBody>
      </p:sp>
      <p:graphicFrame>
        <p:nvGraphicFramePr>
          <p:cNvPr id="7" name="Content Placeholder 6"/>
          <p:cNvGraphicFramePr>
            <a:graphicFrameLocks/>
          </p:cNvGraphicFramePr>
          <p:nvPr>
            <p:extLst>
              <p:ext uri="{D42A27DB-BD31-4B8C-83A1-F6EECF244321}">
                <p14:modId xmlns:p14="http://schemas.microsoft.com/office/powerpoint/2010/main" val="2910765837"/>
              </p:ext>
            </p:extLst>
          </p:nvPr>
        </p:nvGraphicFramePr>
        <p:xfrm>
          <a:off x="2052777" y="1828800"/>
          <a:ext cx="4572000" cy="579120"/>
        </p:xfrm>
        <a:graphic>
          <a:graphicData uri="http://schemas.openxmlformats.org/drawingml/2006/table">
            <a:tbl>
              <a:tblPr firstRow="1" bandRow="1">
                <a:tableStyleId>{D7AC3CCA-C797-4891-BE02-D94E43425B78}</a:tableStyleId>
              </a:tblPr>
              <a:tblGrid>
                <a:gridCol w="914400"/>
                <a:gridCol w="914400"/>
                <a:gridCol w="914400"/>
                <a:gridCol w="914400"/>
                <a:gridCol w="914400"/>
              </a:tblGrid>
              <a:tr h="370840">
                <a:tc>
                  <a:txBody>
                    <a:bodyPr/>
                    <a:lstStyle/>
                    <a:p>
                      <a:pPr algn="ctr"/>
                      <a:r>
                        <a:rPr lang="en-US" sz="3200" dirty="0" smtClean="0"/>
                        <a:t>4</a:t>
                      </a:r>
                      <a:endParaRPr lang="en-US" sz="3200" dirty="0"/>
                    </a:p>
                  </a:txBody>
                  <a:tcPr/>
                </a:tc>
                <a:tc>
                  <a:txBody>
                    <a:bodyPr/>
                    <a:lstStyle/>
                    <a:p>
                      <a:pPr algn="ctr"/>
                      <a:r>
                        <a:rPr lang="en-US" sz="3200" dirty="0" smtClean="0"/>
                        <a:t>2</a:t>
                      </a:r>
                      <a:endParaRPr lang="en-US" sz="3200" dirty="0"/>
                    </a:p>
                  </a:txBody>
                  <a:tcPr/>
                </a:tc>
                <a:tc>
                  <a:txBody>
                    <a:bodyPr/>
                    <a:lstStyle/>
                    <a:p>
                      <a:pPr algn="ctr"/>
                      <a:r>
                        <a:rPr lang="en-US" sz="3200" dirty="0" smtClean="0"/>
                        <a:t>5</a:t>
                      </a:r>
                      <a:endParaRPr lang="en-US" sz="3200" dirty="0"/>
                    </a:p>
                  </a:txBody>
                  <a:tcPr/>
                </a:tc>
                <a:tc>
                  <a:txBody>
                    <a:bodyPr/>
                    <a:lstStyle/>
                    <a:p>
                      <a:pPr algn="ctr"/>
                      <a:r>
                        <a:rPr lang="en-US" sz="3200" dirty="0" smtClean="0"/>
                        <a:t>1</a:t>
                      </a:r>
                      <a:endParaRPr lang="en-US" sz="3200" dirty="0"/>
                    </a:p>
                  </a:txBody>
                  <a:tcPr/>
                </a:tc>
                <a:tc>
                  <a:txBody>
                    <a:bodyPr/>
                    <a:lstStyle/>
                    <a:p>
                      <a:pPr algn="ctr"/>
                      <a:r>
                        <a:rPr lang="en-US" sz="3200" dirty="0" smtClean="0"/>
                        <a:t>6</a:t>
                      </a:r>
                      <a:endParaRPr lang="en-US" sz="3200" dirty="0"/>
                    </a:p>
                  </a:txBody>
                  <a:tcPr/>
                </a:tc>
              </a:tr>
            </a:tbl>
          </a:graphicData>
        </a:graphic>
      </p:graphicFrame>
      <p:graphicFrame>
        <p:nvGraphicFramePr>
          <p:cNvPr id="8" name="Content Placeholder 6"/>
          <p:cNvGraphicFramePr>
            <a:graphicFrameLocks/>
          </p:cNvGraphicFramePr>
          <p:nvPr>
            <p:extLst>
              <p:ext uri="{D42A27DB-BD31-4B8C-83A1-F6EECF244321}">
                <p14:modId xmlns:p14="http://schemas.microsoft.com/office/powerpoint/2010/main" val="2284028867"/>
              </p:ext>
            </p:extLst>
          </p:nvPr>
        </p:nvGraphicFramePr>
        <p:xfrm>
          <a:off x="2081476" y="4465320"/>
          <a:ext cx="4572000" cy="579120"/>
        </p:xfrm>
        <a:graphic>
          <a:graphicData uri="http://schemas.openxmlformats.org/drawingml/2006/table">
            <a:tbl>
              <a:tblPr firstRow="1" bandRow="1">
                <a:tableStyleId>{D7AC3CCA-C797-4891-BE02-D94E43425B78}</a:tableStyleId>
              </a:tblPr>
              <a:tblGrid>
                <a:gridCol w="914400"/>
                <a:gridCol w="914400"/>
                <a:gridCol w="914400"/>
                <a:gridCol w="914400"/>
                <a:gridCol w="914400"/>
              </a:tblGrid>
              <a:tr h="502920">
                <a:tc>
                  <a:txBody>
                    <a:bodyPr/>
                    <a:lstStyle/>
                    <a:p>
                      <a:pPr algn="ctr"/>
                      <a:r>
                        <a:rPr lang="en-US" sz="3200" dirty="0" smtClean="0"/>
                        <a:t>1</a:t>
                      </a:r>
                      <a:endParaRPr lang="en-US" sz="3200" dirty="0"/>
                    </a:p>
                  </a:txBody>
                  <a:tcPr/>
                </a:tc>
                <a:tc>
                  <a:txBody>
                    <a:bodyPr/>
                    <a:lstStyle/>
                    <a:p>
                      <a:pPr algn="ctr"/>
                      <a:r>
                        <a:rPr lang="en-US" sz="3200" dirty="0" smtClean="0"/>
                        <a:t>1</a:t>
                      </a:r>
                      <a:endParaRPr lang="en-US" sz="3200" dirty="0"/>
                    </a:p>
                  </a:txBody>
                  <a:tcPr/>
                </a:tc>
                <a:tc>
                  <a:txBody>
                    <a:bodyPr/>
                    <a:lstStyle/>
                    <a:p>
                      <a:pPr algn="ctr"/>
                      <a:r>
                        <a:rPr lang="en-US" sz="3200" dirty="0" smtClean="0"/>
                        <a:t>0</a:t>
                      </a:r>
                      <a:endParaRPr lang="en-US" sz="3200" dirty="0"/>
                    </a:p>
                  </a:txBody>
                  <a:tcPr/>
                </a:tc>
                <a:tc>
                  <a:txBody>
                    <a:bodyPr/>
                    <a:lstStyle/>
                    <a:p>
                      <a:pPr algn="ctr"/>
                      <a:r>
                        <a:rPr lang="en-US" sz="3200" dirty="0" smtClean="0"/>
                        <a:t>3</a:t>
                      </a:r>
                      <a:endParaRPr lang="en-US" sz="3200" dirty="0"/>
                    </a:p>
                  </a:txBody>
                  <a:tcPr/>
                </a:tc>
                <a:tc>
                  <a:txBody>
                    <a:bodyPr/>
                    <a:lstStyle/>
                    <a:p>
                      <a:pPr algn="ctr"/>
                      <a:r>
                        <a:rPr lang="en-US" sz="3200" dirty="0" smtClean="0"/>
                        <a:t>1</a:t>
                      </a:r>
                      <a:endParaRPr lang="en-US" sz="3200" dirty="0"/>
                    </a:p>
                  </a:txBody>
                  <a:tcPr/>
                </a:tc>
              </a:tr>
            </a:tbl>
          </a:graphicData>
        </a:graphic>
      </p:graphicFrame>
      <p:graphicFrame>
        <p:nvGraphicFramePr>
          <p:cNvPr id="9" name="Content Placeholder 6"/>
          <p:cNvGraphicFramePr>
            <a:graphicFrameLocks/>
          </p:cNvGraphicFramePr>
          <p:nvPr>
            <p:extLst>
              <p:ext uri="{D42A27DB-BD31-4B8C-83A1-F6EECF244321}">
                <p14:modId xmlns:p14="http://schemas.microsoft.com/office/powerpoint/2010/main" val="1999349640"/>
              </p:ext>
            </p:extLst>
          </p:nvPr>
        </p:nvGraphicFramePr>
        <p:xfrm>
          <a:off x="2052777" y="3054159"/>
          <a:ext cx="4572000" cy="609600"/>
        </p:xfrm>
        <a:graphic>
          <a:graphicData uri="http://schemas.openxmlformats.org/drawingml/2006/table">
            <a:tbl>
              <a:tblPr firstRow="1" bandRow="1">
                <a:tableStyleId>{D7AC3CCA-C797-4891-BE02-D94E43425B78}</a:tableStyleId>
              </a:tblPr>
              <a:tblGrid>
                <a:gridCol w="914400"/>
                <a:gridCol w="914400"/>
                <a:gridCol w="914400"/>
                <a:gridCol w="914400"/>
                <a:gridCol w="914400"/>
              </a:tblGrid>
              <a:tr h="609600">
                <a:tc>
                  <a:txBody>
                    <a:bodyPr/>
                    <a:lstStyle/>
                    <a:p>
                      <a:pPr algn="ctr"/>
                      <a:r>
                        <a:rPr lang="en-US" sz="3200" dirty="0" smtClean="0"/>
                        <a:t>5</a:t>
                      </a:r>
                      <a:endParaRPr lang="en-US" sz="3200" dirty="0"/>
                    </a:p>
                  </a:txBody>
                  <a:tcPr/>
                </a:tc>
                <a:tc>
                  <a:txBody>
                    <a:bodyPr/>
                    <a:lstStyle/>
                    <a:p>
                      <a:pPr algn="ctr"/>
                      <a:r>
                        <a:rPr lang="en-US" sz="3200" dirty="0" smtClean="0"/>
                        <a:t>1</a:t>
                      </a:r>
                      <a:endParaRPr lang="en-US" sz="3200" dirty="0"/>
                    </a:p>
                  </a:txBody>
                  <a:tcPr/>
                </a:tc>
                <a:tc>
                  <a:txBody>
                    <a:bodyPr/>
                    <a:lstStyle/>
                    <a:p>
                      <a:pPr algn="ctr"/>
                      <a:r>
                        <a:rPr lang="en-US" sz="3200" dirty="0" smtClean="0"/>
                        <a:t>5</a:t>
                      </a:r>
                      <a:endParaRPr lang="en-US" sz="3200" dirty="0"/>
                    </a:p>
                  </a:txBody>
                  <a:tcPr/>
                </a:tc>
                <a:tc>
                  <a:txBody>
                    <a:bodyPr/>
                    <a:lstStyle/>
                    <a:p>
                      <a:pPr algn="ctr"/>
                      <a:r>
                        <a:rPr lang="en-US" sz="3200" dirty="0" smtClean="0"/>
                        <a:t>4</a:t>
                      </a:r>
                      <a:endParaRPr lang="en-US" sz="3200" dirty="0"/>
                    </a:p>
                  </a:txBody>
                  <a:tcPr/>
                </a:tc>
                <a:tc>
                  <a:txBody>
                    <a:bodyPr/>
                    <a:lstStyle/>
                    <a:p>
                      <a:pPr algn="ctr"/>
                      <a:r>
                        <a:rPr lang="en-US" sz="3200" dirty="0" smtClean="0"/>
                        <a:t>5</a:t>
                      </a:r>
                      <a:endParaRPr lang="en-US" sz="3200" dirty="0"/>
                    </a:p>
                  </a:txBody>
                  <a:tcPr/>
                </a:tc>
              </a:tr>
            </a:tbl>
          </a:graphicData>
        </a:graphic>
      </p:graphicFrame>
      <p:grpSp>
        <p:nvGrpSpPr>
          <p:cNvPr id="17" name="Group 16"/>
          <p:cNvGrpSpPr/>
          <p:nvPr/>
        </p:nvGrpSpPr>
        <p:grpSpPr>
          <a:xfrm>
            <a:off x="1778446" y="1828800"/>
            <a:ext cx="5105400" cy="1834959"/>
            <a:chOff x="1778446" y="1828800"/>
            <a:chExt cx="5105400" cy="1834959"/>
          </a:xfrm>
        </p:grpSpPr>
        <p:sp>
          <p:nvSpPr>
            <p:cNvPr id="10" name="TextBox 9"/>
            <p:cNvSpPr txBox="1"/>
            <p:nvPr/>
          </p:nvSpPr>
          <p:spPr>
            <a:xfrm>
              <a:off x="4140646" y="2179320"/>
              <a:ext cx="396262" cy="923330"/>
            </a:xfrm>
            <a:prstGeom prst="rect">
              <a:avLst/>
            </a:prstGeom>
            <a:noFill/>
          </p:spPr>
          <p:txBody>
            <a:bodyPr wrap="none" rtlCol="0">
              <a:spAutoFit/>
            </a:bodyPr>
            <a:lstStyle/>
            <a:p>
              <a:r>
                <a:rPr lang="en-US" sz="5400" b="1" dirty="0" smtClean="0"/>
                <a:t>-</a:t>
              </a:r>
              <a:endParaRPr lang="en-US" sz="5400" b="1" dirty="0"/>
            </a:p>
          </p:txBody>
        </p:sp>
        <p:cxnSp>
          <p:nvCxnSpPr>
            <p:cNvPr id="12" name="Straight Connector 11"/>
            <p:cNvCxnSpPr/>
            <p:nvPr/>
          </p:nvCxnSpPr>
          <p:spPr>
            <a:xfrm>
              <a:off x="1778446" y="1828800"/>
              <a:ext cx="0" cy="1834959"/>
            </a:xfrm>
            <a:prstGeom prst="line">
              <a:avLst/>
            </a:prstGeom>
            <a:ln w="476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a:off x="6883846" y="1828800"/>
              <a:ext cx="0" cy="1834959"/>
            </a:xfrm>
            <a:prstGeom prst="line">
              <a:avLst/>
            </a:prstGeom>
            <a:ln w="47625">
              <a:solidFill>
                <a:schemeClr val="tx1"/>
              </a:solidFill>
            </a:ln>
            <a:effectLst/>
          </p:spPr>
          <p:style>
            <a:lnRef idx="2">
              <a:schemeClr val="accent1"/>
            </a:lnRef>
            <a:fillRef idx="0">
              <a:schemeClr val="accent1"/>
            </a:fillRef>
            <a:effectRef idx="1">
              <a:schemeClr val="accent1"/>
            </a:effectRef>
            <a:fontRef idx="minor">
              <a:schemeClr val="tx1"/>
            </a:fontRef>
          </p:style>
        </p:cxnSp>
      </p:grpSp>
      <p:sp>
        <p:nvSpPr>
          <p:cNvPr id="14" name="TextBox 13"/>
          <p:cNvSpPr txBox="1"/>
          <p:nvPr/>
        </p:nvSpPr>
        <p:spPr>
          <a:xfrm>
            <a:off x="4007596" y="3552876"/>
            <a:ext cx="529312" cy="923330"/>
          </a:xfrm>
          <a:prstGeom prst="rect">
            <a:avLst/>
          </a:prstGeom>
          <a:noFill/>
        </p:spPr>
        <p:txBody>
          <a:bodyPr wrap="none" rtlCol="0">
            <a:spAutoFit/>
          </a:bodyPr>
          <a:lstStyle/>
          <a:p>
            <a:r>
              <a:rPr lang="en-US" sz="5400" b="1" dirty="0"/>
              <a:t>=</a:t>
            </a:r>
          </a:p>
        </p:txBody>
      </p:sp>
      <p:sp>
        <p:nvSpPr>
          <p:cNvPr id="15" name="TextBox 14"/>
          <p:cNvSpPr txBox="1"/>
          <p:nvPr/>
        </p:nvSpPr>
        <p:spPr>
          <a:xfrm>
            <a:off x="7123461" y="4312920"/>
            <a:ext cx="1037463" cy="923330"/>
          </a:xfrm>
          <a:prstGeom prst="rect">
            <a:avLst/>
          </a:prstGeom>
          <a:noFill/>
        </p:spPr>
        <p:txBody>
          <a:bodyPr wrap="none" rtlCol="0">
            <a:spAutoFit/>
          </a:bodyPr>
          <a:lstStyle/>
          <a:p>
            <a:r>
              <a:rPr lang="en-US" sz="5400" b="1" dirty="0" smtClean="0"/>
              <a:t>= 3</a:t>
            </a:r>
            <a:endParaRPr lang="en-US" sz="5400" b="1" dirty="0"/>
          </a:p>
        </p:txBody>
      </p:sp>
      <p:sp>
        <p:nvSpPr>
          <p:cNvPr id="16" name="TextBox 15"/>
          <p:cNvSpPr txBox="1"/>
          <p:nvPr/>
        </p:nvSpPr>
        <p:spPr>
          <a:xfrm>
            <a:off x="287082" y="4256140"/>
            <a:ext cx="1399742" cy="923330"/>
          </a:xfrm>
          <a:prstGeom prst="rect">
            <a:avLst/>
          </a:prstGeom>
          <a:noFill/>
        </p:spPr>
        <p:txBody>
          <a:bodyPr wrap="none" rtlCol="0">
            <a:spAutoFit/>
          </a:bodyPr>
          <a:lstStyle/>
          <a:p>
            <a:r>
              <a:rPr lang="en-US" sz="5400" b="1" dirty="0" smtClean="0"/>
              <a:t>max</a:t>
            </a:r>
            <a:endParaRPr lang="en-US" sz="5400" b="1" dirty="0"/>
          </a:p>
        </p:txBody>
      </p:sp>
    </p:spTree>
    <p:extLst>
      <p:ext uri="{BB962C8B-B14F-4D97-AF65-F5344CB8AC3E}">
        <p14:creationId xmlns:p14="http://schemas.microsoft.com/office/powerpoint/2010/main" val="32749154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Distance on graphs</a:t>
            </a:r>
            <a:endParaRPr lang="en-US" dirty="0"/>
          </a:p>
        </p:txBody>
      </p:sp>
      <p:sp>
        <p:nvSpPr>
          <p:cNvPr id="4" name="Footer Placeholder 3"/>
          <p:cNvSpPr>
            <a:spLocks noGrp="1"/>
          </p:cNvSpPr>
          <p:nvPr>
            <p:ph type="ftr" sz="quarter" idx="11"/>
          </p:nvPr>
        </p:nvSpPr>
        <p:spPr/>
        <p:txBody>
          <a:bodyPr/>
          <a:lstStyle/>
          <a:p>
            <a:r>
              <a:rPr lang="en-US" smtClean="0"/>
              <a:t>Proving programs robust</a:t>
            </a:r>
            <a:endParaRPr lang="en-US" dirty="0"/>
          </a:p>
        </p:txBody>
      </p:sp>
      <p:sp>
        <p:nvSpPr>
          <p:cNvPr id="5" name="Date Placeholder 4"/>
          <p:cNvSpPr>
            <a:spLocks noGrp="1"/>
          </p:cNvSpPr>
          <p:nvPr>
            <p:ph type="dt" sz="half" idx="10"/>
          </p:nvPr>
        </p:nvSpPr>
        <p:spPr/>
        <p:txBody>
          <a:bodyPr/>
          <a:lstStyle/>
          <a:p>
            <a:r>
              <a:rPr lang="en-US" smtClean="0"/>
              <a:t>FSE’11: Szeged, Hungary.</a:t>
            </a:r>
            <a:endParaRPr lang="en-US" dirty="0"/>
          </a:p>
        </p:txBody>
      </p:sp>
      <p:sp>
        <p:nvSpPr>
          <p:cNvPr id="6" name="Slide Number Placeholder 5"/>
          <p:cNvSpPr>
            <a:spLocks noGrp="1"/>
          </p:cNvSpPr>
          <p:nvPr>
            <p:ph type="sldNum" sz="quarter" idx="12"/>
          </p:nvPr>
        </p:nvSpPr>
        <p:spPr/>
        <p:txBody>
          <a:bodyPr/>
          <a:lstStyle/>
          <a:p>
            <a:fld id="{CF514AF9-C0A3-D948-905C-91873489708A}" type="slidenum">
              <a:rPr lang="en-US" smtClean="0"/>
              <a:pPr/>
              <a:t>8</a:t>
            </a:fld>
            <a:endParaRPr lang="en-US" dirty="0"/>
          </a:p>
        </p:txBody>
      </p:sp>
      <p:grpSp>
        <p:nvGrpSpPr>
          <p:cNvPr id="73" name="Group 72"/>
          <p:cNvGrpSpPr/>
          <p:nvPr/>
        </p:nvGrpSpPr>
        <p:grpSpPr>
          <a:xfrm>
            <a:off x="1017569" y="1561214"/>
            <a:ext cx="3462473" cy="3379484"/>
            <a:chOff x="1017569" y="1561214"/>
            <a:chExt cx="3462473" cy="3379484"/>
          </a:xfrm>
        </p:grpSpPr>
        <p:sp>
          <p:nvSpPr>
            <p:cNvPr id="17" name="Oval 16"/>
            <p:cNvSpPr/>
            <p:nvPr/>
          </p:nvSpPr>
          <p:spPr>
            <a:xfrm>
              <a:off x="1398569" y="4186932"/>
              <a:ext cx="152400" cy="1524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Oval 17"/>
            <p:cNvSpPr/>
            <p:nvPr/>
          </p:nvSpPr>
          <p:spPr>
            <a:xfrm>
              <a:off x="1017569" y="2077860"/>
              <a:ext cx="152400" cy="1524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4" name="Straight Connector 23"/>
            <p:cNvCxnSpPr>
              <a:endCxn id="18" idx="6"/>
            </p:cNvCxnSpPr>
            <p:nvPr/>
          </p:nvCxnSpPr>
          <p:spPr>
            <a:xfrm flipH="1">
              <a:off x="1169969" y="1844799"/>
              <a:ext cx="1042827" cy="309261"/>
            </a:xfrm>
            <a:prstGeom prst="line">
              <a:avLst/>
            </a:prstGeom>
          </p:spPr>
          <p:style>
            <a:lnRef idx="2">
              <a:schemeClr val="accent1"/>
            </a:lnRef>
            <a:fillRef idx="0">
              <a:schemeClr val="accent1"/>
            </a:fillRef>
            <a:effectRef idx="1">
              <a:schemeClr val="accent1"/>
            </a:effectRef>
            <a:fontRef idx="minor">
              <a:schemeClr val="tx1"/>
            </a:fontRef>
          </p:style>
        </p:cxnSp>
        <p:cxnSp>
          <p:nvCxnSpPr>
            <p:cNvPr id="25" name="Straight Connector 24"/>
            <p:cNvCxnSpPr>
              <a:stCxn id="18" idx="4"/>
              <a:endCxn id="17" idx="0"/>
            </p:cNvCxnSpPr>
            <p:nvPr/>
          </p:nvCxnSpPr>
          <p:spPr>
            <a:xfrm>
              <a:off x="1093769" y="2230260"/>
              <a:ext cx="381000" cy="1956672"/>
            </a:xfrm>
            <a:prstGeom prst="line">
              <a:avLst/>
            </a:prstGeom>
          </p:spPr>
          <p:style>
            <a:lnRef idx="2">
              <a:schemeClr val="accent1"/>
            </a:lnRef>
            <a:fillRef idx="0">
              <a:schemeClr val="accent1"/>
            </a:fillRef>
            <a:effectRef idx="1">
              <a:schemeClr val="accent1"/>
            </a:effectRef>
            <a:fontRef idx="minor">
              <a:schemeClr val="tx1"/>
            </a:fontRef>
          </p:style>
        </p:cxnSp>
        <p:sp>
          <p:nvSpPr>
            <p:cNvPr id="27" name="TextBox 26"/>
            <p:cNvSpPr txBox="1"/>
            <p:nvPr/>
          </p:nvSpPr>
          <p:spPr>
            <a:xfrm>
              <a:off x="2330860" y="4186932"/>
              <a:ext cx="722360" cy="400110"/>
            </a:xfrm>
            <a:prstGeom prst="rect">
              <a:avLst/>
            </a:prstGeom>
            <a:noFill/>
          </p:spPr>
          <p:txBody>
            <a:bodyPr wrap="square" rtlCol="0">
              <a:spAutoFit/>
            </a:bodyPr>
            <a:lstStyle/>
            <a:p>
              <a:r>
                <a:rPr lang="en-US" sz="2000" b="1" dirty="0" smtClean="0"/>
                <a:t>3</a:t>
              </a:r>
              <a:endParaRPr lang="en-US" sz="2000" b="1" dirty="0"/>
            </a:p>
          </p:txBody>
        </p:sp>
        <p:sp>
          <p:nvSpPr>
            <p:cNvPr id="28" name="TextBox 27"/>
            <p:cNvSpPr txBox="1"/>
            <p:nvPr/>
          </p:nvSpPr>
          <p:spPr>
            <a:xfrm>
              <a:off x="2620816" y="2714956"/>
              <a:ext cx="690366" cy="400110"/>
            </a:xfrm>
            <a:prstGeom prst="rect">
              <a:avLst/>
            </a:prstGeom>
            <a:noFill/>
          </p:spPr>
          <p:txBody>
            <a:bodyPr wrap="square" rtlCol="0">
              <a:spAutoFit/>
            </a:bodyPr>
            <a:lstStyle/>
            <a:p>
              <a:r>
                <a:rPr lang="en-US" sz="2000" b="1" dirty="0" smtClean="0"/>
                <a:t>1</a:t>
              </a:r>
              <a:endParaRPr lang="en-US" sz="2000" b="1" dirty="0"/>
            </a:p>
          </p:txBody>
        </p:sp>
        <p:sp>
          <p:nvSpPr>
            <p:cNvPr id="31" name="TextBox 30"/>
            <p:cNvSpPr txBox="1"/>
            <p:nvPr/>
          </p:nvSpPr>
          <p:spPr>
            <a:xfrm>
              <a:off x="1284269" y="3005740"/>
              <a:ext cx="676238" cy="400110"/>
            </a:xfrm>
            <a:prstGeom prst="rect">
              <a:avLst/>
            </a:prstGeom>
            <a:noFill/>
          </p:spPr>
          <p:txBody>
            <a:bodyPr wrap="square" rtlCol="0">
              <a:spAutoFit/>
            </a:bodyPr>
            <a:lstStyle/>
            <a:p>
              <a:r>
                <a:rPr lang="en-US" sz="2000" b="1" dirty="0" smtClean="0"/>
                <a:t>2</a:t>
              </a:r>
              <a:endParaRPr lang="en-US" sz="2000" b="1" dirty="0"/>
            </a:p>
          </p:txBody>
        </p:sp>
        <p:cxnSp>
          <p:nvCxnSpPr>
            <p:cNvPr id="35" name="Straight Connector 34"/>
            <p:cNvCxnSpPr>
              <a:stCxn id="39" idx="4"/>
              <a:endCxn id="17" idx="7"/>
            </p:cNvCxnSpPr>
            <p:nvPr/>
          </p:nvCxnSpPr>
          <p:spPr>
            <a:xfrm flipH="1">
              <a:off x="1528651" y="2523392"/>
              <a:ext cx="2677331" cy="1685858"/>
            </a:xfrm>
            <a:prstGeom prst="line">
              <a:avLst/>
            </a:prstGeom>
          </p:spPr>
          <p:style>
            <a:lnRef idx="2">
              <a:schemeClr val="accent1"/>
            </a:lnRef>
            <a:fillRef idx="0">
              <a:schemeClr val="accent1"/>
            </a:fillRef>
            <a:effectRef idx="1">
              <a:schemeClr val="accent1"/>
            </a:effectRef>
            <a:fontRef idx="minor">
              <a:schemeClr val="tx1"/>
            </a:fontRef>
          </p:style>
        </p:cxnSp>
        <p:sp>
          <p:nvSpPr>
            <p:cNvPr id="36" name="Oval 35"/>
            <p:cNvSpPr/>
            <p:nvPr/>
          </p:nvSpPr>
          <p:spPr>
            <a:xfrm>
              <a:off x="3234982" y="4788298"/>
              <a:ext cx="152400" cy="1524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37" name="Straight Connector 36"/>
            <p:cNvCxnSpPr>
              <a:endCxn id="36" idx="2"/>
            </p:cNvCxnSpPr>
            <p:nvPr/>
          </p:nvCxnSpPr>
          <p:spPr>
            <a:xfrm>
              <a:off x="1550969" y="4263132"/>
              <a:ext cx="1684013" cy="601366"/>
            </a:xfrm>
            <a:prstGeom prst="line">
              <a:avLst/>
            </a:prstGeom>
          </p:spPr>
          <p:style>
            <a:lnRef idx="2">
              <a:schemeClr val="accent1"/>
            </a:lnRef>
            <a:fillRef idx="0">
              <a:schemeClr val="accent1"/>
            </a:fillRef>
            <a:effectRef idx="1">
              <a:schemeClr val="accent1"/>
            </a:effectRef>
            <a:fontRef idx="minor">
              <a:schemeClr val="tx1"/>
            </a:fontRef>
          </p:style>
        </p:cxnSp>
        <p:cxnSp>
          <p:nvCxnSpPr>
            <p:cNvPr id="38" name="Straight Connector 37"/>
            <p:cNvCxnSpPr>
              <a:endCxn id="36" idx="7"/>
            </p:cNvCxnSpPr>
            <p:nvPr/>
          </p:nvCxnSpPr>
          <p:spPr>
            <a:xfrm flipH="1">
              <a:off x="3365064" y="2511865"/>
              <a:ext cx="840918" cy="2298751"/>
            </a:xfrm>
            <a:prstGeom prst="line">
              <a:avLst/>
            </a:prstGeom>
          </p:spPr>
          <p:style>
            <a:lnRef idx="2">
              <a:schemeClr val="accent1"/>
            </a:lnRef>
            <a:fillRef idx="0">
              <a:schemeClr val="accent1"/>
            </a:fillRef>
            <a:effectRef idx="1">
              <a:schemeClr val="accent1"/>
            </a:effectRef>
            <a:fontRef idx="minor">
              <a:schemeClr val="tx1"/>
            </a:fontRef>
          </p:style>
        </p:cxnSp>
        <p:sp>
          <p:nvSpPr>
            <p:cNvPr id="39" name="Oval 38"/>
            <p:cNvSpPr/>
            <p:nvPr/>
          </p:nvSpPr>
          <p:spPr>
            <a:xfrm>
              <a:off x="4129782" y="2370992"/>
              <a:ext cx="152400" cy="1524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0" name="TextBox 39"/>
            <p:cNvSpPr txBox="1"/>
            <p:nvPr/>
          </p:nvSpPr>
          <p:spPr>
            <a:xfrm>
              <a:off x="1136650" y="1561214"/>
              <a:ext cx="676238" cy="400110"/>
            </a:xfrm>
            <a:prstGeom prst="rect">
              <a:avLst/>
            </a:prstGeom>
            <a:noFill/>
          </p:spPr>
          <p:txBody>
            <a:bodyPr wrap="square" rtlCol="0">
              <a:spAutoFit/>
            </a:bodyPr>
            <a:lstStyle/>
            <a:p>
              <a:r>
                <a:rPr lang="en-US" sz="2000" b="1" dirty="0" smtClean="0"/>
                <a:t>2</a:t>
              </a:r>
              <a:endParaRPr lang="en-US" sz="2000" b="1" dirty="0"/>
            </a:p>
          </p:txBody>
        </p:sp>
        <p:sp>
          <p:nvSpPr>
            <p:cNvPr id="42" name="TextBox 41"/>
            <p:cNvSpPr txBox="1"/>
            <p:nvPr/>
          </p:nvSpPr>
          <p:spPr>
            <a:xfrm>
              <a:off x="3789676" y="3478740"/>
              <a:ext cx="690366" cy="400110"/>
            </a:xfrm>
            <a:prstGeom prst="rect">
              <a:avLst/>
            </a:prstGeom>
            <a:noFill/>
          </p:spPr>
          <p:txBody>
            <a:bodyPr wrap="square" rtlCol="0">
              <a:spAutoFit/>
            </a:bodyPr>
            <a:lstStyle/>
            <a:p>
              <a:r>
                <a:rPr lang="en-US" sz="2000" b="1" dirty="0" smtClean="0"/>
                <a:t>1</a:t>
              </a:r>
              <a:endParaRPr lang="en-US" sz="2000" b="1" dirty="0"/>
            </a:p>
          </p:txBody>
        </p:sp>
        <p:sp>
          <p:nvSpPr>
            <p:cNvPr id="43" name="Oval 42"/>
            <p:cNvSpPr/>
            <p:nvPr/>
          </p:nvSpPr>
          <p:spPr>
            <a:xfrm>
              <a:off x="2203200" y="1740794"/>
              <a:ext cx="152400" cy="1524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74" name="Group 73"/>
          <p:cNvGrpSpPr/>
          <p:nvPr/>
        </p:nvGrpSpPr>
        <p:grpSpPr>
          <a:xfrm>
            <a:off x="5105400" y="1685069"/>
            <a:ext cx="3462473" cy="3379484"/>
            <a:chOff x="5105400" y="1685069"/>
            <a:chExt cx="3462473" cy="3379484"/>
          </a:xfrm>
        </p:grpSpPr>
        <p:sp>
          <p:nvSpPr>
            <p:cNvPr id="49" name="Oval 48"/>
            <p:cNvSpPr/>
            <p:nvPr/>
          </p:nvSpPr>
          <p:spPr>
            <a:xfrm>
              <a:off x="5486400" y="4310787"/>
              <a:ext cx="152400" cy="1524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0" name="Oval 49"/>
            <p:cNvSpPr/>
            <p:nvPr/>
          </p:nvSpPr>
          <p:spPr>
            <a:xfrm>
              <a:off x="5105400" y="2201715"/>
              <a:ext cx="152400" cy="1524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51" name="Straight Connector 50"/>
            <p:cNvCxnSpPr>
              <a:endCxn id="50" idx="6"/>
            </p:cNvCxnSpPr>
            <p:nvPr/>
          </p:nvCxnSpPr>
          <p:spPr>
            <a:xfrm flipH="1">
              <a:off x="5257800" y="1968654"/>
              <a:ext cx="1042827" cy="309261"/>
            </a:xfrm>
            <a:prstGeom prst="line">
              <a:avLst/>
            </a:prstGeom>
          </p:spPr>
          <p:style>
            <a:lnRef idx="2">
              <a:schemeClr val="accent1"/>
            </a:lnRef>
            <a:fillRef idx="0">
              <a:schemeClr val="accent1"/>
            </a:fillRef>
            <a:effectRef idx="1">
              <a:schemeClr val="accent1"/>
            </a:effectRef>
            <a:fontRef idx="minor">
              <a:schemeClr val="tx1"/>
            </a:fontRef>
          </p:style>
        </p:cxnSp>
        <p:cxnSp>
          <p:nvCxnSpPr>
            <p:cNvPr id="52" name="Straight Connector 51"/>
            <p:cNvCxnSpPr>
              <a:stCxn id="50" idx="4"/>
              <a:endCxn id="49" idx="0"/>
            </p:cNvCxnSpPr>
            <p:nvPr/>
          </p:nvCxnSpPr>
          <p:spPr>
            <a:xfrm>
              <a:off x="5181600" y="2354115"/>
              <a:ext cx="381000" cy="1956672"/>
            </a:xfrm>
            <a:prstGeom prst="line">
              <a:avLst/>
            </a:prstGeom>
          </p:spPr>
          <p:style>
            <a:lnRef idx="2">
              <a:schemeClr val="accent1"/>
            </a:lnRef>
            <a:fillRef idx="0">
              <a:schemeClr val="accent1"/>
            </a:fillRef>
            <a:effectRef idx="1">
              <a:schemeClr val="accent1"/>
            </a:effectRef>
            <a:fontRef idx="minor">
              <a:schemeClr val="tx1"/>
            </a:fontRef>
          </p:style>
        </p:cxnSp>
        <p:sp>
          <p:nvSpPr>
            <p:cNvPr id="53" name="TextBox 52"/>
            <p:cNvSpPr txBox="1"/>
            <p:nvPr/>
          </p:nvSpPr>
          <p:spPr>
            <a:xfrm>
              <a:off x="6418691" y="4310787"/>
              <a:ext cx="722360" cy="400110"/>
            </a:xfrm>
            <a:prstGeom prst="rect">
              <a:avLst/>
            </a:prstGeom>
            <a:noFill/>
          </p:spPr>
          <p:txBody>
            <a:bodyPr wrap="square" rtlCol="0">
              <a:spAutoFit/>
            </a:bodyPr>
            <a:lstStyle/>
            <a:p>
              <a:r>
                <a:rPr lang="en-US" sz="2000" b="1" dirty="0" smtClean="0"/>
                <a:t>5</a:t>
              </a:r>
              <a:endParaRPr lang="en-US" sz="2000" b="1" dirty="0"/>
            </a:p>
          </p:txBody>
        </p:sp>
        <p:sp>
          <p:nvSpPr>
            <p:cNvPr id="54" name="TextBox 53"/>
            <p:cNvSpPr txBox="1"/>
            <p:nvPr/>
          </p:nvSpPr>
          <p:spPr>
            <a:xfrm>
              <a:off x="6708647" y="2838811"/>
              <a:ext cx="690366" cy="400110"/>
            </a:xfrm>
            <a:prstGeom prst="rect">
              <a:avLst/>
            </a:prstGeom>
            <a:noFill/>
          </p:spPr>
          <p:txBody>
            <a:bodyPr wrap="square" rtlCol="0">
              <a:spAutoFit/>
            </a:bodyPr>
            <a:lstStyle/>
            <a:p>
              <a:r>
                <a:rPr lang="en-US" sz="2000" b="1" dirty="0" smtClean="0"/>
                <a:t>2</a:t>
              </a:r>
              <a:endParaRPr lang="en-US" sz="2000" b="1" dirty="0"/>
            </a:p>
          </p:txBody>
        </p:sp>
        <p:sp>
          <p:nvSpPr>
            <p:cNvPr id="55" name="TextBox 54"/>
            <p:cNvSpPr txBox="1"/>
            <p:nvPr/>
          </p:nvSpPr>
          <p:spPr>
            <a:xfrm>
              <a:off x="5372100" y="3129595"/>
              <a:ext cx="676238" cy="400110"/>
            </a:xfrm>
            <a:prstGeom prst="rect">
              <a:avLst/>
            </a:prstGeom>
            <a:noFill/>
          </p:spPr>
          <p:txBody>
            <a:bodyPr wrap="square" rtlCol="0">
              <a:spAutoFit/>
            </a:bodyPr>
            <a:lstStyle/>
            <a:p>
              <a:r>
                <a:rPr lang="en-US" sz="2000" b="1" dirty="0" smtClean="0"/>
                <a:t>4</a:t>
              </a:r>
              <a:endParaRPr lang="en-US" sz="2000" b="1" dirty="0"/>
            </a:p>
          </p:txBody>
        </p:sp>
        <p:cxnSp>
          <p:nvCxnSpPr>
            <p:cNvPr id="56" name="Straight Connector 55"/>
            <p:cNvCxnSpPr>
              <a:stCxn id="60" idx="4"/>
              <a:endCxn id="49" idx="7"/>
            </p:cNvCxnSpPr>
            <p:nvPr/>
          </p:nvCxnSpPr>
          <p:spPr>
            <a:xfrm flipH="1">
              <a:off x="5616482" y="2647247"/>
              <a:ext cx="2677331" cy="1685858"/>
            </a:xfrm>
            <a:prstGeom prst="line">
              <a:avLst/>
            </a:prstGeom>
          </p:spPr>
          <p:style>
            <a:lnRef idx="2">
              <a:schemeClr val="accent1"/>
            </a:lnRef>
            <a:fillRef idx="0">
              <a:schemeClr val="accent1"/>
            </a:fillRef>
            <a:effectRef idx="1">
              <a:schemeClr val="accent1"/>
            </a:effectRef>
            <a:fontRef idx="minor">
              <a:schemeClr val="tx1"/>
            </a:fontRef>
          </p:style>
        </p:cxnSp>
        <p:sp>
          <p:nvSpPr>
            <p:cNvPr id="57" name="Oval 56"/>
            <p:cNvSpPr/>
            <p:nvPr/>
          </p:nvSpPr>
          <p:spPr>
            <a:xfrm>
              <a:off x="7322813" y="4912153"/>
              <a:ext cx="152400" cy="1524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58" name="Straight Connector 57"/>
            <p:cNvCxnSpPr>
              <a:endCxn id="57" idx="2"/>
            </p:cNvCxnSpPr>
            <p:nvPr/>
          </p:nvCxnSpPr>
          <p:spPr>
            <a:xfrm>
              <a:off x="5638800" y="4386987"/>
              <a:ext cx="1684013" cy="601366"/>
            </a:xfrm>
            <a:prstGeom prst="line">
              <a:avLst/>
            </a:prstGeom>
          </p:spPr>
          <p:style>
            <a:lnRef idx="2">
              <a:schemeClr val="accent1"/>
            </a:lnRef>
            <a:fillRef idx="0">
              <a:schemeClr val="accent1"/>
            </a:fillRef>
            <a:effectRef idx="1">
              <a:schemeClr val="accent1"/>
            </a:effectRef>
            <a:fontRef idx="minor">
              <a:schemeClr val="tx1"/>
            </a:fontRef>
          </p:style>
        </p:cxnSp>
        <p:cxnSp>
          <p:nvCxnSpPr>
            <p:cNvPr id="59" name="Straight Connector 58"/>
            <p:cNvCxnSpPr>
              <a:endCxn id="57" idx="7"/>
            </p:cNvCxnSpPr>
            <p:nvPr/>
          </p:nvCxnSpPr>
          <p:spPr>
            <a:xfrm flipH="1">
              <a:off x="7452895" y="2635720"/>
              <a:ext cx="840918" cy="2298751"/>
            </a:xfrm>
            <a:prstGeom prst="line">
              <a:avLst/>
            </a:prstGeom>
          </p:spPr>
          <p:style>
            <a:lnRef idx="2">
              <a:schemeClr val="accent1"/>
            </a:lnRef>
            <a:fillRef idx="0">
              <a:schemeClr val="accent1"/>
            </a:fillRef>
            <a:effectRef idx="1">
              <a:schemeClr val="accent1"/>
            </a:effectRef>
            <a:fontRef idx="minor">
              <a:schemeClr val="tx1"/>
            </a:fontRef>
          </p:style>
        </p:cxnSp>
        <p:sp>
          <p:nvSpPr>
            <p:cNvPr id="60" name="Oval 59"/>
            <p:cNvSpPr/>
            <p:nvPr/>
          </p:nvSpPr>
          <p:spPr>
            <a:xfrm>
              <a:off x="8217613" y="2494847"/>
              <a:ext cx="152400" cy="1524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1" name="TextBox 60"/>
            <p:cNvSpPr txBox="1"/>
            <p:nvPr/>
          </p:nvSpPr>
          <p:spPr>
            <a:xfrm>
              <a:off x="5224481" y="1685069"/>
              <a:ext cx="676238" cy="400110"/>
            </a:xfrm>
            <a:prstGeom prst="rect">
              <a:avLst/>
            </a:prstGeom>
            <a:noFill/>
          </p:spPr>
          <p:txBody>
            <a:bodyPr wrap="square" rtlCol="0">
              <a:spAutoFit/>
            </a:bodyPr>
            <a:lstStyle/>
            <a:p>
              <a:r>
                <a:rPr lang="en-US" sz="2000" b="1" dirty="0" smtClean="0"/>
                <a:t>1</a:t>
              </a:r>
              <a:endParaRPr lang="en-US" sz="2000" b="1" dirty="0"/>
            </a:p>
          </p:txBody>
        </p:sp>
        <p:sp>
          <p:nvSpPr>
            <p:cNvPr id="62" name="TextBox 61"/>
            <p:cNvSpPr txBox="1"/>
            <p:nvPr/>
          </p:nvSpPr>
          <p:spPr>
            <a:xfrm>
              <a:off x="7877507" y="3602595"/>
              <a:ext cx="690366" cy="400110"/>
            </a:xfrm>
            <a:prstGeom prst="rect">
              <a:avLst/>
            </a:prstGeom>
            <a:noFill/>
          </p:spPr>
          <p:txBody>
            <a:bodyPr wrap="square" rtlCol="0">
              <a:spAutoFit/>
            </a:bodyPr>
            <a:lstStyle/>
            <a:p>
              <a:r>
                <a:rPr lang="en-US" sz="2000" b="1" dirty="0" smtClean="0"/>
                <a:t>1</a:t>
              </a:r>
              <a:endParaRPr lang="en-US" sz="2000" b="1" dirty="0"/>
            </a:p>
          </p:txBody>
        </p:sp>
        <p:sp>
          <p:nvSpPr>
            <p:cNvPr id="63" name="Oval 62"/>
            <p:cNvSpPr/>
            <p:nvPr/>
          </p:nvSpPr>
          <p:spPr>
            <a:xfrm>
              <a:off x="6291031" y="1864649"/>
              <a:ext cx="152400" cy="1524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aphicFrame>
        <p:nvGraphicFramePr>
          <p:cNvPr id="64" name="Content Placeholder 6"/>
          <p:cNvGraphicFramePr>
            <a:graphicFrameLocks/>
          </p:cNvGraphicFramePr>
          <p:nvPr>
            <p:extLst>
              <p:ext uri="{D42A27DB-BD31-4B8C-83A1-F6EECF244321}">
                <p14:modId xmlns:p14="http://schemas.microsoft.com/office/powerpoint/2010/main" val="1134984998"/>
              </p:ext>
            </p:extLst>
          </p:nvPr>
        </p:nvGraphicFramePr>
        <p:xfrm>
          <a:off x="2403861" y="5810905"/>
          <a:ext cx="4572000" cy="579120"/>
        </p:xfrm>
        <a:graphic>
          <a:graphicData uri="http://schemas.openxmlformats.org/drawingml/2006/table">
            <a:tbl>
              <a:tblPr firstRow="1" bandRow="1">
                <a:tableStyleId>{D7AC3CCA-C797-4891-BE02-D94E43425B78}</a:tableStyleId>
              </a:tblPr>
              <a:tblGrid>
                <a:gridCol w="914400"/>
                <a:gridCol w="914400"/>
                <a:gridCol w="914400"/>
                <a:gridCol w="914400"/>
                <a:gridCol w="914400"/>
              </a:tblGrid>
              <a:tr h="502920">
                <a:tc>
                  <a:txBody>
                    <a:bodyPr/>
                    <a:lstStyle/>
                    <a:p>
                      <a:pPr algn="ctr"/>
                      <a:r>
                        <a:rPr lang="en-US" sz="3200" dirty="0" smtClean="0"/>
                        <a:t>1</a:t>
                      </a:r>
                      <a:endParaRPr lang="en-US" sz="3200" dirty="0"/>
                    </a:p>
                  </a:txBody>
                  <a:tcPr/>
                </a:tc>
                <a:tc>
                  <a:txBody>
                    <a:bodyPr/>
                    <a:lstStyle/>
                    <a:p>
                      <a:pPr algn="ctr"/>
                      <a:r>
                        <a:rPr lang="en-US" sz="3200" dirty="0" smtClean="0"/>
                        <a:t>2</a:t>
                      </a:r>
                      <a:endParaRPr lang="en-US" sz="3200" dirty="0"/>
                    </a:p>
                  </a:txBody>
                  <a:tcPr/>
                </a:tc>
                <a:tc>
                  <a:txBody>
                    <a:bodyPr/>
                    <a:lstStyle/>
                    <a:p>
                      <a:pPr algn="ctr"/>
                      <a:r>
                        <a:rPr lang="en-US" sz="3200" dirty="0" smtClean="0"/>
                        <a:t>1</a:t>
                      </a:r>
                      <a:endParaRPr lang="en-US" sz="3200" dirty="0"/>
                    </a:p>
                  </a:txBody>
                  <a:tcPr/>
                </a:tc>
                <a:tc>
                  <a:txBody>
                    <a:bodyPr/>
                    <a:lstStyle/>
                    <a:p>
                      <a:pPr algn="ctr"/>
                      <a:r>
                        <a:rPr lang="en-US" sz="3200" dirty="0" smtClean="0"/>
                        <a:t>2</a:t>
                      </a:r>
                      <a:endParaRPr lang="en-US" sz="3200" dirty="0"/>
                    </a:p>
                  </a:txBody>
                  <a:tcPr/>
                </a:tc>
                <a:tc>
                  <a:txBody>
                    <a:bodyPr/>
                    <a:lstStyle/>
                    <a:p>
                      <a:pPr algn="ctr"/>
                      <a:r>
                        <a:rPr lang="en-US" sz="3200" dirty="0" smtClean="0"/>
                        <a:t>0</a:t>
                      </a:r>
                      <a:endParaRPr lang="en-US" sz="3200" dirty="0"/>
                    </a:p>
                  </a:txBody>
                  <a:tcPr/>
                </a:tc>
              </a:tr>
            </a:tbl>
          </a:graphicData>
        </a:graphic>
      </p:graphicFrame>
      <p:sp>
        <p:nvSpPr>
          <p:cNvPr id="65" name="TextBox 64"/>
          <p:cNvSpPr txBox="1"/>
          <p:nvPr/>
        </p:nvSpPr>
        <p:spPr>
          <a:xfrm>
            <a:off x="7459379" y="5582020"/>
            <a:ext cx="1037463" cy="923330"/>
          </a:xfrm>
          <a:prstGeom prst="rect">
            <a:avLst/>
          </a:prstGeom>
          <a:noFill/>
        </p:spPr>
        <p:txBody>
          <a:bodyPr wrap="none" rtlCol="0">
            <a:spAutoFit/>
          </a:bodyPr>
          <a:lstStyle/>
          <a:p>
            <a:r>
              <a:rPr lang="en-US" sz="5400" b="1" dirty="0" smtClean="0"/>
              <a:t>= 2</a:t>
            </a:r>
            <a:endParaRPr lang="en-US" sz="5400" b="1" dirty="0"/>
          </a:p>
        </p:txBody>
      </p:sp>
      <p:sp>
        <p:nvSpPr>
          <p:cNvPr id="66" name="TextBox 65"/>
          <p:cNvSpPr txBox="1"/>
          <p:nvPr/>
        </p:nvSpPr>
        <p:spPr>
          <a:xfrm>
            <a:off x="287082" y="5582020"/>
            <a:ext cx="1399742" cy="923330"/>
          </a:xfrm>
          <a:prstGeom prst="rect">
            <a:avLst/>
          </a:prstGeom>
          <a:noFill/>
        </p:spPr>
        <p:txBody>
          <a:bodyPr wrap="none" rtlCol="0">
            <a:spAutoFit/>
          </a:bodyPr>
          <a:lstStyle/>
          <a:p>
            <a:r>
              <a:rPr lang="en-US" sz="5400" b="1" dirty="0" smtClean="0"/>
              <a:t>max</a:t>
            </a:r>
            <a:endParaRPr lang="en-US" sz="5400" b="1" dirty="0"/>
          </a:p>
        </p:txBody>
      </p:sp>
      <p:sp>
        <p:nvSpPr>
          <p:cNvPr id="67" name="TextBox 66"/>
          <p:cNvSpPr txBox="1"/>
          <p:nvPr/>
        </p:nvSpPr>
        <p:spPr>
          <a:xfrm>
            <a:off x="4480042" y="2511865"/>
            <a:ext cx="396262" cy="923330"/>
          </a:xfrm>
          <a:prstGeom prst="rect">
            <a:avLst/>
          </a:prstGeom>
          <a:noFill/>
        </p:spPr>
        <p:txBody>
          <a:bodyPr wrap="none" rtlCol="0">
            <a:spAutoFit/>
          </a:bodyPr>
          <a:lstStyle/>
          <a:p>
            <a:r>
              <a:rPr lang="en-US" sz="5400" b="1" dirty="0" smtClean="0"/>
              <a:t>-</a:t>
            </a:r>
            <a:endParaRPr lang="en-US" sz="5400" b="1" dirty="0"/>
          </a:p>
        </p:txBody>
      </p:sp>
      <p:cxnSp>
        <p:nvCxnSpPr>
          <p:cNvPr id="68" name="Straight Connector 67"/>
          <p:cNvCxnSpPr/>
          <p:nvPr/>
        </p:nvCxnSpPr>
        <p:spPr>
          <a:xfrm>
            <a:off x="457200" y="1236580"/>
            <a:ext cx="0" cy="4097420"/>
          </a:xfrm>
          <a:prstGeom prst="line">
            <a:avLst/>
          </a:prstGeom>
          <a:ln w="476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69" name="Straight Connector 68"/>
          <p:cNvCxnSpPr/>
          <p:nvPr/>
        </p:nvCxnSpPr>
        <p:spPr>
          <a:xfrm>
            <a:off x="8915400" y="1494691"/>
            <a:ext cx="0" cy="3569862"/>
          </a:xfrm>
          <a:prstGeom prst="line">
            <a:avLst/>
          </a:prstGeom>
          <a:ln w="47625">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70" name="TextBox 69"/>
          <p:cNvSpPr txBox="1"/>
          <p:nvPr/>
        </p:nvSpPr>
        <p:spPr>
          <a:xfrm>
            <a:off x="4413517" y="4864498"/>
            <a:ext cx="529312" cy="923330"/>
          </a:xfrm>
          <a:prstGeom prst="rect">
            <a:avLst/>
          </a:prstGeom>
          <a:noFill/>
        </p:spPr>
        <p:txBody>
          <a:bodyPr wrap="none" rtlCol="0">
            <a:spAutoFit/>
          </a:bodyPr>
          <a:lstStyle/>
          <a:p>
            <a:r>
              <a:rPr lang="en-US" sz="5400" b="1" dirty="0"/>
              <a:t>=</a:t>
            </a:r>
          </a:p>
        </p:txBody>
      </p:sp>
      <p:graphicFrame>
        <p:nvGraphicFramePr>
          <p:cNvPr id="75" name="Content Placeholder 6"/>
          <p:cNvGraphicFramePr>
            <a:graphicFrameLocks/>
          </p:cNvGraphicFramePr>
          <p:nvPr>
            <p:extLst>
              <p:ext uri="{D42A27DB-BD31-4B8C-83A1-F6EECF244321}">
                <p14:modId xmlns:p14="http://schemas.microsoft.com/office/powerpoint/2010/main" val="3831750611"/>
              </p:ext>
            </p:extLst>
          </p:nvPr>
        </p:nvGraphicFramePr>
        <p:xfrm>
          <a:off x="2403861" y="1676400"/>
          <a:ext cx="4572000" cy="579120"/>
        </p:xfrm>
        <a:graphic>
          <a:graphicData uri="http://schemas.openxmlformats.org/drawingml/2006/table">
            <a:tbl>
              <a:tblPr firstRow="1" bandRow="1">
                <a:tableStyleId>{D7AC3CCA-C797-4891-BE02-D94E43425B78}</a:tableStyleId>
              </a:tblPr>
              <a:tblGrid>
                <a:gridCol w="914400"/>
                <a:gridCol w="914400"/>
                <a:gridCol w="914400"/>
                <a:gridCol w="914400"/>
                <a:gridCol w="914400"/>
              </a:tblGrid>
              <a:tr h="457959">
                <a:tc>
                  <a:txBody>
                    <a:bodyPr/>
                    <a:lstStyle/>
                    <a:p>
                      <a:pPr algn="ctr"/>
                      <a:r>
                        <a:rPr lang="en-US" sz="3200" dirty="0" smtClean="0"/>
                        <a:t>2</a:t>
                      </a:r>
                      <a:endParaRPr lang="en-US" sz="3200" dirty="0"/>
                    </a:p>
                  </a:txBody>
                  <a:tcPr/>
                </a:tc>
                <a:tc>
                  <a:txBody>
                    <a:bodyPr/>
                    <a:lstStyle/>
                    <a:p>
                      <a:pPr algn="ctr"/>
                      <a:r>
                        <a:rPr lang="en-US" sz="3200" dirty="0" smtClean="0"/>
                        <a:t>2</a:t>
                      </a:r>
                      <a:endParaRPr lang="en-US" sz="3200" dirty="0"/>
                    </a:p>
                  </a:txBody>
                  <a:tcPr/>
                </a:tc>
                <a:tc>
                  <a:txBody>
                    <a:bodyPr/>
                    <a:lstStyle/>
                    <a:p>
                      <a:pPr algn="ctr"/>
                      <a:r>
                        <a:rPr lang="en-US" sz="3200" dirty="0" smtClean="0"/>
                        <a:t>1</a:t>
                      </a:r>
                      <a:endParaRPr lang="en-US" sz="3200" dirty="0"/>
                    </a:p>
                  </a:txBody>
                  <a:tcPr/>
                </a:tc>
                <a:tc>
                  <a:txBody>
                    <a:bodyPr/>
                    <a:lstStyle/>
                    <a:p>
                      <a:pPr algn="ctr"/>
                      <a:r>
                        <a:rPr lang="en-US" sz="3200" dirty="0" smtClean="0"/>
                        <a:t>3</a:t>
                      </a:r>
                      <a:endParaRPr lang="en-US" sz="3200" dirty="0"/>
                    </a:p>
                  </a:txBody>
                  <a:tcPr/>
                </a:tc>
                <a:tc>
                  <a:txBody>
                    <a:bodyPr/>
                    <a:lstStyle/>
                    <a:p>
                      <a:pPr algn="ctr"/>
                      <a:r>
                        <a:rPr lang="en-US" sz="3200" dirty="0" smtClean="0"/>
                        <a:t>1</a:t>
                      </a:r>
                      <a:endParaRPr lang="en-US" sz="3200" dirty="0"/>
                    </a:p>
                  </a:txBody>
                  <a:tcPr/>
                </a:tc>
              </a:tr>
            </a:tbl>
          </a:graphicData>
        </a:graphic>
      </p:graphicFrame>
      <p:graphicFrame>
        <p:nvGraphicFramePr>
          <p:cNvPr id="76" name="Content Placeholder 6"/>
          <p:cNvGraphicFramePr>
            <a:graphicFrameLocks/>
          </p:cNvGraphicFramePr>
          <p:nvPr>
            <p:extLst>
              <p:ext uri="{D42A27DB-BD31-4B8C-83A1-F6EECF244321}">
                <p14:modId xmlns:p14="http://schemas.microsoft.com/office/powerpoint/2010/main" val="826612405"/>
              </p:ext>
            </p:extLst>
          </p:nvPr>
        </p:nvGraphicFramePr>
        <p:xfrm>
          <a:off x="2424497" y="3661240"/>
          <a:ext cx="4572000" cy="579120"/>
        </p:xfrm>
        <a:graphic>
          <a:graphicData uri="http://schemas.openxmlformats.org/drawingml/2006/table">
            <a:tbl>
              <a:tblPr firstRow="1" bandRow="1">
                <a:tableStyleId>{D7AC3CCA-C797-4891-BE02-D94E43425B78}</a:tableStyleId>
              </a:tblPr>
              <a:tblGrid>
                <a:gridCol w="914400"/>
                <a:gridCol w="914400"/>
                <a:gridCol w="914400"/>
                <a:gridCol w="914400"/>
                <a:gridCol w="914400"/>
              </a:tblGrid>
              <a:tr h="457959">
                <a:tc>
                  <a:txBody>
                    <a:bodyPr/>
                    <a:lstStyle/>
                    <a:p>
                      <a:pPr algn="ctr"/>
                      <a:r>
                        <a:rPr lang="en-US" sz="3200" dirty="0" smtClean="0"/>
                        <a:t>1</a:t>
                      </a:r>
                      <a:endParaRPr lang="en-US" sz="3200" dirty="0"/>
                    </a:p>
                  </a:txBody>
                  <a:tcPr/>
                </a:tc>
                <a:tc>
                  <a:txBody>
                    <a:bodyPr/>
                    <a:lstStyle/>
                    <a:p>
                      <a:pPr algn="ctr"/>
                      <a:r>
                        <a:rPr lang="en-US" sz="3200" dirty="0" smtClean="0"/>
                        <a:t>4</a:t>
                      </a:r>
                      <a:endParaRPr lang="en-US" sz="3200" dirty="0"/>
                    </a:p>
                  </a:txBody>
                  <a:tcPr/>
                </a:tc>
                <a:tc>
                  <a:txBody>
                    <a:bodyPr/>
                    <a:lstStyle/>
                    <a:p>
                      <a:pPr algn="ctr"/>
                      <a:r>
                        <a:rPr lang="en-US" sz="3200" dirty="0" smtClean="0"/>
                        <a:t>2</a:t>
                      </a:r>
                      <a:endParaRPr lang="en-US" sz="3200" dirty="0"/>
                    </a:p>
                  </a:txBody>
                  <a:tcPr/>
                </a:tc>
                <a:tc>
                  <a:txBody>
                    <a:bodyPr/>
                    <a:lstStyle/>
                    <a:p>
                      <a:pPr algn="ctr"/>
                      <a:r>
                        <a:rPr lang="en-US" sz="3200" dirty="0" smtClean="0"/>
                        <a:t>5</a:t>
                      </a:r>
                      <a:endParaRPr lang="en-US" sz="3200" dirty="0"/>
                    </a:p>
                  </a:txBody>
                  <a:tcPr/>
                </a:tc>
                <a:tc>
                  <a:txBody>
                    <a:bodyPr/>
                    <a:lstStyle/>
                    <a:p>
                      <a:pPr algn="ctr"/>
                      <a:r>
                        <a:rPr lang="en-US" sz="3200" dirty="0" smtClean="0"/>
                        <a:t>1</a:t>
                      </a:r>
                      <a:endParaRPr lang="en-US" sz="3200" dirty="0"/>
                    </a:p>
                  </a:txBody>
                  <a:tcPr/>
                </a:tc>
              </a:tr>
            </a:tbl>
          </a:graphicData>
        </a:graphic>
      </p:graphicFrame>
    </p:spTree>
    <p:extLst>
      <p:ext uri="{BB962C8B-B14F-4D97-AF65-F5344CB8AC3E}">
        <p14:creationId xmlns:p14="http://schemas.microsoft.com/office/powerpoint/2010/main" val="35853802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1000"/>
                                        <p:tgtEl>
                                          <p:spTgt spid="74"/>
                                        </p:tgtEl>
                                      </p:cBhvr>
                                    </p:animEffect>
                                    <p:set>
                                      <p:cBhvr>
                                        <p:cTn id="7" dur="1" fill="hold">
                                          <p:stCondLst>
                                            <p:cond delay="999"/>
                                          </p:stCondLst>
                                        </p:cTn>
                                        <p:tgtEl>
                                          <p:spTgt spid="74"/>
                                        </p:tgtEl>
                                        <p:attrNameLst>
                                          <p:attrName>style.visibility</p:attrName>
                                        </p:attrNameLst>
                                      </p:cBhvr>
                                      <p:to>
                                        <p:strVal val="hidden"/>
                                      </p:to>
                                    </p:set>
                                  </p:childTnLst>
                                </p:cTn>
                              </p:par>
                              <p:par>
                                <p:cTn id="8" presetID="10" presetClass="exit" presetSubtype="0" fill="hold" nodeType="withEffect">
                                  <p:stCondLst>
                                    <p:cond delay="0"/>
                                  </p:stCondLst>
                                  <p:childTnLst>
                                    <p:animEffect transition="out" filter="fade">
                                      <p:cBhvr>
                                        <p:cTn id="9" dur="1000"/>
                                        <p:tgtEl>
                                          <p:spTgt spid="73"/>
                                        </p:tgtEl>
                                      </p:cBhvr>
                                    </p:animEffect>
                                    <p:set>
                                      <p:cBhvr>
                                        <p:cTn id="10" dur="1" fill="hold">
                                          <p:stCondLst>
                                            <p:cond delay="999"/>
                                          </p:stCondLst>
                                        </p:cTn>
                                        <p:tgtEl>
                                          <p:spTgt spid="73"/>
                                        </p:tgtEl>
                                        <p:attrNameLst>
                                          <p:attrName>style.visibility</p:attrName>
                                        </p:attrNameLst>
                                      </p:cBhvr>
                                      <p:to>
                                        <p:strVal val="hidden"/>
                                      </p:to>
                                    </p:set>
                                  </p:childTnLst>
                                </p:cTn>
                              </p:par>
                              <p:par>
                                <p:cTn id="11" presetID="10" presetClass="entr" presetSubtype="0" fill="hold" nodeType="withEffect">
                                  <p:stCondLst>
                                    <p:cond delay="0"/>
                                  </p:stCondLst>
                                  <p:childTnLst>
                                    <p:set>
                                      <p:cBhvr>
                                        <p:cTn id="12" dur="1" fill="hold">
                                          <p:stCondLst>
                                            <p:cond delay="0"/>
                                          </p:stCondLst>
                                        </p:cTn>
                                        <p:tgtEl>
                                          <p:spTgt spid="75"/>
                                        </p:tgtEl>
                                        <p:attrNameLst>
                                          <p:attrName>style.visibility</p:attrName>
                                        </p:attrNameLst>
                                      </p:cBhvr>
                                      <p:to>
                                        <p:strVal val="visible"/>
                                      </p:to>
                                    </p:set>
                                    <p:animEffect transition="in" filter="fade">
                                      <p:cBhvr>
                                        <p:cTn id="13" dur="2000"/>
                                        <p:tgtEl>
                                          <p:spTgt spid="75"/>
                                        </p:tgtEl>
                                      </p:cBhvr>
                                    </p:animEffect>
                                  </p:childTnLst>
                                </p:cTn>
                              </p:par>
                              <p:par>
                                <p:cTn id="14" presetID="10" presetClass="entr" presetSubtype="0" fill="hold" nodeType="withEffect">
                                  <p:stCondLst>
                                    <p:cond delay="0"/>
                                  </p:stCondLst>
                                  <p:childTnLst>
                                    <p:set>
                                      <p:cBhvr>
                                        <p:cTn id="15" dur="1" fill="hold">
                                          <p:stCondLst>
                                            <p:cond delay="0"/>
                                          </p:stCondLst>
                                        </p:cTn>
                                        <p:tgtEl>
                                          <p:spTgt spid="76"/>
                                        </p:tgtEl>
                                        <p:attrNameLst>
                                          <p:attrName>style.visibility</p:attrName>
                                        </p:attrNameLst>
                                      </p:cBhvr>
                                      <p:to>
                                        <p:strVal val="visible"/>
                                      </p:to>
                                    </p:set>
                                    <p:animEffect transition="in" filter="fade">
                                      <p:cBhvr>
                                        <p:cTn id="16" dur="2000"/>
                                        <p:tgtEl>
                                          <p:spTgt spid="76"/>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7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6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65"/>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6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 grpId="0"/>
      <p:bldP spid="66" grpId="0"/>
      <p:bldP spid="7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1357" y="1171017"/>
            <a:ext cx="7259426" cy="5024964"/>
          </a:xfrm>
          <a:prstGeom prst="rect">
            <a:avLst/>
          </a:prstGeom>
          <a:noFill/>
          <a:ln>
            <a:noFill/>
          </a:ln>
          <a:effectLst/>
        </p:spPr>
      </p:pic>
      <p:sp>
        <p:nvSpPr>
          <p:cNvPr id="76" name="Rectangle 75"/>
          <p:cNvSpPr/>
          <p:nvPr/>
        </p:nvSpPr>
        <p:spPr>
          <a:xfrm>
            <a:off x="853184" y="1088466"/>
            <a:ext cx="7610930" cy="5354068"/>
          </a:xfrm>
          <a:prstGeom prst="rect">
            <a:avLst/>
          </a:prstGeom>
          <a:solidFill>
            <a:schemeClr val="bg1">
              <a:alpha val="2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ym typeface="Symbol"/>
              </a:rPr>
              <a:t></a:t>
            </a:r>
            <a:endParaRPr lang="en-US" dirty="0"/>
          </a:p>
        </p:txBody>
      </p:sp>
      <p:sp>
        <p:nvSpPr>
          <p:cNvPr id="2" name="Title 1"/>
          <p:cNvSpPr>
            <a:spLocks noGrp="1"/>
          </p:cNvSpPr>
          <p:nvPr>
            <p:ph type="title"/>
          </p:nvPr>
        </p:nvSpPr>
        <p:spPr/>
        <p:txBody>
          <a:bodyPr/>
          <a:lstStyle/>
          <a:p>
            <a:r>
              <a:rPr lang="en-US" dirty="0" smtClean="0"/>
              <a:t>Robustness of shortest path</a:t>
            </a:r>
            <a:endParaRPr lang="en-US" dirty="0"/>
          </a:p>
        </p:txBody>
      </p:sp>
      <p:sp>
        <p:nvSpPr>
          <p:cNvPr id="4" name="Footer Placeholder 3"/>
          <p:cNvSpPr>
            <a:spLocks noGrp="1"/>
          </p:cNvSpPr>
          <p:nvPr>
            <p:ph type="ftr" sz="quarter" idx="11"/>
          </p:nvPr>
        </p:nvSpPr>
        <p:spPr/>
        <p:txBody>
          <a:bodyPr/>
          <a:lstStyle/>
          <a:p>
            <a:r>
              <a:rPr lang="en-US" smtClean="0"/>
              <a:t>Proving programs robust</a:t>
            </a:r>
            <a:endParaRPr lang="en-US" dirty="0"/>
          </a:p>
        </p:txBody>
      </p:sp>
      <p:sp>
        <p:nvSpPr>
          <p:cNvPr id="5" name="Date Placeholder 4"/>
          <p:cNvSpPr>
            <a:spLocks noGrp="1"/>
          </p:cNvSpPr>
          <p:nvPr>
            <p:ph type="dt" sz="half" idx="10"/>
          </p:nvPr>
        </p:nvSpPr>
        <p:spPr/>
        <p:txBody>
          <a:bodyPr/>
          <a:lstStyle/>
          <a:p>
            <a:r>
              <a:rPr lang="en-US" smtClean="0"/>
              <a:t>FSE’11: Szeged, Hungary.</a:t>
            </a:r>
            <a:endParaRPr lang="en-US" dirty="0"/>
          </a:p>
        </p:txBody>
      </p:sp>
      <p:sp>
        <p:nvSpPr>
          <p:cNvPr id="6" name="Slide Number Placeholder 5"/>
          <p:cNvSpPr>
            <a:spLocks noGrp="1"/>
          </p:cNvSpPr>
          <p:nvPr>
            <p:ph type="sldNum" sz="quarter" idx="12"/>
          </p:nvPr>
        </p:nvSpPr>
        <p:spPr/>
        <p:txBody>
          <a:bodyPr/>
          <a:lstStyle/>
          <a:p>
            <a:fld id="{CF514AF9-C0A3-D948-905C-91873489708A}" type="slidenum">
              <a:rPr lang="en-US" smtClean="0"/>
              <a:pPr/>
              <a:t>9</a:t>
            </a:fld>
            <a:endParaRPr lang="en-US" dirty="0"/>
          </a:p>
        </p:txBody>
      </p:sp>
      <p:sp>
        <p:nvSpPr>
          <p:cNvPr id="7" name="Oval 6"/>
          <p:cNvSpPr/>
          <p:nvPr/>
        </p:nvSpPr>
        <p:spPr>
          <a:xfrm>
            <a:off x="1996183" y="4369368"/>
            <a:ext cx="152400" cy="1524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Oval 7"/>
          <p:cNvSpPr/>
          <p:nvPr/>
        </p:nvSpPr>
        <p:spPr>
          <a:xfrm>
            <a:off x="1615183" y="2260296"/>
            <a:ext cx="152400" cy="1524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Oval 8"/>
          <p:cNvSpPr/>
          <p:nvPr/>
        </p:nvSpPr>
        <p:spPr>
          <a:xfrm>
            <a:off x="6874329" y="4779774"/>
            <a:ext cx="152400" cy="1524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Oval 10"/>
          <p:cNvSpPr/>
          <p:nvPr/>
        </p:nvSpPr>
        <p:spPr>
          <a:xfrm>
            <a:off x="5451296" y="5127067"/>
            <a:ext cx="152400" cy="152400"/>
          </a:xfrm>
          <a:prstGeom prst="ellipse">
            <a:avLst/>
          </a:prstGeom>
          <a:solidFill>
            <a:schemeClr val="accent3">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Oval 11"/>
          <p:cNvSpPr/>
          <p:nvPr/>
        </p:nvSpPr>
        <p:spPr>
          <a:xfrm>
            <a:off x="8092183" y="4206578"/>
            <a:ext cx="152400" cy="1524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9" name="Straight Connector 18"/>
          <p:cNvCxnSpPr>
            <a:stCxn id="12" idx="3"/>
          </p:cNvCxnSpPr>
          <p:nvPr/>
        </p:nvCxnSpPr>
        <p:spPr>
          <a:xfrm flipH="1">
            <a:off x="7037615" y="4336660"/>
            <a:ext cx="1076886" cy="519314"/>
          </a:xfrm>
          <a:prstGeom prst="line">
            <a:avLst/>
          </a:prstGeom>
        </p:spPr>
        <p:style>
          <a:lnRef idx="2">
            <a:schemeClr val="accent1"/>
          </a:lnRef>
          <a:fillRef idx="0">
            <a:schemeClr val="accent1"/>
          </a:fillRef>
          <a:effectRef idx="1">
            <a:schemeClr val="accent1"/>
          </a:effectRef>
          <a:fontRef idx="minor">
            <a:schemeClr val="tx1"/>
          </a:fontRef>
        </p:style>
      </p:cxnSp>
      <p:cxnSp>
        <p:nvCxnSpPr>
          <p:cNvPr id="25" name="Straight Connector 24"/>
          <p:cNvCxnSpPr>
            <a:stCxn id="116" idx="5"/>
            <a:endCxn id="12" idx="1"/>
          </p:cNvCxnSpPr>
          <p:nvPr/>
        </p:nvCxnSpPr>
        <p:spPr>
          <a:xfrm>
            <a:off x="6774465" y="3372842"/>
            <a:ext cx="1340036" cy="856054"/>
          </a:xfrm>
          <a:prstGeom prst="line">
            <a:avLst/>
          </a:prstGeom>
        </p:spPr>
        <p:style>
          <a:lnRef idx="2">
            <a:schemeClr val="accent1"/>
          </a:lnRef>
          <a:fillRef idx="0">
            <a:schemeClr val="accent1"/>
          </a:fillRef>
          <a:effectRef idx="1">
            <a:schemeClr val="accent1"/>
          </a:effectRef>
          <a:fontRef idx="minor">
            <a:schemeClr val="tx1"/>
          </a:fontRef>
        </p:style>
      </p:cxnSp>
      <p:cxnSp>
        <p:nvCxnSpPr>
          <p:cNvPr id="34" name="Straight Connector 33"/>
          <p:cNvCxnSpPr>
            <a:endCxn id="8" idx="6"/>
          </p:cNvCxnSpPr>
          <p:nvPr/>
        </p:nvCxnSpPr>
        <p:spPr>
          <a:xfrm flipH="1">
            <a:off x="1767583" y="2027235"/>
            <a:ext cx="1042827" cy="309261"/>
          </a:xfrm>
          <a:prstGeom prst="line">
            <a:avLst/>
          </a:prstGeom>
        </p:spPr>
        <p:style>
          <a:lnRef idx="2">
            <a:schemeClr val="accent1"/>
          </a:lnRef>
          <a:fillRef idx="0">
            <a:schemeClr val="accent1"/>
          </a:fillRef>
          <a:effectRef idx="1">
            <a:schemeClr val="accent1"/>
          </a:effectRef>
          <a:fontRef idx="minor">
            <a:schemeClr val="tx1"/>
          </a:fontRef>
        </p:style>
      </p:cxnSp>
      <p:cxnSp>
        <p:nvCxnSpPr>
          <p:cNvPr id="38" name="Straight Connector 37"/>
          <p:cNvCxnSpPr>
            <a:stCxn id="8" idx="4"/>
            <a:endCxn id="7" idx="0"/>
          </p:cNvCxnSpPr>
          <p:nvPr/>
        </p:nvCxnSpPr>
        <p:spPr>
          <a:xfrm>
            <a:off x="1691383" y="2412696"/>
            <a:ext cx="381000" cy="1956672"/>
          </a:xfrm>
          <a:prstGeom prst="line">
            <a:avLst/>
          </a:prstGeom>
        </p:spPr>
        <p:style>
          <a:lnRef idx="2">
            <a:schemeClr val="accent1"/>
          </a:lnRef>
          <a:fillRef idx="0">
            <a:schemeClr val="accent1"/>
          </a:fillRef>
          <a:effectRef idx="1">
            <a:schemeClr val="accent1"/>
          </a:effectRef>
          <a:fontRef idx="minor">
            <a:schemeClr val="tx1"/>
          </a:fontRef>
        </p:style>
      </p:cxnSp>
      <p:cxnSp>
        <p:nvCxnSpPr>
          <p:cNvPr id="39" name="Straight Connector 38"/>
          <p:cNvCxnSpPr>
            <a:stCxn id="11" idx="6"/>
            <a:endCxn id="9" idx="3"/>
          </p:cNvCxnSpPr>
          <p:nvPr/>
        </p:nvCxnSpPr>
        <p:spPr>
          <a:xfrm flipV="1">
            <a:off x="5603696" y="4909856"/>
            <a:ext cx="1292951" cy="293411"/>
          </a:xfrm>
          <a:prstGeom prst="line">
            <a:avLst/>
          </a:prstGeom>
        </p:spPr>
        <p:style>
          <a:lnRef idx="2">
            <a:schemeClr val="accent1"/>
          </a:lnRef>
          <a:fillRef idx="0">
            <a:schemeClr val="accent1"/>
          </a:fillRef>
          <a:effectRef idx="1">
            <a:schemeClr val="accent1"/>
          </a:effectRef>
          <a:fontRef idx="minor">
            <a:schemeClr val="tx1"/>
          </a:fontRef>
        </p:style>
      </p:cxnSp>
      <p:sp>
        <p:nvSpPr>
          <p:cNvPr id="73" name="TextBox 72"/>
          <p:cNvSpPr txBox="1"/>
          <p:nvPr/>
        </p:nvSpPr>
        <p:spPr>
          <a:xfrm>
            <a:off x="4879796" y="5638800"/>
            <a:ext cx="1380827" cy="369332"/>
          </a:xfrm>
          <a:prstGeom prst="rect">
            <a:avLst/>
          </a:prstGeom>
          <a:noFill/>
        </p:spPr>
        <p:txBody>
          <a:bodyPr wrap="none" rtlCol="0">
            <a:spAutoFit/>
          </a:bodyPr>
          <a:lstStyle/>
          <a:p>
            <a:r>
              <a:rPr lang="en-US" b="1" dirty="0" smtClean="0"/>
              <a:t>You are here</a:t>
            </a:r>
            <a:endParaRPr lang="en-US" b="1" dirty="0"/>
          </a:p>
        </p:txBody>
      </p:sp>
      <p:sp>
        <p:nvSpPr>
          <p:cNvPr id="116" name="Oval 115"/>
          <p:cNvSpPr/>
          <p:nvPr/>
        </p:nvSpPr>
        <p:spPr>
          <a:xfrm>
            <a:off x="6644383" y="3242760"/>
            <a:ext cx="152400" cy="1524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17" name="Straight Connector 116"/>
          <p:cNvCxnSpPr/>
          <p:nvPr/>
        </p:nvCxnSpPr>
        <p:spPr>
          <a:xfrm>
            <a:off x="2962810" y="2027235"/>
            <a:ext cx="3681573" cy="1291725"/>
          </a:xfrm>
          <a:prstGeom prst="line">
            <a:avLst/>
          </a:prstGeom>
        </p:spPr>
        <p:style>
          <a:lnRef idx="2">
            <a:schemeClr val="accent1"/>
          </a:lnRef>
          <a:fillRef idx="0">
            <a:schemeClr val="accent1"/>
          </a:fillRef>
          <a:effectRef idx="1">
            <a:schemeClr val="accent1"/>
          </a:effectRef>
          <a:fontRef idx="minor">
            <a:schemeClr val="tx1"/>
          </a:fontRef>
        </p:style>
      </p:cxnSp>
      <p:cxnSp>
        <p:nvCxnSpPr>
          <p:cNvPr id="122" name="Straight Connector 121"/>
          <p:cNvCxnSpPr>
            <a:stCxn id="116" idx="4"/>
            <a:endCxn id="9" idx="7"/>
          </p:cNvCxnSpPr>
          <p:nvPr/>
        </p:nvCxnSpPr>
        <p:spPr>
          <a:xfrm>
            <a:off x="6720583" y="3395160"/>
            <a:ext cx="283828" cy="1406932"/>
          </a:xfrm>
          <a:prstGeom prst="line">
            <a:avLst/>
          </a:prstGeom>
        </p:spPr>
        <p:style>
          <a:lnRef idx="2">
            <a:schemeClr val="accent1"/>
          </a:lnRef>
          <a:fillRef idx="0">
            <a:schemeClr val="accent1"/>
          </a:fillRef>
          <a:effectRef idx="1">
            <a:schemeClr val="accent1"/>
          </a:effectRef>
          <a:fontRef idx="minor">
            <a:schemeClr val="tx1"/>
          </a:fontRef>
        </p:style>
      </p:cxnSp>
      <p:sp>
        <p:nvSpPr>
          <p:cNvPr id="134" name="Oval 133"/>
          <p:cNvSpPr/>
          <p:nvPr/>
        </p:nvSpPr>
        <p:spPr>
          <a:xfrm>
            <a:off x="3832596" y="4970734"/>
            <a:ext cx="152400" cy="1524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35" name="Straight Connector 134"/>
          <p:cNvCxnSpPr>
            <a:endCxn id="134" idx="2"/>
          </p:cNvCxnSpPr>
          <p:nvPr/>
        </p:nvCxnSpPr>
        <p:spPr>
          <a:xfrm>
            <a:off x="2148583" y="4445568"/>
            <a:ext cx="1684013" cy="601366"/>
          </a:xfrm>
          <a:prstGeom prst="line">
            <a:avLst/>
          </a:prstGeom>
        </p:spPr>
        <p:style>
          <a:lnRef idx="2">
            <a:schemeClr val="accent1"/>
          </a:lnRef>
          <a:fillRef idx="0">
            <a:schemeClr val="accent1"/>
          </a:fillRef>
          <a:effectRef idx="1">
            <a:schemeClr val="accent1"/>
          </a:effectRef>
          <a:fontRef idx="minor">
            <a:schemeClr val="tx1"/>
          </a:fontRef>
        </p:style>
      </p:cxnSp>
      <p:cxnSp>
        <p:nvCxnSpPr>
          <p:cNvPr id="139" name="Straight Connector 138"/>
          <p:cNvCxnSpPr>
            <a:endCxn id="11" idx="2"/>
          </p:cNvCxnSpPr>
          <p:nvPr/>
        </p:nvCxnSpPr>
        <p:spPr>
          <a:xfrm>
            <a:off x="3961023" y="5073109"/>
            <a:ext cx="1490273" cy="130158"/>
          </a:xfrm>
          <a:prstGeom prst="line">
            <a:avLst/>
          </a:prstGeom>
        </p:spPr>
        <p:style>
          <a:lnRef idx="2">
            <a:schemeClr val="accent1"/>
          </a:lnRef>
          <a:fillRef idx="0">
            <a:schemeClr val="accent1"/>
          </a:fillRef>
          <a:effectRef idx="1">
            <a:schemeClr val="accent1"/>
          </a:effectRef>
          <a:fontRef idx="minor">
            <a:schemeClr val="tx1"/>
          </a:fontRef>
        </p:style>
      </p:cxnSp>
      <p:cxnSp>
        <p:nvCxnSpPr>
          <p:cNvPr id="141" name="Straight Connector 140"/>
          <p:cNvCxnSpPr>
            <a:endCxn id="134" idx="7"/>
          </p:cNvCxnSpPr>
          <p:nvPr/>
        </p:nvCxnSpPr>
        <p:spPr>
          <a:xfrm flipH="1">
            <a:off x="3962678" y="2694301"/>
            <a:ext cx="840918" cy="2298751"/>
          </a:xfrm>
          <a:prstGeom prst="line">
            <a:avLst/>
          </a:prstGeom>
        </p:spPr>
        <p:style>
          <a:lnRef idx="2">
            <a:schemeClr val="accent1"/>
          </a:lnRef>
          <a:fillRef idx="0">
            <a:schemeClr val="accent1"/>
          </a:fillRef>
          <a:effectRef idx="1">
            <a:schemeClr val="accent1"/>
          </a:effectRef>
          <a:fontRef idx="minor">
            <a:schemeClr val="tx1"/>
          </a:fontRef>
        </p:style>
      </p:cxnSp>
      <p:sp>
        <p:nvSpPr>
          <p:cNvPr id="146" name="Oval 145"/>
          <p:cNvSpPr/>
          <p:nvPr/>
        </p:nvSpPr>
        <p:spPr>
          <a:xfrm>
            <a:off x="4727396" y="2553428"/>
            <a:ext cx="152400" cy="1524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259" name="Isosceles Triangle 10258"/>
          <p:cNvSpPr/>
          <p:nvPr/>
        </p:nvSpPr>
        <p:spPr>
          <a:xfrm>
            <a:off x="5357860" y="5279467"/>
            <a:ext cx="339271" cy="413266"/>
          </a:xfrm>
          <a:prstGeom prst="triangle">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6" name="Oval 165"/>
          <p:cNvSpPr/>
          <p:nvPr/>
        </p:nvSpPr>
        <p:spPr>
          <a:xfrm>
            <a:off x="2800814" y="1923230"/>
            <a:ext cx="152400" cy="1524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0263" name="Picture 4" descr="C:\Users\rel\AppData\Local\Microsoft\Windows\Temporary Internet Files\Content.IE5\IKK9KGJD\MC900433916[1].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58121" y="1203723"/>
            <a:ext cx="671010" cy="6710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57492969"/>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pi$&#10;&#10;&#10;\end{document}"/>
  <p:tag name="IGUANATEXSIZE" val="20"/>
</p:tagLst>
</file>

<file path=ppt/tags/tag1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delta = 5$&#10;\end{document}"/>
  <p:tag name="IGUANATEXSIZE" val="20"/>
</p:tagLst>
</file>

<file path=ppt/tags/tag1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epsilon = 5 \le 1\delta$&#10;\end{document}"/>
  <p:tag name="IGUANATEXSIZE" val="20"/>
</p:tagLst>
</file>

<file path=ppt/tags/tag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left| x ~~- ~~~x'\right| &lt; \delta$&#10;\end{document}"/>
  <p:tag name="IGUANATEXSIZE" val="20"/>
</p:tagLst>
</file>

<file path=ppt/tags/tag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left| P(x) ~~- ~~~P(x')\right| &lt; \epsilon$&#10;\end{document}"/>
  <p:tag name="IGUANATEXSIZE" val="20"/>
</p:tagLst>
</file>

<file path=ppt/tags/tag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left| x ~~- ~~~x'\right| = \delta$&#10;\end{document}"/>
  <p:tag name="IGUANATEXSIZE" val="20"/>
</p:tagLst>
</file>

<file path=ppt/tags/tag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left| P(x) ~~- ~~~P(x')\right|\le k\delta$&#10;\end{document}"/>
  <p:tag name="IGUANATEXSIZE" val="20"/>
</p:tagLst>
</file>

<file path=ppt/tags/tag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left| G - G' \right| = 0.10 $&#10;&#10;&#10;\end{document}"/>
  <p:tag name="IGUANATEXSIZE" val="20"/>
</p:tagLst>
</file>

<file path=ppt/tags/tag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x-x'|=\delta$&#10;&#10;\end{document}"/>
  <p:tag name="IGUANATEXSIZE" val="20"/>
</p:tagLst>
</file>

<file path=ppt/tags/tag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y-y'| \le k\delta$&#10;&#10;\end{document}"/>
  <p:tag name="IGUANATEXSIZE" val="20"/>
</p:tagLst>
</file>

<file path=ppt/tags/tag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f(x[i])$&#10;\end{document}"/>
  <p:tag name="IGUANATEXSIZE" val="2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15690</TotalTime>
  <Words>1846</Words>
  <Application>Microsoft Office PowerPoint</Application>
  <PresentationFormat>On-screen Show (4:3)</PresentationFormat>
  <Paragraphs>630</Paragraphs>
  <Slides>37</Slides>
  <Notes>29</Notes>
  <HiddenSlides>0</HiddenSlides>
  <MMClips>0</MMClips>
  <ScaleCrop>false</ScaleCrop>
  <HeadingPairs>
    <vt:vector size="4" baseType="variant">
      <vt:variant>
        <vt:lpstr>Theme</vt:lpstr>
      </vt:variant>
      <vt:variant>
        <vt:i4>1</vt:i4>
      </vt:variant>
      <vt:variant>
        <vt:lpstr>Slide Titles</vt:lpstr>
      </vt:variant>
      <vt:variant>
        <vt:i4>37</vt:i4>
      </vt:variant>
    </vt:vector>
  </HeadingPairs>
  <TitlesOfParts>
    <vt:vector size="38" baseType="lpstr">
      <vt:lpstr>Office Theme</vt:lpstr>
      <vt:lpstr>PowerPoint Presentation</vt:lpstr>
      <vt:lpstr>Uncertainty</vt:lpstr>
      <vt:lpstr>Robustness</vt:lpstr>
      <vt:lpstr>Before we “measure” robustness</vt:lpstr>
      <vt:lpstr>How would we “measure” robustness?</vt:lpstr>
      <vt:lpstr>Quantitative robustness properties</vt:lpstr>
      <vt:lpstr>Distance on arrays</vt:lpstr>
      <vt:lpstr>Distance on graphs</vt:lpstr>
      <vt:lpstr>Robustness of shortest path</vt:lpstr>
      <vt:lpstr>Robustness of shortest path</vt:lpstr>
      <vt:lpstr>Robustness of shortest path</vt:lpstr>
      <vt:lpstr>Robustness of shortest path</vt:lpstr>
      <vt:lpstr>Robustness of shortest path</vt:lpstr>
      <vt:lpstr>Robustness of shortest path</vt:lpstr>
      <vt:lpstr>Robustness of shortest path</vt:lpstr>
      <vt:lpstr>Robustness of shortest path</vt:lpstr>
      <vt:lpstr>Robustness of shortest path</vt:lpstr>
      <vt:lpstr>Robustness of shortest path</vt:lpstr>
      <vt:lpstr>k-robustness and classical problems</vt:lpstr>
      <vt:lpstr>Robustness matrices</vt:lpstr>
      <vt:lpstr>How do we prove k-robustness</vt:lpstr>
      <vt:lpstr>How do we prove k-robustness</vt:lpstr>
      <vt:lpstr>Proving k-robustness</vt:lpstr>
      <vt:lpstr>Proving k-robustness</vt:lpstr>
      <vt:lpstr>Proving piecewise k-robustness</vt:lpstr>
      <vt:lpstr>Example: Dijsktra’s shortest path algorithm</vt:lpstr>
      <vt:lpstr>Example: Dijsktra’s shortest path algorithm</vt:lpstr>
      <vt:lpstr>Example: Dijsktra’s shortest path algorithm</vt:lpstr>
      <vt:lpstr>Example: Dijsktra’s shortest path algorithm</vt:lpstr>
      <vt:lpstr>Applications:  Robustness Proofs for Embedded Systems</vt:lpstr>
      <vt:lpstr>Approximate Computation:  Trade accuracy for reduced cost</vt:lpstr>
      <vt:lpstr>Applications:  Approximate Computation</vt:lpstr>
      <vt:lpstr>Applications:  Privacy in Statistical Databases</vt:lpstr>
      <vt:lpstr>Results</vt:lpstr>
      <vt:lpstr>Related Work</vt:lpstr>
      <vt:lpstr>Conclusion</vt:lpstr>
      <vt:lpstr>Sorting 1-robust?</vt:lpstr>
    </vt:vector>
  </TitlesOfParts>
  <Company>Pennsylvania State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Swarat Chaudhuri</dc:creator>
  <cp:lastModifiedBy>rel</cp:lastModifiedBy>
  <cp:revision>520</cp:revision>
  <dcterms:created xsi:type="dcterms:W3CDTF">2010-01-21T07:10:59Z</dcterms:created>
  <dcterms:modified xsi:type="dcterms:W3CDTF">2011-09-07T15:02:27Z</dcterms:modified>
</cp:coreProperties>
</file>