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696" r:id="rId3"/>
  </p:sldMasterIdLst>
  <p:notesMasterIdLst>
    <p:notesMasterId r:id="rId55"/>
  </p:notesMasterIdLst>
  <p:sldIdLst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86" r:id="rId15"/>
    <p:sldId id="269" r:id="rId16"/>
    <p:sldId id="270" r:id="rId17"/>
    <p:sldId id="275" r:id="rId18"/>
    <p:sldId id="276" r:id="rId19"/>
    <p:sldId id="277" r:id="rId20"/>
    <p:sldId id="278" r:id="rId21"/>
    <p:sldId id="287" r:id="rId22"/>
    <p:sldId id="279" r:id="rId23"/>
    <p:sldId id="285" r:id="rId24"/>
    <p:sldId id="289" r:id="rId25"/>
    <p:sldId id="290" r:id="rId26"/>
    <p:sldId id="291" r:id="rId27"/>
    <p:sldId id="294" r:id="rId28"/>
    <p:sldId id="293" r:id="rId29"/>
    <p:sldId id="295" r:id="rId30"/>
    <p:sldId id="296" r:id="rId31"/>
    <p:sldId id="297" r:id="rId32"/>
    <p:sldId id="298" r:id="rId33"/>
    <p:sldId id="299" r:id="rId34"/>
    <p:sldId id="300" r:id="rId35"/>
    <p:sldId id="302" r:id="rId36"/>
    <p:sldId id="304" r:id="rId37"/>
    <p:sldId id="303" r:id="rId38"/>
    <p:sldId id="306" r:id="rId39"/>
    <p:sldId id="307" r:id="rId40"/>
    <p:sldId id="308" r:id="rId41"/>
    <p:sldId id="305" r:id="rId42"/>
    <p:sldId id="310" r:id="rId43"/>
    <p:sldId id="311" r:id="rId44"/>
    <p:sldId id="312" r:id="rId45"/>
    <p:sldId id="313" r:id="rId46"/>
    <p:sldId id="314" r:id="rId47"/>
    <p:sldId id="315" r:id="rId48"/>
    <p:sldId id="316" r:id="rId49"/>
    <p:sldId id="317" r:id="rId50"/>
    <p:sldId id="318" r:id="rId51"/>
    <p:sldId id="319" r:id="rId52"/>
    <p:sldId id="320" r:id="rId53"/>
    <p:sldId id="321" r:id="rId5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68" d="100"/>
          <a:sy n="68" d="100"/>
        </p:scale>
        <p:origin x="4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theme" Target="theme/theme1.xml"/><Relationship Id="rId5" Type="http://schemas.openxmlformats.org/officeDocument/2006/relationships/slide" Target="slides/slide2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presProps" Target="presProp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tableStyles" Target="tableStyles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viewProps" Target="viewProps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D23AFC7-E549-4C70-8372-B82A47CAF454}" type="doc">
      <dgm:prSet loTypeId="urn:microsoft.com/office/officeart/2005/8/layout/process3" loCatId="process" qsTypeId="urn:microsoft.com/office/officeart/2005/8/quickstyle/simple1" qsCatId="simple" csTypeId="urn:microsoft.com/office/officeart/2005/8/colors/accent1_2" csCatId="accent1" phldr="1"/>
      <dgm:spPr/>
    </dgm:pt>
    <dgm:pt modelId="{0DFD09BE-E058-4CE4-8DD5-A7262BB6DC63}">
      <dgm:prSet/>
      <dgm:spPr/>
      <dgm:t>
        <a:bodyPr/>
        <a:lstStyle/>
        <a:p>
          <a:r>
            <a:rPr lang="en-US" dirty="0" smtClean="0"/>
            <a:t>Problem Logic Generation</a:t>
          </a:r>
          <a:endParaRPr lang="en-US" dirty="0"/>
        </a:p>
      </dgm:t>
    </dgm:pt>
    <dgm:pt modelId="{506A1BF4-E619-463B-A6DA-744383061BA8}" type="parTrans" cxnId="{6AA843BD-B785-470C-8AA0-ADAA77BE12AB}">
      <dgm:prSet/>
      <dgm:spPr/>
      <dgm:t>
        <a:bodyPr/>
        <a:lstStyle/>
        <a:p>
          <a:endParaRPr lang="en-US"/>
        </a:p>
      </dgm:t>
    </dgm:pt>
    <dgm:pt modelId="{B0F8288D-AA80-4467-A06C-1A3C12908300}" type="sibTrans" cxnId="{6AA843BD-B785-470C-8AA0-ADAA77BE12AB}">
      <dgm:prSet/>
      <dgm:spPr/>
      <dgm:t>
        <a:bodyPr/>
        <a:lstStyle/>
        <a:p>
          <a:endParaRPr lang="en-US"/>
        </a:p>
      </dgm:t>
    </dgm:pt>
    <dgm:pt modelId="{D1EEFE84-D075-49F4-9716-279EF0483DA2}">
      <dgm:prSet/>
      <dgm:spPr/>
      <dgm:t>
        <a:bodyPr/>
        <a:lstStyle/>
        <a:p>
          <a:r>
            <a:rPr lang="en-US" dirty="0" smtClean="0"/>
            <a:t>Natural Language Generation</a:t>
          </a:r>
          <a:endParaRPr lang="en-US" dirty="0"/>
        </a:p>
      </dgm:t>
    </dgm:pt>
    <dgm:pt modelId="{D1C8A023-D20D-43D7-9EA8-E8479688EF97}" type="parTrans" cxnId="{7603CD86-4D30-4C64-8AB2-AFAA25C1487C}">
      <dgm:prSet/>
      <dgm:spPr/>
      <dgm:t>
        <a:bodyPr/>
        <a:lstStyle/>
        <a:p>
          <a:endParaRPr lang="en-US"/>
        </a:p>
      </dgm:t>
    </dgm:pt>
    <dgm:pt modelId="{3F9AE933-40F6-4CC6-BCA5-A02AF5F8DC6B}" type="sibTrans" cxnId="{7603CD86-4D30-4C64-8AB2-AFAA25C1487C}">
      <dgm:prSet/>
      <dgm:spPr/>
      <dgm:t>
        <a:bodyPr/>
        <a:lstStyle/>
        <a:p>
          <a:endParaRPr lang="en-US"/>
        </a:p>
      </dgm:t>
    </dgm:pt>
    <dgm:pt modelId="{93EF4646-38D2-4BF7-B1B1-9205F104E335}">
      <dgm:prSet custT="1"/>
      <dgm:spPr/>
      <dgm:t>
        <a:bodyPr/>
        <a:lstStyle/>
        <a:p>
          <a:r>
            <a:rPr lang="en-US" sz="2800" dirty="0" smtClean="0"/>
            <a:t>Plot generation</a:t>
          </a:r>
          <a:endParaRPr lang="en-US" sz="2800" dirty="0"/>
        </a:p>
      </dgm:t>
    </dgm:pt>
    <dgm:pt modelId="{F8FDE9D4-A4C8-4F26-8362-75885344E4FF}" type="parTrans" cxnId="{AAAB4BE2-371F-4C8E-B40A-3621D3B4301C}">
      <dgm:prSet/>
      <dgm:spPr/>
      <dgm:t>
        <a:bodyPr/>
        <a:lstStyle/>
        <a:p>
          <a:endParaRPr lang="en-US"/>
        </a:p>
      </dgm:t>
    </dgm:pt>
    <dgm:pt modelId="{FDFC58E8-620C-4914-9171-35E6B7ECCE18}" type="sibTrans" cxnId="{AAAB4BE2-371F-4C8E-B40A-3621D3B4301C}">
      <dgm:prSet/>
      <dgm:spPr/>
      <dgm:t>
        <a:bodyPr/>
        <a:lstStyle/>
        <a:p>
          <a:endParaRPr lang="en-US"/>
        </a:p>
      </dgm:t>
    </dgm:pt>
    <dgm:pt modelId="{F84DF95E-6D27-4CAC-9718-30ED0C20E858}">
      <dgm:prSet custT="1"/>
      <dgm:spPr/>
      <dgm:t>
        <a:bodyPr/>
        <a:lstStyle/>
        <a:p>
          <a:r>
            <a:rPr lang="en-US" sz="2800" dirty="0" smtClean="0"/>
            <a:t>Discourse tropes</a:t>
          </a:r>
          <a:endParaRPr lang="en-US" sz="2800" dirty="0"/>
        </a:p>
      </dgm:t>
    </dgm:pt>
    <dgm:pt modelId="{7E470CDD-1A63-4508-AAC2-95481AB9CA4A}" type="parTrans" cxnId="{D56CE92F-168C-404C-AFE3-93251F67C1CF}">
      <dgm:prSet/>
      <dgm:spPr/>
      <dgm:t>
        <a:bodyPr/>
        <a:lstStyle/>
        <a:p>
          <a:endParaRPr lang="en-US"/>
        </a:p>
      </dgm:t>
    </dgm:pt>
    <dgm:pt modelId="{6027E965-5E9F-4537-89B9-0BE5A34EC45B}" type="sibTrans" cxnId="{D56CE92F-168C-404C-AFE3-93251F67C1CF}">
      <dgm:prSet/>
      <dgm:spPr/>
      <dgm:t>
        <a:bodyPr/>
        <a:lstStyle/>
        <a:p>
          <a:endParaRPr lang="en-US"/>
        </a:p>
      </dgm:t>
    </dgm:pt>
    <dgm:pt modelId="{979A47F8-0D35-425D-894F-74E35D251B18}">
      <dgm:prSet custT="1"/>
      <dgm:spPr/>
      <dgm:t>
        <a:bodyPr/>
        <a:lstStyle/>
        <a:p>
          <a:r>
            <a:rPr lang="en-US" sz="2800" dirty="0" smtClean="0"/>
            <a:t>Sentence ordering</a:t>
          </a:r>
          <a:endParaRPr lang="en-US" sz="2800" dirty="0"/>
        </a:p>
      </dgm:t>
    </dgm:pt>
    <dgm:pt modelId="{8CC8943E-0AB0-499A-B0A4-B64EE3794DDA}" type="parTrans" cxnId="{A02CC630-4DB6-4796-BC50-93AF98E4571C}">
      <dgm:prSet/>
      <dgm:spPr/>
      <dgm:t>
        <a:bodyPr/>
        <a:lstStyle/>
        <a:p>
          <a:endParaRPr lang="en-US"/>
        </a:p>
      </dgm:t>
    </dgm:pt>
    <dgm:pt modelId="{A0E02020-C344-469F-85E2-F806792FD4CD}" type="sibTrans" cxnId="{A02CC630-4DB6-4796-BC50-93AF98E4571C}">
      <dgm:prSet/>
      <dgm:spPr/>
      <dgm:t>
        <a:bodyPr/>
        <a:lstStyle/>
        <a:p>
          <a:endParaRPr lang="en-US"/>
        </a:p>
      </dgm:t>
    </dgm:pt>
    <dgm:pt modelId="{D29A5D3D-B119-47DB-BD80-378216379CB9}">
      <dgm:prSet custT="1"/>
      <dgm:spPr/>
      <dgm:t>
        <a:bodyPr/>
        <a:lstStyle/>
        <a:p>
          <a:r>
            <a:rPr lang="en-US" sz="2800" dirty="0" smtClean="0"/>
            <a:t>Reference resolution</a:t>
          </a:r>
          <a:endParaRPr lang="en-US" sz="2800" dirty="0"/>
        </a:p>
      </dgm:t>
    </dgm:pt>
    <dgm:pt modelId="{1396463F-933D-48EA-AC5F-587588160A61}" type="parTrans" cxnId="{0C043A5B-8C9E-4009-88AF-E576EF3A3A1D}">
      <dgm:prSet/>
      <dgm:spPr/>
      <dgm:t>
        <a:bodyPr/>
        <a:lstStyle/>
        <a:p>
          <a:endParaRPr lang="en-US"/>
        </a:p>
      </dgm:t>
    </dgm:pt>
    <dgm:pt modelId="{C58EA697-B3DD-4075-981C-8A2542A35E97}" type="sibTrans" cxnId="{0C043A5B-8C9E-4009-88AF-E576EF3A3A1D}">
      <dgm:prSet/>
      <dgm:spPr/>
      <dgm:t>
        <a:bodyPr/>
        <a:lstStyle/>
        <a:p>
          <a:endParaRPr lang="en-US"/>
        </a:p>
      </dgm:t>
    </dgm:pt>
    <dgm:pt modelId="{0E5316E6-3CBF-48D9-9BBA-EBC1F3CAB123}" type="pres">
      <dgm:prSet presAssocID="{BD23AFC7-E549-4C70-8372-B82A47CAF454}" presName="linearFlow" presStyleCnt="0">
        <dgm:presLayoutVars>
          <dgm:dir/>
          <dgm:animLvl val="lvl"/>
          <dgm:resizeHandles val="exact"/>
        </dgm:presLayoutVars>
      </dgm:prSet>
      <dgm:spPr/>
    </dgm:pt>
    <dgm:pt modelId="{092C7FAC-29C6-424D-A7B7-4FF1E6C09AD7}" type="pres">
      <dgm:prSet presAssocID="{0DFD09BE-E058-4CE4-8DD5-A7262BB6DC63}" presName="composite" presStyleCnt="0"/>
      <dgm:spPr/>
    </dgm:pt>
    <dgm:pt modelId="{EE4EB8D4-A906-4A48-A7E8-42E8F29998F4}" type="pres">
      <dgm:prSet presAssocID="{0DFD09BE-E058-4CE4-8DD5-A7262BB6DC63}" presName="parTx" presStyleLbl="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972FB73-5E79-44D6-A303-FFF0FDA388A2}" type="pres">
      <dgm:prSet presAssocID="{0DFD09BE-E058-4CE4-8DD5-A7262BB6DC63}" presName="parSh" presStyleLbl="node1" presStyleIdx="0" presStyleCnt="2"/>
      <dgm:spPr/>
      <dgm:t>
        <a:bodyPr/>
        <a:lstStyle/>
        <a:p>
          <a:endParaRPr lang="en-US"/>
        </a:p>
      </dgm:t>
    </dgm:pt>
    <dgm:pt modelId="{B9B83A54-1893-47DB-B47C-146ADC9082DE}" type="pres">
      <dgm:prSet presAssocID="{0DFD09BE-E058-4CE4-8DD5-A7262BB6DC63}" presName="desTx" presStyleLbl="fgAcc1" presStyleIdx="0" presStyleCnt="2" custScaleY="6424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9EE2810-84FE-4178-AC26-8E3C36DCC130}" type="pres">
      <dgm:prSet presAssocID="{B0F8288D-AA80-4467-A06C-1A3C12908300}" presName="sibTrans" presStyleLbl="sibTrans2D1" presStyleIdx="0" presStyleCnt="1"/>
      <dgm:spPr/>
      <dgm:t>
        <a:bodyPr/>
        <a:lstStyle/>
        <a:p>
          <a:endParaRPr lang="en-US"/>
        </a:p>
      </dgm:t>
    </dgm:pt>
    <dgm:pt modelId="{FEA37922-03B4-4640-A5E1-E81839916C7F}" type="pres">
      <dgm:prSet presAssocID="{B0F8288D-AA80-4467-A06C-1A3C12908300}" presName="connTx" presStyleLbl="sibTrans2D1" presStyleIdx="0" presStyleCnt="1"/>
      <dgm:spPr/>
      <dgm:t>
        <a:bodyPr/>
        <a:lstStyle/>
        <a:p>
          <a:endParaRPr lang="en-US"/>
        </a:p>
      </dgm:t>
    </dgm:pt>
    <dgm:pt modelId="{232AFFB2-E3DC-4023-8B0F-8FE35D7884DE}" type="pres">
      <dgm:prSet presAssocID="{D1EEFE84-D075-49F4-9716-279EF0483DA2}" presName="composite" presStyleCnt="0"/>
      <dgm:spPr/>
    </dgm:pt>
    <dgm:pt modelId="{2396BE36-BABE-4832-B4C9-800C670E1F13}" type="pres">
      <dgm:prSet presAssocID="{D1EEFE84-D075-49F4-9716-279EF0483DA2}" presName="parTx" presStyleLbl="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203A4A4-D913-4E97-A633-00085B61D05A}" type="pres">
      <dgm:prSet presAssocID="{D1EEFE84-D075-49F4-9716-279EF0483DA2}" presName="parSh" presStyleLbl="node1" presStyleIdx="1" presStyleCnt="2"/>
      <dgm:spPr/>
      <dgm:t>
        <a:bodyPr/>
        <a:lstStyle/>
        <a:p>
          <a:endParaRPr lang="en-US"/>
        </a:p>
      </dgm:t>
    </dgm:pt>
    <dgm:pt modelId="{0A02B2F4-3555-4134-9239-DBC6121C5B89}" type="pres">
      <dgm:prSet presAssocID="{D1EEFE84-D075-49F4-9716-279EF0483DA2}" presName="desTx" presStyleLbl="fgAcc1" presStyleIdx="1" presStyleCnt="2" custScaleY="6435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AAB4BE2-371F-4C8E-B40A-3621D3B4301C}" srcId="{0DFD09BE-E058-4CE4-8DD5-A7262BB6DC63}" destId="{93EF4646-38D2-4BF7-B1B1-9205F104E335}" srcOrd="0" destOrd="0" parTransId="{F8FDE9D4-A4C8-4F26-8362-75885344E4FF}" sibTransId="{FDFC58E8-620C-4914-9171-35E6B7ECCE18}"/>
    <dgm:cxn modelId="{CCDC5EFE-B0BF-43F6-8336-0B132C69CE88}" type="presOf" srcId="{93EF4646-38D2-4BF7-B1B1-9205F104E335}" destId="{B9B83A54-1893-47DB-B47C-146ADC9082DE}" srcOrd="0" destOrd="0" presId="urn:microsoft.com/office/officeart/2005/8/layout/process3"/>
    <dgm:cxn modelId="{2981CF0F-2598-4292-AD3A-8456AC5FBED9}" type="presOf" srcId="{B0F8288D-AA80-4467-A06C-1A3C12908300}" destId="{FEA37922-03B4-4640-A5E1-E81839916C7F}" srcOrd="1" destOrd="0" presId="urn:microsoft.com/office/officeart/2005/8/layout/process3"/>
    <dgm:cxn modelId="{8521A9CA-C20D-47FE-B810-384ED3ACA3FE}" type="presOf" srcId="{BD23AFC7-E549-4C70-8372-B82A47CAF454}" destId="{0E5316E6-3CBF-48D9-9BBA-EBC1F3CAB123}" srcOrd="0" destOrd="0" presId="urn:microsoft.com/office/officeart/2005/8/layout/process3"/>
    <dgm:cxn modelId="{6AA843BD-B785-470C-8AA0-ADAA77BE12AB}" srcId="{BD23AFC7-E549-4C70-8372-B82A47CAF454}" destId="{0DFD09BE-E058-4CE4-8DD5-A7262BB6DC63}" srcOrd="0" destOrd="0" parTransId="{506A1BF4-E619-463B-A6DA-744383061BA8}" sibTransId="{B0F8288D-AA80-4467-A06C-1A3C12908300}"/>
    <dgm:cxn modelId="{A02CC630-4DB6-4796-BC50-93AF98E4571C}" srcId="{D1EEFE84-D075-49F4-9716-279EF0483DA2}" destId="{979A47F8-0D35-425D-894F-74E35D251B18}" srcOrd="0" destOrd="0" parTransId="{8CC8943E-0AB0-499A-B0A4-B64EE3794DDA}" sibTransId="{A0E02020-C344-469F-85E2-F806792FD4CD}"/>
    <dgm:cxn modelId="{6117CEA6-93B8-4C7B-812E-3E23355CA311}" type="presOf" srcId="{D1EEFE84-D075-49F4-9716-279EF0483DA2}" destId="{0203A4A4-D913-4E97-A633-00085B61D05A}" srcOrd="1" destOrd="0" presId="urn:microsoft.com/office/officeart/2005/8/layout/process3"/>
    <dgm:cxn modelId="{144BDFED-3E2C-4E0D-A2E4-026768BA6634}" type="presOf" srcId="{D1EEFE84-D075-49F4-9716-279EF0483DA2}" destId="{2396BE36-BABE-4832-B4C9-800C670E1F13}" srcOrd="0" destOrd="0" presId="urn:microsoft.com/office/officeart/2005/8/layout/process3"/>
    <dgm:cxn modelId="{B99D8032-1F49-41D7-BA47-8093E586A39A}" type="presOf" srcId="{B0F8288D-AA80-4467-A06C-1A3C12908300}" destId="{D9EE2810-84FE-4178-AC26-8E3C36DCC130}" srcOrd="0" destOrd="0" presId="urn:microsoft.com/office/officeart/2005/8/layout/process3"/>
    <dgm:cxn modelId="{FDA3E04F-9EF0-4393-86B3-79BEE81D55B6}" type="presOf" srcId="{F84DF95E-6D27-4CAC-9718-30ED0C20E858}" destId="{B9B83A54-1893-47DB-B47C-146ADC9082DE}" srcOrd="0" destOrd="1" presId="urn:microsoft.com/office/officeart/2005/8/layout/process3"/>
    <dgm:cxn modelId="{A9DC3350-F4A7-4485-A6E3-BCBA185345E0}" type="presOf" srcId="{D29A5D3D-B119-47DB-BD80-378216379CB9}" destId="{0A02B2F4-3555-4134-9239-DBC6121C5B89}" srcOrd="0" destOrd="1" presId="urn:microsoft.com/office/officeart/2005/8/layout/process3"/>
    <dgm:cxn modelId="{0C043A5B-8C9E-4009-88AF-E576EF3A3A1D}" srcId="{D1EEFE84-D075-49F4-9716-279EF0483DA2}" destId="{D29A5D3D-B119-47DB-BD80-378216379CB9}" srcOrd="1" destOrd="0" parTransId="{1396463F-933D-48EA-AC5F-587588160A61}" sibTransId="{C58EA697-B3DD-4075-981C-8A2542A35E97}"/>
    <dgm:cxn modelId="{27877C5A-27E2-4D60-B942-EE45442E0CE7}" type="presOf" srcId="{0DFD09BE-E058-4CE4-8DD5-A7262BB6DC63}" destId="{EE4EB8D4-A906-4A48-A7E8-42E8F29998F4}" srcOrd="0" destOrd="0" presId="urn:microsoft.com/office/officeart/2005/8/layout/process3"/>
    <dgm:cxn modelId="{D56CE92F-168C-404C-AFE3-93251F67C1CF}" srcId="{0DFD09BE-E058-4CE4-8DD5-A7262BB6DC63}" destId="{F84DF95E-6D27-4CAC-9718-30ED0C20E858}" srcOrd="1" destOrd="0" parTransId="{7E470CDD-1A63-4508-AAC2-95481AB9CA4A}" sibTransId="{6027E965-5E9F-4537-89B9-0BE5A34EC45B}"/>
    <dgm:cxn modelId="{2D6095AF-A232-443A-8907-C621CD972B8C}" type="presOf" srcId="{0DFD09BE-E058-4CE4-8DD5-A7262BB6DC63}" destId="{D972FB73-5E79-44D6-A303-FFF0FDA388A2}" srcOrd="1" destOrd="0" presId="urn:microsoft.com/office/officeart/2005/8/layout/process3"/>
    <dgm:cxn modelId="{7603CD86-4D30-4C64-8AB2-AFAA25C1487C}" srcId="{BD23AFC7-E549-4C70-8372-B82A47CAF454}" destId="{D1EEFE84-D075-49F4-9716-279EF0483DA2}" srcOrd="1" destOrd="0" parTransId="{D1C8A023-D20D-43D7-9EA8-E8479688EF97}" sibTransId="{3F9AE933-40F6-4CC6-BCA5-A02AF5F8DC6B}"/>
    <dgm:cxn modelId="{78AC9992-D2AE-4B31-9A1D-6AEA3D5BFB99}" type="presOf" srcId="{979A47F8-0D35-425D-894F-74E35D251B18}" destId="{0A02B2F4-3555-4134-9239-DBC6121C5B89}" srcOrd="0" destOrd="0" presId="urn:microsoft.com/office/officeart/2005/8/layout/process3"/>
    <dgm:cxn modelId="{5C26E3E3-E15E-4EA3-ABD5-05656B3882A1}" type="presParOf" srcId="{0E5316E6-3CBF-48D9-9BBA-EBC1F3CAB123}" destId="{092C7FAC-29C6-424D-A7B7-4FF1E6C09AD7}" srcOrd="0" destOrd="0" presId="urn:microsoft.com/office/officeart/2005/8/layout/process3"/>
    <dgm:cxn modelId="{51F5DFFF-FED9-40C3-BE74-3DB627DD3C2F}" type="presParOf" srcId="{092C7FAC-29C6-424D-A7B7-4FF1E6C09AD7}" destId="{EE4EB8D4-A906-4A48-A7E8-42E8F29998F4}" srcOrd="0" destOrd="0" presId="urn:microsoft.com/office/officeart/2005/8/layout/process3"/>
    <dgm:cxn modelId="{2273BF92-69AD-4DCE-A9B3-B2E48862B588}" type="presParOf" srcId="{092C7FAC-29C6-424D-A7B7-4FF1E6C09AD7}" destId="{D972FB73-5E79-44D6-A303-FFF0FDA388A2}" srcOrd="1" destOrd="0" presId="urn:microsoft.com/office/officeart/2005/8/layout/process3"/>
    <dgm:cxn modelId="{F716ECDC-3196-4608-97C7-ABA4688A5575}" type="presParOf" srcId="{092C7FAC-29C6-424D-A7B7-4FF1E6C09AD7}" destId="{B9B83A54-1893-47DB-B47C-146ADC9082DE}" srcOrd="2" destOrd="0" presId="urn:microsoft.com/office/officeart/2005/8/layout/process3"/>
    <dgm:cxn modelId="{B03ECD4B-E3A4-4A5C-AFB1-7A536097EE57}" type="presParOf" srcId="{0E5316E6-3CBF-48D9-9BBA-EBC1F3CAB123}" destId="{D9EE2810-84FE-4178-AC26-8E3C36DCC130}" srcOrd="1" destOrd="0" presId="urn:microsoft.com/office/officeart/2005/8/layout/process3"/>
    <dgm:cxn modelId="{17048F12-4CED-4BAA-A81E-657C0BBC14D9}" type="presParOf" srcId="{D9EE2810-84FE-4178-AC26-8E3C36DCC130}" destId="{FEA37922-03B4-4640-A5E1-E81839916C7F}" srcOrd="0" destOrd="0" presId="urn:microsoft.com/office/officeart/2005/8/layout/process3"/>
    <dgm:cxn modelId="{9DEBD252-4176-44B8-BA27-46917CE09DA4}" type="presParOf" srcId="{0E5316E6-3CBF-48D9-9BBA-EBC1F3CAB123}" destId="{232AFFB2-E3DC-4023-8B0F-8FE35D7884DE}" srcOrd="2" destOrd="0" presId="urn:microsoft.com/office/officeart/2005/8/layout/process3"/>
    <dgm:cxn modelId="{52DF631B-BF6B-4203-AB7B-F24E1BA0F1F8}" type="presParOf" srcId="{232AFFB2-E3DC-4023-8B0F-8FE35D7884DE}" destId="{2396BE36-BABE-4832-B4C9-800C670E1F13}" srcOrd="0" destOrd="0" presId="urn:microsoft.com/office/officeart/2005/8/layout/process3"/>
    <dgm:cxn modelId="{1580074F-CFBF-4FA0-97DF-709C3CDF9347}" type="presParOf" srcId="{232AFFB2-E3DC-4023-8B0F-8FE35D7884DE}" destId="{0203A4A4-D913-4E97-A633-00085B61D05A}" srcOrd="1" destOrd="0" presId="urn:microsoft.com/office/officeart/2005/8/layout/process3"/>
    <dgm:cxn modelId="{23692728-72C2-4FCF-BA72-D72190A3E050}" type="presParOf" srcId="{232AFFB2-E3DC-4023-8B0F-8FE35D7884DE}" destId="{0A02B2F4-3555-4134-9239-DBC6121C5B89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D23AFC7-E549-4C70-8372-B82A47CAF454}" type="doc">
      <dgm:prSet loTypeId="urn:microsoft.com/office/officeart/2005/8/layout/process3" loCatId="process" qsTypeId="urn:microsoft.com/office/officeart/2005/8/quickstyle/simple1" qsCatId="simple" csTypeId="urn:microsoft.com/office/officeart/2005/8/colors/accent1_2" csCatId="accent1" phldr="1"/>
      <dgm:spPr/>
    </dgm:pt>
    <dgm:pt modelId="{0DFD09BE-E058-4CE4-8DD5-A7262BB6DC63}">
      <dgm:prSet/>
      <dgm:spPr/>
      <dgm:t>
        <a:bodyPr/>
        <a:lstStyle/>
        <a:p>
          <a:r>
            <a:rPr lang="en-US" dirty="0" smtClean="0"/>
            <a:t>Problem Logic Generation</a:t>
          </a:r>
          <a:endParaRPr lang="en-US" dirty="0"/>
        </a:p>
      </dgm:t>
    </dgm:pt>
    <dgm:pt modelId="{506A1BF4-E619-463B-A6DA-744383061BA8}" type="parTrans" cxnId="{6AA843BD-B785-470C-8AA0-ADAA77BE12AB}">
      <dgm:prSet/>
      <dgm:spPr/>
      <dgm:t>
        <a:bodyPr/>
        <a:lstStyle/>
        <a:p>
          <a:endParaRPr lang="en-US"/>
        </a:p>
      </dgm:t>
    </dgm:pt>
    <dgm:pt modelId="{B0F8288D-AA80-4467-A06C-1A3C12908300}" type="sibTrans" cxnId="{6AA843BD-B785-470C-8AA0-ADAA77BE12AB}">
      <dgm:prSet/>
      <dgm:spPr>
        <a:solidFill>
          <a:srgbClr val="ACC4E5">
            <a:alpha val="29020"/>
          </a:srgbClr>
        </a:solidFill>
      </dgm:spPr>
      <dgm:t>
        <a:bodyPr/>
        <a:lstStyle/>
        <a:p>
          <a:endParaRPr lang="en-US"/>
        </a:p>
      </dgm:t>
    </dgm:pt>
    <dgm:pt modelId="{D1EEFE84-D075-49F4-9716-279EF0483DA2}">
      <dgm:prSet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en-US" dirty="0" smtClean="0"/>
            <a:t>Natural Language Generation</a:t>
          </a:r>
          <a:endParaRPr lang="en-US" dirty="0"/>
        </a:p>
      </dgm:t>
    </dgm:pt>
    <dgm:pt modelId="{D1C8A023-D20D-43D7-9EA8-E8479688EF97}" type="parTrans" cxnId="{7603CD86-4D30-4C64-8AB2-AFAA25C1487C}">
      <dgm:prSet/>
      <dgm:spPr/>
      <dgm:t>
        <a:bodyPr/>
        <a:lstStyle/>
        <a:p>
          <a:endParaRPr lang="en-US"/>
        </a:p>
      </dgm:t>
    </dgm:pt>
    <dgm:pt modelId="{3F9AE933-40F6-4CC6-BCA5-A02AF5F8DC6B}" type="sibTrans" cxnId="{7603CD86-4D30-4C64-8AB2-AFAA25C1487C}">
      <dgm:prSet/>
      <dgm:spPr/>
      <dgm:t>
        <a:bodyPr/>
        <a:lstStyle/>
        <a:p>
          <a:endParaRPr lang="en-US"/>
        </a:p>
      </dgm:t>
    </dgm:pt>
    <dgm:pt modelId="{93EF4646-38D2-4BF7-B1B1-9205F104E335}">
      <dgm:prSet custT="1"/>
      <dgm:spPr/>
      <dgm:t>
        <a:bodyPr/>
        <a:lstStyle/>
        <a:p>
          <a:r>
            <a:rPr lang="en-US" sz="2800" dirty="0" smtClean="0"/>
            <a:t>Plot generation</a:t>
          </a:r>
          <a:endParaRPr lang="en-US" sz="2800" dirty="0"/>
        </a:p>
      </dgm:t>
    </dgm:pt>
    <dgm:pt modelId="{F8FDE9D4-A4C8-4F26-8362-75885344E4FF}" type="parTrans" cxnId="{AAAB4BE2-371F-4C8E-B40A-3621D3B4301C}">
      <dgm:prSet/>
      <dgm:spPr/>
      <dgm:t>
        <a:bodyPr/>
        <a:lstStyle/>
        <a:p>
          <a:endParaRPr lang="en-US"/>
        </a:p>
      </dgm:t>
    </dgm:pt>
    <dgm:pt modelId="{FDFC58E8-620C-4914-9171-35E6B7ECCE18}" type="sibTrans" cxnId="{AAAB4BE2-371F-4C8E-B40A-3621D3B4301C}">
      <dgm:prSet/>
      <dgm:spPr/>
      <dgm:t>
        <a:bodyPr/>
        <a:lstStyle/>
        <a:p>
          <a:endParaRPr lang="en-US"/>
        </a:p>
      </dgm:t>
    </dgm:pt>
    <dgm:pt modelId="{F84DF95E-6D27-4CAC-9718-30ED0C20E858}">
      <dgm:prSet custT="1"/>
      <dgm:spPr/>
      <dgm:t>
        <a:bodyPr/>
        <a:lstStyle/>
        <a:p>
          <a:r>
            <a:rPr lang="en-US" sz="2800" dirty="0" smtClean="0"/>
            <a:t>Discourse tropes</a:t>
          </a:r>
          <a:endParaRPr lang="en-US" sz="2800" dirty="0"/>
        </a:p>
      </dgm:t>
    </dgm:pt>
    <dgm:pt modelId="{7E470CDD-1A63-4508-AAC2-95481AB9CA4A}" type="parTrans" cxnId="{D56CE92F-168C-404C-AFE3-93251F67C1CF}">
      <dgm:prSet/>
      <dgm:spPr/>
      <dgm:t>
        <a:bodyPr/>
        <a:lstStyle/>
        <a:p>
          <a:endParaRPr lang="en-US"/>
        </a:p>
      </dgm:t>
    </dgm:pt>
    <dgm:pt modelId="{6027E965-5E9F-4537-89B9-0BE5A34EC45B}" type="sibTrans" cxnId="{D56CE92F-168C-404C-AFE3-93251F67C1CF}">
      <dgm:prSet/>
      <dgm:spPr/>
      <dgm:t>
        <a:bodyPr/>
        <a:lstStyle/>
        <a:p>
          <a:endParaRPr lang="en-US"/>
        </a:p>
      </dgm:t>
    </dgm:pt>
    <dgm:pt modelId="{979A47F8-0D35-425D-894F-74E35D251B18}">
      <dgm:prSet custT="1"/>
      <dgm:spPr>
        <a:ln>
          <a:solidFill>
            <a:schemeClr val="accent1">
              <a:lumMod val="20000"/>
              <a:lumOff val="80000"/>
            </a:schemeClr>
          </a:solidFill>
        </a:ln>
      </dgm:spPr>
      <dgm:t>
        <a:bodyPr/>
        <a:lstStyle/>
        <a:p>
          <a:r>
            <a:rPr lang="en-US" sz="2800" dirty="0" smtClean="0">
              <a:solidFill>
                <a:schemeClr val="accent1">
                  <a:lumMod val="20000"/>
                  <a:lumOff val="80000"/>
                </a:schemeClr>
              </a:solidFill>
            </a:rPr>
            <a:t>Sentence ordering</a:t>
          </a:r>
          <a:endParaRPr lang="en-US" sz="2800" dirty="0">
            <a:solidFill>
              <a:schemeClr val="accent1">
                <a:lumMod val="20000"/>
                <a:lumOff val="80000"/>
              </a:schemeClr>
            </a:solidFill>
          </a:endParaRPr>
        </a:p>
      </dgm:t>
    </dgm:pt>
    <dgm:pt modelId="{8CC8943E-0AB0-499A-B0A4-B64EE3794DDA}" type="parTrans" cxnId="{A02CC630-4DB6-4796-BC50-93AF98E4571C}">
      <dgm:prSet/>
      <dgm:spPr/>
      <dgm:t>
        <a:bodyPr/>
        <a:lstStyle/>
        <a:p>
          <a:endParaRPr lang="en-US"/>
        </a:p>
      </dgm:t>
    </dgm:pt>
    <dgm:pt modelId="{A0E02020-C344-469F-85E2-F806792FD4CD}" type="sibTrans" cxnId="{A02CC630-4DB6-4796-BC50-93AF98E4571C}">
      <dgm:prSet/>
      <dgm:spPr/>
      <dgm:t>
        <a:bodyPr/>
        <a:lstStyle/>
        <a:p>
          <a:endParaRPr lang="en-US"/>
        </a:p>
      </dgm:t>
    </dgm:pt>
    <dgm:pt modelId="{D29A5D3D-B119-47DB-BD80-378216379CB9}">
      <dgm:prSet custT="1"/>
      <dgm:spPr>
        <a:ln>
          <a:solidFill>
            <a:schemeClr val="accent1">
              <a:lumMod val="20000"/>
              <a:lumOff val="80000"/>
            </a:schemeClr>
          </a:solidFill>
        </a:ln>
      </dgm:spPr>
      <dgm:t>
        <a:bodyPr/>
        <a:lstStyle/>
        <a:p>
          <a:r>
            <a:rPr lang="en-US" sz="2800" dirty="0" smtClean="0">
              <a:solidFill>
                <a:schemeClr val="accent1">
                  <a:lumMod val="20000"/>
                  <a:lumOff val="80000"/>
                </a:schemeClr>
              </a:solidFill>
            </a:rPr>
            <a:t>Reference resolution</a:t>
          </a:r>
          <a:endParaRPr lang="en-US" sz="2800" dirty="0">
            <a:solidFill>
              <a:schemeClr val="accent1">
                <a:lumMod val="20000"/>
                <a:lumOff val="80000"/>
              </a:schemeClr>
            </a:solidFill>
          </a:endParaRPr>
        </a:p>
      </dgm:t>
    </dgm:pt>
    <dgm:pt modelId="{1396463F-933D-48EA-AC5F-587588160A61}" type="parTrans" cxnId="{0C043A5B-8C9E-4009-88AF-E576EF3A3A1D}">
      <dgm:prSet/>
      <dgm:spPr/>
      <dgm:t>
        <a:bodyPr/>
        <a:lstStyle/>
        <a:p>
          <a:endParaRPr lang="en-US"/>
        </a:p>
      </dgm:t>
    </dgm:pt>
    <dgm:pt modelId="{C58EA697-B3DD-4075-981C-8A2542A35E97}" type="sibTrans" cxnId="{0C043A5B-8C9E-4009-88AF-E576EF3A3A1D}">
      <dgm:prSet/>
      <dgm:spPr/>
      <dgm:t>
        <a:bodyPr/>
        <a:lstStyle/>
        <a:p>
          <a:endParaRPr lang="en-US"/>
        </a:p>
      </dgm:t>
    </dgm:pt>
    <dgm:pt modelId="{0E5316E6-3CBF-48D9-9BBA-EBC1F3CAB123}" type="pres">
      <dgm:prSet presAssocID="{BD23AFC7-E549-4C70-8372-B82A47CAF454}" presName="linearFlow" presStyleCnt="0">
        <dgm:presLayoutVars>
          <dgm:dir/>
          <dgm:animLvl val="lvl"/>
          <dgm:resizeHandles val="exact"/>
        </dgm:presLayoutVars>
      </dgm:prSet>
      <dgm:spPr/>
    </dgm:pt>
    <dgm:pt modelId="{092C7FAC-29C6-424D-A7B7-4FF1E6C09AD7}" type="pres">
      <dgm:prSet presAssocID="{0DFD09BE-E058-4CE4-8DD5-A7262BB6DC63}" presName="composite" presStyleCnt="0"/>
      <dgm:spPr/>
    </dgm:pt>
    <dgm:pt modelId="{EE4EB8D4-A906-4A48-A7E8-42E8F29998F4}" type="pres">
      <dgm:prSet presAssocID="{0DFD09BE-E058-4CE4-8DD5-A7262BB6DC63}" presName="parTx" presStyleLbl="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972FB73-5E79-44D6-A303-FFF0FDA388A2}" type="pres">
      <dgm:prSet presAssocID="{0DFD09BE-E058-4CE4-8DD5-A7262BB6DC63}" presName="parSh" presStyleLbl="node1" presStyleIdx="0" presStyleCnt="2"/>
      <dgm:spPr/>
      <dgm:t>
        <a:bodyPr/>
        <a:lstStyle/>
        <a:p>
          <a:endParaRPr lang="en-US"/>
        </a:p>
      </dgm:t>
    </dgm:pt>
    <dgm:pt modelId="{B9B83A54-1893-47DB-B47C-146ADC9082DE}" type="pres">
      <dgm:prSet presAssocID="{0DFD09BE-E058-4CE4-8DD5-A7262BB6DC63}" presName="desTx" presStyleLbl="fgAcc1" presStyleIdx="0" presStyleCnt="2" custScaleY="6435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9EE2810-84FE-4178-AC26-8E3C36DCC130}" type="pres">
      <dgm:prSet presAssocID="{B0F8288D-AA80-4467-A06C-1A3C12908300}" presName="sibTrans" presStyleLbl="sibTrans2D1" presStyleIdx="0" presStyleCnt="1"/>
      <dgm:spPr/>
      <dgm:t>
        <a:bodyPr/>
        <a:lstStyle/>
        <a:p>
          <a:endParaRPr lang="en-US"/>
        </a:p>
      </dgm:t>
    </dgm:pt>
    <dgm:pt modelId="{FEA37922-03B4-4640-A5E1-E81839916C7F}" type="pres">
      <dgm:prSet presAssocID="{B0F8288D-AA80-4467-A06C-1A3C12908300}" presName="connTx" presStyleLbl="sibTrans2D1" presStyleIdx="0" presStyleCnt="1"/>
      <dgm:spPr/>
      <dgm:t>
        <a:bodyPr/>
        <a:lstStyle/>
        <a:p>
          <a:endParaRPr lang="en-US"/>
        </a:p>
      </dgm:t>
    </dgm:pt>
    <dgm:pt modelId="{232AFFB2-E3DC-4023-8B0F-8FE35D7884DE}" type="pres">
      <dgm:prSet presAssocID="{D1EEFE84-D075-49F4-9716-279EF0483DA2}" presName="composite" presStyleCnt="0"/>
      <dgm:spPr/>
    </dgm:pt>
    <dgm:pt modelId="{2396BE36-BABE-4832-B4C9-800C670E1F13}" type="pres">
      <dgm:prSet presAssocID="{D1EEFE84-D075-49F4-9716-279EF0483DA2}" presName="parTx" presStyleLbl="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203A4A4-D913-4E97-A633-00085B61D05A}" type="pres">
      <dgm:prSet presAssocID="{D1EEFE84-D075-49F4-9716-279EF0483DA2}" presName="parSh" presStyleLbl="node1" presStyleIdx="1" presStyleCnt="2"/>
      <dgm:spPr/>
      <dgm:t>
        <a:bodyPr/>
        <a:lstStyle/>
        <a:p>
          <a:endParaRPr lang="en-US"/>
        </a:p>
      </dgm:t>
    </dgm:pt>
    <dgm:pt modelId="{0A02B2F4-3555-4134-9239-DBC6121C5B89}" type="pres">
      <dgm:prSet presAssocID="{D1EEFE84-D075-49F4-9716-279EF0483DA2}" presName="desTx" presStyleLbl="fgAcc1" presStyleIdx="1" presStyleCnt="2" custScaleY="6435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5D26883-2FE2-4BE5-9190-4B8344E20995}" type="presOf" srcId="{B0F8288D-AA80-4467-A06C-1A3C12908300}" destId="{FEA37922-03B4-4640-A5E1-E81839916C7F}" srcOrd="1" destOrd="0" presId="urn:microsoft.com/office/officeart/2005/8/layout/process3"/>
    <dgm:cxn modelId="{AAAB4BE2-371F-4C8E-B40A-3621D3B4301C}" srcId="{0DFD09BE-E058-4CE4-8DD5-A7262BB6DC63}" destId="{93EF4646-38D2-4BF7-B1B1-9205F104E335}" srcOrd="0" destOrd="0" parTransId="{F8FDE9D4-A4C8-4F26-8362-75885344E4FF}" sibTransId="{FDFC58E8-620C-4914-9171-35E6B7ECCE18}"/>
    <dgm:cxn modelId="{B59D6DE1-4012-4660-A620-B3EF9CD83E04}" type="presOf" srcId="{D1EEFE84-D075-49F4-9716-279EF0483DA2}" destId="{2396BE36-BABE-4832-B4C9-800C670E1F13}" srcOrd="0" destOrd="0" presId="urn:microsoft.com/office/officeart/2005/8/layout/process3"/>
    <dgm:cxn modelId="{2FE2A4EE-13F3-4473-8A0F-F199061342A0}" type="presOf" srcId="{D29A5D3D-B119-47DB-BD80-378216379CB9}" destId="{0A02B2F4-3555-4134-9239-DBC6121C5B89}" srcOrd="0" destOrd="1" presId="urn:microsoft.com/office/officeart/2005/8/layout/process3"/>
    <dgm:cxn modelId="{6AA843BD-B785-470C-8AA0-ADAA77BE12AB}" srcId="{BD23AFC7-E549-4C70-8372-B82A47CAF454}" destId="{0DFD09BE-E058-4CE4-8DD5-A7262BB6DC63}" srcOrd="0" destOrd="0" parTransId="{506A1BF4-E619-463B-A6DA-744383061BA8}" sibTransId="{B0F8288D-AA80-4467-A06C-1A3C12908300}"/>
    <dgm:cxn modelId="{B65BE9BE-F50E-4D75-A9B8-EF63CA746E97}" type="presOf" srcId="{0DFD09BE-E058-4CE4-8DD5-A7262BB6DC63}" destId="{D972FB73-5E79-44D6-A303-FFF0FDA388A2}" srcOrd="1" destOrd="0" presId="urn:microsoft.com/office/officeart/2005/8/layout/process3"/>
    <dgm:cxn modelId="{A02CC630-4DB6-4796-BC50-93AF98E4571C}" srcId="{D1EEFE84-D075-49F4-9716-279EF0483DA2}" destId="{979A47F8-0D35-425D-894F-74E35D251B18}" srcOrd="0" destOrd="0" parTransId="{8CC8943E-0AB0-499A-B0A4-B64EE3794DDA}" sibTransId="{A0E02020-C344-469F-85E2-F806792FD4CD}"/>
    <dgm:cxn modelId="{0D35BEF1-115F-464E-86CE-6882159B06A2}" type="presOf" srcId="{979A47F8-0D35-425D-894F-74E35D251B18}" destId="{0A02B2F4-3555-4134-9239-DBC6121C5B89}" srcOrd="0" destOrd="0" presId="urn:microsoft.com/office/officeart/2005/8/layout/process3"/>
    <dgm:cxn modelId="{9BE5C023-E32A-460A-A224-0076C479B5EA}" type="presOf" srcId="{0DFD09BE-E058-4CE4-8DD5-A7262BB6DC63}" destId="{EE4EB8D4-A906-4A48-A7E8-42E8F29998F4}" srcOrd="0" destOrd="0" presId="urn:microsoft.com/office/officeart/2005/8/layout/process3"/>
    <dgm:cxn modelId="{E72A5A4B-B069-465C-91D4-B1DA4E43CE81}" type="presOf" srcId="{D1EEFE84-D075-49F4-9716-279EF0483DA2}" destId="{0203A4A4-D913-4E97-A633-00085B61D05A}" srcOrd="1" destOrd="0" presId="urn:microsoft.com/office/officeart/2005/8/layout/process3"/>
    <dgm:cxn modelId="{0C043A5B-8C9E-4009-88AF-E576EF3A3A1D}" srcId="{D1EEFE84-D075-49F4-9716-279EF0483DA2}" destId="{D29A5D3D-B119-47DB-BD80-378216379CB9}" srcOrd="1" destOrd="0" parTransId="{1396463F-933D-48EA-AC5F-587588160A61}" sibTransId="{C58EA697-B3DD-4075-981C-8A2542A35E97}"/>
    <dgm:cxn modelId="{D56CE92F-168C-404C-AFE3-93251F67C1CF}" srcId="{0DFD09BE-E058-4CE4-8DD5-A7262BB6DC63}" destId="{F84DF95E-6D27-4CAC-9718-30ED0C20E858}" srcOrd="1" destOrd="0" parTransId="{7E470CDD-1A63-4508-AAC2-95481AB9CA4A}" sibTransId="{6027E965-5E9F-4537-89B9-0BE5A34EC45B}"/>
    <dgm:cxn modelId="{1570FAFB-6EBD-498D-8738-F9CA263D4484}" type="presOf" srcId="{F84DF95E-6D27-4CAC-9718-30ED0C20E858}" destId="{B9B83A54-1893-47DB-B47C-146ADC9082DE}" srcOrd="0" destOrd="1" presId="urn:microsoft.com/office/officeart/2005/8/layout/process3"/>
    <dgm:cxn modelId="{405D47BF-BB55-48A1-9FF5-888AE2D909B0}" type="presOf" srcId="{BD23AFC7-E549-4C70-8372-B82A47CAF454}" destId="{0E5316E6-3CBF-48D9-9BBA-EBC1F3CAB123}" srcOrd="0" destOrd="0" presId="urn:microsoft.com/office/officeart/2005/8/layout/process3"/>
    <dgm:cxn modelId="{7603CD86-4D30-4C64-8AB2-AFAA25C1487C}" srcId="{BD23AFC7-E549-4C70-8372-B82A47CAF454}" destId="{D1EEFE84-D075-49F4-9716-279EF0483DA2}" srcOrd="1" destOrd="0" parTransId="{D1C8A023-D20D-43D7-9EA8-E8479688EF97}" sibTransId="{3F9AE933-40F6-4CC6-BCA5-A02AF5F8DC6B}"/>
    <dgm:cxn modelId="{1FF67913-8585-4C09-8009-8BFF074A2C64}" type="presOf" srcId="{B0F8288D-AA80-4467-A06C-1A3C12908300}" destId="{D9EE2810-84FE-4178-AC26-8E3C36DCC130}" srcOrd="0" destOrd="0" presId="urn:microsoft.com/office/officeart/2005/8/layout/process3"/>
    <dgm:cxn modelId="{119F1436-D2A1-408E-883D-37630D829EB7}" type="presOf" srcId="{93EF4646-38D2-4BF7-B1B1-9205F104E335}" destId="{B9B83A54-1893-47DB-B47C-146ADC9082DE}" srcOrd="0" destOrd="0" presId="urn:microsoft.com/office/officeart/2005/8/layout/process3"/>
    <dgm:cxn modelId="{FE34C413-A4AC-42A7-AFC5-129F3B2B21B5}" type="presParOf" srcId="{0E5316E6-3CBF-48D9-9BBA-EBC1F3CAB123}" destId="{092C7FAC-29C6-424D-A7B7-4FF1E6C09AD7}" srcOrd="0" destOrd="0" presId="urn:microsoft.com/office/officeart/2005/8/layout/process3"/>
    <dgm:cxn modelId="{BFDCFAC5-AFC5-42D5-A469-BE68911BE050}" type="presParOf" srcId="{092C7FAC-29C6-424D-A7B7-4FF1E6C09AD7}" destId="{EE4EB8D4-A906-4A48-A7E8-42E8F29998F4}" srcOrd="0" destOrd="0" presId="urn:microsoft.com/office/officeart/2005/8/layout/process3"/>
    <dgm:cxn modelId="{77D6E086-1920-4019-8E1E-0756152546C3}" type="presParOf" srcId="{092C7FAC-29C6-424D-A7B7-4FF1E6C09AD7}" destId="{D972FB73-5E79-44D6-A303-FFF0FDA388A2}" srcOrd="1" destOrd="0" presId="urn:microsoft.com/office/officeart/2005/8/layout/process3"/>
    <dgm:cxn modelId="{F4F99DFF-B2A7-45A9-B570-C22AE00D1BDB}" type="presParOf" srcId="{092C7FAC-29C6-424D-A7B7-4FF1E6C09AD7}" destId="{B9B83A54-1893-47DB-B47C-146ADC9082DE}" srcOrd="2" destOrd="0" presId="urn:microsoft.com/office/officeart/2005/8/layout/process3"/>
    <dgm:cxn modelId="{BB8ECD9D-A0B2-4397-BE70-1162EFD5CDE4}" type="presParOf" srcId="{0E5316E6-3CBF-48D9-9BBA-EBC1F3CAB123}" destId="{D9EE2810-84FE-4178-AC26-8E3C36DCC130}" srcOrd="1" destOrd="0" presId="urn:microsoft.com/office/officeart/2005/8/layout/process3"/>
    <dgm:cxn modelId="{C5D6F771-4E8B-41D9-B764-BF38350D59B6}" type="presParOf" srcId="{D9EE2810-84FE-4178-AC26-8E3C36DCC130}" destId="{FEA37922-03B4-4640-A5E1-E81839916C7F}" srcOrd="0" destOrd="0" presId="urn:microsoft.com/office/officeart/2005/8/layout/process3"/>
    <dgm:cxn modelId="{6F4F57B2-FE30-4331-B875-6606DEA91F5B}" type="presParOf" srcId="{0E5316E6-3CBF-48D9-9BBA-EBC1F3CAB123}" destId="{232AFFB2-E3DC-4023-8B0F-8FE35D7884DE}" srcOrd="2" destOrd="0" presId="urn:microsoft.com/office/officeart/2005/8/layout/process3"/>
    <dgm:cxn modelId="{BACA4D64-94BE-43CD-A033-A7F4B7F88436}" type="presParOf" srcId="{232AFFB2-E3DC-4023-8B0F-8FE35D7884DE}" destId="{2396BE36-BABE-4832-B4C9-800C670E1F13}" srcOrd="0" destOrd="0" presId="urn:microsoft.com/office/officeart/2005/8/layout/process3"/>
    <dgm:cxn modelId="{903BFE5F-08B8-4ECE-A228-7D86BE47E5CB}" type="presParOf" srcId="{232AFFB2-E3DC-4023-8B0F-8FE35D7884DE}" destId="{0203A4A4-D913-4E97-A633-00085B61D05A}" srcOrd="1" destOrd="0" presId="urn:microsoft.com/office/officeart/2005/8/layout/process3"/>
    <dgm:cxn modelId="{D07843DD-9F19-4782-9850-7D4F5FAF4876}" type="presParOf" srcId="{232AFFB2-E3DC-4023-8B0F-8FE35D7884DE}" destId="{0A02B2F4-3555-4134-9239-DBC6121C5B89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D23AFC7-E549-4C70-8372-B82A47CAF454}" type="doc">
      <dgm:prSet loTypeId="urn:microsoft.com/office/officeart/2005/8/layout/process3" loCatId="process" qsTypeId="urn:microsoft.com/office/officeart/2005/8/quickstyle/simple1" qsCatId="simple" csTypeId="urn:microsoft.com/office/officeart/2005/8/colors/accent1_2" csCatId="accent1" phldr="1"/>
      <dgm:spPr/>
    </dgm:pt>
    <dgm:pt modelId="{0DFD09BE-E058-4CE4-8DD5-A7262BB6DC63}">
      <dgm:prSet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en-US" dirty="0" smtClean="0"/>
            <a:t>Problem Logic Generation</a:t>
          </a:r>
          <a:endParaRPr lang="en-US" dirty="0"/>
        </a:p>
      </dgm:t>
    </dgm:pt>
    <dgm:pt modelId="{506A1BF4-E619-463B-A6DA-744383061BA8}" type="parTrans" cxnId="{6AA843BD-B785-470C-8AA0-ADAA77BE12AB}">
      <dgm:prSet/>
      <dgm:spPr/>
      <dgm:t>
        <a:bodyPr/>
        <a:lstStyle/>
        <a:p>
          <a:endParaRPr lang="en-US"/>
        </a:p>
      </dgm:t>
    </dgm:pt>
    <dgm:pt modelId="{B0F8288D-AA80-4467-A06C-1A3C12908300}" type="sibTrans" cxnId="{6AA843BD-B785-470C-8AA0-ADAA77BE12AB}">
      <dgm:prSet/>
      <dgm:spPr>
        <a:solidFill>
          <a:schemeClr val="accent1">
            <a:tint val="60000"/>
            <a:hueOff val="0"/>
            <a:satOff val="0"/>
            <a:lumOff val="0"/>
            <a:alpha val="29000"/>
          </a:schemeClr>
        </a:solidFill>
      </dgm:spPr>
      <dgm:t>
        <a:bodyPr/>
        <a:lstStyle/>
        <a:p>
          <a:endParaRPr lang="en-US"/>
        </a:p>
      </dgm:t>
    </dgm:pt>
    <dgm:pt modelId="{D1EEFE84-D075-49F4-9716-279EF0483DA2}">
      <dgm:prSet/>
      <dgm:spPr/>
      <dgm:t>
        <a:bodyPr/>
        <a:lstStyle/>
        <a:p>
          <a:r>
            <a:rPr lang="en-US" dirty="0" smtClean="0"/>
            <a:t>Natural Language Generation</a:t>
          </a:r>
          <a:endParaRPr lang="en-US" dirty="0"/>
        </a:p>
      </dgm:t>
    </dgm:pt>
    <dgm:pt modelId="{D1C8A023-D20D-43D7-9EA8-E8479688EF97}" type="parTrans" cxnId="{7603CD86-4D30-4C64-8AB2-AFAA25C1487C}">
      <dgm:prSet/>
      <dgm:spPr/>
      <dgm:t>
        <a:bodyPr/>
        <a:lstStyle/>
        <a:p>
          <a:endParaRPr lang="en-US"/>
        </a:p>
      </dgm:t>
    </dgm:pt>
    <dgm:pt modelId="{3F9AE933-40F6-4CC6-BCA5-A02AF5F8DC6B}" type="sibTrans" cxnId="{7603CD86-4D30-4C64-8AB2-AFAA25C1487C}">
      <dgm:prSet/>
      <dgm:spPr/>
      <dgm:t>
        <a:bodyPr/>
        <a:lstStyle/>
        <a:p>
          <a:endParaRPr lang="en-US"/>
        </a:p>
      </dgm:t>
    </dgm:pt>
    <dgm:pt modelId="{93EF4646-38D2-4BF7-B1B1-9205F104E335}">
      <dgm:prSet custT="1"/>
      <dgm:spPr>
        <a:ln>
          <a:solidFill>
            <a:schemeClr val="accent1">
              <a:lumMod val="20000"/>
              <a:lumOff val="80000"/>
            </a:schemeClr>
          </a:solidFill>
        </a:ln>
      </dgm:spPr>
      <dgm:t>
        <a:bodyPr/>
        <a:lstStyle/>
        <a:p>
          <a:r>
            <a:rPr lang="en-US" sz="2800" dirty="0" smtClean="0">
              <a:solidFill>
                <a:schemeClr val="accent1">
                  <a:lumMod val="20000"/>
                  <a:lumOff val="80000"/>
                </a:schemeClr>
              </a:solidFill>
            </a:rPr>
            <a:t>Plot generation</a:t>
          </a:r>
          <a:endParaRPr lang="en-US" sz="2800" dirty="0">
            <a:solidFill>
              <a:schemeClr val="accent1">
                <a:lumMod val="20000"/>
                <a:lumOff val="80000"/>
              </a:schemeClr>
            </a:solidFill>
          </a:endParaRPr>
        </a:p>
      </dgm:t>
    </dgm:pt>
    <dgm:pt modelId="{F8FDE9D4-A4C8-4F26-8362-75885344E4FF}" type="parTrans" cxnId="{AAAB4BE2-371F-4C8E-B40A-3621D3B4301C}">
      <dgm:prSet/>
      <dgm:spPr/>
      <dgm:t>
        <a:bodyPr/>
        <a:lstStyle/>
        <a:p>
          <a:endParaRPr lang="en-US"/>
        </a:p>
      </dgm:t>
    </dgm:pt>
    <dgm:pt modelId="{FDFC58E8-620C-4914-9171-35E6B7ECCE18}" type="sibTrans" cxnId="{AAAB4BE2-371F-4C8E-B40A-3621D3B4301C}">
      <dgm:prSet/>
      <dgm:spPr/>
      <dgm:t>
        <a:bodyPr/>
        <a:lstStyle/>
        <a:p>
          <a:endParaRPr lang="en-US"/>
        </a:p>
      </dgm:t>
    </dgm:pt>
    <dgm:pt modelId="{F84DF95E-6D27-4CAC-9718-30ED0C20E858}">
      <dgm:prSet custT="1"/>
      <dgm:spPr>
        <a:ln>
          <a:solidFill>
            <a:schemeClr val="accent1">
              <a:lumMod val="20000"/>
              <a:lumOff val="80000"/>
            </a:schemeClr>
          </a:solidFill>
        </a:ln>
      </dgm:spPr>
      <dgm:t>
        <a:bodyPr/>
        <a:lstStyle/>
        <a:p>
          <a:r>
            <a:rPr lang="en-US" sz="2800" dirty="0" smtClean="0">
              <a:solidFill>
                <a:schemeClr val="accent1">
                  <a:lumMod val="20000"/>
                  <a:lumOff val="80000"/>
                </a:schemeClr>
              </a:solidFill>
            </a:rPr>
            <a:t>Discourse tropes</a:t>
          </a:r>
          <a:endParaRPr lang="en-US" sz="2800" dirty="0">
            <a:solidFill>
              <a:schemeClr val="accent1">
                <a:lumMod val="20000"/>
                <a:lumOff val="80000"/>
              </a:schemeClr>
            </a:solidFill>
          </a:endParaRPr>
        </a:p>
      </dgm:t>
    </dgm:pt>
    <dgm:pt modelId="{7E470CDD-1A63-4508-AAC2-95481AB9CA4A}" type="parTrans" cxnId="{D56CE92F-168C-404C-AFE3-93251F67C1CF}">
      <dgm:prSet/>
      <dgm:spPr/>
      <dgm:t>
        <a:bodyPr/>
        <a:lstStyle/>
        <a:p>
          <a:endParaRPr lang="en-US"/>
        </a:p>
      </dgm:t>
    </dgm:pt>
    <dgm:pt modelId="{6027E965-5E9F-4537-89B9-0BE5A34EC45B}" type="sibTrans" cxnId="{D56CE92F-168C-404C-AFE3-93251F67C1CF}">
      <dgm:prSet/>
      <dgm:spPr/>
      <dgm:t>
        <a:bodyPr/>
        <a:lstStyle/>
        <a:p>
          <a:endParaRPr lang="en-US"/>
        </a:p>
      </dgm:t>
    </dgm:pt>
    <dgm:pt modelId="{979A47F8-0D35-425D-894F-74E35D251B18}">
      <dgm:prSet custT="1"/>
      <dgm:spPr/>
      <dgm:t>
        <a:bodyPr/>
        <a:lstStyle/>
        <a:p>
          <a:r>
            <a:rPr lang="en-US" sz="2800" dirty="0" smtClean="0"/>
            <a:t>Sentence ordering</a:t>
          </a:r>
          <a:endParaRPr lang="en-US" sz="2800" dirty="0"/>
        </a:p>
      </dgm:t>
    </dgm:pt>
    <dgm:pt modelId="{8CC8943E-0AB0-499A-B0A4-B64EE3794DDA}" type="parTrans" cxnId="{A02CC630-4DB6-4796-BC50-93AF98E4571C}">
      <dgm:prSet/>
      <dgm:spPr/>
      <dgm:t>
        <a:bodyPr/>
        <a:lstStyle/>
        <a:p>
          <a:endParaRPr lang="en-US"/>
        </a:p>
      </dgm:t>
    </dgm:pt>
    <dgm:pt modelId="{A0E02020-C344-469F-85E2-F806792FD4CD}" type="sibTrans" cxnId="{A02CC630-4DB6-4796-BC50-93AF98E4571C}">
      <dgm:prSet/>
      <dgm:spPr/>
      <dgm:t>
        <a:bodyPr/>
        <a:lstStyle/>
        <a:p>
          <a:endParaRPr lang="en-US"/>
        </a:p>
      </dgm:t>
    </dgm:pt>
    <dgm:pt modelId="{D29A5D3D-B119-47DB-BD80-378216379CB9}">
      <dgm:prSet custT="1"/>
      <dgm:spPr/>
      <dgm:t>
        <a:bodyPr/>
        <a:lstStyle/>
        <a:p>
          <a:r>
            <a:rPr lang="en-US" sz="2800" dirty="0" smtClean="0"/>
            <a:t>Reference resolution</a:t>
          </a:r>
          <a:endParaRPr lang="en-US" sz="2800" dirty="0"/>
        </a:p>
      </dgm:t>
    </dgm:pt>
    <dgm:pt modelId="{1396463F-933D-48EA-AC5F-587588160A61}" type="parTrans" cxnId="{0C043A5B-8C9E-4009-88AF-E576EF3A3A1D}">
      <dgm:prSet/>
      <dgm:spPr/>
      <dgm:t>
        <a:bodyPr/>
        <a:lstStyle/>
        <a:p>
          <a:endParaRPr lang="en-US"/>
        </a:p>
      </dgm:t>
    </dgm:pt>
    <dgm:pt modelId="{C58EA697-B3DD-4075-981C-8A2542A35E97}" type="sibTrans" cxnId="{0C043A5B-8C9E-4009-88AF-E576EF3A3A1D}">
      <dgm:prSet/>
      <dgm:spPr/>
      <dgm:t>
        <a:bodyPr/>
        <a:lstStyle/>
        <a:p>
          <a:endParaRPr lang="en-US"/>
        </a:p>
      </dgm:t>
    </dgm:pt>
    <dgm:pt modelId="{0E5316E6-3CBF-48D9-9BBA-EBC1F3CAB123}" type="pres">
      <dgm:prSet presAssocID="{BD23AFC7-E549-4C70-8372-B82A47CAF454}" presName="linearFlow" presStyleCnt="0">
        <dgm:presLayoutVars>
          <dgm:dir/>
          <dgm:animLvl val="lvl"/>
          <dgm:resizeHandles val="exact"/>
        </dgm:presLayoutVars>
      </dgm:prSet>
      <dgm:spPr/>
    </dgm:pt>
    <dgm:pt modelId="{092C7FAC-29C6-424D-A7B7-4FF1E6C09AD7}" type="pres">
      <dgm:prSet presAssocID="{0DFD09BE-E058-4CE4-8DD5-A7262BB6DC63}" presName="composite" presStyleCnt="0"/>
      <dgm:spPr/>
    </dgm:pt>
    <dgm:pt modelId="{EE4EB8D4-A906-4A48-A7E8-42E8F29998F4}" type="pres">
      <dgm:prSet presAssocID="{0DFD09BE-E058-4CE4-8DD5-A7262BB6DC63}" presName="parTx" presStyleLbl="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972FB73-5E79-44D6-A303-FFF0FDA388A2}" type="pres">
      <dgm:prSet presAssocID="{0DFD09BE-E058-4CE4-8DD5-A7262BB6DC63}" presName="parSh" presStyleLbl="node1" presStyleIdx="0" presStyleCnt="2"/>
      <dgm:spPr/>
      <dgm:t>
        <a:bodyPr/>
        <a:lstStyle/>
        <a:p>
          <a:endParaRPr lang="en-US"/>
        </a:p>
      </dgm:t>
    </dgm:pt>
    <dgm:pt modelId="{B9B83A54-1893-47DB-B47C-146ADC9082DE}" type="pres">
      <dgm:prSet presAssocID="{0DFD09BE-E058-4CE4-8DD5-A7262BB6DC63}" presName="desTx" presStyleLbl="fgAcc1" presStyleIdx="0" presStyleCnt="2" custScaleY="6435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9EE2810-84FE-4178-AC26-8E3C36DCC130}" type="pres">
      <dgm:prSet presAssocID="{B0F8288D-AA80-4467-A06C-1A3C12908300}" presName="sibTrans" presStyleLbl="sibTrans2D1" presStyleIdx="0" presStyleCnt="1"/>
      <dgm:spPr/>
      <dgm:t>
        <a:bodyPr/>
        <a:lstStyle/>
        <a:p>
          <a:endParaRPr lang="en-US"/>
        </a:p>
      </dgm:t>
    </dgm:pt>
    <dgm:pt modelId="{FEA37922-03B4-4640-A5E1-E81839916C7F}" type="pres">
      <dgm:prSet presAssocID="{B0F8288D-AA80-4467-A06C-1A3C12908300}" presName="connTx" presStyleLbl="sibTrans2D1" presStyleIdx="0" presStyleCnt="1"/>
      <dgm:spPr/>
      <dgm:t>
        <a:bodyPr/>
        <a:lstStyle/>
        <a:p>
          <a:endParaRPr lang="en-US"/>
        </a:p>
      </dgm:t>
    </dgm:pt>
    <dgm:pt modelId="{232AFFB2-E3DC-4023-8B0F-8FE35D7884DE}" type="pres">
      <dgm:prSet presAssocID="{D1EEFE84-D075-49F4-9716-279EF0483DA2}" presName="composite" presStyleCnt="0"/>
      <dgm:spPr/>
    </dgm:pt>
    <dgm:pt modelId="{2396BE36-BABE-4832-B4C9-800C670E1F13}" type="pres">
      <dgm:prSet presAssocID="{D1EEFE84-D075-49F4-9716-279EF0483DA2}" presName="parTx" presStyleLbl="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203A4A4-D913-4E97-A633-00085B61D05A}" type="pres">
      <dgm:prSet presAssocID="{D1EEFE84-D075-49F4-9716-279EF0483DA2}" presName="parSh" presStyleLbl="node1" presStyleIdx="1" presStyleCnt="2"/>
      <dgm:spPr/>
      <dgm:t>
        <a:bodyPr/>
        <a:lstStyle/>
        <a:p>
          <a:endParaRPr lang="en-US"/>
        </a:p>
      </dgm:t>
    </dgm:pt>
    <dgm:pt modelId="{0A02B2F4-3555-4134-9239-DBC6121C5B89}" type="pres">
      <dgm:prSet presAssocID="{D1EEFE84-D075-49F4-9716-279EF0483DA2}" presName="desTx" presStyleLbl="fgAcc1" presStyleIdx="1" presStyleCnt="2" custScaleY="6435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DB112F6-B756-427D-8183-362CA12B4A88}" type="presOf" srcId="{D29A5D3D-B119-47DB-BD80-378216379CB9}" destId="{0A02B2F4-3555-4134-9239-DBC6121C5B89}" srcOrd="0" destOrd="1" presId="urn:microsoft.com/office/officeart/2005/8/layout/process3"/>
    <dgm:cxn modelId="{AAAB4BE2-371F-4C8E-B40A-3621D3B4301C}" srcId="{0DFD09BE-E058-4CE4-8DD5-A7262BB6DC63}" destId="{93EF4646-38D2-4BF7-B1B1-9205F104E335}" srcOrd="0" destOrd="0" parTransId="{F8FDE9D4-A4C8-4F26-8362-75885344E4FF}" sibTransId="{FDFC58E8-620C-4914-9171-35E6B7ECCE18}"/>
    <dgm:cxn modelId="{4C1B3BEC-1E62-4675-85FA-40FBAD44760A}" type="presOf" srcId="{F84DF95E-6D27-4CAC-9718-30ED0C20E858}" destId="{B9B83A54-1893-47DB-B47C-146ADC9082DE}" srcOrd="0" destOrd="1" presId="urn:microsoft.com/office/officeart/2005/8/layout/process3"/>
    <dgm:cxn modelId="{6AA843BD-B785-470C-8AA0-ADAA77BE12AB}" srcId="{BD23AFC7-E549-4C70-8372-B82A47CAF454}" destId="{0DFD09BE-E058-4CE4-8DD5-A7262BB6DC63}" srcOrd="0" destOrd="0" parTransId="{506A1BF4-E619-463B-A6DA-744383061BA8}" sibTransId="{B0F8288D-AA80-4467-A06C-1A3C12908300}"/>
    <dgm:cxn modelId="{1509B61F-572E-48D3-9D97-48A7B0E714BD}" type="presOf" srcId="{D1EEFE84-D075-49F4-9716-279EF0483DA2}" destId="{2396BE36-BABE-4832-B4C9-800C670E1F13}" srcOrd="0" destOrd="0" presId="urn:microsoft.com/office/officeart/2005/8/layout/process3"/>
    <dgm:cxn modelId="{A02CC630-4DB6-4796-BC50-93AF98E4571C}" srcId="{D1EEFE84-D075-49F4-9716-279EF0483DA2}" destId="{979A47F8-0D35-425D-894F-74E35D251B18}" srcOrd="0" destOrd="0" parTransId="{8CC8943E-0AB0-499A-B0A4-B64EE3794DDA}" sibTransId="{A0E02020-C344-469F-85E2-F806792FD4CD}"/>
    <dgm:cxn modelId="{8613D2E0-C22F-4A19-875B-15C7AE0A2D1D}" type="presOf" srcId="{B0F8288D-AA80-4467-A06C-1A3C12908300}" destId="{D9EE2810-84FE-4178-AC26-8E3C36DCC130}" srcOrd="0" destOrd="0" presId="urn:microsoft.com/office/officeart/2005/8/layout/process3"/>
    <dgm:cxn modelId="{72F59B56-7E99-47B2-992F-F37C8D0F8F7A}" type="presOf" srcId="{BD23AFC7-E549-4C70-8372-B82A47CAF454}" destId="{0E5316E6-3CBF-48D9-9BBA-EBC1F3CAB123}" srcOrd="0" destOrd="0" presId="urn:microsoft.com/office/officeart/2005/8/layout/process3"/>
    <dgm:cxn modelId="{55C2112D-374B-4441-A11B-D2E704F846B3}" type="presOf" srcId="{0DFD09BE-E058-4CE4-8DD5-A7262BB6DC63}" destId="{EE4EB8D4-A906-4A48-A7E8-42E8F29998F4}" srcOrd="0" destOrd="0" presId="urn:microsoft.com/office/officeart/2005/8/layout/process3"/>
    <dgm:cxn modelId="{0C043A5B-8C9E-4009-88AF-E576EF3A3A1D}" srcId="{D1EEFE84-D075-49F4-9716-279EF0483DA2}" destId="{D29A5D3D-B119-47DB-BD80-378216379CB9}" srcOrd="1" destOrd="0" parTransId="{1396463F-933D-48EA-AC5F-587588160A61}" sibTransId="{C58EA697-B3DD-4075-981C-8A2542A35E97}"/>
    <dgm:cxn modelId="{60E6239D-7576-4EF7-99F0-55ACFC4E25EB}" type="presOf" srcId="{B0F8288D-AA80-4467-A06C-1A3C12908300}" destId="{FEA37922-03B4-4640-A5E1-E81839916C7F}" srcOrd="1" destOrd="0" presId="urn:microsoft.com/office/officeart/2005/8/layout/process3"/>
    <dgm:cxn modelId="{B1141241-16FD-4A96-A1C5-5042659E2FEB}" type="presOf" srcId="{D1EEFE84-D075-49F4-9716-279EF0483DA2}" destId="{0203A4A4-D913-4E97-A633-00085B61D05A}" srcOrd="1" destOrd="0" presId="urn:microsoft.com/office/officeart/2005/8/layout/process3"/>
    <dgm:cxn modelId="{D56CE92F-168C-404C-AFE3-93251F67C1CF}" srcId="{0DFD09BE-E058-4CE4-8DD5-A7262BB6DC63}" destId="{F84DF95E-6D27-4CAC-9718-30ED0C20E858}" srcOrd="1" destOrd="0" parTransId="{7E470CDD-1A63-4508-AAC2-95481AB9CA4A}" sibTransId="{6027E965-5E9F-4537-89B9-0BE5A34EC45B}"/>
    <dgm:cxn modelId="{100369BD-CF23-4B63-B8BD-F2D80603F5BE}" type="presOf" srcId="{0DFD09BE-E058-4CE4-8DD5-A7262BB6DC63}" destId="{D972FB73-5E79-44D6-A303-FFF0FDA388A2}" srcOrd="1" destOrd="0" presId="urn:microsoft.com/office/officeart/2005/8/layout/process3"/>
    <dgm:cxn modelId="{EA6EC233-546F-4EBE-A900-B48A876FB16F}" type="presOf" srcId="{979A47F8-0D35-425D-894F-74E35D251B18}" destId="{0A02B2F4-3555-4134-9239-DBC6121C5B89}" srcOrd="0" destOrd="0" presId="urn:microsoft.com/office/officeart/2005/8/layout/process3"/>
    <dgm:cxn modelId="{FE179FBD-A41A-4B52-9384-29F36BFF6D52}" type="presOf" srcId="{93EF4646-38D2-4BF7-B1B1-9205F104E335}" destId="{B9B83A54-1893-47DB-B47C-146ADC9082DE}" srcOrd="0" destOrd="0" presId="urn:microsoft.com/office/officeart/2005/8/layout/process3"/>
    <dgm:cxn modelId="{7603CD86-4D30-4C64-8AB2-AFAA25C1487C}" srcId="{BD23AFC7-E549-4C70-8372-B82A47CAF454}" destId="{D1EEFE84-D075-49F4-9716-279EF0483DA2}" srcOrd="1" destOrd="0" parTransId="{D1C8A023-D20D-43D7-9EA8-E8479688EF97}" sibTransId="{3F9AE933-40F6-4CC6-BCA5-A02AF5F8DC6B}"/>
    <dgm:cxn modelId="{E2CB9189-F286-4590-B01D-13636AD9621D}" type="presParOf" srcId="{0E5316E6-3CBF-48D9-9BBA-EBC1F3CAB123}" destId="{092C7FAC-29C6-424D-A7B7-4FF1E6C09AD7}" srcOrd="0" destOrd="0" presId="urn:microsoft.com/office/officeart/2005/8/layout/process3"/>
    <dgm:cxn modelId="{E3A699DC-BD12-43CE-B78F-3E6B296A73C0}" type="presParOf" srcId="{092C7FAC-29C6-424D-A7B7-4FF1E6C09AD7}" destId="{EE4EB8D4-A906-4A48-A7E8-42E8F29998F4}" srcOrd="0" destOrd="0" presId="urn:microsoft.com/office/officeart/2005/8/layout/process3"/>
    <dgm:cxn modelId="{73F155F5-2FB0-4073-B467-0551D17EB6DB}" type="presParOf" srcId="{092C7FAC-29C6-424D-A7B7-4FF1E6C09AD7}" destId="{D972FB73-5E79-44D6-A303-FFF0FDA388A2}" srcOrd="1" destOrd="0" presId="urn:microsoft.com/office/officeart/2005/8/layout/process3"/>
    <dgm:cxn modelId="{BFDC18F3-C372-4E9D-8D67-332372319CAA}" type="presParOf" srcId="{092C7FAC-29C6-424D-A7B7-4FF1E6C09AD7}" destId="{B9B83A54-1893-47DB-B47C-146ADC9082DE}" srcOrd="2" destOrd="0" presId="urn:microsoft.com/office/officeart/2005/8/layout/process3"/>
    <dgm:cxn modelId="{1B2A4044-147A-4814-BFF3-67D5F05BC0E2}" type="presParOf" srcId="{0E5316E6-3CBF-48D9-9BBA-EBC1F3CAB123}" destId="{D9EE2810-84FE-4178-AC26-8E3C36DCC130}" srcOrd="1" destOrd="0" presId="urn:microsoft.com/office/officeart/2005/8/layout/process3"/>
    <dgm:cxn modelId="{6083FB8A-F779-40DC-BB60-81136DC6B84B}" type="presParOf" srcId="{D9EE2810-84FE-4178-AC26-8E3C36DCC130}" destId="{FEA37922-03B4-4640-A5E1-E81839916C7F}" srcOrd="0" destOrd="0" presId="urn:microsoft.com/office/officeart/2005/8/layout/process3"/>
    <dgm:cxn modelId="{C8AF7FB1-5A30-4076-AEAF-80994724B81D}" type="presParOf" srcId="{0E5316E6-3CBF-48D9-9BBA-EBC1F3CAB123}" destId="{232AFFB2-E3DC-4023-8B0F-8FE35D7884DE}" srcOrd="2" destOrd="0" presId="urn:microsoft.com/office/officeart/2005/8/layout/process3"/>
    <dgm:cxn modelId="{B953C1F8-0DC5-4E33-8379-9A135734222C}" type="presParOf" srcId="{232AFFB2-E3DC-4023-8B0F-8FE35D7884DE}" destId="{2396BE36-BABE-4832-B4C9-800C670E1F13}" srcOrd="0" destOrd="0" presId="urn:microsoft.com/office/officeart/2005/8/layout/process3"/>
    <dgm:cxn modelId="{B87B3766-4EFC-4BA6-9F65-CFA249520079}" type="presParOf" srcId="{232AFFB2-E3DC-4023-8B0F-8FE35D7884DE}" destId="{0203A4A4-D913-4E97-A633-00085B61D05A}" srcOrd="1" destOrd="0" presId="urn:microsoft.com/office/officeart/2005/8/layout/process3"/>
    <dgm:cxn modelId="{0C4CD7AF-31AB-4659-A22C-014984DC1DE7}" type="presParOf" srcId="{232AFFB2-E3DC-4023-8B0F-8FE35D7884DE}" destId="{0A02B2F4-3555-4134-9239-DBC6121C5B89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72FB73-5E79-44D6-A303-FFF0FDA388A2}">
      <dsp:nvSpPr>
        <dsp:cNvPr id="0" name=""/>
        <dsp:cNvSpPr/>
      </dsp:nvSpPr>
      <dsp:spPr>
        <a:xfrm>
          <a:off x="4510" y="601639"/>
          <a:ext cx="3872352" cy="209684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3144" tIns="263144" rIns="263144" bIns="140970" numCol="1" spcCol="1270" anchor="t" anchorCtr="0">
          <a:noAutofit/>
        </a:bodyPr>
        <a:lstStyle/>
        <a:p>
          <a:pPr lvl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700" kern="1200" dirty="0" smtClean="0"/>
            <a:t>Problem Logic Generation</a:t>
          </a:r>
          <a:endParaRPr lang="en-US" sz="3700" kern="1200" dirty="0"/>
        </a:p>
      </dsp:txBody>
      <dsp:txXfrm>
        <a:off x="4510" y="601639"/>
        <a:ext cx="3872352" cy="1397896"/>
      </dsp:txXfrm>
    </dsp:sp>
    <dsp:sp modelId="{B9B83A54-1893-47DB-B47C-146ADC9082DE}">
      <dsp:nvSpPr>
        <dsp:cNvPr id="0" name=""/>
        <dsp:cNvSpPr/>
      </dsp:nvSpPr>
      <dsp:spPr>
        <a:xfrm>
          <a:off x="797643" y="2380573"/>
          <a:ext cx="3872352" cy="136912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800" kern="1200" dirty="0" smtClean="0"/>
            <a:t>Plot generation</a:t>
          </a:r>
          <a:endParaRPr lang="en-US" sz="2800" kern="1200" dirty="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800" kern="1200" dirty="0" smtClean="0"/>
            <a:t>Discourse tropes</a:t>
          </a:r>
          <a:endParaRPr lang="en-US" sz="2800" kern="1200" dirty="0"/>
        </a:p>
      </dsp:txBody>
      <dsp:txXfrm>
        <a:off x="837743" y="2420673"/>
        <a:ext cx="3792152" cy="1288925"/>
      </dsp:txXfrm>
    </dsp:sp>
    <dsp:sp modelId="{D9EE2810-84FE-4178-AC26-8E3C36DCC130}">
      <dsp:nvSpPr>
        <dsp:cNvPr id="0" name=""/>
        <dsp:cNvSpPr/>
      </dsp:nvSpPr>
      <dsp:spPr>
        <a:xfrm rot="21599658">
          <a:off x="4463897" y="818223"/>
          <a:ext cx="1244513" cy="96410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000" kern="1200"/>
        </a:p>
      </dsp:txBody>
      <dsp:txXfrm>
        <a:off x="4463897" y="1011058"/>
        <a:ext cx="955282" cy="578461"/>
      </dsp:txXfrm>
    </dsp:sp>
    <dsp:sp modelId="{0203A4A4-D913-4E97-A633-00085B61D05A}">
      <dsp:nvSpPr>
        <dsp:cNvPr id="0" name=""/>
        <dsp:cNvSpPr/>
      </dsp:nvSpPr>
      <dsp:spPr>
        <a:xfrm>
          <a:off x="6225001" y="601021"/>
          <a:ext cx="3872352" cy="209684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3144" tIns="263144" rIns="263144" bIns="140970" numCol="1" spcCol="1270" anchor="t" anchorCtr="0">
          <a:noAutofit/>
        </a:bodyPr>
        <a:lstStyle/>
        <a:p>
          <a:pPr lvl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700" kern="1200" dirty="0" smtClean="0"/>
            <a:t>Natural Language Generation</a:t>
          </a:r>
          <a:endParaRPr lang="en-US" sz="3700" kern="1200" dirty="0"/>
        </a:p>
      </dsp:txBody>
      <dsp:txXfrm>
        <a:off x="6225001" y="601021"/>
        <a:ext cx="3872352" cy="1397896"/>
      </dsp:txXfrm>
    </dsp:sp>
    <dsp:sp modelId="{0A02B2F4-3555-4134-9239-DBC6121C5B89}">
      <dsp:nvSpPr>
        <dsp:cNvPr id="0" name=""/>
        <dsp:cNvSpPr/>
      </dsp:nvSpPr>
      <dsp:spPr>
        <a:xfrm>
          <a:off x="7018133" y="2378719"/>
          <a:ext cx="3872352" cy="137159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800" kern="1200" dirty="0" smtClean="0"/>
            <a:t>Sentence ordering</a:t>
          </a:r>
          <a:endParaRPr lang="en-US" sz="2800" kern="1200" dirty="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800" kern="1200" dirty="0" smtClean="0"/>
            <a:t>Reference resolution</a:t>
          </a:r>
          <a:endParaRPr lang="en-US" sz="2800" kern="1200" dirty="0"/>
        </a:p>
      </dsp:txBody>
      <dsp:txXfrm>
        <a:off x="7058306" y="2418892"/>
        <a:ext cx="3792006" cy="129125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72FB73-5E79-44D6-A303-FFF0FDA388A2}">
      <dsp:nvSpPr>
        <dsp:cNvPr id="0" name=""/>
        <dsp:cNvSpPr/>
      </dsp:nvSpPr>
      <dsp:spPr>
        <a:xfrm>
          <a:off x="4510" y="601021"/>
          <a:ext cx="3872352" cy="209684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3144" tIns="263144" rIns="263144" bIns="140970" numCol="1" spcCol="1270" anchor="t" anchorCtr="0">
          <a:noAutofit/>
        </a:bodyPr>
        <a:lstStyle/>
        <a:p>
          <a:pPr lvl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700" kern="1200" dirty="0" smtClean="0"/>
            <a:t>Problem Logic Generation</a:t>
          </a:r>
          <a:endParaRPr lang="en-US" sz="3700" kern="1200" dirty="0"/>
        </a:p>
      </dsp:txBody>
      <dsp:txXfrm>
        <a:off x="4510" y="601021"/>
        <a:ext cx="3872352" cy="1397896"/>
      </dsp:txXfrm>
    </dsp:sp>
    <dsp:sp modelId="{B9B83A54-1893-47DB-B47C-146ADC9082DE}">
      <dsp:nvSpPr>
        <dsp:cNvPr id="0" name=""/>
        <dsp:cNvSpPr/>
      </dsp:nvSpPr>
      <dsp:spPr>
        <a:xfrm>
          <a:off x="797643" y="2378719"/>
          <a:ext cx="3872352" cy="137159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800" kern="1200" dirty="0" smtClean="0"/>
            <a:t>Plot generation</a:t>
          </a:r>
          <a:endParaRPr lang="en-US" sz="2800" kern="1200" dirty="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800" kern="1200" dirty="0" smtClean="0"/>
            <a:t>Discourse tropes</a:t>
          </a:r>
          <a:endParaRPr lang="en-US" sz="2800" kern="1200" dirty="0"/>
        </a:p>
      </dsp:txBody>
      <dsp:txXfrm>
        <a:off x="837816" y="2418892"/>
        <a:ext cx="3792006" cy="1291251"/>
      </dsp:txXfrm>
    </dsp:sp>
    <dsp:sp modelId="{D9EE2810-84FE-4178-AC26-8E3C36DCC130}">
      <dsp:nvSpPr>
        <dsp:cNvPr id="0" name=""/>
        <dsp:cNvSpPr/>
      </dsp:nvSpPr>
      <dsp:spPr>
        <a:xfrm>
          <a:off x="4463897" y="817917"/>
          <a:ext cx="1244513" cy="964103"/>
        </a:xfrm>
        <a:prstGeom prst="rightArrow">
          <a:avLst>
            <a:gd name="adj1" fmla="val 60000"/>
            <a:gd name="adj2" fmla="val 50000"/>
          </a:avLst>
        </a:prstGeom>
        <a:solidFill>
          <a:srgbClr val="ACC4E5">
            <a:alpha val="2902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000" kern="1200"/>
        </a:p>
      </dsp:txBody>
      <dsp:txXfrm>
        <a:off x="4463897" y="1010738"/>
        <a:ext cx="955282" cy="578461"/>
      </dsp:txXfrm>
    </dsp:sp>
    <dsp:sp modelId="{0203A4A4-D913-4E97-A633-00085B61D05A}">
      <dsp:nvSpPr>
        <dsp:cNvPr id="0" name=""/>
        <dsp:cNvSpPr/>
      </dsp:nvSpPr>
      <dsp:spPr>
        <a:xfrm>
          <a:off x="6225001" y="601021"/>
          <a:ext cx="3872352" cy="2096845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3144" tIns="263144" rIns="263144" bIns="140970" numCol="1" spcCol="1270" anchor="t" anchorCtr="0">
          <a:noAutofit/>
        </a:bodyPr>
        <a:lstStyle/>
        <a:p>
          <a:pPr lvl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700" kern="1200" dirty="0" smtClean="0"/>
            <a:t>Natural Language Generation</a:t>
          </a:r>
          <a:endParaRPr lang="en-US" sz="3700" kern="1200" dirty="0"/>
        </a:p>
      </dsp:txBody>
      <dsp:txXfrm>
        <a:off x="6225001" y="601021"/>
        <a:ext cx="3872352" cy="1397896"/>
      </dsp:txXfrm>
    </dsp:sp>
    <dsp:sp modelId="{0A02B2F4-3555-4134-9239-DBC6121C5B89}">
      <dsp:nvSpPr>
        <dsp:cNvPr id="0" name=""/>
        <dsp:cNvSpPr/>
      </dsp:nvSpPr>
      <dsp:spPr>
        <a:xfrm>
          <a:off x="7018133" y="2378719"/>
          <a:ext cx="3872352" cy="137159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lumMod val="20000"/>
              <a:lumOff val="8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800" kern="1200" dirty="0" smtClean="0">
              <a:solidFill>
                <a:schemeClr val="accent1">
                  <a:lumMod val="20000"/>
                  <a:lumOff val="80000"/>
                </a:schemeClr>
              </a:solidFill>
            </a:rPr>
            <a:t>Sentence ordering</a:t>
          </a:r>
          <a:endParaRPr lang="en-US" sz="2800" kern="1200" dirty="0">
            <a:solidFill>
              <a:schemeClr val="accent1">
                <a:lumMod val="20000"/>
                <a:lumOff val="80000"/>
              </a:schemeClr>
            </a:solidFill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800" kern="1200" dirty="0" smtClean="0">
              <a:solidFill>
                <a:schemeClr val="accent1">
                  <a:lumMod val="20000"/>
                  <a:lumOff val="80000"/>
                </a:schemeClr>
              </a:solidFill>
            </a:rPr>
            <a:t>Reference resolution</a:t>
          </a:r>
          <a:endParaRPr lang="en-US" sz="2800" kern="1200" dirty="0">
            <a:solidFill>
              <a:schemeClr val="accent1">
                <a:lumMod val="20000"/>
                <a:lumOff val="80000"/>
              </a:schemeClr>
            </a:solidFill>
          </a:endParaRPr>
        </a:p>
      </dsp:txBody>
      <dsp:txXfrm>
        <a:off x="7058306" y="2418892"/>
        <a:ext cx="3792006" cy="129125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72FB73-5E79-44D6-A303-FFF0FDA388A2}">
      <dsp:nvSpPr>
        <dsp:cNvPr id="0" name=""/>
        <dsp:cNvSpPr/>
      </dsp:nvSpPr>
      <dsp:spPr>
        <a:xfrm>
          <a:off x="4510" y="601021"/>
          <a:ext cx="3872352" cy="2096845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3144" tIns="263144" rIns="263144" bIns="140970" numCol="1" spcCol="1270" anchor="t" anchorCtr="0">
          <a:noAutofit/>
        </a:bodyPr>
        <a:lstStyle/>
        <a:p>
          <a:pPr lvl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700" kern="1200" dirty="0" smtClean="0"/>
            <a:t>Problem Logic Generation</a:t>
          </a:r>
          <a:endParaRPr lang="en-US" sz="3700" kern="1200" dirty="0"/>
        </a:p>
      </dsp:txBody>
      <dsp:txXfrm>
        <a:off x="4510" y="601021"/>
        <a:ext cx="3872352" cy="1397896"/>
      </dsp:txXfrm>
    </dsp:sp>
    <dsp:sp modelId="{B9B83A54-1893-47DB-B47C-146ADC9082DE}">
      <dsp:nvSpPr>
        <dsp:cNvPr id="0" name=""/>
        <dsp:cNvSpPr/>
      </dsp:nvSpPr>
      <dsp:spPr>
        <a:xfrm>
          <a:off x="797643" y="2378719"/>
          <a:ext cx="3872352" cy="137159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lumMod val="20000"/>
              <a:lumOff val="8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800" kern="1200" dirty="0" smtClean="0">
              <a:solidFill>
                <a:schemeClr val="accent1">
                  <a:lumMod val="20000"/>
                  <a:lumOff val="80000"/>
                </a:schemeClr>
              </a:solidFill>
            </a:rPr>
            <a:t>Plot generation</a:t>
          </a:r>
          <a:endParaRPr lang="en-US" sz="2800" kern="1200" dirty="0">
            <a:solidFill>
              <a:schemeClr val="accent1">
                <a:lumMod val="20000"/>
                <a:lumOff val="80000"/>
              </a:schemeClr>
            </a:solidFill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800" kern="1200" dirty="0" smtClean="0">
              <a:solidFill>
                <a:schemeClr val="accent1">
                  <a:lumMod val="20000"/>
                  <a:lumOff val="80000"/>
                </a:schemeClr>
              </a:solidFill>
            </a:rPr>
            <a:t>Discourse tropes</a:t>
          </a:r>
          <a:endParaRPr lang="en-US" sz="2800" kern="1200" dirty="0">
            <a:solidFill>
              <a:schemeClr val="accent1">
                <a:lumMod val="20000"/>
                <a:lumOff val="80000"/>
              </a:schemeClr>
            </a:solidFill>
          </a:endParaRPr>
        </a:p>
      </dsp:txBody>
      <dsp:txXfrm>
        <a:off x="837816" y="2418892"/>
        <a:ext cx="3792006" cy="1291251"/>
      </dsp:txXfrm>
    </dsp:sp>
    <dsp:sp modelId="{D9EE2810-84FE-4178-AC26-8E3C36DCC130}">
      <dsp:nvSpPr>
        <dsp:cNvPr id="0" name=""/>
        <dsp:cNvSpPr/>
      </dsp:nvSpPr>
      <dsp:spPr>
        <a:xfrm>
          <a:off x="4463897" y="817917"/>
          <a:ext cx="1244513" cy="96410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 val="29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000" kern="1200"/>
        </a:p>
      </dsp:txBody>
      <dsp:txXfrm>
        <a:off x="4463897" y="1010738"/>
        <a:ext cx="955282" cy="578461"/>
      </dsp:txXfrm>
    </dsp:sp>
    <dsp:sp modelId="{0203A4A4-D913-4E97-A633-00085B61D05A}">
      <dsp:nvSpPr>
        <dsp:cNvPr id="0" name=""/>
        <dsp:cNvSpPr/>
      </dsp:nvSpPr>
      <dsp:spPr>
        <a:xfrm>
          <a:off x="6225001" y="601021"/>
          <a:ext cx="3872352" cy="209684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3144" tIns="263144" rIns="263144" bIns="140970" numCol="1" spcCol="1270" anchor="t" anchorCtr="0">
          <a:noAutofit/>
        </a:bodyPr>
        <a:lstStyle/>
        <a:p>
          <a:pPr lvl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700" kern="1200" dirty="0" smtClean="0"/>
            <a:t>Natural Language Generation</a:t>
          </a:r>
          <a:endParaRPr lang="en-US" sz="3700" kern="1200" dirty="0"/>
        </a:p>
      </dsp:txBody>
      <dsp:txXfrm>
        <a:off x="6225001" y="601021"/>
        <a:ext cx="3872352" cy="1397896"/>
      </dsp:txXfrm>
    </dsp:sp>
    <dsp:sp modelId="{0A02B2F4-3555-4134-9239-DBC6121C5B89}">
      <dsp:nvSpPr>
        <dsp:cNvPr id="0" name=""/>
        <dsp:cNvSpPr/>
      </dsp:nvSpPr>
      <dsp:spPr>
        <a:xfrm>
          <a:off x="7018133" y="2378719"/>
          <a:ext cx="3872352" cy="137159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800" kern="1200" dirty="0" smtClean="0"/>
            <a:t>Sentence ordering</a:t>
          </a:r>
          <a:endParaRPr lang="en-US" sz="2800" kern="1200" dirty="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800" kern="1200" dirty="0" smtClean="0"/>
            <a:t>Reference resolution</a:t>
          </a:r>
          <a:endParaRPr lang="en-US" sz="2800" kern="1200" dirty="0"/>
        </a:p>
      </dsp:txBody>
      <dsp:txXfrm>
        <a:off x="7058306" y="2418892"/>
        <a:ext cx="3792006" cy="129125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40CEFD-C98C-4633-962F-3B1E028000E7}" type="datetimeFigureOut">
              <a:rPr lang="en-US" smtClean="0"/>
              <a:t>7/28/2015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A4AE2D-E94E-476F-83E5-F6916B4D0A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0828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CF44A3-C94F-43AE-9A17-1AFD93416E8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7582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A4AE2D-E94E-476F-83E5-F6916B4D0A7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32020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CF44A3-C94F-43AE-9A17-1AFD93416E8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82192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CF44A3-C94F-43AE-9A17-1AFD93416E8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78810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Describe the Logic generation</a:t>
            </a:r>
            <a:r>
              <a:rPr lang="en-US" baseline="0" dirty="0" smtClean="0"/>
              <a:t> first.</a:t>
            </a:r>
          </a:p>
          <a:p>
            <a:r>
              <a:rPr lang="en-US" baseline="0" dirty="0" smtClean="0"/>
              <a:t>The logic of a problem is all generated using answer-set programming, and this process is done in steps.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5A174A-C7E3-413A-BC04-3D02CC49D0C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89081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CF44A3-C94F-43AE-9A17-1AFD93416E8A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43308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CF44A3-C94F-43AE-9A17-1AFD93416E8A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83458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EFA68-3853-4D1C-86D5-F39A582177DD}" type="datetime1">
              <a:rPr lang="en-US" smtClean="0"/>
              <a:t>7/28/2015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FF0C-F217-483F-BB9D-47D00493DD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56452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9E2E3-B397-4543-A775-467C5DF11F96}" type="datetime1">
              <a:rPr lang="en-US" smtClean="0"/>
              <a:t>7/28/2015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FF0C-F217-483F-BB9D-47D00493DD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71157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A7457-5E9E-4B2B-B21A-AF03C891F8B4}" type="datetime1">
              <a:rPr lang="en-US" smtClean="0"/>
              <a:t>7/28/2015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FF0C-F217-483F-BB9D-47D00493DD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1263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0097C-D18C-4234-850C-3624EDC41D6E}" type="datetime1">
              <a:rPr lang="en-US" smtClean="0"/>
              <a:t>7/28/2015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FF0C-F217-483F-BB9D-47D00493DD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23657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D308F-3A1A-4094-AEAE-9E9442BAE41B}" type="datetime1">
              <a:rPr lang="en-US" smtClean="0"/>
              <a:t>7/28/2015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FF0C-F217-483F-BB9D-47D00493DD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59304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B4FEE-FDEC-452C-887C-B411A9B07474}" type="datetime1">
              <a:rPr lang="en-US" smtClean="0"/>
              <a:t>7/28/2015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FF0C-F217-483F-BB9D-47D00493DD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8590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1E927-B988-4CBB-95DB-372A516B573A}" type="datetime1">
              <a:rPr lang="en-US" smtClean="0"/>
              <a:t>7/28/2015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FF0C-F217-483F-BB9D-47D00493DD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707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5BEB8-A642-4358-A5EB-AD528162DF59}" type="datetime1">
              <a:rPr lang="en-US" smtClean="0"/>
              <a:t>7/28/2015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FF0C-F217-483F-BB9D-47D00493DD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44565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5F8C9-DDE7-4D95-9BC1-14618F32C699}" type="datetime1">
              <a:rPr lang="en-US" smtClean="0"/>
              <a:t>7/28/2015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FF0C-F217-483F-BB9D-47D00493DD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6928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741A3-2F2E-4A5D-9E3E-841C3FDEA53D}" type="datetime1">
              <a:rPr lang="en-US" smtClean="0"/>
              <a:t>7/28/2015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FF0C-F217-483F-BB9D-47D00493DD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48433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9C4AE-8ED5-4112-9DCE-F3D452E0E66A}" type="datetime1">
              <a:rPr lang="en-US" smtClean="0"/>
              <a:t>7/28/2015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FF0C-F217-483F-BB9D-47D00493DD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38735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F026E-0EDA-47F5-9578-CACF69E56170}" type="datetime1">
              <a:rPr lang="en-US" smtClean="0"/>
              <a:t>7/28/2015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FF0C-F217-483F-BB9D-47D00493DD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791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E0C17-374E-4E85-8570-3A95527E4E56}" type="datetime1">
              <a:rPr lang="en-US" smtClean="0"/>
              <a:t>7/28/2015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FF0C-F217-483F-BB9D-47D00493DD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82035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2BA3E-1E5F-426A-8984-033AA7F7DF37}" type="datetime1">
              <a:rPr lang="en-US" smtClean="0"/>
              <a:t>7/28/2015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FF0C-F217-483F-BB9D-47D00493DD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863582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87B5B-F8AE-4592-95DC-BAEC34093243}" type="datetime1">
              <a:rPr lang="en-US" smtClean="0"/>
              <a:t>7/28/2015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FF0C-F217-483F-BB9D-47D00493DD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230314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607C0-E0C6-4990-9247-16ECC91811DE}" type="datetimeFigureOut">
              <a:rPr lang="en-US" smtClean="0"/>
              <a:t>7/28/2015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FF0C-F217-483F-BB9D-47D00493DD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939112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607C0-E0C6-4990-9247-16ECC91811DE}" type="datetimeFigureOut">
              <a:rPr lang="en-US" smtClean="0"/>
              <a:t>7/28/2015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FF0C-F217-483F-BB9D-47D00493DD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723818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607C0-E0C6-4990-9247-16ECC91811DE}" type="datetimeFigureOut">
              <a:rPr lang="en-US" smtClean="0"/>
              <a:t>7/28/2015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FF0C-F217-483F-BB9D-47D00493DD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561209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607C0-E0C6-4990-9247-16ECC91811DE}" type="datetimeFigureOut">
              <a:rPr lang="en-US" smtClean="0"/>
              <a:t>7/28/2015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FF0C-F217-483F-BB9D-47D00493DD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905859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607C0-E0C6-4990-9247-16ECC91811DE}" type="datetimeFigureOut">
              <a:rPr lang="en-US" smtClean="0"/>
              <a:t>7/28/2015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FF0C-F217-483F-BB9D-47D00493DD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45584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607C0-E0C6-4990-9247-16ECC91811DE}" type="datetimeFigureOut">
              <a:rPr lang="en-US" smtClean="0"/>
              <a:t>7/28/2015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FF0C-F217-483F-BB9D-47D00493DD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98070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607C0-E0C6-4990-9247-16ECC91811DE}" type="datetimeFigureOut">
              <a:rPr lang="en-US" smtClean="0"/>
              <a:t>7/28/2015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FF0C-F217-483F-BB9D-47D00493DD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82611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045BF-EF8F-4D8C-B1F7-BE4EF82996E7}" type="datetime1">
              <a:rPr lang="en-US" smtClean="0"/>
              <a:t>7/28/2015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FF0C-F217-483F-BB9D-47D00493DD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716596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607C0-E0C6-4990-9247-16ECC91811DE}" type="datetimeFigureOut">
              <a:rPr lang="en-US" smtClean="0"/>
              <a:t>7/28/2015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FF0C-F217-483F-BB9D-47D00493DD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414314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607C0-E0C6-4990-9247-16ECC91811DE}" type="datetimeFigureOut">
              <a:rPr lang="en-US" smtClean="0"/>
              <a:t>7/28/2015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FF0C-F217-483F-BB9D-47D00493DD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93099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607C0-E0C6-4990-9247-16ECC91811DE}" type="datetimeFigureOut">
              <a:rPr lang="en-US" smtClean="0"/>
              <a:t>7/28/2015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FF0C-F217-483F-BB9D-47D00493DD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473929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607C0-E0C6-4990-9247-16ECC91811DE}" type="datetimeFigureOut">
              <a:rPr lang="en-US" smtClean="0"/>
              <a:t>7/28/2015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FF0C-F217-483F-BB9D-47D00493DD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52129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C345A-4B69-4B9F-B10B-704C7024B94B}" type="datetime1">
              <a:rPr lang="en-US" smtClean="0"/>
              <a:t>7/28/2015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FF0C-F217-483F-BB9D-47D00493DD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4680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FD821-F9CA-4D34-B2A5-93C9B4FEC17A}" type="datetime1">
              <a:rPr lang="en-US" smtClean="0"/>
              <a:t>7/28/2015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FF0C-F217-483F-BB9D-47D00493DD4D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6330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A065B-8D7E-4643-B5A2-9A1C5F40521D}" type="datetime1">
              <a:rPr lang="en-US" smtClean="0"/>
              <a:t>7/28/2015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FF0C-F217-483F-BB9D-47D00493DD4D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52189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B2187-2F8E-4397-871D-76702B56F9BB}" type="datetime1">
              <a:rPr lang="en-US" smtClean="0"/>
              <a:t>7/28/2015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FF0C-F217-483F-BB9D-47D00493DD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579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BAE7C-C2C9-4397-84DE-7C7D68E9C84E}" type="datetime1">
              <a:rPr lang="en-US" smtClean="0"/>
              <a:t>7/28/2015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FF0C-F217-483F-BB9D-47D00493DD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2452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BFE93-E1DB-4860-B2E0-8C5A6649EF98}" type="datetime1">
              <a:rPr lang="en-US" smtClean="0"/>
              <a:t>7/28/2015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FF0C-F217-483F-BB9D-47D00493DD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3419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88ABF7B-691A-427A-B2D7-6B2AC353DEC0}" type="datetime1">
              <a:rPr lang="en-US" smtClean="0"/>
              <a:t>7/28/2015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4EFF0C-F217-483F-BB9D-47D00493DD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43127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A1C684-FC6F-477C-94DE-94C066693AED}" type="datetime1">
              <a:rPr lang="en-US" smtClean="0"/>
              <a:t>7/28/2015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4EFF0C-F217-483F-BB9D-47D00493DD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09185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B607C0-E0C6-4990-9247-16ECC91811DE}" type="datetimeFigureOut">
              <a:rPr lang="en-US" smtClean="0"/>
              <a:t>7/28/2015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4EFF0C-F217-483F-BB9D-47D00493DD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4056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png"/><Relationship Id="rId3" Type="http://schemas.openxmlformats.org/officeDocument/2006/relationships/image" Target="../media/image8.pn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2" Type="http://schemas.openxmlformats.org/officeDocument/2006/relationships/image" Target="../media/image13.png"/><Relationship Id="rId16" Type="http://schemas.openxmlformats.org/officeDocument/2006/relationships/image" Target="../media/image29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png"/><Relationship Id="rId15" Type="http://schemas.openxmlformats.org/officeDocument/2006/relationships/image" Target="../media/image18.pn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Relationship Id="rId14" Type="http://schemas.openxmlformats.org/officeDocument/2006/relationships/image" Target="../media/image1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0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5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0.png"/><Relationship Id="rId2" Type="http://schemas.openxmlformats.org/officeDocument/2006/relationships/image" Target="../media/image44.WMF"/><Relationship Id="rId1" Type="http://schemas.openxmlformats.org/officeDocument/2006/relationships/slideLayout" Target="../slideLayouts/slideLayout13.xml"/><Relationship Id="rId4" Type="http://schemas.openxmlformats.org/officeDocument/2006/relationships/hyperlink" Target="mailto:polozov@cs.washington.edu" TargetMode="Externa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0.png"/><Relationship Id="rId1" Type="http://schemas.openxmlformats.org/officeDocument/2006/relationships/slideLayout" Target="../slideLayouts/slideLayout2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0.png"/><Relationship Id="rId1" Type="http://schemas.openxmlformats.org/officeDocument/2006/relationships/slideLayout" Target="../slideLayouts/slideLayout2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50.png"/><Relationship Id="rId1" Type="http://schemas.openxmlformats.org/officeDocument/2006/relationships/slideLayout" Target="../slideLayouts/slideLayout24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40.png"/><Relationship Id="rId1" Type="http://schemas.openxmlformats.org/officeDocument/2006/relationships/slideLayout" Target="../slideLayouts/slideLayout24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40.png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61.pn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0.png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0.png"/><Relationship Id="rId5" Type="http://schemas.openxmlformats.org/officeDocument/2006/relationships/image" Target="../media/image5.PNG"/><Relationship Id="rId4" Type="http://schemas.openxmlformats.org/officeDocument/2006/relationships/image" Target="../media/image5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0.png"/><Relationship Id="rId5" Type="http://schemas.openxmlformats.org/officeDocument/2006/relationships/image" Target="../media/image5.PNG"/><Relationship Id="rId4" Type="http://schemas.openxmlformats.org/officeDocument/2006/relationships/image" Target="../media/image5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Personalized Mathematical Word Problem Generation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9"/>
            <a:ext cx="9144000" cy="1892988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10000"/>
              </a:lnSpc>
            </a:pPr>
            <a:r>
              <a:rPr lang="en-US" dirty="0"/>
              <a:t>Oleksandr Polozov</a:t>
            </a:r>
            <a:r>
              <a:rPr lang="en-US" baseline="30000" dirty="0" smtClean="0">
                <a:solidFill>
                  <a:srgbClr val="777777"/>
                </a:solidFill>
              </a:rPr>
              <a:t>*</a:t>
            </a:r>
            <a:r>
              <a:rPr lang="en-US" dirty="0" smtClean="0"/>
              <a:t>  	Eleanor O’Rourke</a:t>
            </a:r>
            <a:r>
              <a:rPr lang="en-US" baseline="30000" dirty="0" smtClean="0">
                <a:solidFill>
                  <a:srgbClr val="777777"/>
                </a:solidFill>
              </a:rPr>
              <a:t>*</a:t>
            </a:r>
            <a:r>
              <a:rPr lang="en-US" dirty="0" smtClean="0"/>
              <a:t> 	Adam M. Smith</a:t>
            </a:r>
            <a:r>
              <a:rPr lang="en-US" baseline="30000" dirty="0" smtClean="0">
                <a:solidFill>
                  <a:srgbClr val="777777"/>
                </a:solidFill>
              </a:rPr>
              <a:t>*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 Luke </a:t>
            </a:r>
            <a:r>
              <a:rPr lang="en-US" dirty="0"/>
              <a:t>Zettlemoyer</a:t>
            </a:r>
            <a:r>
              <a:rPr lang="en-US" baseline="30000" dirty="0" smtClean="0">
                <a:solidFill>
                  <a:srgbClr val="777777"/>
                </a:solidFill>
              </a:rPr>
              <a:t>*</a:t>
            </a:r>
            <a:r>
              <a:rPr lang="en-US" dirty="0" smtClean="0"/>
              <a:t> 	  Sumit </a:t>
            </a:r>
            <a:r>
              <a:rPr lang="en-US" dirty="0" err="1" smtClean="0"/>
              <a:t>Gulwani</a:t>
            </a:r>
            <a:r>
              <a:rPr lang="en-US" baseline="30000" dirty="0" err="1" smtClean="0">
                <a:solidFill>
                  <a:srgbClr val="777777"/>
                </a:solidFill>
              </a:rPr>
              <a:t>ǂ</a:t>
            </a:r>
            <a:r>
              <a:rPr lang="en-US" dirty="0" smtClean="0"/>
              <a:t> 	Zoran </a:t>
            </a:r>
            <a:r>
              <a:rPr lang="en-US" dirty="0"/>
              <a:t>Popović</a:t>
            </a:r>
            <a:r>
              <a:rPr lang="en-US" baseline="30000" dirty="0">
                <a:solidFill>
                  <a:srgbClr val="777777"/>
                </a:solidFill>
              </a:rPr>
              <a:t>*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baseline="30000" dirty="0">
                <a:solidFill>
                  <a:srgbClr val="777777"/>
                </a:solidFill>
              </a:rPr>
              <a:t>*</a:t>
            </a:r>
            <a:r>
              <a:rPr lang="en-US" dirty="0"/>
              <a:t> University of Washington</a:t>
            </a:r>
          </a:p>
          <a:p>
            <a:pPr>
              <a:lnSpc>
                <a:spcPct val="110000"/>
              </a:lnSpc>
            </a:pPr>
            <a:r>
              <a:rPr lang="en-US" baseline="30000" dirty="0">
                <a:solidFill>
                  <a:srgbClr val="777777"/>
                </a:solidFill>
              </a:rPr>
              <a:t>ǂ</a:t>
            </a:r>
            <a:r>
              <a:rPr lang="en-US" dirty="0"/>
              <a:t> Microsoft Research</a:t>
            </a:r>
          </a:p>
          <a:p>
            <a:pPr>
              <a:lnSpc>
                <a:spcPct val="110000"/>
              </a:lnSpc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24977-9CEC-440F-A1BF-40CC258098F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6795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 Generator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08273115"/>
              </p:ext>
            </p:extLst>
          </p:nvPr>
        </p:nvGraphicFramePr>
        <p:xfrm>
          <a:off x="838199" y="1825625"/>
          <a:ext cx="10894997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24977-9CEC-440F-A1BF-40CC258098F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950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 Generator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72673057"/>
              </p:ext>
            </p:extLst>
          </p:nvPr>
        </p:nvGraphicFramePr>
        <p:xfrm>
          <a:off x="838199" y="1825625"/>
          <a:ext cx="10894997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24977-9CEC-440F-A1BF-40CC258098F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8227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 algn="ctr">
                  <a:buNone/>
                </a:pPr>
                <a:r>
                  <a:rPr lang="en-US" sz="6000" dirty="0" smtClean="0">
                    <a:solidFill>
                      <a:schemeClr val="accent3">
                        <a:lumMod val="75000"/>
                      </a:schemeClr>
                    </a:solidFill>
                    <a:latin typeface="+mj-lt"/>
                  </a:rPr>
                  <a:t>Problem Generation </a:t>
                </a:r>
                <a14:m>
                  <m:oMath xmlns:m="http://schemas.openxmlformats.org/officeDocument/2006/math">
                    <m:r>
                      <a:rPr lang="en-US" sz="6000" b="0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en-US" sz="6000" dirty="0" smtClean="0">
                  <a:solidFill>
                    <a:schemeClr val="accent3">
                      <a:lumMod val="75000"/>
                    </a:schemeClr>
                  </a:solidFill>
                  <a:latin typeface="+mj-lt"/>
                </a:endParaRPr>
              </a:p>
              <a:p>
                <a:pPr marL="0" indent="0" algn="ctr">
                  <a:spcBef>
                    <a:spcPts val="2400"/>
                  </a:spcBef>
                  <a:buNone/>
                </a:pPr>
                <a:r>
                  <a:rPr lang="en-US" sz="6000" dirty="0">
                    <a:solidFill>
                      <a:schemeClr val="accent3">
                        <a:lumMod val="75000"/>
                      </a:schemeClr>
                    </a:solidFill>
                  </a:rPr>
                  <a:t>D</a:t>
                </a:r>
                <a:r>
                  <a:rPr lang="en-US" sz="6000" dirty="0" smtClean="0">
                    <a:solidFill>
                      <a:schemeClr val="accent3">
                        <a:lumMod val="75000"/>
                      </a:schemeClr>
                    </a:solidFill>
                  </a:rPr>
                  <a:t>eclaratively </a:t>
                </a:r>
                <a:r>
                  <a:rPr lang="en-US" sz="6000" dirty="0">
                    <a:solidFill>
                      <a:schemeClr val="accent3">
                        <a:lumMod val="75000"/>
                      </a:schemeClr>
                    </a:solidFill>
                  </a:rPr>
                  <a:t>constrained </a:t>
                </a:r>
                <a:r>
                  <a:rPr lang="en-US" sz="6000" dirty="0">
                    <a:solidFill>
                      <a:schemeClr val="accent3">
                        <a:lumMod val="75000"/>
                      </a:schemeClr>
                    </a:solidFill>
                    <a:latin typeface="+mj-lt"/>
                  </a:rPr>
                  <a:t>s</a:t>
                </a:r>
                <a:r>
                  <a:rPr lang="en-US" sz="6000" dirty="0" smtClean="0">
                    <a:solidFill>
                      <a:schemeClr val="accent3">
                        <a:lumMod val="75000"/>
                      </a:schemeClr>
                    </a:solidFill>
                    <a:latin typeface="+mj-lt"/>
                  </a:rPr>
                  <a:t>ynthesis of logical graphs</a:t>
                </a:r>
                <a:br>
                  <a:rPr lang="en-US" sz="6000" dirty="0" smtClean="0">
                    <a:solidFill>
                      <a:schemeClr val="accent3">
                        <a:lumMod val="75000"/>
                      </a:schemeClr>
                    </a:solidFill>
                    <a:latin typeface="+mj-lt"/>
                  </a:rPr>
                </a:br>
                <a:r>
                  <a:rPr lang="en-US" sz="6000" dirty="0" smtClean="0">
                    <a:solidFill>
                      <a:schemeClr val="accent3">
                        <a:lumMod val="75000"/>
                      </a:schemeClr>
                    </a:solidFill>
                    <a:latin typeface="+mj-lt"/>
                  </a:rPr>
                  <a:t>that represent abstract plots</a:t>
                </a:r>
                <a:endParaRPr lang="en-US" sz="6000" dirty="0">
                  <a:solidFill>
                    <a:schemeClr val="accent3">
                      <a:lumMod val="75000"/>
                    </a:schemeClr>
                  </a:solidFill>
                  <a:latin typeface="+mj-lt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t="-63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FF0C-F217-483F-BB9D-47D00493DD4D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982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 Logic Generation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838200" y="1825625"/>
            <a:ext cx="2415726" cy="12003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Math: addition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Setting: Fantasy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Character: Ellie</a:t>
            </a:r>
            <a:endParaRPr lang="en-US" sz="24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24977-9CEC-440F-A1BF-40CC258098F9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7133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Step 1: Equation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838200" y="1825625"/>
                <a:ext cx="2736455" cy="1200329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non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400" dirty="0" smtClean="0"/>
                  <a:t>Math: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400" b="0" i="1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400" b="0" i="1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+12</m:t>
                    </m:r>
                  </m:oMath>
                </a14:m>
                <a:endParaRPr lang="en-US" sz="2400" dirty="0" smtClean="0">
                  <a:solidFill>
                    <a:schemeClr val="accent6">
                      <a:lumMod val="75000"/>
                    </a:schemeClr>
                  </a:solidFill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400" dirty="0" smtClean="0"/>
                  <a:t>Setting: Fantasy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400" dirty="0" smtClean="0"/>
                  <a:t>Character: Ellie</a:t>
                </a:r>
                <a:endParaRPr lang="en-US" sz="24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1825625"/>
                <a:ext cx="2736455" cy="1200329"/>
              </a:xfrm>
              <a:prstGeom prst="rect">
                <a:avLst/>
              </a:prstGeom>
              <a:blipFill rotWithShape="0">
                <a:blip r:embed="rId2"/>
                <a:stretch>
                  <a:fillRect l="-2889" t="-3518" b="-100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Content Placeholder 10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8066" y="1825625"/>
            <a:ext cx="5095734" cy="4351338"/>
          </a:xfr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24977-9CEC-440F-A1BF-40CC258098F9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2191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Step 2: Plot Relations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838200" y="1825625"/>
                <a:ext cx="2736455" cy="1200329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non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400" dirty="0" smtClean="0"/>
                  <a:t>Math: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400" b="0" i="1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400" b="0" i="1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+12</m:t>
                    </m:r>
                  </m:oMath>
                </a14:m>
                <a:endParaRPr lang="en-US" sz="2400" dirty="0" smtClean="0">
                  <a:solidFill>
                    <a:schemeClr val="accent6">
                      <a:lumMod val="75000"/>
                    </a:schemeClr>
                  </a:solidFill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400" dirty="0" smtClean="0"/>
                  <a:t>Setting: Fantasy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400" dirty="0" smtClean="0"/>
                  <a:t>Character: Ellie</a:t>
                </a:r>
                <a:endParaRPr lang="en-US" sz="24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1825625"/>
                <a:ext cx="2736455" cy="1200329"/>
              </a:xfrm>
              <a:prstGeom prst="rect">
                <a:avLst/>
              </a:prstGeom>
              <a:blipFill rotWithShape="0">
                <a:blip r:embed="rId2"/>
                <a:stretch>
                  <a:fillRect l="-2889" t="-3518" b="-100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Content Placeholder 10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3001" y="1825625"/>
            <a:ext cx="6390799" cy="4348448"/>
          </a:xfr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24977-9CEC-440F-A1BF-40CC258098F9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041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 2: Plot Relations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838200" y="1825625"/>
                <a:ext cx="2736455" cy="1200329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non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400" dirty="0" smtClean="0"/>
                  <a:t>Math: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400" b="0" i="1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400" b="0" i="1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+12</m:t>
                    </m:r>
                  </m:oMath>
                </a14:m>
                <a:endParaRPr lang="en-US" sz="2400" dirty="0" smtClean="0">
                  <a:solidFill>
                    <a:schemeClr val="accent6">
                      <a:lumMod val="75000"/>
                    </a:schemeClr>
                  </a:solidFill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400" dirty="0" smtClean="0"/>
                  <a:t>Setting: Fantasy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400" dirty="0" smtClean="0"/>
                  <a:t>Character: Ellie</a:t>
                </a:r>
                <a:endParaRPr lang="en-US" sz="24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1825625"/>
                <a:ext cx="2736455" cy="1200329"/>
              </a:xfrm>
              <a:prstGeom prst="rect">
                <a:avLst/>
              </a:prstGeom>
              <a:blipFill rotWithShape="0">
                <a:blip r:embed="rId2"/>
                <a:stretch>
                  <a:fillRect l="-2889" t="-3518" b="-100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Content Placeholder 10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4797" y="1825625"/>
            <a:ext cx="6499003" cy="4767738"/>
          </a:xfr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24977-9CEC-440F-A1BF-40CC258098F9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3578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 2: Plot Relations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838200" y="1825625"/>
                <a:ext cx="2736455" cy="1200329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non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400" dirty="0" smtClean="0"/>
                  <a:t>Math: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400" b="0" i="1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400" b="0" i="1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+12</m:t>
                    </m:r>
                  </m:oMath>
                </a14:m>
                <a:endParaRPr lang="en-US" sz="2400" dirty="0" smtClean="0">
                  <a:solidFill>
                    <a:schemeClr val="accent6">
                      <a:lumMod val="75000"/>
                    </a:schemeClr>
                  </a:solidFill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400" dirty="0" smtClean="0"/>
                  <a:t>Setting: Fantasy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400" dirty="0" smtClean="0"/>
                  <a:t>Character: Ellie</a:t>
                </a:r>
                <a:endParaRPr lang="en-US" sz="24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1825625"/>
                <a:ext cx="2736455" cy="1200329"/>
              </a:xfrm>
              <a:prstGeom prst="rect">
                <a:avLst/>
              </a:prstGeom>
              <a:blipFill rotWithShape="0">
                <a:blip r:embed="rId2"/>
                <a:stretch>
                  <a:fillRect l="-2889" t="-3518" b="-100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Content Placeholder 10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4797" y="1825625"/>
            <a:ext cx="6499003" cy="4752901"/>
          </a:xfr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24977-9CEC-440F-A1BF-40CC258098F9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9269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 2: Plot Relations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838200" y="1825625"/>
                <a:ext cx="2736455" cy="1200329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non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400" dirty="0" smtClean="0"/>
                  <a:t>Math: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400" b="0" i="1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400" b="0" i="1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+12</m:t>
                    </m:r>
                  </m:oMath>
                </a14:m>
                <a:endParaRPr lang="en-US" sz="2400" dirty="0" smtClean="0">
                  <a:solidFill>
                    <a:schemeClr val="accent6">
                      <a:lumMod val="75000"/>
                    </a:schemeClr>
                  </a:solidFill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400" dirty="0" smtClean="0"/>
                  <a:t>Setting: Fantasy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400" dirty="0" smtClean="0"/>
                  <a:t>Character: Ellie</a:t>
                </a:r>
                <a:endParaRPr lang="en-US" sz="24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1825625"/>
                <a:ext cx="2736455" cy="1200329"/>
              </a:xfrm>
              <a:prstGeom prst="rect">
                <a:avLst/>
              </a:prstGeom>
              <a:blipFill rotWithShape="0">
                <a:blip r:embed="rId2"/>
                <a:stretch>
                  <a:fillRect l="-2889" t="-3518" b="-100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Content Placeholder 10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9151" y="1643390"/>
            <a:ext cx="6668072" cy="4943570"/>
          </a:xfr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24977-9CEC-440F-A1BF-40CC258098F9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55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ontent Placeholder 12"/>
              <p:cNvSpPr>
                <a:spLocks noGrp="1"/>
              </p:cNvSpPr>
              <p:nvPr>
                <p:ph sz="quarter" idx="4"/>
              </p:nvPr>
            </p:nvSpPr>
            <p:spPr>
              <a:xfrm>
                <a:off x="5021179" y="2505075"/>
                <a:ext cx="7170821" cy="3684588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pt-BR" sz="2400" dirty="0" smtClean="0">
                    <a:solidFill>
                      <a:schemeClr val="accent3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1</a:t>
                </a:r>
                <a:r>
                  <a:rPr lang="pt-BR" sz="24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 </a:t>
                </a:r>
                <a:r>
                  <a:rPr lang="pt-BR" sz="2400" dirty="0" smtClean="0">
                    <a:solidFill>
                      <a:schemeClr val="bg1">
                        <a:lumMod val="25000"/>
                      </a:schemeClr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{</a:t>
                </a:r>
                <a:r>
                  <a:rPr lang="pt-BR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 assign(</a:t>
                </a:r>
                <a:r>
                  <a:rPr lang="pt-BR" sz="2400" dirty="0" smtClean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N</a:t>
                </a:r>
                <a:r>
                  <a:rPr lang="pt-BR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, </a:t>
                </a:r>
                <a:r>
                  <a:rPr lang="pt-BR" sz="2400" dirty="0" smtClean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C</a:t>
                </a:r>
                <a:r>
                  <a:rPr lang="pt-BR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)</a:t>
                </a:r>
                <a:r>
                  <a:rPr lang="pt-BR" sz="2400" dirty="0" smtClean="0">
                    <a:solidFill>
                      <a:schemeClr val="bg1">
                        <a:lumMod val="25000"/>
                      </a:schemeClr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:</a:t>
                </a:r>
                <a:r>
                  <a:rPr lang="pt-BR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 color(</a:t>
                </a:r>
                <a:r>
                  <a:rPr lang="pt-BR" sz="2400" dirty="0" smtClean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C</a:t>
                </a:r>
                <a:r>
                  <a:rPr lang="pt-BR" sz="24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) </a:t>
                </a:r>
                <a:r>
                  <a:rPr lang="pt-BR" sz="2400" dirty="0">
                    <a:solidFill>
                      <a:schemeClr val="bg1">
                        <a:lumMod val="25000"/>
                      </a:schemeClr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}</a:t>
                </a:r>
                <a:r>
                  <a:rPr lang="pt-BR" sz="24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 </a:t>
                </a:r>
                <a:r>
                  <a:rPr lang="pt-BR" sz="2400" dirty="0" smtClean="0">
                    <a:solidFill>
                      <a:schemeClr val="accent3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1</a:t>
                </a:r>
                <a:r>
                  <a:rPr lang="pt-BR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0" i="1" dirty="0" smtClean="0">
                        <a:solidFill>
                          <a:schemeClr val="bg1">
                            <a:lumMod val="25000"/>
                          </a:schemeClr>
                        </a:solidFill>
                        <a:latin typeface="Cambria Math" panose="02040503050406030204" pitchFamily="18" charset="0"/>
                        <a:cs typeface="Consolas" panose="020B0609020204030204" pitchFamily="49" charset="0"/>
                      </a:rPr>
                      <m:t>←</m:t>
                    </m:r>
                  </m:oMath>
                </a14:m>
                <a:r>
                  <a:rPr lang="pt-BR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 </a:t>
                </a:r>
                <a:r>
                  <a:rPr lang="pt-BR" sz="24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node(</a:t>
                </a:r>
                <a:r>
                  <a:rPr lang="pt-BR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N</a:t>
                </a:r>
                <a:r>
                  <a:rPr lang="pt-BR" sz="24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). </a:t>
                </a:r>
                <a:r>
                  <a:rPr lang="pt-BR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/>
                </a:r>
                <a:br>
                  <a:rPr lang="pt-BR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</a:br>
                <a:endParaRPr lang="pt-BR" sz="2400" dirty="0" smtClean="0">
                  <a:latin typeface="Consolas" panose="020B0609020204030204" pitchFamily="49" charset="0"/>
                  <a:cs typeface="Consolas" panose="020B0609020204030204" pitchFamily="49" charset="0"/>
                </a:endParaRPr>
              </a:p>
              <a:p>
                <a:pPr marL="0" indent="0">
                  <a:buNone/>
                </a:pPr>
                <a:endParaRPr lang="pt-BR" sz="2400" dirty="0">
                  <a:solidFill>
                    <a:schemeClr val="bg1">
                      <a:lumMod val="25000"/>
                    </a:schemeClr>
                  </a:solidFill>
                  <a:latin typeface="Consolas" panose="020B0609020204030204" pitchFamily="49" charset="0"/>
                  <a:cs typeface="Consolas" panose="020B0609020204030204" pitchFamily="49" charset="0"/>
                </a:endParaRPr>
              </a:p>
              <a:p>
                <a:pPr marL="0" indent="0">
                  <a:buNone/>
                </a:pPr>
                <a:endParaRPr lang="pt-BR" sz="2400" dirty="0" smtClean="0">
                  <a:solidFill>
                    <a:schemeClr val="bg1">
                      <a:lumMod val="25000"/>
                    </a:schemeClr>
                  </a:solidFill>
                  <a:latin typeface="Consolas" panose="020B0609020204030204" pitchFamily="49" charset="0"/>
                  <a:cs typeface="Consolas" panose="020B0609020204030204" pitchFamily="49" charset="0"/>
                </a:endParaRPr>
              </a:p>
              <a:p>
                <a:pPr marL="0" indent="0">
                  <a:buNone/>
                </a:pPr>
                <a:endParaRPr lang="en-US" sz="2400" b="0" i="1" dirty="0" smtClean="0">
                  <a:solidFill>
                    <a:schemeClr val="bg1">
                      <a:lumMod val="25000"/>
                    </a:schemeClr>
                  </a:solidFill>
                  <a:latin typeface="Cambria Math" panose="02040503050406030204" pitchFamily="18" charset="0"/>
                  <a:cs typeface="Consolas" panose="020B0609020204030204" pitchFamily="49" charset="0"/>
                </a:endParaRPr>
              </a:p>
              <a:p>
                <a:pPr marL="0" indent="0">
                  <a:buNone/>
                </a:pPr>
                <a:endParaRPr lang="en-US" sz="2400" i="1" dirty="0">
                  <a:solidFill>
                    <a:schemeClr val="bg1">
                      <a:lumMod val="25000"/>
                    </a:schemeClr>
                  </a:solidFill>
                  <a:latin typeface="Cambria Math" panose="02040503050406030204" pitchFamily="18" charset="0"/>
                  <a:cs typeface="Consolas" panose="020B0609020204030204" pitchFamily="49" charset="0"/>
                </a:endParaRPr>
              </a:p>
              <a:p>
                <a:pPr marL="457200" indent="-457200">
                  <a:buNone/>
                </a:pPr>
                <a14:m>
                  <m:oMath xmlns:m="http://schemas.openxmlformats.org/officeDocument/2006/math">
                    <m:r>
                      <a:rPr lang="en-US" sz="2400" b="0" i="1" dirty="0" smtClean="0">
                        <a:solidFill>
                          <a:schemeClr val="bg1">
                            <a:lumMod val="25000"/>
                          </a:schemeClr>
                        </a:solidFill>
                        <a:latin typeface="Cambria Math" panose="02040503050406030204" pitchFamily="18" charset="0"/>
                        <a:cs typeface="Consolas" panose="020B0609020204030204" pitchFamily="49" charset="0"/>
                      </a:rPr>
                      <m:t>←</m:t>
                    </m:r>
                  </m:oMath>
                </a14:m>
                <a:r>
                  <a:rPr lang="pt-BR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 edge(</a:t>
                </a:r>
                <a:r>
                  <a:rPr lang="pt-BR" sz="2400" dirty="0" smtClean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N1</a:t>
                </a:r>
                <a:r>
                  <a:rPr lang="pt-BR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, </a:t>
                </a:r>
                <a:r>
                  <a:rPr lang="pt-BR" sz="2400" dirty="0" smtClean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N2</a:t>
                </a:r>
                <a:r>
                  <a:rPr lang="pt-BR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),</a:t>
                </a:r>
                <a:br>
                  <a:rPr lang="pt-BR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</a:br>
                <a:r>
                  <a:rPr lang="pt-BR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assign(</a:t>
                </a:r>
                <a:r>
                  <a:rPr lang="pt-BR" sz="2400" dirty="0" smtClean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N1</a:t>
                </a:r>
                <a:r>
                  <a:rPr lang="pt-BR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, </a:t>
                </a:r>
                <a:r>
                  <a:rPr lang="pt-BR" sz="2400" dirty="0" smtClean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C</a:t>
                </a:r>
                <a:r>
                  <a:rPr lang="pt-BR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),</a:t>
                </a:r>
                <a:br>
                  <a:rPr lang="pt-BR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</a:br>
                <a:r>
                  <a:rPr lang="pt-BR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assign(</a:t>
                </a:r>
                <a:r>
                  <a:rPr lang="pt-BR" sz="2400" dirty="0" smtClean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N2</a:t>
                </a:r>
                <a:r>
                  <a:rPr lang="pt-BR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, </a:t>
                </a:r>
                <a:r>
                  <a:rPr lang="pt-BR" sz="2400" dirty="0" smtClean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C</a:t>
                </a:r>
                <a:r>
                  <a:rPr lang="pt-BR" sz="24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). </a:t>
                </a:r>
                <a:endParaRPr lang="en-US" sz="2400" dirty="0">
                  <a:latin typeface="Consolas" panose="020B0609020204030204" pitchFamily="49" charset="0"/>
                  <a:cs typeface="Consolas" panose="020B0609020204030204" pitchFamily="49" charset="0"/>
                </a:endParaRPr>
              </a:p>
            </p:txBody>
          </p:sp>
        </mc:Choice>
        <mc:Fallback xmlns="">
          <p:sp>
            <p:nvSpPr>
              <p:cNvPr id="13" name="Content Placeholder 1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4"/>
              </p:nvPr>
            </p:nvSpPr>
            <p:spPr>
              <a:xfrm>
                <a:off x="5021179" y="2505075"/>
                <a:ext cx="7170821" cy="3684588"/>
              </a:xfrm>
              <a:blipFill>
                <a:blip r:embed="rId3"/>
                <a:stretch>
                  <a:fillRect l="-1361" t="-2318" r="-3571" b="-39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Answer Set Programming</a:t>
            </a:r>
            <a:br>
              <a:rPr lang="en-US" dirty="0" smtClean="0"/>
            </a:br>
            <a:r>
              <a:rPr lang="en-US" sz="2800" dirty="0" smtClean="0">
                <a:solidFill>
                  <a:srgbClr val="0B4B5D"/>
                </a:solidFill>
              </a:rPr>
              <a:t>Illustration: Graph Coloring</a:t>
            </a:r>
            <a:endParaRPr lang="en-US" dirty="0">
              <a:solidFill>
                <a:srgbClr val="0B4B5D"/>
              </a:solidFill>
            </a:endParaRPr>
          </a:p>
        </p:txBody>
      </p:sp>
      <p:sp>
        <p:nvSpPr>
          <p:cNvPr id="11" name="Text Placeholder 10"/>
          <p:cNvSpPr>
            <a:spLocks noGrp="1"/>
          </p:cNvSpPr>
          <p:nvPr>
            <p:ph type="body" idx="1"/>
          </p:nvPr>
        </p:nvSpPr>
        <p:spPr/>
        <p:txBody>
          <a:bodyPr anchor="ctr"/>
          <a:lstStyle/>
          <a:p>
            <a:pPr algn="ctr"/>
            <a:r>
              <a:rPr lang="en-US" dirty="0" smtClean="0"/>
              <a:t>problem instance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4181391" cy="36845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node(a). node(b).</a:t>
            </a:r>
            <a:br>
              <a:rPr lang="en-US" sz="2400" dirty="0" smtClean="0"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2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node(c). node(d). </a:t>
            </a:r>
          </a:p>
          <a:p>
            <a:pPr marL="0" indent="0">
              <a:buNone/>
            </a:pPr>
            <a:r>
              <a:rPr lang="en-US" sz="2400" dirty="0" smtClean="0">
                <a:latin typeface="Consolas" panose="020B0609020204030204" pitchFamily="49" charset="0"/>
                <a:cs typeface="Consolas" panose="020B0609020204030204" pitchFamily="49" charset="0"/>
              </a:rPr>
              <a:t/>
            </a:r>
            <a:br>
              <a:rPr lang="en-US" sz="2400" dirty="0" smtClean="0"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2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edge(a, b). edge(b, c). edge(a, c). edge(c, d). </a:t>
            </a:r>
          </a:p>
          <a:p>
            <a:pPr marL="0" indent="0">
              <a:buNone/>
            </a:pPr>
            <a:endParaRPr lang="en-US" sz="2400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indent="0">
              <a:buNone/>
            </a:pPr>
            <a:r>
              <a:rPr lang="en-US" sz="2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color(red).</a:t>
            </a:r>
            <a:br>
              <a:rPr lang="en-US" sz="2400" dirty="0" smtClean="0"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2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color(blue). </a:t>
            </a:r>
            <a:br>
              <a:rPr lang="en-US" sz="2400" dirty="0" smtClean="0"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2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color(green).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3"/>
          </p:nvPr>
        </p:nvSpPr>
        <p:spPr/>
        <p:txBody>
          <a:bodyPr anchor="ctr"/>
          <a:lstStyle/>
          <a:p>
            <a:pPr algn="ctr"/>
            <a:r>
              <a:rPr lang="en-US" dirty="0" smtClean="0"/>
              <a:t>problem encoding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24977-9CEC-440F-A1BF-40CC258098F9}" type="slidenum">
              <a:rPr lang="en-US" smtClean="0"/>
              <a:t>19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ular Callout 14"/>
              <p:cNvSpPr/>
              <p:nvPr/>
            </p:nvSpPr>
            <p:spPr>
              <a:xfrm>
                <a:off x="5021179" y="3200400"/>
                <a:ext cx="6733674" cy="898107"/>
              </a:xfrm>
              <a:prstGeom prst="wedgeRectCallout">
                <a:avLst>
                  <a:gd name="adj1" fmla="val 1562"/>
                  <a:gd name="adj2" fmla="val -85472"/>
                </a:avLst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dirty="0" smtClean="0"/>
                  <a:t>For each node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𝑁</m:t>
                    </m:r>
                  </m:oMath>
                </a14:m>
                <a:r>
                  <a:rPr lang="en-US" sz="2400" dirty="0" smtClean="0"/>
                  <a:t>: </a:t>
                </a:r>
                <a:r>
                  <a:rPr lang="en-US" sz="2400" dirty="0" err="1" smtClean="0"/>
                  <a:t>nondeterministically</a:t>
                </a:r>
                <a:r>
                  <a:rPr lang="en-US" sz="2400" dirty="0" smtClean="0"/>
                  <a:t> pick and assign exactly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en-US" sz="2400" dirty="0" smtClean="0"/>
                  <a:t> color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US" sz="2400" dirty="0" smtClean="0"/>
                  <a:t> among all existing colors.</a:t>
                </a:r>
                <a:endParaRPr lang="en-US" sz="2400" dirty="0"/>
              </a:p>
            </p:txBody>
          </p:sp>
        </mc:Choice>
        <mc:Fallback xmlns="">
          <p:sp>
            <p:nvSpPr>
              <p:cNvPr id="15" name="Rectangular Callout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1179" y="3200400"/>
                <a:ext cx="6733674" cy="898107"/>
              </a:xfrm>
              <a:prstGeom prst="wedgeRectCallout">
                <a:avLst>
                  <a:gd name="adj1" fmla="val 1562"/>
                  <a:gd name="adj2" fmla="val -85472"/>
                </a:avLst>
              </a:prstGeom>
              <a:blipFill>
                <a:blip r:embed="rId4"/>
                <a:stretch>
                  <a:fillRect b="-796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ular Callout 15"/>
              <p:cNvSpPr/>
              <p:nvPr/>
            </p:nvSpPr>
            <p:spPr>
              <a:xfrm>
                <a:off x="5021179" y="4181851"/>
                <a:ext cx="6733674" cy="838205"/>
              </a:xfrm>
              <a:prstGeom prst="wedgeRectCallout">
                <a:avLst>
                  <a:gd name="adj1" fmla="val 1685"/>
                  <a:gd name="adj2" fmla="val 86715"/>
                </a:avLst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dirty="0" smtClean="0"/>
                  <a:t>If nodes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400" dirty="0" smtClean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400" dirty="0" smtClean="0"/>
                  <a:t> form an edge, they should never be assigned the same color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US" sz="2400" dirty="0" smtClean="0"/>
                  <a:t>.</a:t>
                </a:r>
                <a:endParaRPr lang="en-US" sz="2400" dirty="0"/>
              </a:p>
            </p:txBody>
          </p:sp>
        </mc:Choice>
        <mc:Fallback xmlns="">
          <p:sp>
            <p:nvSpPr>
              <p:cNvPr id="16" name="Rectangular Callout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1179" y="4181851"/>
                <a:ext cx="6733674" cy="838205"/>
              </a:xfrm>
              <a:prstGeom prst="wedgeRectCallout">
                <a:avLst>
                  <a:gd name="adj1" fmla="val 1685"/>
                  <a:gd name="adj2" fmla="val 86715"/>
                </a:avLst>
              </a:prstGeom>
              <a:blipFill>
                <a:blip r:embed="rId5"/>
                <a:stretch>
                  <a:fillRect l="-181" t="-3684" r="-12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52456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uiExpand="1" build="p"/>
      <p:bldP spid="12" grpId="0" build="p"/>
      <p:bldP spid="15" grpId="0" animBg="1"/>
      <p:bldP spid="1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Word Problems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2536658" y="1716389"/>
            <a:ext cx="7118684" cy="837676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2400" dirty="0"/>
              <a:t>Suzy is ten years older than Billy, and next year she will be twice as old as </a:t>
            </a:r>
            <a:r>
              <a:rPr lang="en-US" sz="2400" dirty="0" smtClean="0"/>
              <a:t>Billy. How </a:t>
            </a:r>
            <a:r>
              <a:rPr lang="en-US" sz="2400" dirty="0"/>
              <a:t>old </a:t>
            </a:r>
            <a:r>
              <a:rPr lang="en-US" sz="2400" dirty="0" smtClean="0"/>
              <a:t>is Suzy </a:t>
            </a:r>
            <a:r>
              <a:rPr lang="en-US" sz="2400" dirty="0"/>
              <a:t>now?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24977-9CEC-440F-A1BF-40CC258098F9}" type="slidenum">
              <a:rPr lang="en-US" smtClean="0"/>
              <a:t>2</a:t>
            </a:fld>
            <a:endParaRPr lang="en-US"/>
          </a:p>
        </p:txBody>
      </p:sp>
      <p:sp>
        <p:nvSpPr>
          <p:cNvPr id="5" name="Content Placeholder 6"/>
          <p:cNvSpPr txBox="1">
            <a:spLocks/>
          </p:cNvSpPr>
          <p:nvPr/>
        </p:nvSpPr>
        <p:spPr>
          <a:xfrm>
            <a:off x="2536658" y="2647054"/>
            <a:ext cx="7118684" cy="1205436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/>
              <a:t>Evelyn went to the store 8 times last month. She buys 11 stickers each time she goes to the store. How many stickers did Evelyn buy last month?</a:t>
            </a:r>
          </a:p>
        </p:txBody>
      </p:sp>
      <p:sp>
        <p:nvSpPr>
          <p:cNvPr id="8" name="Content Placeholder 6"/>
          <p:cNvSpPr txBox="1">
            <a:spLocks/>
          </p:cNvSpPr>
          <p:nvPr/>
        </p:nvSpPr>
        <p:spPr>
          <a:xfrm>
            <a:off x="2536658" y="3945479"/>
            <a:ext cx="7118684" cy="1205436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/>
              <a:t>You attended </a:t>
            </a:r>
            <a:r>
              <a:rPr lang="en-US" sz="2400" dirty="0" smtClean="0"/>
              <a:t>high school </a:t>
            </a:r>
            <a:r>
              <a:rPr lang="en-US" sz="2400" dirty="0"/>
              <a:t>for 4 </a:t>
            </a:r>
            <a:r>
              <a:rPr lang="en-US" sz="2400" dirty="0" smtClean="0"/>
              <a:t>years. Each </a:t>
            </a:r>
            <a:r>
              <a:rPr lang="en-US" sz="2400" dirty="0"/>
              <a:t>year you bought 7 new </a:t>
            </a:r>
            <a:r>
              <a:rPr lang="en-US" sz="2400" dirty="0" smtClean="0"/>
              <a:t>textbooks. How </a:t>
            </a:r>
            <a:r>
              <a:rPr lang="en-US" sz="2400" dirty="0"/>
              <a:t>many textbooks do you have at home now?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978655" y="5466647"/>
            <a:ext cx="82346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 smtClean="0"/>
              <a:t>Best known way to teach mathematical modelling skills.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34798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Ontology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4"/>
            <a:ext cx="10784305" cy="4286417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1800" i="1" dirty="0">
                <a:solidFill>
                  <a:srgbClr val="0066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% Type </a:t>
            </a:r>
            <a:r>
              <a:rPr lang="en-US" sz="1800" dirty="0" err="1">
                <a:solidFill>
                  <a:srgbClr val="0066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TWarrior</a:t>
            </a:r>
            <a:r>
              <a:rPr lang="en-US" sz="1800" dirty="0">
                <a:solidFill>
                  <a:srgbClr val="0066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800" dirty="0" smtClean="0">
                <a:solidFill>
                  <a:srgbClr val="0066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&lt;: </a:t>
            </a:r>
            <a:r>
              <a:rPr lang="en-US" sz="1800" dirty="0" err="1">
                <a:solidFill>
                  <a:srgbClr val="0066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TPerson</a:t>
            </a:r>
            <a:r>
              <a:rPr lang="en-US" sz="1800" dirty="0">
                <a:solidFill>
                  <a:srgbClr val="0066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800" i="1" dirty="0">
                <a:solidFill>
                  <a:srgbClr val="0066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belongs to a fantasy setting.</a:t>
            </a:r>
            <a:r>
              <a:rPr lang="en-US" sz="1800" dirty="0">
                <a:solidFill>
                  <a:srgbClr val="0066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/>
            </a:r>
            <a:br>
              <a:rPr lang="en-US" sz="1800" dirty="0">
                <a:solidFill>
                  <a:srgbClr val="0066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type(setting(fantasy), </a:t>
            </a:r>
            <a:r>
              <a:rPr lang="en-US" sz="1800" dirty="0" err="1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t_warrior</a:t>
            </a: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n-US" sz="1800" dirty="0" err="1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t_person</a:t>
            </a: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).</a:t>
            </a:r>
            <a:b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1800" dirty="0" smtClean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/>
            </a:r>
            <a:br>
              <a:rPr lang="en-US" sz="1800" dirty="0" smtClean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1800" i="1" dirty="0" smtClean="0">
                <a:solidFill>
                  <a:srgbClr val="0066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% Relation </a:t>
            </a:r>
            <a:r>
              <a:rPr lang="en-US" sz="1800" dirty="0" smtClean="0">
                <a:solidFill>
                  <a:srgbClr val="0066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Slays(slayer: </a:t>
            </a:r>
            <a:r>
              <a:rPr lang="en-US" sz="1800" dirty="0" err="1">
                <a:solidFill>
                  <a:srgbClr val="0066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TWarrior</a:t>
            </a:r>
            <a:r>
              <a:rPr lang="en-US" sz="1800" i="1" dirty="0">
                <a:solidFill>
                  <a:srgbClr val="0066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n-US" sz="1800" dirty="0">
                <a:solidFill>
                  <a:srgbClr val="0066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victim: </a:t>
            </a:r>
            <a:r>
              <a:rPr lang="en-US" sz="1800" dirty="0" err="1">
                <a:solidFill>
                  <a:srgbClr val="0066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TMonster</a:t>
            </a:r>
            <a:r>
              <a:rPr lang="en-US" sz="1800" dirty="0">
                <a:solidFill>
                  <a:srgbClr val="0066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) </a:t>
            </a:r>
            <a:r>
              <a:rPr lang="en-US" sz="1800" i="1" dirty="0">
                <a:solidFill>
                  <a:srgbClr val="0066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belongs to a fantasy setting.</a:t>
            </a:r>
            <a:r>
              <a:rPr lang="en-US" sz="1800" dirty="0">
                <a:solidFill>
                  <a:srgbClr val="0066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/>
            </a:r>
            <a:br>
              <a:rPr lang="en-US" sz="1800" dirty="0">
                <a:solidFill>
                  <a:srgbClr val="0066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relation(setting(fantasy), </a:t>
            </a:r>
            <a:r>
              <a:rPr lang="en-US" sz="1800" dirty="0" err="1" smtClean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r_slays</a:t>
            </a:r>
            <a:r>
              <a:rPr lang="en-US" sz="1800" dirty="0" smtClean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1800" dirty="0" err="1" smtClean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t_warrior</a:t>
            </a: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n-US" sz="1800" dirty="0" err="1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t_monster</a:t>
            </a: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)).</a:t>
            </a:r>
            <a:b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1800" dirty="0" smtClean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/>
            </a:r>
            <a:br>
              <a:rPr lang="en-US" sz="1800" dirty="0" smtClean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1800" i="1" dirty="0" smtClean="0">
                <a:solidFill>
                  <a:srgbClr val="0066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% </a:t>
            </a:r>
            <a:r>
              <a:rPr lang="en-US" sz="1800" i="1" dirty="0">
                <a:solidFill>
                  <a:srgbClr val="0066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Arguments </a:t>
            </a:r>
            <a:r>
              <a:rPr lang="en-US" sz="1800" dirty="0">
                <a:solidFill>
                  <a:srgbClr val="0066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slayer </a:t>
            </a:r>
            <a:r>
              <a:rPr lang="en-US" sz="1800" i="1" dirty="0">
                <a:solidFill>
                  <a:srgbClr val="0066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and </a:t>
            </a:r>
            <a:r>
              <a:rPr lang="en-US" sz="1800" dirty="0">
                <a:solidFill>
                  <a:srgbClr val="0066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victim </a:t>
            </a:r>
            <a:r>
              <a:rPr lang="en-US" sz="1800" i="1" dirty="0">
                <a:solidFill>
                  <a:srgbClr val="0066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in </a:t>
            </a:r>
            <a:r>
              <a:rPr lang="en-US" sz="1800" dirty="0">
                <a:solidFill>
                  <a:srgbClr val="0066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Slays </a:t>
            </a:r>
            <a:r>
              <a:rPr lang="en-US" sz="1800" i="1" dirty="0">
                <a:solidFill>
                  <a:srgbClr val="0066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relation can only be adversaries in </a:t>
            </a:r>
            <a:r>
              <a:rPr lang="en-US" sz="1800" i="1" dirty="0" smtClean="0">
                <a:solidFill>
                  <a:srgbClr val="0066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the plot.</a:t>
            </a:r>
            <a:r>
              <a:rPr lang="en-US" sz="1800" dirty="0">
                <a:solidFill>
                  <a:srgbClr val="0066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/>
            </a:r>
            <a:br>
              <a:rPr lang="en-US" sz="1800" dirty="0">
                <a:solidFill>
                  <a:srgbClr val="0066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1800" dirty="0" err="1" smtClean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only_relationship</a:t>
            </a:r>
            <a:r>
              <a:rPr lang="en-US" sz="1800" dirty="0" smtClean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1800" dirty="0" err="1" smtClean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r_slays</a:t>
            </a: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adversary(</a:t>
            </a:r>
            <a:r>
              <a:rPr lang="en-US" sz="1800" dirty="0">
                <a:solidFill>
                  <a:schemeClr val="accent3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1</a:t>
            </a: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n-US" sz="1800" dirty="0">
                <a:solidFill>
                  <a:schemeClr val="accent3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2</a:t>
            </a:r>
            <a:r>
              <a:rPr lang="en-US" sz="1800" dirty="0" smtClean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)).</a:t>
            </a:r>
            <a:br>
              <a:rPr lang="en-US" sz="1800" dirty="0" smtClean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/>
            </a:r>
            <a:b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1800" i="1" dirty="0">
                <a:solidFill>
                  <a:srgbClr val="0066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% </a:t>
            </a:r>
            <a:r>
              <a:rPr lang="en-US" sz="1800" dirty="0" err="1">
                <a:solidFill>
                  <a:srgbClr val="0066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TotalCount</a:t>
            </a:r>
            <a:r>
              <a:rPr lang="en-US" sz="1800" dirty="0">
                <a:solidFill>
                  <a:srgbClr val="0066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(total: </a:t>
            </a:r>
            <a:r>
              <a:rPr lang="en-US" sz="1800" dirty="0" err="1">
                <a:solidFill>
                  <a:srgbClr val="0066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TCountable</a:t>
            </a:r>
            <a:r>
              <a:rPr lang="en-US" sz="1800" i="1" dirty="0">
                <a:solidFill>
                  <a:srgbClr val="0066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n-US" sz="1800" dirty="0">
                <a:solidFill>
                  <a:srgbClr val="0066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count1: </a:t>
            </a:r>
            <a:r>
              <a:rPr lang="en-US" sz="1800" dirty="0" err="1">
                <a:solidFill>
                  <a:srgbClr val="0066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TCountable</a:t>
            </a:r>
            <a:r>
              <a:rPr lang="en-US" sz="1800" i="1" dirty="0">
                <a:solidFill>
                  <a:srgbClr val="0066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n-US" sz="1800" dirty="0">
                <a:solidFill>
                  <a:srgbClr val="0066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count2: </a:t>
            </a:r>
            <a:r>
              <a:rPr lang="en-US" sz="1800" dirty="0" err="1">
                <a:solidFill>
                  <a:srgbClr val="0066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TCountable</a:t>
            </a:r>
            <a:r>
              <a:rPr lang="en-US" sz="1800" dirty="0">
                <a:solidFill>
                  <a:srgbClr val="0066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)</a:t>
            </a:r>
            <a:br>
              <a:rPr lang="en-US" sz="1800" dirty="0">
                <a:solidFill>
                  <a:srgbClr val="0066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relation(setting(common</a:t>
            </a:r>
            <a:r>
              <a:rPr lang="en-US" sz="1800" dirty="0" smtClean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), </a:t>
            </a:r>
            <a:r>
              <a:rPr lang="en-US" sz="1800" dirty="0" err="1" smtClean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r_total_count</a:t>
            </a:r>
            <a:r>
              <a:rPr lang="en-US" sz="1800" dirty="0" smtClean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1800" dirty="0" err="1" smtClean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t_countable</a:t>
            </a: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n-US" sz="1800" dirty="0" err="1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t_countable</a:t>
            </a: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n-US" sz="1800" dirty="0" err="1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t_countable</a:t>
            </a: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)).</a:t>
            </a:r>
            <a:b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endParaRPr lang="en-US" sz="1800" dirty="0" smtClean="0">
              <a:solidFill>
                <a:srgbClr val="000000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sz="1800" i="1" dirty="0">
                <a:solidFill>
                  <a:srgbClr val="0066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% </a:t>
            </a:r>
            <a:r>
              <a:rPr lang="en-US" sz="1800" dirty="0" err="1" smtClean="0">
                <a:solidFill>
                  <a:srgbClr val="0066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TotalCount</a:t>
            </a:r>
            <a:r>
              <a:rPr lang="en-US" sz="1800" dirty="0" smtClean="0">
                <a:solidFill>
                  <a:srgbClr val="0066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800" i="1" dirty="0" smtClean="0">
                <a:solidFill>
                  <a:srgbClr val="0066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mathematically represents the tree “total = count1 + count2”.</a:t>
            </a:r>
            <a:r>
              <a:rPr lang="en-US" sz="1800" dirty="0" smtClean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/>
            </a:r>
            <a:br>
              <a:rPr lang="en-US" sz="1800" dirty="0" smtClean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1800" dirty="0" err="1" smtClean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math_skeleton</a:t>
            </a:r>
            <a:r>
              <a:rPr lang="en-US" sz="1800" dirty="0" smtClean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1800" dirty="0" err="1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</a:t>
            </a:r>
            <a:r>
              <a:rPr lang="en-US" sz="1800" dirty="0" err="1" smtClean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_total_count</a:t>
            </a: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n-US" sz="1800" dirty="0" err="1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eq</a:t>
            </a: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1800" dirty="0">
                <a:solidFill>
                  <a:schemeClr val="accent3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1</a:t>
            </a: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plus(</a:t>
            </a:r>
            <a:r>
              <a:rPr lang="en-US" sz="1800" dirty="0">
                <a:solidFill>
                  <a:schemeClr val="accent3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2</a:t>
            </a: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n-US" sz="1800" dirty="0">
                <a:solidFill>
                  <a:schemeClr val="accent3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3</a:t>
            </a: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))).</a:t>
            </a:r>
            <a:r>
              <a:rPr lang="en-US" sz="1800" dirty="0">
                <a:solidFill>
                  <a:srgbClr val="000000"/>
                </a:solidFill>
                <a:latin typeface="Inconsolata-zi4r"/>
              </a:rPr>
              <a:t/>
            </a:r>
            <a:br>
              <a:rPr lang="en-US" sz="1800" dirty="0">
                <a:solidFill>
                  <a:srgbClr val="000000"/>
                </a:solidFill>
                <a:latin typeface="Inconsolata-zi4r"/>
              </a:rPr>
            </a:br>
            <a:r>
              <a:rPr lang="en-US" sz="1800" dirty="0">
                <a:solidFill>
                  <a:srgbClr val="000000"/>
                </a:solidFill>
                <a:latin typeface="Inconsolata-zi4r"/>
              </a:rPr>
              <a:t/>
            </a:r>
            <a:br>
              <a:rPr lang="en-US" sz="1800" dirty="0">
                <a:solidFill>
                  <a:srgbClr val="000000"/>
                </a:solidFill>
                <a:latin typeface="Inconsolata-zi4r"/>
              </a:rPr>
            </a:br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24977-9CEC-440F-A1BF-40CC258098F9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384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Oval 41"/>
          <p:cNvSpPr/>
          <p:nvPr/>
        </p:nvSpPr>
        <p:spPr>
          <a:xfrm rot="1207666">
            <a:off x="1711378" y="4938025"/>
            <a:ext cx="2237440" cy="886576"/>
          </a:xfrm>
          <a:prstGeom prst="ellipse">
            <a:avLst/>
          </a:prstGeom>
          <a:noFill/>
          <a:ln w="76200"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7834489" y="2404534"/>
            <a:ext cx="869244" cy="629453"/>
          </a:xfrm>
          <a:prstGeom prst="ellipse">
            <a:avLst/>
          </a:prstGeom>
          <a:noFill/>
          <a:ln w="76200">
            <a:solidFill>
              <a:schemeClr val="accent2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9090" y="676328"/>
            <a:ext cx="6236761" cy="4623805"/>
          </a:xfrm>
          <a:prstGeom prst="rect">
            <a:avLst/>
          </a:prstGeom>
        </p:spPr>
      </p:pic>
      <p:pic>
        <p:nvPicPr>
          <p:cNvPr id="5" name="Content Placeholder 10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621" y="698243"/>
            <a:ext cx="3557512" cy="3037823"/>
          </a:xfr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Rounded Rectangle 5"/>
              <p:cNvSpPr/>
              <p:nvPr/>
            </p:nvSpPr>
            <p:spPr>
              <a:xfrm>
                <a:off x="2033246" y="4921954"/>
                <a:ext cx="485422" cy="485422"/>
              </a:xfrm>
              <a:prstGeom prst="roundRect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dirty="0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6" name="Rounded 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33246" y="4921954"/>
                <a:ext cx="485422" cy="485422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ounded Rectangle 6"/>
              <p:cNvSpPr/>
              <p:nvPr/>
            </p:nvSpPr>
            <p:spPr>
              <a:xfrm>
                <a:off x="3136243" y="5367867"/>
                <a:ext cx="530578" cy="485422"/>
              </a:xfrm>
              <a:prstGeom prst="roundRect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dirty="0" smtClean="0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7" name="Rounded 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6243" y="5367867"/>
                <a:ext cx="530578" cy="485422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ounded Rectangle 7"/>
              <p:cNvSpPr/>
              <p:nvPr/>
            </p:nvSpPr>
            <p:spPr>
              <a:xfrm>
                <a:off x="3003107" y="4481688"/>
                <a:ext cx="778669" cy="485422"/>
              </a:xfrm>
              <a:prstGeom prst="roundRect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nor/>
                            </m:rPr>
                            <a:rPr lang="en-US" sz="2400" b="0" i="0" smtClean="0">
                              <a:latin typeface="Cambria Math" panose="02040503050406030204" pitchFamily="18" charset="0"/>
                            </a:rPr>
                            <m:t>arg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8" name="Rounded 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3107" y="4481688"/>
                <a:ext cx="778669" cy="485422"/>
              </a:xfrm>
              <a:prstGeom prst="roundRect">
                <a:avLst/>
              </a:prstGeom>
              <a:blipFill>
                <a:blip r:embed="rId6"/>
                <a:stretch>
                  <a:fillRect b="-74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ounded Rectangle 8"/>
              <p:cNvSpPr/>
              <p:nvPr/>
            </p:nvSpPr>
            <p:spPr>
              <a:xfrm>
                <a:off x="4151260" y="4921954"/>
                <a:ext cx="770692" cy="485422"/>
              </a:xfrm>
              <a:prstGeom prst="roundRect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nor/>
                            </m:rPr>
                            <a:rPr lang="en-US" sz="2400" b="0" i="0" smtClean="0">
                              <a:latin typeface="Cambria Math" panose="02040503050406030204" pitchFamily="18" charset="0"/>
                            </a:rPr>
                            <m:t>arg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9" name="Rounded 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1260" y="4921954"/>
                <a:ext cx="770692" cy="485422"/>
              </a:xfrm>
              <a:prstGeom prst="roundRect">
                <a:avLst/>
              </a:prstGeom>
              <a:blipFill>
                <a:blip r:embed="rId7"/>
                <a:stretch>
                  <a:fillRect b="-74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ounded Rectangle 9"/>
              <p:cNvSpPr/>
              <p:nvPr/>
            </p:nvSpPr>
            <p:spPr>
              <a:xfrm>
                <a:off x="4151261" y="5796844"/>
                <a:ext cx="770691" cy="485422"/>
              </a:xfrm>
              <a:prstGeom prst="roundRect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nor/>
                            </m:rPr>
                            <a:rPr lang="en-US" sz="2400" b="0" i="0" smtClean="0">
                              <a:latin typeface="Cambria Math" panose="02040503050406030204" pitchFamily="18" charset="0"/>
                            </a:rPr>
                            <m:t>arg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0" name="Rounded 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1261" y="5796844"/>
                <a:ext cx="770691" cy="485422"/>
              </a:xfrm>
              <a:prstGeom prst="roundRect">
                <a:avLst/>
              </a:prstGeom>
              <a:blipFill>
                <a:blip r:embed="rId8"/>
                <a:stretch>
                  <a:fillRect b="-74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Elbow Connector 11"/>
          <p:cNvCxnSpPr>
            <a:stCxn id="6" idx="0"/>
            <a:endCxn id="8" idx="1"/>
          </p:cNvCxnSpPr>
          <p:nvPr/>
        </p:nvCxnSpPr>
        <p:spPr>
          <a:xfrm rot="5400000" flipH="1" flipV="1">
            <a:off x="2540755" y="4459602"/>
            <a:ext cx="197555" cy="727150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Elbow Connector 13"/>
          <p:cNvCxnSpPr>
            <a:stCxn id="6" idx="2"/>
            <a:endCxn id="7" idx="1"/>
          </p:cNvCxnSpPr>
          <p:nvPr/>
        </p:nvCxnSpPr>
        <p:spPr>
          <a:xfrm rot="16200000" flipH="1">
            <a:off x="2604499" y="5078834"/>
            <a:ext cx="203202" cy="860286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Elbow Connector 15"/>
          <p:cNvCxnSpPr>
            <a:stCxn id="7" idx="0"/>
            <a:endCxn id="9" idx="1"/>
          </p:cNvCxnSpPr>
          <p:nvPr/>
        </p:nvCxnSpPr>
        <p:spPr>
          <a:xfrm rot="5400000" flipH="1" flipV="1">
            <a:off x="3674795" y="4891402"/>
            <a:ext cx="203202" cy="749728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Elbow Connector 17"/>
          <p:cNvCxnSpPr>
            <a:stCxn id="7" idx="2"/>
            <a:endCxn id="10" idx="1"/>
          </p:cNvCxnSpPr>
          <p:nvPr/>
        </p:nvCxnSpPr>
        <p:spPr>
          <a:xfrm rot="16200000" flipH="1">
            <a:off x="3683263" y="5571557"/>
            <a:ext cx="186266" cy="749729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595083" y="4910664"/>
            <a:ext cx="12394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800" dirty="0" smtClean="0"/>
              <a:t>Total:   </a:t>
            </a:r>
            <a:endParaRPr lang="en-US" sz="2800" dirty="0"/>
          </a:p>
        </p:txBody>
      </p:sp>
      <p:sp>
        <p:nvSpPr>
          <p:cNvPr id="35" name="Rounded Rectangle 34"/>
          <p:cNvSpPr/>
          <p:nvPr/>
        </p:nvSpPr>
        <p:spPr>
          <a:xfrm>
            <a:off x="2888152" y="4368799"/>
            <a:ext cx="1056733" cy="733778"/>
          </a:xfrm>
          <a:prstGeom prst="roundRect">
            <a:avLst/>
          </a:prstGeom>
          <a:noFill/>
          <a:ln w="76200">
            <a:solidFill>
              <a:schemeClr val="accent4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4"/>
              </a:solidFill>
            </a:endParaRPr>
          </a:p>
        </p:txBody>
      </p:sp>
      <p:sp>
        <p:nvSpPr>
          <p:cNvPr id="36" name="Rounded Rectangle 35"/>
          <p:cNvSpPr/>
          <p:nvPr/>
        </p:nvSpPr>
        <p:spPr>
          <a:xfrm>
            <a:off x="4028713" y="4820355"/>
            <a:ext cx="1056733" cy="733778"/>
          </a:xfrm>
          <a:prstGeom prst="roundRect">
            <a:avLst/>
          </a:prstGeom>
          <a:noFill/>
          <a:ln w="76200">
            <a:solidFill>
              <a:schemeClr val="accent4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4"/>
              </a:solidFill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4028713" y="5712177"/>
            <a:ext cx="1056733" cy="733778"/>
          </a:xfrm>
          <a:prstGeom prst="roundRect">
            <a:avLst/>
          </a:prstGeom>
          <a:noFill/>
          <a:ln w="76200">
            <a:solidFill>
              <a:schemeClr val="accent4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4"/>
              </a:solidFill>
            </a:endParaRPr>
          </a:p>
        </p:txBody>
      </p:sp>
      <p:grpSp>
        <p:nvGrpSpPr>
          <p:cNvPr id="41" name="Group 40"/>
          <p:cNvGrpSpPr/>
          <p:nvPr/>
        </p:nvGrpSpPr>
        <p:grpSpPr>
          <a:xfrm>
            <a:off x="10747022" y="2404534"/>
            <a:ext cx="1015814" cy="896877"/>
            <a:chOff x="10747022" y="2404534"/>
            <a:chExt cx="1015814" cy="896877"/>
          </a:xfrm>
          <a:effectLst>
            <a:glow rad="228600">
              <a:schemeClr val="accent4">
                <a:satMod val="175000"/>
                <a:alpha val="40000"/>
              </a:schemeClr>
            </a:glow>
          </a:effectLst>
        </p:grpSpPr>
        <p:sp>
          <p:nvSpPr>
            <p:cNvPr id="34" name="Rounded Rectangle 33"/>
            <p:cNvSpPr/>
            <p:nvPr/>
          </p:nvSpPr>
          <p:spPr>
            <a:xfrm>
              <a:off x="10747022" y="2404534"/>
              <a:ext cx="666045" cy="666045"/>
            </a:xfrm>
            <a:prstGeom prst="roundRect">
              <a:avLst/>
            </a:prstGeom>
            <a:noFill/>
            <a:ln w="762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accent4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0" name="TextBox 39"/>
                <p:cNvSpPr txBox="1"/>
                <p:nvPr/>
              </p:nvSpPr>
              <p:spPr>
                <a:xfrm>
                  <a:off x="11308866" y="2839746"/>
                  <a:ext cx="453970" cy="461665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 i="1" dirty="0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oMath>
                    </m:oMathPara>
                  </a14:m>
                  <a:endParaRPr lang="en-US" sz="2400" b="1" dirty="0">
                    <a:solidFill>
                      <a:schemeClr val="accent4"/>
                    </a:solidFill>
                  </a:endParaRPr>
                </a:p>
              </p:txBody>
            </p:sp>
          </mc:Choice>
          <mc:Fallback xmlns="">
            <p:sp>
              <p:nvSpPr>
                <p:cNvPr id="40" name="TextBox 3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308866" y="2839746"/>
                  <a:ext cx="453970" cy="461665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4" name="Group 43"/>
          <p:cNvGrpSpPr/>
          <p:nvPr/>
        </p:nvGrpSpPr>
        <p:grpSpPr>
          <a:xfrm>
            <a:off x="5879248" y="4255909"/>
            <a:ext cx="1806571" cy="938341"/>
            <a:chOff x="5879248" y="4255909"/>
            <a:chExt cx="1806571" cy="938341"/>
          </a:xfrm>
          <a:effectLst>
            <a:glow rad="228600">
              <a:schemeClr val="accent4">
                <a:satMod val="175000"/>
                <a:alpha val="40000"/>
              </a:schemeClr>
            </a:glow>
          </a:effectLst>
        </p:grpSpPr>
        <p:sp>
          <p:nvSpPr>
            <p:cNvPr id="39" name="Rounded Rectangle 38"/>
            <p:cNvSpPr/>
            <p:nvPr/>
          </p:nvSpPr>
          <p:spPr>
            <a:xfrm>
              <a:off x="5879248" y="4255909"/>
              <a:ext cx="1435952" cy="654755"/>
            </a:xfrm>
            <a:prstGeom prst="roundRect">
              <a:avLst/>
            </a:prstGeom>
            <a:noFill/>
            <a:ln w="762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accent4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3" name="TextBox 42"/>
                <p:cNvSpPr txBox="1"/>
                <p:nvPr/>
              </p:nvSpPr>
              <p:spPr>
                <a:xfrm>
                  <a:off x="7231849" y="4732585"/>
                  <a:ext cx="453970" cy="46166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 i="1" dirty="0" smtClean="0">
                            <a:solidFill>
                              <a:schemeClr val="accent4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𝟐</m:t>
                        </m:r>
                      </m:oMath>
                    </m:oMathPara>
                  </a14:m>
                  <a:endParaRPr lang="en-US" sz="2400" b="1" dirty="0">
                    <a:solidFill>
                      <a:schemeClr val="accent4"/>
                    </a:solidFill>
                    <a:effectLst/>
                  </a:endParaRPr>
                </a:p>
              </p:txBody>
            </p:sp>
          </mc:Choice>
          <mc:Fallback xmlns="">
            <p:sp>
              <p:nvSpPr>
                <p:cNvPr id="43" name="TextBox 4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231849" y="4732585"/>
                  <a:ext cx="453970" cy="461665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  <a:ln>
                  <a:noFill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6" name="Group 45"/>
          <p:cNvGrpSpPr/>
          <p:nvPr/>
        </p:nvGrpSpPr>
        <p:grpSpPr>
          <a:xfrm>
            <a:off x="9510889" y="4244619"/>
            <a:ext cx="1630547" cy="949631"/>
            <a:chOff x="9510889" y="4244619"/>
            <a:chExt cx="1630547" cy="949631"/>
          </a:xfrm>
          <a:effectLst>
            <a:glow rad="228600">
              <a:schemeClr val="accent4">
                <a:satMod val="175000"/>
                <a:alpha val="40000"/>
              </a:schemeClr>
            </a:glow>
          </a:effectLst>
        </p:grpSpPr>
        <p:sp>
          <p:nvSpPr>
            <p:cNvPr id="38" name="Rounded Rectangle 37"/>
            <p:cNvSpPr/>
            <p:nvPr/>
          </p:nvSpPr>
          <p:spPr>
            <a:xfrm>
              <a:off x="9510889" y="4244619"/>
              <a:ext cx="1236133" cy="677335"/>
            </a:xfrm>
            <a:prstGeom prst="roundRect">
              <a:avLst/>
            </a:prstGeom>
            <a:noFill/>
            <a:ln w="762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accent4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5" name="TextBox 44"/>
                <p:cNvSpPr txBox="1"/>
                <p:nvPr/>
              </p:nvSpPr>
              <p:spPr>
                <a:xfrm>
                  <a:off x="10687466" y="4732585"/>
                  <a:ext cx="453970" cy="461665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 i="1" dirty="0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oMath>
                    </m:oMathPara>
                  </a14:m>
                  <a:endParaRPr lang="en-US" sz="2400" b="1" dirty="0">
                    <a:solidFill>
                      <a:schemeClr val="accent4"/>
                    </a:solidFill>
                  </a:endParaRPr>
                </a:p>
              </p:txBody>
            </p:sp>
          </mc:Choice>
          <mc:Fallback xmlns="">
            <p:sp>
              <p:nvSpPr>
                <p:cNvPr id="45" name="TextBox 4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687466" y="4732585"/>
                  <a:ext cx="453970" cy="461665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6" name="Group 55"/>
          <p:cNvGrpSpPr/>
          <p:nvPr/>
        </p:nvGrpSpPr>
        <p:grpSpPr>
          <a:xfrm>
            <a:off x="5447448" y="5455353"/>
            <a:ext cx="6439522" cy="954107"/>
            <a:chOff x="5447448" y="5455353"/>
            <a:chExt cx="6439522" cy="95410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8" name="TextBox 47"/>
                <p:cNvSpPr txBox="1"/>
                <p:nvPr/>
              </p:nvSpPr>
              <p:spPr>
                <a:xfrm>
                  <a:off x="5447448" y="5455353"/>
                  <a:ext cx="3118161" cy="9541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dirty="0" smtClean="0"/>
                    <a:t>Relation </a:t>
                  </a:r>
                  <a14:m>
                    <m:oMath xmlns:m="http://schemas.openxmlformats.org/officeDocument/2006/math">
                      <m:r>
                        <a:rPr lang="en-US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≃</m:t>
                      </m:r>
                    </m:oMath>
                  </a14:m>
                  <a:r>
                    <a:rPr lang="en-US" sz="2800" dirty="0" smtClean="0"/>
                    <a:t> Equation</a:t>
                  </a:r>
                  <a:br>
                    <a:rPr lang="en-US" sz="2800" dirty="0" smtClean="0"/>
                  </a:br>
                  <a:r>
                    <a:rPr lang="en-US" sz="2800" dirty="0" smtClean="0"/>
                    <a:t>Fact </a:t>
                  </a:r>
                  <a14:m>
                    <m:oMath xmlns:m="http://schemas.openxmlformats.org/officeDocument/2006/math">
                      <m:r>
                        <a:rPr lang="en-US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⊨</m:t>
                      </m:r>
                    </m:oMath>
                  </a14:m>
                  <a:r>
                    <a:rPr lang="en-US" sz="2800" dirty="0" smtClean="0"/>
                    <a:t> Relation</a:t>
                  </a:r>
                  <a:endParaRPr lang="en-US" sz="2800" dirty="0"/>
                </a:p>
              </p:txBody>
            </p:sp>
          </mc:Choice>
          <mc:Fallback xmlns="">
            <p:sp>
              <p:nvSpPr>
                <p:cNvPr id="48" name="TextBox 4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447448" y="5455353"/>
                  <a:ext cx="3118161" cy="954107"/>
                </a:xfrm>
                <a:prstGeom prst="rect">
                  <a:avLst/>
                </a:prstGeom>
                <a:blipFill>
                  <a:blip r:embed="rId12"/>
                  <a:stretch>
                    <a:fillRect l="-4110" t="-7051" r="-2740" b="-1730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9" name="Right Brace 48"/>
            <p:cNvSpPr/>
            <p:nvPr/>
          </p:nvSpPr>
          <p:spPr>
            <a:xfrm>
              <a:off x="8565609" y="5607754"/>
              <a:ext cx="203200" cy="728133"/>
            </a:xfrm>
            <a:prstGeom prst="rightBrace">
              <a:avLst>
                <a:gd name="adj1" fmla="val 47005"/>
                <a:gd name="adj2" fmla="val 50000"/>
              </a:avLst>
            </a:prstGeom>
            <a:ln w="38100" cap="rnd">
              <a:solidFill>
                <a:schemeClr val="tx1"/>
              </a:solidFill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3" name="TextBox 52"/>
                <p:cNvSpPr txBox="1"/>
                <p:nvPr/>
              </p:nvSpPr>
              <p:spPr>
                <a:xfrm>
                  <a:off x="8736013" y="5697510"/>
                  <a:ext cx="707245" cy="523220"/>
                </a:xfrm>
                <a:prstGeom prst="rect">
                  <a:avLst/>
                </a:prstGeom>
                <a:noFill/>
              </p:spPr>
              <p:txBody>
                <a:bodyPr wrap="none" rtlCol="0" anchor="ctr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⟹</m:t>
                        </m:r>
                      </m:oMath>
                    </m:oMathPara>
                  </a14:m>
                  <a:endParaRPr lang="en-US" sz="2800" dirty="0"/>
                </a:p>
              </p:txBody>
            </p:sp>
          </mc:Choice>
          <mc:Fallback xmlns="">
            <p:sp>
              <p:nvSpPr>
                <p:cNvPr id="53" name="TextBox 5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736013" y="5697510"/>
                  <a:ext cx="707245" cy="523220"/>
                </a:xfrm>
                <a:prstGeom prst="rect">
                  <a:avLst/>
                </a:prstGeom>
                <a:blipFill>
                  <a:blip r:embed="rId1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5" name="Rectangle 54"/>
                <p:cNvSpPr/>
                <p:nvPr/>
              </p:nvSpPr>
              <p:spPr>
                <a:xfrm>
                  <a:off x="9397186" y="5697510"/>
                  <a:ext cx="2489784" cy="52322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sz="2800" dirty="0" smtClean="0"/>
                    <a:t>Fact</a:t>
                  </a:r>
                  <a14:m>
                    <m:oMath xmlns:m="http://schemas.openxmlformats.org/officeDocument/2006/math">
                      <m:r>
                        <a:rPr lang="en-US" sz="28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⊨</m:t>
                      </m:r>
                    </m:oMath>
                  </a14:m>
                  <a:r>
                    <a:rPr lang="en-US" sz="2800" dirty="0" smtClean="0"/>
                    <a:t> Equation</a:t>
                  </a:r>
                  <a:endParaRPr lang="en-US" sz="2800" dirty="0"/>
                </a:p>
              </p:txBody>
            </p:sp>
          </mc:Choice>
          <mc:Fallback xmlns="">
            <p:sp>
              <p:nvSpPr>
                <p:cNvPr id="55" name="Rectangle 5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397186" y="5697510"/>
                  <a:ext cx="2489784" cy="523220"/>
                </a:xfrm>
                <a:prstGeom prst="rect">
                  <a:avLst/>
                </a:prstGeom>
                <a:blipFill rotWithShape="0">
                  <a:blip r:embed="rId14"/>
                  <a:stretch>
                    <a:fillRect l="-5147" t="-12941" r="-3922" b="-3294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FF0C-F217-483F-BB9D-47D00493DD4D}" type="slidenum">
              <a:rPr lang="en-US" smtClean="0"/>
              <a:t>21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 rot="8207967">
                <a:off x="4697965" y="3801303"/>
                <a:ext cx="690894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⊨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8207967">
                <a:off x="4697965" y="3801303"/>
                <a:ext cx="690894" cy="830997"/>
              </a:xfrm>
              <a:prstGeom prst="rect">
                <a:avLst/>
              </a:prstGeom>
              <a:blipFill rotWithShape="0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 rot="5122833">
                <a:off x="2218984" y="3393947"/>
                <a:ext cx="710130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≃</m:t>
                      </m:r>
                    </m:oMath>
                  </m:oMathPara>
                </a14:m>
                <a:endParaRPr lang="en-US" sz="28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5122833">
                <a:off x="2218984" y="3393947"/>
                <a:ext cx="710130" cy="830997"/>
              </a:xfrm>
              <a:prstGeom prst="rect">
                <a:avLst/>
              </a:prstGeom>
              <a:blipFill rotWithShape="0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47347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7.40741E-7 L 0.0668 -0.38125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33" y="-19074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6" dur="2000" fill="hold"/>
                                        <p:tgtEl>
                                          <p:spTgt spid="35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1.11022E-16 L -0.27943 -0.24329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971" y="-12176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0" dur="2000" fill="hold"/>
                                        <p:tgtEl>
                                          <p:spTgt spid="36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  <p:par>
                                <p:cTn id="41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-2.59259E-6 L -0.10248 -0.37153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130" y="-18588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4" dur="2000" fill="hold"/>
                                        <p:tgtEl>
                                          <p:spTgt spid="37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32" grpId="0" animBg="1"/>
      <p:bldP spid="35" grpId="0" animBg="1"/>
      <p:bldP spid="35" grpId="1" animBg="1"/>
      <p:bldP spid="35" grpId="2" animBg="1"/>
      <p:bldP spid="36" grpId="0" animBg="1"/>
      <p:bldP spid="36" grpId="1" animBg="1"/>
      <p:bldP spid="36" grpId="2" animBg="1"/>
      <p:bldP spid="37" grpId="0" animBg="1"/>
      <p:bldP spid="37" grpId="1" animBg="1"/>
      <p:bldP spid="37" grpId="2" animBg="1"/>
      <p:bldP spid="3" grpId="0"/>
      <p:bldP spid="1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/>
            <p:txBody>
              <a:bodyPr anchor="ctr">
                <a:no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en-US" sz="4000" dirty="0"/>
                  <a:t>Ontology helps </a:t>
                </a:r>
                <a:r>
                  <a:rPr lang="en-US" sz="4000" dirty="0" smtClean="0"/>
                  <a:t>us generate </a:t>
                </a:r>
                <a:r>
                  <a:rPr lang="en-US" sz="4000" i="1" dirty="0"/>
                  <a:t>plausible situations</a:t>
                </a:r>
                <a:br>
                  <a:rPr lang="en-US" sz="4000" i="1" dirty="0"/>
                </a:br>
                <a:r>
                  <a:rPr lang="en-US" sz="4000" dirty="0"/>
                  <a:t>…but </a:t>
                </a:r>
                <a:r>
                  <a:rPr lang="en-US" sz="4000" i="1" dirty="0"/>
                  <a:t>plausible situation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</a:rPr>
                      <m:t>≠</m:t>
                    </m:r>
                  </m:oMath>
                </a14:m>
                <a:r>
                  <a:rPr lang="en-US" sz="4000" dirty="0"/>
                  <a:t> </a:t>
                </a:r>
                <a:r>
                  <a:rPr lang="en-US" sz="4000" i="1" dirty="0"/>
                  <a:t>engaging narrative!</a:t>
                </a:r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>
                <a:norm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en-US" sz="3200" dirty="0" smtClean="0"/>
                  <a:t># of satisfying answer sets: up to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9</m:t>
                        </m:r>
                      </m:sup>
                    </m:sSup>
                  </m:oMath>
                </a14:m>
                <a:r>
                  <a:rPr lang="en-US" sz="3200" dirty="0" smtClean="0"/>
                  <a:t>. Most are insensible.</a:t>
                </a:r>
                <a:endParaRPr lang="en-US" sz="32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24977-9CEC-440F-A1BF-40CC258098F9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3350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Step 3: Discourse Tropes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838200" y="1825625"/>
                <a:ext cx="2736455" cy="1200329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non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400" dirty="0" smtClean="0"/>
                  <a:t>Math: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400" b="0" i="1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400" b="0" i="1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+12</m:t>
                    </m:r>
                  </m:oMath>
                </a14:m>
                <a:endParaRPr lang="en-US" sz="2400" dirty="0" smtClean="0">
                  <a:solidFill>
                    <a:schemeClr val="accent6">
                      <a:lumMod val="75000"/>
                    </a:schemeClr>
                  </a:solidFill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400" dirty="0" smtClean="0"/>
                  <a:t>Setting: Fantasy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400" dirty="0" smtClean="0"/>
                  <a:t>Character: Ellie</a:t>
                </a:r>
                <a:endParaRPr lang="en-US" sz="24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1825625"/>
                <a:ext cx="2736455" cy="1200329"/>
              </a:xfrm>
              <a:prstGeom prst="rect">
                <a:avLst/>
              </a:prstGeom>
              <a:blipFill rotWithShape="0">
                <a:blip r:embed="rId3"/>
                <a:stretch>
                  <a:fillRect l="-2889" t="-3518" b="-100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Content Placeholder 10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5729" y="1825625"/>
            <a:ext cx="6668071" cy="4943570"/>
          </a:xfr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53189" y="3160891"/>
                <a:ext cx="4359442" cy="31670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indent="228600">
                  <a:lnSpc>
                    <a:spcPct val="110000"/>
                  </a:lnSpc>
                </a:pPr>
                <a:r>
                  <a:rPr lang="en-US" sz="2400" dirty="0" smtClean="0"/>
                  <a:t>Tropes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2400" dirty="0" smtClean="0"/>
                  <a:t> library constraints:</a:t>
                </a:r>
              </a:p>
              <a:p>
                <a:pPr marL="285750" indent="-285750">
                  <a:lnSpc>
                    <a:spcPct val="110000"/>
                  </a:lnSpc>
                  <a:spcBef>
                    <a:spcPts val="1800"/>
                  </a:spcBef>
                  <a:buFont typeface="Arial" panose="020B0604020202020204" pitchFamily="34" charset="0"/>
                  <a:buChar char="•"/>
                </a:pPr>
                <a:r>
                  <a:rPr lang="en-US" sz="2400" dirty="0" smtClean="0"/>
                  <a:t>“Whenever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sz="2400" dirty="0" smtClean="0"/>
                  <a:t> slays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US" sz="2400" dirty="0" smtClean="0"/>
                  <a:t>,</a:t>
                </a:r>
                <a:br>
                  <a:rPr lang="en-US" sz="2400" dirty="0" smtClean="0"/>
                </a:b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sz="2400" dirty="0" smtClean="0"/>
                  <a:t> gets everything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US" sz="2400" dirty="0" smtClean="0"/>
                  <a:t> had.”</a:t>
                </a:r>
              </a:p>
              <a:p>
                <a:pPr marL="285750" indent="-285750">
                  <a:lnSpc>
                    <a:spcPct val="110000"/>
                  </a:lnSpc>
                  <a:buFont typeface="Arial" panose="020B0604020202020204" pitchFamily="34" charset="0"/>
                  <a:buChar char="•"/>
                </a:pPr>
                <a:r>
                  <a:rPr lang="en-US" sz="2400" dirty="0" smtClean="0"/>
                  <a:t>“Whenever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sz="2400" dirty="0" smtClean="0"/>
                  <a:t> acquires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US" sz="2400" dirty="0" smtClean="0"/>
                  <a:t>,</a:t>
                </a:r>
                <a:br>
                  <a:rPr lang="en-US" sz="2400" dirty="0" smtClean="0"/>
                </a:b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sz="2400" dirty="0" smtClean="0"/>
                  <a:t> adds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US" sz="2400" dirty="0" smtClean="0"/>
                  <a:t> to her possessions.”</a:t>
                </a:r>
              </a:p>
              <a:p>
                <a:pPr marL="285750" indent="-285750">
                  <a:lnSpc>
                    <a:spcPct val="110000"/>
                  </a:lnSpc>
                  <a:buFont typeface="Arial" panose="020B0604020202020204" pitchFamily="34" charset="0"/>
                  <a:buChar char="•"/>
                </a:pPr>
                <a:r>
                  <a:rPr lang="en-US" sz="2400" dirty="0" smtClean="0"/>
                  <a:t>“If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sz="2400" dirty="0" smtClean="0"/>
                  <a:t> is slain, it happens after</a:t>
                </a:r>
                <a:br>
                  <a:rPr lang="en-US" sz="2400" dirty="0" smtClean="0"/>
                </a:br>
                <a:r>
                  <a:rPr lang="en-US" sz="2400" dirty="0" smtClean="0"/>
                  <a:t>all her other actions.”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189" y="3160891"/>
                <a:ext cx="4359442" cy="3167021"/>
              </a:xfrm>
              <a:prstGeom prst="rect">
                <a:avLst/>
              </a:prstGeom>
              <a:blipFill>
                <a:blip r:embed="rId5"/>
                <a:stretch>
                  <a:fillRect l="-1818" t="-1156" b="-26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24977-9CEC-440F-A1BF-40CC258098F9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748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Step 3: Discourse Tropes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94184" y="3498851"/>
            <a:ext cx="9238916" cy="2101849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>
              <a:buNone/>
            </a:pPr>
            <a:r>
              <a:rPr lang="en-US" dirty="0" smtClean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discourse(</a:t>
            </a:r>
            <a:br>
              <a:rPr lang="en-US" dirty="0" smtClean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dirty="0" smtClean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dirty="0" err="1" smtClean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forall</a:t>
            </a:r>
            <a:r>
              <a:rPr lang="en-US" dirty="0" smtClean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 </a:t>
            </a:r>
            <a:r>
              <a:rPr lang="en-US" dirty="0" err="1" smtClean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vars</a:t>
            </a:r>
            <a:r>
              <a:rPr lang="en-US" dirty="0" smtClean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(m</a:t>
            </a:r>
            <a:r>
              <a:rPr lang="en-US" dirty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n-US" dirty="0" smtClean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w),</a:t>
            </a:r>
            <a:br>
              <a:rPr lang="en-US" dirty="0" smtClean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dirty="0" smtClean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      premise(</a:t>
            </a:r>
            <a:r>
              <a:rPr lang="en-US" dirty="0" err="1" smtClean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r_slays</a:t>
            </a:r>
            <a:r>
              <a:rPr lang="en-US" dirty="0" smtClean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(w</a:t>
            </a:r>
            <a:r>
              <a:rPr lang="en-US" dirty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m)),</a:t>
            </a:r>
            <a:br>
              <a:rPr lang="en-US" dirty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dirty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dirty="0" smtClean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     exists( </a:t>
            </a:r>
            <a:r>
              <a:rPr lang="en-US" dirty="0" err="1" smtClean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vars</a:t>
            </a:r>
            <a:r>
              <a:rPr lang="en-US" dirty="0" smtClean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(t),</a:t>
            </a:r>
            <a:br>
              <a:rPr lang="en-US" dirty="0" smtClean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dirty="0" smtClean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              conclusion(</a:t>
            </a:r>
            <a:r>
              <a:rPr lang="en-US" dirty="0" err="1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</a:t>
            </a:r>
            <a:r>
              <a:rPr lang="en-US" dirty="0" err="1" smtClean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_owns</a:t>
            </a:r>
            <a:r>
              <a:rPr lang="en-US" dirty="0" smtClean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(m</a:t>
            </a:r>
            <a:r>
              <a:rPr lang="en-US" dirty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t</a:t>
            </a:r>
            <a:r>
              <a:rPr lang="en-US" dirty="0" smtClean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))))).</a:t>
            </a:r>
            <a:r>
              <a:rPr lang="en-US" dirty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/>
            </a:r>
            <a:br>
              <a:rPr lang="en-US" dirty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dirty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/>
            </a:r>
            <a:br>
              <a:rPr lang="en-US" dirty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endParaRPr lang="en-US" dirty="0">
              <a:solidFill>
                <a:schemeClr val="accent3">
                  <a:lumMod val="75000"/>
                </a:schemeClr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24977-9CEC-440F-A1BF-40CC258098F9}" type="slidenum">
              <a:rPr lang="en-US" smtClean="0"/>
              <a:t>24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085109" y="1826275"/>
            <a:ext cx="1002178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 smtClean="0"/>
              <a:t>“A warrior slays a monster only if the monster has some treasures.”</a:t>
            </a:r>
            <a:endParaRPr lang="en-US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583019" y="2430965"/>
                <a:ext cx="7025962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∀</m:t>
                      </m:r>
                      <m:r>
                        <a:rPr lang="en-US" sz="3200" b="0" i="1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sz="3200" b="0" i="1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sz="3200" b="0" i="1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𝑤</m:t>
                      </m:r>
                      <m:r>
                        <a:rPr lang="en-US" sz="3200" b="0" i="1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:</m:t>
                      </m:r>
                      <m:r>
                        <m:rPr>
                          <m:nor/>
                        </m:rPr>
                        <a:rPr lang="en-US" sz="3200" b="0" i="0" smtClean="0">
                          <a:latin typeface="Cambria Math" panose="02040503050406030204" pitchFamily="18" charset="0"/>
                        </a:rPr>
                        <m:t>Slays</m:t>
                      </m:r>
                      <m:d>
                        <m:d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</m:d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⟹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</a:rPr>
                            <m:t>∃</m:t>
                          </m:r>
                          <m:r>
                            <a:rPr lang="en-US" sz="3200" b="0" i="1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sz="3200" b="0" i="1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</a:rPr>
                            <m:t>:</m:t>
                          </m:r>
                          <m:r>
                            <m:rPr>
                              <m:nor/>
                            </m:rPr>
                            <a:rPr lang="en-US" sz="3200" b="0" i="0" smtClean="0">
                              <a:latin typeface="Cambria Math" panose="02040503050406030204" pitchFamily="18" charset="0"/>
                            </a:rPr>
                            <m:t>Owns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d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83019" y="2430965"/>
                <a:ext cx="7025962" cy="492443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29028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Discourse trope validation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104779" y="2997200"/>
                <a:ext cx="9022085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∀ </m:t>
                      </m:r>
                      <m:r>
                        <m:rPr>
                          <m:nor/>
                        </m:rPr>
                        <a:rPr lang="en-US" sz="3600" b="0" i="0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entities</m:t>
                      </m:r>
                      <m:r>
                        <a:rPr lang="en-US" sz="3600" b="0" i="1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acc>
                        <m:accPr>
                          <m:chr m:val="⃗"/>
                          <m:ctrlPr>
                            <a:rPr lang="en-US" sz="36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36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en-US" sz="3600" b="0" i="1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⊂</m:t>
                      </m:r>
                      <m:r>
                        <a:rPr lang="en-US" sz="3600" b="0" i="1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ℰ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en-US" sz="36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3600" b="0" i="0" smtClean="0">
                          <a:latin typeface="Cambria Math" panose="02040503050406030204" pitchFamily="18" charset="0"/>
                        </a:rPr>
                        <m:t>Φ</m:t>
                      </m:r>
                      <m:d>
                        <m:dPr>
                          <m:ctrlPr>
                            <a:rPr lang="en-US" sz="3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en-US" sz="36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36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e>
                      </m:d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 ⟹ 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3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600" b="0" i="1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</a:rPr>
                            <m:t>∃</m:t>
                          </m:r>
                          <m:acc>
                            <m:accPr>
                              <m:chr m:val="⃗"/>
                              <m:ctrlPr>
                                <a:rPr lang="en-US" sz="3600" b="0" i="1" smtClean="0">
                                  <a:solidFill>
                                    <a:schemeClr val="accent5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3600" b="0" i="1" smtClean="0">
                                  <a:solidFill>
                                    <a:schemeClr val="accent5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acc>
                          <m:r>
                            <a:rPr lang="en-US" sz="3600" b="0" i="1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</a:rPr>
                            <m:t>⊂</m:t>
                          </m:r>
                          <m:r>
                            <a:rPr lang="en-US" sz="3600" b="0" i="1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</a:rPr>
                            <m:t>ℰ</m:t>
                          </m:r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: </m:t>
                          </m:r>
                          <m:r>
                            <m:rPr>
                              <m:sty m:val="p"/>
                            </m:rPr>
                            <a:rPr lang="en-US" sz="3600" b="0" i="0" smtClean="0">
                              <a:latin typeface="Cambria Math" panose="02040503050406030204" pitchFamily="18" charset="0"/>
                            </a:rPr>
                            <m:t>Ψ</m:t>
                          </m:r>
                          <m:d>
                            <m:dPr>
                              <m:ctrlPr>
                                <a:rPr lang="en-US" sz="36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acc>
                                <m:accPr>
                                  <m:chr m:val="⃗"/>
                                  <m:ctrlPr>
                                    <a:rPr lang="en-US" sz="3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3600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acc>
                              <m:r>
                                <a:rPr lang="en-US" sz="3600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acc>
                                <m:accPr>
                                  <m:chr m:val="⃗"/>
                                  <m:ctrlPr>
                                    <a:rPr lang="en-US" sz="3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3600" b="0" i="1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</m:acc>
                            </m:e>
                          </m:d>
                        </m:e>
                      </m:d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4779" y="2997200"/>
                <a:ext cx="9022085" cy="55399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990600" y="2066945"/>
                <a:ext cx="9555243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∃ </m:t>
                      </m:r>
                      <m:r>
                        <m:rPr>
                          <m:nor/>
                        </m:rPr>
                        <a:rPr lang="en-US" sz="3600" b="0" i="0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graph</m:t>
                      </m:r>
                      <m:r>
                        <a:rPr lang="en-US" sz="36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6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𝒢</m:t>
                      </m:r>
                      <m:r>
                        <a:rPr lang="en-US" sz="36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〈"/>
                          <m:endChr m:val="〉"/>
                          <m:ctrlPr>
                            <a:rPr lang="en-US" sz="36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6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ℰ</m:t>
                          </m:r>
                          <m:r>
                            <a:rPr lang="en-US" sz="36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36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ℱ</m:t>
                          </m:r>
                        </m:e>
                      </m:d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:   </m:t>
                      </m:r>
                      <m:r>
                        <m:rPr>
                          <m:nor/>
                        </m:rPr>
                        <a:rPr lang="en-US" sz="3600" b="0" i="0" smtClean="0">
                          <a:latin typeface="Cambria Math" panose="02040503050406030204" pitchFamily="18" charset="0"/>
                        </a:rPr>
                        <m:t>Valid</m:t>
                      </m:r>
                      <m:d>
                        <m:dPr>
                          <m:ctrlPr>
                            <a:rPr lang="en-US" sz="3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𝒢</m:t>
                          </m:r>
                        </m:e>
                      </m:d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 ∧ </m:t>
                      </m:r>
                      <m:r>
                        <m:rPr>
                          <m:nor/>
                        </m:rPr>
                        <a:rPr lang="en-US" sz="3600" b="0" i="0" smtClean="0">
                          <a:latin typeface="Cambria Math" panose="02040503050406030204" pitchFamily="18" charset="0"/>
                        </a:rPr>
                        <m:t>Fits</m:t>
                      </m:r>
                      <m:d>
                        <m:dPr>
                          <m:ctrlPr>
                            <a:rPr lang="en-US" sz="3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𝒢</m:t>
                          </m:r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𝑅𝑒𝑞𝑠</m:t>
                          </m:r>
                        </m:e>
                      </m:d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∧</m:t>
                      </m:r>
                    </m:oMath>
                  </m:oMathPara>
                </a14:m>
                <a:endParaRPr lang="en-US" sz="36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0600" y="2066945"/>
                <a:ext cx="9555243" cy="55399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FF0C-F217-483F-BB9D-47D00493DD4D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604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Discourse trope validation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634879" y="2997200"/>
                <a:ext cx="10027617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∀ </m:t>
                      </m:r>
                      <m:r>
                        <m:rPr>
                          <m:nor/>
                        </m:rPr>
                        <a:rPr lang="en-US" sz="3600" b="0" i="0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entities</m:t>
                      </m:r>
                      <m:r>
                        <a:rPr lang="en-US" sz="3600" b="0" i="1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acc>
                        <m:accPr>
                          <m:chr m:val="⃗"/>
                          <m:ctrlPr>
                            <a:rPr lang="en-US" sz="36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36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en-US" sz="3600" b="0" i="1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⊂</m:t>
                      </m:r>
                      <m:r>
                        <a:rPr lang="en-US" sz="3600" b="0" i="1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ℰ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en-US" sz="3600" b="0" i="0" smtClean="0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US" sz="3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3600" b="0" i="0" smtClean="0">
                              <a:latin typeface="Cambria Math" panose="02040503050406030204" pitchFamily="18" charset="0"/>
                            </a:rPr>
                            <m:t>Φ</m:t>
                          </m:r>
                        </m:e>
                        <m:sub>
                          <m:r>
                            <a:rPr lang="en-US" sz="3600" b="0" i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en-US" sz="3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en-US" sz="36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36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e>
                      </m:d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 ⟹ 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3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600" b="0" i="1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</a:rPr>
                            <m:t>∃</m:t>
                          </m:r>
                          <m:acc>
                            <m:accPr>
                              <m:chr m:val="⃗"/>
                              <m:ctrlPr>
                                <a:rPr lang="en-US" sz="3600" b="0" i="1" smtClean="0">
                                  <a:solidFill>
                                    <a:schemeClr val="accent5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3600" b="0" i="1" smtClean="0">
                                  <a:solidFill>
                                    <a:schemeClr val="accent5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acc>
                          <m:r>
                            <a:rPr lang="en-US" sz="3600" b="0" i="1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</a:rPr>
                            <m:t>⊂</m:t>
                          </m:r>
                          <m:r>
                            <a:rPr lang="en-US" sz="3600" b="0" i="1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</a:rPr>
                            <m:t>ℰ</m:t>
                          </m:r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: </m:t>
                          </m:r>
                          <m:sSub>
                            <m:sSubPr>
                              <m:ctrlPr>
                                <a:rPr lang="en-US" sz="36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3600" b="0" i="0" smtClean="0">
                                  <a:latin typeface="Cambria Math" panose="02040503050406030204" pitchFamily="18" charset="0"/>
                                </a:rPr>
                                <m:t>Ψ</m:t>
                              </m:r>
                            </m:e>
                            <m:sub>
                              <m:r>
                                <a:rPr lang="en-US" sz="3600" b="0" i="0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d>
                            <m:dPr>
                              <m:ctrlPr>
                                <a:rPr lang="en-US" sz="36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acc>
                                <m:accPr>
                                  <m:chr m:val="⃗"/>
                                  <m:ctrlPr>
                                    <a:rPr lang="en-US" sz="3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3600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acc>
                              <m:r>
                                <a:rPr lang="en-US" sz="3600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acc>
                                <m:accPr>
                                  <m:chr m:val="⃗"/>
                                  <m:ctrlPr>
                                    <a:rPr lang="en-US" sz="3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3600" b="0" i="1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</m:acc>
                            </m:e>
                          </m:d>
                        </m:e>
                      </m:d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∧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4879" y="2997200"/>
                <a:ext cx="10027617" cy="55399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990600" y="2066945"/>
                <a:ext cx="9555243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∃ </m:t>
                      </m:r>
                      <m:r>
                        <m:rPr>
                          <m:nor/>
                        </m:rPr>
                        <a:rPr lang="en-US" sz="3600" b="0" i="0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graph</m:t>
                      </m:r>
                      <m:r>
                        <a:rPr lang="en-US" sz="36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6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𝒢</m:t>
                      </m:r>
                      <m:r>
                        <a:rPr lang="en-US" sz="36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〈"/>
                          <m:endChr m:val="〉"/>
                          <m:ctrlPr>
                            <a:rPr lang="en-US" sz="36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6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ℰ</m:t>
                          </m:r>
                          <m:r>
                            <a:rPr lang="en-US" sz="36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36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ℱ</m:t>
                          </m:r>
                        </m:e>
                      </m:d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:   </m:t>
                      </m:r>
                      <m:r>
                        <m:rPr>
                          <m:nor/>
                        </m:rPr>
                        <a:rPr lang="en-US" sz="3600" b="0" i="0" smtClean="0">
                          <a:latin typeface="Cambria Math" panose="02040503050406030204" pitchFamily="18" charset="0"/>
                        </a:rPr>
                        <m:t>Valid</m:t>
                      </m:r>
                      <m:d>
                        <m:dPr>
                          <m:ctrlPr>
                            <a:rPr lang="en-US" sz="3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𝒢</m:t>
                          </m:r>
                        </m:e>
                      </m:d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 ∧ </m:t>
                      </m:r>
                      <m:r>
                        <m:rPr>
                          <m:nor/>
                        </m:rPr>
                        <a:rPr lang="en-US" sz="3600" b="0" i="0" smtClean="0">
                          <a:latin typeface="Cambria Math" panose="02040503050406030204" pitchFamily="18" charset="0"/>
                        </a:rPr>
                        <m:t>Fits</m:t>
                      </m:r>
                      <m:d>
                        <m:dPr>
                          <m:ctrlPr>
                            <a:rPr lang="en-US" sz="3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𝒢</m:t>
                          </m:r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𝑅𝑒𝑞𝑠</m:t>
                          </m:r>
                        </m:e>
                      </m:d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∧</m:t>
                      </m:r>
                    </m:oMath>
                  </m:oMathPara>
                </a14:m>
                <a:endParaRPr lang="en-US" sz="36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0600" y="2066945"/>
                <a:ext cx="9555243" cy="55399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634879" y="4445000"/>
                <a:ext cx="9682459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∀ </m:t>
                      </m:r>
                      <m:r>
                        <m:rPr>
                          <m:nor/>
                        </m:rPr>
                        <a:rPr lang="en-US" sz="3600" b="0" i="0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entities</m:t>
                      </m:r>
                      <m:r>
                        <a:rPr lang="en-US" sz="3600" b="0" i="1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acc>
                        <m:accPr>
                          <m:chr m:val="⃗"/>
                          <m:ctrlPr>
                            <a:rPr lang="en-US" sz="36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36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en-US" sz="3600" b="0" i="1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⊂</m:t>
                      </m:r>
                      <m:r>
                        <a:rPr lang="en-US" sz="3600" b="0" i="1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ℰ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en-US" sz="3600" b="0" i="0" smtClean="0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US" sz="3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3600" b="0" i="0" smtClean="0">
                              <a:latin typeface="Cambria Math" panose="02040503050406030204" pitchFamily="18" charset="0"/>
                            </a:rPr>
                            <m:t>Φ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3600" b="0" i="0" smtClean="0">
                              <a:latin typeface="Cambria Math" panose="02040503050406030204" pitchFamily="18" charset="0"/>
                            </a:rPr>
                            <m:t>n</m:t>
                          </m:r>
                        </m:sub>
                      </m:sSub>
                      <m:d>
                        <m:dPr>
                          <m:ctrlPr>
                            <a:rPr lang="en-US" sz="3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en-US" sz="36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36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e>
                      </m:d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 ⟹ 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3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600" b="0" i="1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</a:rPr>
                            <m:t>∃</m:t>
                          </m:r>
                          <m:acc>
                            <m:accPr>
                              <m:chr m:val="⃗"/>
                              <m:ctrlPr>
                                <a:rPr lang="en-US" sz="3600" b="0" i="1" smtClean="0">
                                  <a:solidFill>
                                    <a:schemeClr val="accent5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3600" b="0" i="1" smtClean="0">
                                  <a:solidFill>
                                    <a:schemeClr val="accent5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acc>
                          <m:r>
                            <a:rPr lang="en-US" sz="3600" b="0" i="1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</a:rPr>
                            <m:t>⊂</m:t>
                          </m:r>
                          <m:r>
                            <a:rPr lang="en-US" sz="3600" b="0" i="1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</a:rPr>
                            <m:t>ℰ</m:t>
                          </m:r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: </m:t>
                          </m:r>
                          <m:sSub>
                            <m:sSubPr>
                              <m:ctrlPr>
                                <a:rPr lang="en-US" sz="36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3600" b="0" i="0" smtClean="0">
                                  <a:latin typeface="Cambria Math" panose="02040503050406030204" pitchFamily="18" charset="0"/>
                                </a:rPr>
                                <m:t>Ψ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sz="3600" b="0" i="0" smtClean="0">
                                  <a:latin typeface="Cambria Math" panose="02040503050406030204" pitchFamily="18" charset="0"/>
                                </a:rPr>
                                <m:t>n</m:t>
                              </m:r>
                            </m:sub>
                          </m:sSub>
                          <m:d>
                            <m:dPr>
                              <m:ctrlPr>
                                <a:rPr lang="en-US" sz="36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acc>
                                <m:accPr>
                                  <m:chr m:val="⃗"/>
                                  <m:ctrlPr>
                                    <a:rPr lang="en-US" sz="3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3600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acc>
                              <m:r>
                                <a:rPr lang="en-US" sz="3600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acc>
                                <m:accPr>
                                  <m:chr m:val="⃗"/>
                                  <m:ctrlPr>
                                    <a:rPr lang="en-US" sz="3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3600" b="0" i="1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</m:acc>
                            </m:e>
                          </m:d>
                        </m:e>
                      </m:d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4879" y="4445000"/>
                <a:ext cx="9682459" cy="55399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5632767" y="3754398"/>
                <a:ext cx="270908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⋮</m:t>
                      </m:r>
                    </m:oMath>
                  </m:oMathPara>
                </a14:m>
                <a:endParaRPr lang="en-US" sz="36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2767" y="3754398"/>
                <a:ext cx="270908" cy="55399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ight Brace 6"/>
          <p:cNvSpPr/>
          <p:nvPr/>
        </p:nvSpPr>
        <p:spPr>
          <a:xfrm>
            <a:off x="10662496" y="2997200"/>
            <a:ext cx="319853" cy="2001798"/>
          </a:xfrm>
          <a:prstGeom prst="rightBrace">
            <a:avLst>
              <a:gd name="adj1" fmla="val 47005"/>
              <a:gd name="adj2" fmla="val 50000"/>
            </a:avLst>
          </a:prstGeom>
          <a:ln w="38100" cap="rnd">
            <a:solidFill>
              <a:schemeClr val="tx1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vert="vert" lIns="1188720" rtlCol="0" anchor="ctr"/>
          <a:lstStyle/>
          <a:p>
            <a:pPr algn="ctr"/>
            <a:r>
              <a:rPr lang="en-US" sz="3200" dirty="0" smtClean="0"/>
              <a:t>Library</a:t>
            </a:r>
            <a:endParaRPr lang="en-US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222189" y="5609645"/>
                <a:ext cx="11747622" cy="56630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1">
                  <a:lnSpc>
                    <a:spcPct val="110000"/>
                  </a:lnSpc>
                </a:pPr>
                <a:r>
                  <a:rPr lang="en-US" sz="2800" dirty="0" smtClean="0"/>
                  <a:t>3 Boolean quantifiers (3QBF)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⟹</m:t>
                    </m:r>
                  </m:oMath>
                </a14:m>
                <a:r>
                  <a:rPr lang="en-US" sz="2800" dirty="0" smtClean="0"/>
                  <a:t> Beyond the capabilities of ASP (not in NP)!</a:t>
                </a: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189" y="5609645"/>
                <a:ext cx="11747622" cy="566309"/>
              </a:xfrm>
              <a:prstGeom prst="rect">
                <a:avLst/>
              </a:prstGeom>
              <a:blipFill>
                <a:blip r:embed="rId6"/>
                <a:stretch>
                  <a:fillRect t="-8602" b="-236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FF0C-F217-483F-BB9D-47D00493DD4D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0320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Saturation technique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10629900" cy="4351338"/>
              </a:xfrm>
            </p:spPr>
            <p:txBody>
              <a:bodyPr>
                <a:normAutofit fontScale="92500"/>
              </a:bodyPr>
              <a:lstStyle/>
              <a:p>
                <a:r>
                  <a:rPr lang="en-US" sz="3200" dirty="0" smtClean="0"/>
                  <a:t>Consider 2QBF problem: 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∀</m:t>
                    </m:r>
                    <m:r>
                      <a:rPr lang="en-US" sz="32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32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32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sz="32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:</m:t>
                    </m:r>
                    <m:r>
                      <m:rPr>
                        <m:nor/>
                      </m:rPr>
                      <a:rPr lang="en-US" sz="3200" b="0" i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Acquires</m:t>
                    </m:r>
                    <m:d>
                      <m:dPr>
                        <m:ctrlPr>
                          <a:rPr lang="en-US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US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  <m:r>
                      <a:rPr lang="en-US" sz="32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→</m:t>
                    </m:r>
                    <m:r>
                      <m:rPr>
                        <m:nor/>
                      </m:rPr>
                      <a:rPr lang="en-US" sz="3200" b="0" i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Owns</m:t>
                    </m:r>
                    <m:r>
                      <a:rPr lang="en-US" sz="32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32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32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sz="32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sz="32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3200" dirty="0" smtClean="0"/>
              </a:p>
              <a:p>
                <a:pPr lvl="1">
                  <a:buFont typeface="Wingdings" panose="05000000000000000000" pitchFamily="2" charset="2"/>
                  <a:buChar char="Ø"/>
                </a:pPr>
                <a:r>
                  <a:rPr lang="en-US" sz="2800" dirty="0" smtClean="0"/>
                  <a:t> Eliminated innermost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∃</m:t>
                    </m:r>
                  </m:oMath>
                </a14:m>
                <a:r>
                  <a:rPr lang="en-US" sz="2800" dirty="0" smtClean="0"/>
                  <a:t> by </a:t>
                </a:r>
                <a:r>
                  <a:rPr lang="en-US" sz="2800" dirty="0" err="1" smtClean="0"/>
                  <a:t>skolemization</a:t>
                </a:r>
                <a:r>
                  <a:rPr lang="en-US" sz="2800" dirty="0" smtClean="0"/>
                  <a:t> (polynomial blowup only)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3200" dirty="0" smtClean="0"/>
                  <a:t>Apply </a:t>
                </a:r>
                <a:r>
                  <a:rPr lang="en-US" sz="3200" i="1" dirty="0" smtClean="0"/>
                  <a:t>disjunctive ASP: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32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∨…∨</m:t>
                    </m:r>
                    <m:sSub>
                      <m:sSubPr>
                        <m:ctrlPr>
                          <a:rPr lang="en-US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  <m:r>
                      <a:rPr lang="en-US" sz="32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←</m:t>
                    </m:r>
                    <m:r>
                      <a:rPr lang="en-US" sz="32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𝑞</m:t>
                    </m:r>
                  </m:oMath>
                </a14:m>
                <a:r>
                  <a:rPr lang="en-US" sz="3200" dirty="0" smtClean="0"/>
                  <a:t>.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3200" dirty="0" smtClean="0"/>
                  <a:t>Disjunctive ASP has </a:t>
                </a:r>
                <a:r>
                  <a:rPr lang="en-US" sz="3200" i="1" dirty="0" smtClean="0"/>
                  <a:t>subset </a:t>
                </a:r>
                <a:r>
                  <a:rPr lang="en-US" sz="3200" i="1" dirty="0" err="1" smtClean="0"/>
                  <a:t>minimality</a:t>
                </a:r>
                <a:r>
                  <a:rPr lang="en-US" sz="3200" i="1" dirty="0" smtClean="0"/>
                  <a:t> semantics:</a:t>
                </a:r>
                <a:endParaRPr lang="en-US" sz="3200" dirty="0"/>
              </a:p>
              <a:p>
                <a:pPr marL="0" indent="0" algn="ctr">
                  <a:lnSpc>
                    <a:spcPct val="100000"/>
                  </a:lnSpc>
                  <a:buNone/>
                </a:pPr>
                <a:endParaRPr lang="en-US" sz="3200" dirty="0" smtClean="0"/>
              </a:p>
              <a:p>
                <a:pPr marL="0" indent="0" algn="ctr">
                  <a:lnSpc>
                    <a:spcPct val="100000"/>
                  </a:lnSpc>
                  <a:buNone/>
                </a:pPr>
                <a:r>
                  <a:rPr lang="en-US" sz="3200" dirty="0" smtClean="0">
                    <a:solidFill>
                      <a:schemeClr val="accent3">
                        <a:lumMod val="75000"/>
                      </a:schemeClr>
                    </a:solidFill>
                  </a:rPr>
                  <a:t>If both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0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lang="en-US" sz="3200" b="0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200" dirty="0" smtClean="0">
                    <a:solidFill>
                      <a:schemeClr val="accent3">
                        <a:lumMod val="75000"/>
                      </a:schemeClr>
                    </a:solidFill>
                  </a:rPr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0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lang="en-US" sz="3200" b="0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200" dirty="0" smtClean="0">
                    <a:solidFill>
                      <a:schemeClr val="accent3">
                        <a:lumMod val="75000"/>
                      </a:schemeClr>
                    </a:solidFill>
                  </a:rPr>
                  <a:t> are valid answer sets </a:t>
                </a:r>
                <a:r>
                  <a:rPr lang="en-US" sz="3200" dirty="0">
                    <a:solidFill>
                      <a:schemeClr val="accent3">
                        <a:lumMod val="75000"/>
                      </a:schemeClr>
                    </a:solidFill>
                  </a:rPr>
                  <a:t>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i="1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lang="en-US" sz="3200" i="1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3200" i="1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⊂</m:t>
                    </m:r>
                    <m:sSub>
                      <m:sSubPr>
                        <m:ctrlPr>
                          <a:rPr lang="en-US" sz="3200" i="1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i="1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lang="en-US" sz="3200" i="1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200" dirty="0">
                    <a:solidFill>
                      <a:schemeClr val="accent3">
                        <a:lumMod val="75000"/>
                      </a:schemeClr>
                    </a:solidFill>
                  </a:rPr>
                  <a:t/>
                </a:r>
                <a:br>
                  <a:rPr lang="en-US" sz="3200" dirty="0">
                    <a:solidFill>
                      <a:schemeClr val="accent3">
                        <a:lumMod val="75000"/>
                      </a:schemeClr>
                    </a:solidFill>
                  </a:rPr>
                </a:br>
                <a:r>
                  <a:rPr lang="en-US" sz="3200" dirty="0">
                    <a:solidFill>
                      <a:schemeClr val="accent3">
                        <a:lumMod val="75000"/>
                      </a:schemeClr>
                    </a:solidFill>
                  </a:rPr>
                  <a:t>then </a:t>
                </a:r>
                <a:r>
                  <a:rPr lang="en-US" sz="3200" dirty="0" smtClean="0">
                    <a:solidFill>
                      <a:schemeClr val="accent3">
                        <a:lumMod val="75000"/>
                      </a:schemeClr>
                    </a:solidFill>
                  </a:rPr>
                  <a:t>never </a:t>
                </a:r>
                <a:r>
                  <a:rPr lang="en-US" sz="3200" dirty="0">
                    <a:solidFill>
                      <a:schemeClr val="accent3">
                        <a:lumMod val="75000"/>
                      </a:schemeClr>
                    </a:solidFill>
                  </a:rPr>
                  <a:t>return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i="1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lang="en-US" sz="3200" b="0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en-US" sz="3200" dirty="0">
                  <a:solidFill>
                    <a:schemeClr val="accent3">
                      <a:lumMod val="75000"/>
                    </a:schemeClr>
                  </a:solidFill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en-US" sz="3200" dirty="0" smtClean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10629900" cy="4351338"/>
              </a:xfrm>
              <a:blipFill rotWithShape="0">
                <a:blip r:embed="rId2"/>
                <a:stretch>
                  <a:fillRect l="-1205" t="-2801" b="-2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[Eiter, Ianni, Krennwallner 2009]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FF0C-F217-483F-BB9D-47D00493DD4D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846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Saturation technique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7810500" cy="4351338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en-US" sz="26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discourse( </a:t>
                </a:r>
                <a:r>
                  <a:rPr lang="en-US" sz="2600" dirty="0" err="1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forall</a:t>
                </a:r>
                <a:r>
                  <a:rPr lang="en-US" sz="26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( </a:t>
                </a:r>
                <a:r>
                  <a:rPr lang="en-US" sz="2600" dirty="0" err="1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vars</a:t>
                </a:r>
                <a:r>
                  <a:rPr lang="en-US" sz="26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(a, b), </a:t>
                </a:r>
                <a:br>
                  <a:rPr lang="en-US" sz="26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</a:br>
                <a:r>
                  <a:rPr lang="en-US" sz="26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  premise( </a:t>
                </a:r>
                <a:r>
                  <a:rPr lang="en-US" sz="26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implies(acquires(a, b</a:t>
                </a:r>
                <a:r>
                  <a:rPr lang="en-US" sz="26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), </a:t>
                </a:r>
                <a:br>
                  <a:rPr lang="en-US" sz="26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</a:br>
                <a:r>
                  <a:rPr lang="en-US" sz="26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                   owns(a</a:t>
                </a:r>
                <a:r>
                  <a:rPr lang="en-US" sz="26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, b</a:t>
                </a:r>
                <a:r>
                  <a:rPr lang="en-US" sz="26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))))).</a:t>
                </a:r>
                <a:endParaRPr lang="en-US" sz="2600" dirty="0">
                  <a:latin typeface="Consolas" panose="020B0609020204030204" pitchFamily="49" charset="0"/>
                  <a:cs typeface="Consolas" panose="020B0609020204030204" pitchFamily="49" charset="0"/>
                </a:endParaRPr>
              </a:p>
              <a:p>
                <a:pPr marL="0" indent="0">
                  <a:spcBef>
                    <a:spcPts val="2400"/>
                  </a:spcBef>
                  <a:buNone/>
                </a:pPr>
                <a:r>
                  <a:rPr lang="en-US" sz="26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bind(</a:t>
                </a:r>
                <a:r>
                  <a:rPr lang="en-US" sz="2600" dirty="0" smtClean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V</a:t>
                </a:r>
                <a:r>
                  <a:rPr lang="en-US" sz="26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, </a:t>
                </a:r>
                <a:r>
                  <a:rPr lang="en-US" sz="26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E</a:t>
                </a:r>
                <a:r>
                  <a:rPr lang="en-US" sz="26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): entity(</a:t>
                </a:r>
                <a:r>
                  <a:rPr lang="en-US" sz="26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E</a:t>
                </a:r>
                <a:r>
                  <a:rPr lang="en-US" sz="26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)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latin typeface="Cambria Math" panose="02040503050406030204" pitchFamily="18" charset="0"/>
                        <a:cs typeface="Consolas" panose="020B0609020204030204" pitchFamily="49" charset="0"/>
                      </a:rPr>
                      <m:t>←</m:t>
                    </m:r>
                  </m:oMath>
                </a14:m>
                <a:r>
                  <a:rPr lang="en-US" sz="26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 </a:t>
                </a:r>
                <a:r>
                  <a:rPr lang="en-US" sz="2600" dirty="0" err="1">
                    <a:latin typeface="Consolas" panose="020B0609020204030204" pitchFamily="49" charset="0"/>
                    <a:cs typeface="Consolas" panose="020B0609020204030204" pitchFamily="49" charset="0"/>
                  </a:rPr>
                  <a:t>var</a:t>
                </a:r>
                <a:r>
                  <a:rPr lang="en-US" sz="26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(</a:t>
                </a:r>
                <a:r>
                  <a:rPr lang="en-US" sz="26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V</a:t>
                </a:r>
                <a:r>
                  <a:rPr lang="en-US" sz="26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).</a:t>
                </a:r>
              </a:p>
              <a:p>
                <a:pPr marL="0" indent="0">
                  <a:spcBef>
                    <a:spcPts val="2400"/>
                  </a:spcBef>
                  <a:buNone/>
                </a:pPr>
                <a:r>
                  <a:rPr lang="en-US" sz="26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sat(</a:t>
                </a:r>
                <a:r>
                  <a:rPr lang="en-US" sz="2600" dirty="0" err="1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Xs</a:t>
                </a:r>
                <a:r>
                  <a:rPr lang="en-US" sz="26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, </a:t>
                </a:r>
                <a:r>
                  <a:rPr lang="en-US" sz="2600" dirty="0" err="1" smtClean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Tr</a:t>
                </a:r>
                <a:r>
                  <a:rPr lang="en-US" sz="26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)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latin typeface="Cambria Math" panose="02040503050406030204" pitchFamily="18" charset="0"/>
                        <a:cs typeface="Consolas" panose="020B0609020204030204" pitchFamily="49" charset="0"/>
                      </a:rPr>
                      <m:t>←</m:t>
                    </m:r>
                  </m:oMath>
                </a14:m>
                <a:r>
                  <a:rPr lang="en-US" sz="26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 …</a:t>
                </a:r>
                <a:endParaRPr lang="en-US" sz="2600" dirty="0">
                  <a:latin typeface="Consolas" panose="020B0609020204030204" pitchFamily="49" charset="0"/>
                  <a:cs typeface="Consolas" panose="020B0609020204030204" pitchFamily="49" charset="0"/>
                </a:endParaRPr>
              </a:p>
              <a:p>
                <a:pPr marL="0" indent="0">
                  <a:spcBef>
                    <a:spcPts val="2400"/>
                  </a:spcBef>
                  <a:buNone/>
                </a:pPr>
                <a:r>
                  <a:rPr lang="en-US" sz="26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valid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latin typeface="Cambria Math" panose="02040503050406030204" pitchFamily="18" charset="0"/>
                        <a:cs typeface="Consolas" panose="020B0609020204030204" pitchFamily="49" charset="0"/>
                      </a:rPr>
                      <m:t>←</m:t>
                    </m:r>
                  </m:oMath>
                </a14:m>
                <a:r>
                  <a:rPr lang="en-US" sz="26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 </a:t>
                </a:r>
                <a:r>
                  <a:rPr lang="en-US" sz="26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discourse(</a:t>
                </a:r>
                <a:r>
                  <a:rPr lang="en-US" sz="2600" dirty="0" err="1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Xs</a:t>
                </a:r>
                <a:r>
                  <a:rPr lang="en-US" sz="26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, </a:t>
                </a:r>
                <a:r>
                  <a:rPr lang="en-US" sz="2600" dirty="0" err="1" smtClean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Tr</a:t>
                </a:r>
                <a:r>
                  <a:rPr lang="en-US" sz="26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), </a:t>
                </a:r>
                <a:r>
                  <a:rPr lang="en-US" sz="26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sat(</a:t>
                </a:r>
                <a:r>
                  <a:rPr lang="en-US" sz="2600" dirty="0" err="1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Xs</a:t>
                </a:r>
                <a:r>
                  <a:rPr lang="en-US" sz="26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, </a:t>
                </a:r>
                <a:r>
                  <a:rPr lang="en-US" sz="2600" dirty="0" err="1" smtClean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Tr</a:t>
                </a:r>
                <a:r>
                  <a:rPr lang="en-US" sz="26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).</a:t>
                </a:r>
              </a:p>
              <a:p>
                <a:pPr marL="0" indent="0">
                  <a:spcBef>
                    <a:spcPts val="2400"/>
                  </a:spcBef>
                  <a:buNone/>
                </a:pPr>
                <a:r>
                  <a:rPr lang="en-US" sz="26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bind(</a:t>
                </a:r>
                <a:r>
                  <a:rPr lang="en-US" sz="26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V</a:t>
                </a:r>
                <a:r>
                  <a:rPr lang="en-US" sz="26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, </a:t>
                </a:r>
                <a:r>
                  <a:rPr lang="en-US" sz="26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E</a:t>
                </a:r>
                <a:r>
                  <a:rPr lang="en-US" sz="26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)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latin typeface="Cambria Math" panose="02040503050406030204" pitchFamily="18" charset="0"/>
                        <a:cs typeface="Consolas" panose="020B0609020204030204" pitchFamily="49" charset="0"/>
                      </a:rPr>
                      <m:t>←</m:t>
                    </m:r>
                  </m:oMath>
                </a14:m>
                <a:r>
                  <a:rPr lang="en-US" sz="26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 </a:t>
                </a:r>
                <a:r>
                  <a:rPr lang="en-US" sz="26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valid, </a:t>
                </a:r>
                <a:r>
                  <a:rPr lang="en-US" sz="2600" dirty="0" err="1">
                    <a:latin typeface="Consolas" panose="020B0609020204030204" pitchFamily="49" charset="0"/>
                    <a:cs typeface="Consolas" panose="020B0609020204030204" pitchFamily="49" charset="0"/>
                  </a:rPr>
                  <a:t>var</a:t>
                </a:r>
                <a:r>
                  <a:rPr lang="en-US" sz="26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(</a:t>
                </a:r>
                <a:r>
                  <a:rPr lang="en-US" sz="26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V</a:t>
                </a:r>
                <a:r>
                  <a:rPr lang="en-US" sz="26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), entity(</a:t>
                </a:r>
                <a:r>
                  <a:rPr lang="en-US" sz="26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E</a:t>
                </a:r>
                <a:r>
                  <a:rPr lang="en-US" sz="26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).</a:t>
                </a:r>
              </a:p>
              <a:p>
                <a:pPr marL="0" indent="0">
                  <a:spcBef>
                    <a:spcPts val="2400"/>
                  </a:spcBef>
                  <a:buNone/>
                </a:pPr>
                <a14:m>
                  <m:oMath xmlns:m="http://schemas.openxmlformats.org/officeDocument/2006/math">
                    <m:r>
                      <a:rPr lang="en-US" sz="2600" b="0" i="1" smtClean="0">
                        <a:latin typeface="Cambria Math" panose="02040503050406030204" pitchFamily="18" charset="0"/>
                        <a:cs typeface="Consolas" panose="020B0609020204030204" pitchFamily="49" charset="0"/>
                      </a:rPr>
                      <m:t>←</m:t>
                    </m:r>
                  </m:oMath>
                </a14:m>
                <a:r>
                  <a:rPr lang="en-US" sz="26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 </a:t>
                </a:r>
                <a:r>
                  <a:rPr lang="en-US" sz="2600" dirty="0">
                    <a:solidFill>
                      <a:schemeClr val="accent1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not</a:t>
                </a:r>
                <a:r>
                  <a:rPr lang="en-US" sz="26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 valid</a:t>
                </a:r>
                <a:r>
                  <a:rPr lang="en-US" sz="26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.</a:t>
                </a:r>
                <a:endParaRPr lang="en-US" sz="2600" dirty="0">
                  <a:latin typeface="Consolas" panose="020B0609020204030204" pitchFamily="49" charset="0"/>
                  <a:cs typeface="Consolas" panose="020B0609020204030204" pitchFamily="49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7810500" cy="4351338"/>
              </a:xfrm>
              <a:blipFill rotWithShape="0">
                <a:blip r:embed="rId2"/>
                <a:stretch>
                  <a:fillRect l="-1405" t="-2101" b="-63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ular Callout 3"/>
          <p:cNvSpPr/>
          <p:nvPr/>
        </p:nvSpPr>
        <p:spPr>
          <a:xfrm>
            <a:off x="8267700" y="1027906"/>
            <a:ext cx="3327400" cy="508794"/>
          </a:xfrm>
          <a:prstGeom prst="wedgeRectCallout">
            <a:avLst>
              <a:gd name="adj1" fmla="val -101781"/>
              <a:gd name="adj2" fmla="val 132556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var</a:t>
            </a:r>
            <a:r>
              <a:rPr lang="en-US" sz="28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(a). </a:t>
            </a:r>
            <a:r>
              <a:rPr lang="en-US" sz="28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var</a:t>
            </a:r>
            <a:r>
              <a:rPr lang="en-US" sz="28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(b).</a:t>
            </a:r>
            <a:endParaRPr lang="en-US" sz="28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FF0C-F217-483F-BB9D-47D00493DD4D}" type="slidenum">
              <a:rPr lang="en-US" smtClean="0"/>
              <a:t>28</a:t>
            </a:fld>
            <a:endParaRPr lang="en-US"/>
          </a:p>
        </p:txBody>
      </p:sp>
      <p:sp>
        <p:nvSpPr>
          <p:cNvPr id="6" name="Footer Placeholder 39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 smtClean="0"/>
              <a:t>[</a:t>
            </a:r>
            <a:r>
              <a:rPr lang="en-US" dirty="0" err="1" smtClean="0"/>
              <a:t>Eiter</a:t>
            </a:r>
            <a:r>
              <a:rPr lang="en-US" dirty="0" smtClean="0"/>
              <a:t>, </a:t>
            </a:r>
            <a:r>
              <a:rPr lang="en-US" dirty="0" err="1" smtClean="0"/>
              <a:t>Ianni</a:t>
            </a:r>
            <a:r>
              <a:rPr lang="en-US" dirty="0" smtClean="0"/>
              <a:t>, </a:t>
            </a:r>
            <a:r>
              <a:rPr lang="en-US" dirty="0" err="1" smtClean="0"/>
              <a:t>Krennwallner</a:t>
            </a:r>
            <a:r>
              <a:rPr lang="en-US" dirty="0" smtClean="0"/>
              <a:t> 2009]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3691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Saturation technique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7810500" cy="4351338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en-US" sz="26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discourse( </a:t>
                </a:r>
                <a:r>
                  <a:rPr lang="en-US" sz="2600" dirty="0" err="1">
                    <a:latin typeface="Consolas" panose="020B0609020204030204" pitchFamily="49" charset="0"/>
                    <a:cs typeface="Consolas" panose="020B0609020204030204" pitchFamily="49" charset="0"/>
                  </a:rPr>
                  <a:t>forall</a:t>
                </a:r>
                <a:r>
                  <a:rPr lang="en-US" sz="26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( </a:t>
                </a:r>
                <a:r>
                  <a:rPr lang="en-US" sz="2600" dirty="0" err="1">
                    <a:latin typeface="Consolas" panose="020B0609020204030204" pitchFamily="49" charset="0"/>
                    <a:cs typeface="Consolas" panose="020B0609020204030204" pitchFamily="49" charset="0"/>
                  </a:rPr>
                  <a:t>vars</a:t>
                </a:r>
                <a:r>
                  <a:rPr lang="en-US" sz="26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(a, b), </a:t>
                </a:r>
                <a:br>
                  <a:rPr lang="en-US" sz="2600" dirty="0">
                    <a:latin typeface="Consolas" panose="020B0609020204030204" pitchFamily="49" charset="0"/>
                    <a:cs typeface="Consolas" panose="020B0609020204030204" pitchFamily="49" charset="0"/>
                  </a:rPr>
                </a:br>
                <a:r>
                  <a:rPr lang="en-US" sz="26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  premise( implies(acquires(a, b), </a:t>
                </a:r>
                <a:br>
                  <a:rPr lang="en-US" sz="2600" dirty="0">
                    <a:latin typeface="Consolas" panose="020B0609020204030204" pitchFamily="49" charset="0"/>
                    <a:cs typeface="Consolas" panose="020B0609020204030204" pitchFamily="49" charset="0"/>
                  </a:rPr>
                </a:br>
                <a:r>
                  <a:rPr lang="en-US" sz="26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                   owns(a, b))))).</a:t>
                </a:r>
              </a:p>
              <a:p>
                <a:pPr marL="0" indent="0">
                  <a:spcBef>
                    <a:spcPts val="2400"/>
                  </a:spcBef>
                  <a:buNone/>
                </a:pPr>
                <a:r>
                  <a:rPr lang="en-US" sz="26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bind(</a:t>
                </a:r>
                <a:r>
                  <a:rPr lang="en-US" sz="2600" dirty="0" smtClean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V</a:t>
                </a:r>
                <a:r>
                  <a:rPr lang="en-US" sz="26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, </a:t>
                </a:r>
                <a:r>
                  <a:rPr lang="en-US" sz="26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E</a:t>
                </a:r>
                <a:r>
                  <a:rPr lang="en-US" sz="26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): entity(</a:t>
                </a:r>
                <a:r>
                  <a:rPr lang="en-US" sz="26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E</a:t>
                </a:r>
                <a:r>
                  <a:rPr lang="en-US" sz="26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)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latin typeface="Cambria Math" panose="02040503050406030204" pitchFamily="18" charset="0"/>
                        <a:cs typeface="Consolas" panose="020B0609020204030204" pitchFamily="49" charset="0"/>
                      </a:rPr>
                      <m:t>←</m:t>
                    </m:r>
                  </m:oMath>
                </a14:m>
                <a:r>
                  <a:rPr lang="en-US" sz="26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 </a:t>
                </a:r>
                <a:r>
                  <a:rPr lang="en-US" sz="2600" dirty="0" err="1">
                    <a:latin typeface="Consolas" panose="020B0609020204030204" pitchFamily="49" charset="0"/>
                    <a:cs typeface="Consolas" panose="020B0609020204030204" pitchFamily="49" charset="0"/>
                  </a:rPr>
                  <a:t>var</a:t>
                </a:r>
                <a:r>
                  <a:rPr lang="en-US" sz="26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(</a:t>
                </a:r>
                <a:r>
                  <a:rPr lang="en-US" sz="26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V</a:t>
                </a:r>
                <a:r>
                  <a:rPr lang="en-US" sz="26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).</a:t>
                </a:r>
              </a:p>
              <a:p>
                <a:pPr marL="0" indent="0">
                  <a:spcBef>
                    <a:spcPts val="2400"/>
                  </a:spcBef>
                  <a:buNone/>
                </a:pPr>
                <a:r>
                  <a:rPr lang="en-US" sz="26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sat(</a:t>
                </a:r>
                <a:r>
                  <a:rPr lang="en-US" sz="2600" dirty="0" err="1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Xs</a:t>
                </a:r>
                <a:r>
                  <a:rPr lang="en-US" sz="26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, </a:t>
                </a:r>
                <a:r>
                  <a:rPr lang="en-US" sz="2600" dirty="0" err="1" smtClean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Tr</a:t>
                </a:r>
                <a:r>
                  <a:rPr lang="en-US" sz="26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)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latin typeface="Cambria Math" panose="02040503050406030204" pitchFamily="18" charset="0"/>
                        <a:cs typeface="Consolas" panose="020B0609020204030204" pitchFamily="49" charset="0"/>
                      </a:rPr>
                      <m:t>←</m:t>
                    </m:r>
                  </m:oMath>
                </a14:m>
                <a:r>
                  <a:rPr lang="en-US" sz="26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 …</a:t>
                </a:r>
                <a:endParaRPr lang="en-US" sz="2600" dirty="0">
                  <a:latin typeface="Consolas" panose="020B0609020204030204" pitchFamily="49" charset="0"/>
                  <a:cs typeface="Consolas" panose="020B0609020204030204" pitchFamily="49" charset="0"/>
                </a:endParaRPr>
              </a:p>
              <a:p>
                <a:pPr marL="0" indent="0">
                  <a:spcBef>
                    <a:spcPts val="2400"/>
                  </a:spcBef>
                  <a:buNone/>
                </a:pPr>
                <a:r>
                  <a:rPr lang="en-US" sz="26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valid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latin typeface="Cambria Math" panose="02040503050406030204" pitchFamily="18" charset="0"/>
                        <a:cs typeface="Consolas" panose="020B0609020204030204" pitchFamily="49" charset="0"/>
                      </a:rPr>
                      <m:t>←</m:t>
                    </m:r>
                  </m:oMath>
                </a14:m>
                <a:r>
                  <a:rPr lang="en-US" sz="26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 </a:t>
                </a:r>
                <a:r>
                  <a:rPr lang="en-US" sz="26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discourse(</a:t>
                </a:r>
                <a:r>
                  <a:rPr lang="en-US" sz="2600" dirty="0" err="1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Xs</a:t>
                </a:r>
                <a:r>
                  <a:rPr lang="en-US" sz="26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, </a:t>
                </a:r>
                <a:r>
                  <a:rPr lang="en-US" sz="2600" dirty="0" err="1" smtClean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Tr</a:t>
                </a:r>
                <a:r>
                  <a:rPr lang="en-US" sz="26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), </a:t>
                </a:r>
                <a:r>
                  <a:rPr lang="en-US" sz="26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sat(</a:t>
                </a:r>
                <a:r>
                  <a:rPr lang="en-US" sz="2600" dirty="0" err="1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Xs</a:t>
                </a:r>
                <a:r>
                  <a:rPr lang="en-US" sz="26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, </a:t>
                </a:r>
                <a:r>
                  <a:rPr lang="en-US" sz="2600" dirty="0" err="1" smtClean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Tr</a:t>
                </a:r>
                <a:r>
                  <a:rPr lang="en-US" sz="26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).</a:t>
                </a:r>
              </a:p>
              <a:p>
                <a:pPr marL="0" indent="0">
                  <a:spcBef>
                    <a:spcPts val="2400"/>
                  </a:spcBef>
                  <a:buNone/>
                </a:pPr>
                <a:r>
                  <a:rPr lang="en-US" sz="26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bind(</a:t>
                </a:r>
                <a:r>
                  <a:rPr lang="en-US" sz="26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V</a:t>
                </a:r>
                <a:r>
                  <a:rPr lang="en-US" sz="26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, </a:t>
                </a:r>
                <a:r>
                  <a:rPr lang="en-US" sz="26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E</a:t>
                </a:r>
                <a:r>
                  <a:rPr lang="en-US" sz="26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)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latin typeface="Cambria Math" panose="02040503050406030204" pitchFamily="18" charset="0"/>
                        <a:cs typeface="Consolas" panose="020B0609020204030204" pitchFamily="49" charset="0"/>
                      </a:rPr>
                      <m:t>←</m:t>
                    </m:r>
                  </m:oMath>
                </a14:m>
                <a:r>
                  <a:rPr lang="en-US" sz="26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 </a:t>
                </a:r>
                <a:r>
                  <a:rPr lang="en-US" sz="26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valid, </a:t>
                </a:r>
                <a:r>
                  <a:rPr lang="en-US" sz="2600" dirty="0" err="1">
                    <a:latin typeface="Consolas" panose="020B0609020204030204" pitchFamily="49" charset="0"/>
                    <a:cs typeface="Consolas" panose="020B0609020204030204" pitchFamily="49" charset="0"/>
                  </a:rPr>
                  <a:t>var</a:t>
                </a:r>
                <a:r>
                  <a:rPr lang="en-US" sz="26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(</a:t>
                </a:r>
                <a:r>
                  <a:rPr lang="en-US" sz="26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V</a:t>
                </a:r>
                <a:r>
                  <a:rPr lang="en-US" sz="26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), entity(</a:t>
                </a:r>
                <a:r>
                  <a:rPr lang="en-US" sz="26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E</a:t>
                </a:r>
                <a:r>
                  <a:rPr lang="en-US" sz="26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).</a:t>
                </a:r>
              </a:p>
              <a:p>
                <a:pPr marL="0" indent="0">
                  <a:spcBef>
                    <a:spcPts val="2400"/>
                  </a:spcBef>
                  <a:buNone/>
                </a:pPr>
                <a14:m>
                  <m:oMath xmlns:m="http://schemas.openxmlformats.org/officeDocument/2006/math">
                    <m:r>
                      <a:rPr lang="en-US" sz="2600" b="0" i="1" smtClean="0">
                        <a:latin typeface="Cambria Math" panose="02040503050406030204" pitchFamily="18" charset="0"/>
                        <a:cs typeface="Consolas" panose="020B0609020204030204" pitchFamily="49" charset="0"/>
                      </a:rPr>
                      <m:t>←</m:t>
                    </m:r>
                  </m:oMath>
                </a14:m>
                <a:r>
                  <a:rPr lang="en-US" sz="26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 </a:t>
                </a:r>
                <a:r>
                  <a:rPr lang="en-US" sz="2600" dirty="0">
                    <a:solidFill>
                      <a:schemeClr val="accent1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not</a:t>
                </a:r>
                <a:r>
                  <a:rPr lang="en-US" sz="26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 valid</a:t>
                </a:r>
                <a:r>
                  <a:rPr lang="en-US" sz="26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.</a:t>
                </a:r>
                <a:endParaRPr lang="en-US" sz="2600" dirty="0">
                  <a:latin typeface="Consolas" panose="020B0609020204030204" pitchFamily="49" charset="0"/>
                  <a:cs typeface="Consolas" panose="020B0609020204030204" pitchFamily="49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7810500" cy="4351338"/>
              </a:xfrm>
              <a:blipFill rotWithShape="0">
                <a:blip r:embed="rId2"/>
                <a:stretch>
                  <a:fillRect l="-1405" t="-2101" b="-63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ular Callout 3"/>
          <p:cNvSpPr/>
          <p:nvPr/>
        </p:nvSpPr>
        <p:spPr>
          <a:xfrm>
            <a:off x="7734300" y="1690688"/>
            <a:ext cx="4114800" cy="1878012"/>
          </a:xfrm>
          <a:prstGeom prst="wedgeRectCallout">
            <a:avLst>
              <a:gd name="adj1" fmla="val -74460"/>
              <a:gd name="adj2" fmla="val 36599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cs typeface="Consolas" panose="020B0609020204030204" pitchFamily="49" charset="0"/>
              </a:rPr>
              <a:t>(Disjunctively) assign each formal variable  (“a” &amp; “b”) to some entity in the graph</a:t>
            </a:r>
            <a:endParaRPr lang="en-US" sz="2800" dirty="0">
              <a:cs typeface="Consolas" panose="020B0609020204030204" pitchFamily="49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FF0C-F217-483F-BB9D-47D00493DD4D}" type="slidenum">
              <a:rPr lang="en-US" smtClean="0"/>
              <a:t>29</a:t>
            </a:fld>
            <a:endParaRPr lang="en-US"/>
          </a:p>
        </p:txBody>
      </p:sp>
      <p:sp>
        <p:nvSpPr>
          <p:cNvPr id="6" name="Footer Placeholder 39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 smtClean="0"/>
              <a:t>[</a:t>
            </a:r>
            <a:r>
              <a:rPr lang="en-US" dirty="0" err="1" smtClean="0"/>
              <a:t>Eiter</a:t>
            </a:r>
            <a:r>
              <a:rPr lang="en-US" dirty="0" smtClean="0"/>
              <a:t>, </a:t>
            </a:r>
            <a:r>
              <a:rPr lang="en-US" dirty="0" err="1" smtClean="0"/>
              <a:t>Ianni</a:t>
            </a:r>
            <a:r>
              <a:rPr lang="en-US" dirty="0" smtClean="0"/>
              <a:t>, </a:t>
            </a:r>
            <a:r>
              <a:rPr lang="en-US" dirty="0" err="1" smtClean="0"/>
              <a:t>Krennwallner</a:t>
            </a:r>
            <a:r>
              <a:rPr lang="en-US" dirty="0" smtClean="0"/>
              <a:t> 2009]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2481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Word Problems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8168973" y="681613"/>
            <a:ext cx="3567985" cy="745736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1400" dirty="0"/>
              <a:t>Suzy is ten years older than Billy, and next year she will be twice as old as </a:t>
            </a:r>
            <a:r>
              <a:rPr lang="en-US" sz="1400" dirty="0" smtClean="0"/>
              <a:t>Billy. How </a:t>
            </a:r>
            <a:r>
              <a:rPr lang="en-US" sz="1400" dirty="0"/>
              <a:t>old </a:t>
            </a:r>
            <a:r>
              <a:rPr lang="en-US" sz="1400" dirty="0" smtClean="0"/>
              <a:t>is Suzy </a:t>
            </a:r>
            <a:r>
              <a:rPr lang="en-US" sz="1400" dirty="0"/>
              <a:t>now?</a:t>
            </a: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24977-9CEC-440F-A1BF-40CC258098F9}" type="slidenum">
              <a:rPr lang="en-US" smtClean="0"/>
              <a:t>3</a:t>
            </a:fld>
            <a:endParaRPr lang="en-US"/>
          </a:p>
        </p:txBody>
      </p:sp>
      <p:sp>
        <p:nvSpPr>
          <p:cNvPr id="5" name="Content Placeholder 6"/>
          <p:cNvSpPr txBox="1">
            <a:spLocks/>
          </p:cNvSpPr>
          <p:nvPr/>
        </p:nvSpPr>
        <p:spPr>
          <a:xfrm>
            <a:off x="8168973" y="1553674"/>
            <a:ext cx="3567983" cy="960263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00" dirty="0"/>
              <a:t>Evelyn went to the store 8 times last month. She buys 11 stickers each time she goes to the store. How many stickers did Evelyn buy last month?</a:t>
            </a:r>
          </a:p>
        </p:txBody>
      </p:sp>
      <p:sp>
        <p:nvSpPr>
          <p:cNvPr id="8" name="Content Placeholder 6"/>
          <p:cNvSpPr txBox="1">
            <a:spLocks/>
          </p:cNvSpPr>
          <p:nvPr/>
        </p:nvSpPr>
        <p:spPr>
          <a:xfrm>
            <a:off x="8168973" y="2670909"/>
            <a:ext cx="3567983" cy="745736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00" dirty="0"/>
              <a:t>You attended </a:t>
            </a:r>
            <a:r>
              <a:rPr lang="en-US" sz="1400" dirty="0" smtClean="0"/>
              <a:t>high school </a:t>
            </a:r>
            <a:r>
              <a:rPr lang="en-US" sz="1400" dirty="0"/>
              <a:t>for 4 </a:t>
            </a:r>
            <a:r>
              <a:rPr lang="en-US" sz="1400" dirty="0" smtClean="0"/>
              <a:t>years. Each </a:t>
            </a:r>
            <a:r>
              <a:rPr lang="en-US" sz="1400" dirty="0"/>
              <a:t>year you bought 7 new </a:t>
            </a:r>
            <a:r>
              <a:rPr lang="en-US" sz="1400" dirty="0" smtClean="0"/>
              <a:t>textbooks. How </a:t>
            </a:r>
            <a:r>
              <a:rPr lang="en-US" sz="1400" dirty="0"/>
              <a:t>many textbooks do you have at home now?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838200" y="1690688"/>
            <a:ext cx="61114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Notoriously difficult as compared to algebra!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392643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Saturation technique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7810500" cy="4351338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en-US" sz="26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discourse( </a:t>
                </a:r>
                <a:r>
                  <a:rPr lang="en-US" sz="2600" dirty="0" err="1">
                    <a:latin typeface="Consolas" panose="020B0609020204030204" pitchFamily="49" charset="0"/>
                    <a:cs typeface="Consolas" panose="020B0609020204030204" pitchFamily="49" charset="0"/>
                  </a:rPr>
                  <a:t>forall</a:t>
                </a:r>
                <a:r>
                  <a:rPr lang="en-US" sz="26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( </a:t>
                </a:r>
                <a:r>
                  <a:rPr lang="en-US" sz="2600" dirty="0" err="1">
                    <a:latin typeface="Consolas" panose="020B0609020204030204" pitchFamily="49" charset="0"/>
                    <a:cs typeface="Consolas" panose="020B0609020204030204" pitchFamily="49" charset="0"/>
                  </a:rPr>
                  <a:t>vars</a:t>
                </a:r>
                <a:r>
                  <a:rPr lang="en-US" sz="26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(a, b), </a:t>
                </a:r>
                <a:br>
                  <a:rPr lang="en-US" sz="2600" dirty="0">
                    <a:latin typeface="Consolas" panose="020B0609020204030204" pitchFamily="49" charset="0"/>
                    <a:cs typeface="Consolas" panose="020B0609020204030204" pitchFamily="49" charset="0"/>
                  </a:rPr>
                </a:br>
                <a:r>
                  <a:rPr lang="en-US" sz="26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  premise( implies(acquires(a, b), </a:t>
                </a:r>
                <a:br>
                  <a:rPr lang="en-US" sz="2600" dirty="0">
                    <a:latin typeface="Consolas" panose="020B0609020204030204" pitchFamily="49" charset="0"/>
                    <a:cs typeface="Consolas" panose="020B0609020204030204" pitchFamily="49" charset="0"/>
                  </a:rPr>
                </a:br>
                <a:r>
                  <a:rPr lang="en-US" sz="26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                   owns(a, b))))).</a:t>
                </a:r>
              </a:p>
              <a:p>
                <a:pPr marL="0" indent="0">
                  <a:spcBef>
                    <a:spcPts val="2400"/>
                  </a:spcBef>
                  <a:buNone/>
                </a:pPr>
                <a:r>
                  <a:rPr lang="en-US" sz="26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bind(</a:t>
                </a:r>
                <a:r>
                  <a:rPr lang="en-US" sz="2600" dirty="0" smtClean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V</a:t>
                </a:r>
                <a:r>
                  <a:rPr lang="en-US" sz="26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, </a:t>
                </a:r>
                <a:r>
                  <a:rPr lang="en-US" sz="26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E</a:t>
                </a:r>
                <a:r>
                  <a:rPr lang="en-US" sz="26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): entity(</a:t>
                </a:r>
                <a:r>
                  <a:rPr lang="en-US" sz="26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E</a:t>
                </a:r>
                <a:r>
                  <a:rPr lang="en-US" sz="26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)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latin typeface="Cambria Math" panose="02040503050406030204" pitchFamily="18" charset="0"/>
                        <a:cs typeface="Consolas" panose="020B0609020204030204" pitchFamily="49" charset="0"/>
                      </a:rPr>
                      <m:t>←</m:t>
                    </m:r>
                  </m:oMath>
                </a14:m>
                <a:r>
                  <a:rPr lang="en-US" sz="26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 </a:t>
                </a:r>
                <a:r>
                  <a:rPr lang="en-US" sz="2600" dirty="0" err="1">
                    <a:latin typeface="Consolas" panose="020B0609020204030204" pitchFamily="49" charset="0"/>
                    <a:cs typeface="Consolas" panose="020B0609020204030204" pitchFamily="49" charset="0"/>
                  </a:rPr>
                  <a:t>var</a:t>
                </a:r>
                <a:r>
                  <a:rPr lang="en-US" sz="26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(</a:t>
                </a:r>
                <a:r>
                  <a:rPr lang="en-US" sz="26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V</a:t>
                </a:r>
                <a:r>
                  <a:rPr lang="en-US" sz="26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).</a:t>
                </a:r>
              </a:p>
              <a:p>
                <a:pPr marL="0" indent="0">
                  <a:spcBef>
                    <a:spcPts val="2400"/>
                  </a:spcBef>
                  <a:buNone/>
                </a:pPr>
                <a:r>
                  <a:rPr lang="en-US" sz="26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sat(</a:t>
                </a:r>
                <a:r>
                  <a:rPr lang="en-US" sz="2600" dirty="0" err="1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Xs</a:t>
                </a:r>
                <a:r>
                  <a:rPr lang="en-US" sz="26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, </a:t>
                </a:r>
                <a:r>
                  <a:rPr lang="en-US" sz="2600" dirty="0" err="1" smtClean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Tr</a:t>
                </a:r>
                <a:r>
                  <a:rPr lang="en-US" sz="26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)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latin typeface="Cambria Math" panose="02040503050406030204" pitchFamily="18" charset="0"/>
                        <a:cs typeface="Consolas" panose="020B0609020204030204" pitchFamily="49" charset="0"/>
                      </a:rPr>
                      <m:t>←</m:t>
                    </m:r>
                  </m:oMath>
                </a14:m>
                <a:r>
                  <a:rPr lang="en-US" sz="26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 …</a:t>
                </a:r>
                <a:endParaRPr lang="en-US" sz="2600" dirty="0">
                  <a:latin typeface="Consolas" panose="020B0609020204030204" pitchFamily="49" charset="0"/>
                  <a:cs typeface="Consolas" panose="020B0609020204030204" pitchFamily="49" charset="0"/>
                </a:endParaRPr>
              </a:p>
              <a:p>
                <a:pPr marL="0" indent="0">
                  <a:spcBef>
                    <a:spcPts val="2400"/>
                  </a:spcBef>
                  <a:buNone/>
                </a:pPr>
                <a:r>
                  <a:rPr lang="en-US" sz="26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valid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latin typeface="Cambria Math" panose="02040503050406030204" pitchFamily="18" charset="0"/>
                        <a:cs typeface="Consolas" panose="020B0609020204030204" pitchFamily="49" charset="0"/>
                      </a:rPr>
                      <m:t>←</m:t>
                    </m:r>
                  </m:oMath>
                </a14:m>
                <a:r>
                  <a:rPr lang="en-US" sz="26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 </a:t>
                </a:r>
                <a:r>
                  <a:rPr lang="en-US" sz="26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discourse(</a:t>
                </a:r>
                <a:r>
                  <a:rPr lang="en-US" sz="2600" dirty="0" err="1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Xs</a:t>
                </a:r>
                <a:r>
                  <a:rPr lang="en-US" sz="26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, </a:t>
                </a:r>
                <a:r>
                  <a:rPr lang="en-US" sz="2600" dirty="0" err="1" smtClean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Tr</a:t>
                </a:r>
                <a:r>
                  <a:rPr lang="en-US" sz="26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), </a:t>
                </a:r>
                <a:r>
                  <a:rPr lang="en-US" sz="26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sat(</a:t>
                </a:r>
                <a:r>
                  <a:rPr lang="en-US" sz="2600" dirty="0" err="1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Xs</a:t>
                </a:r>
                <a:r>
                  <a:rPr lang="en-US" sz="26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, </a:t>
                </a:r>
                <a:r>
                  <a:rPr lang="en-US" sz="2600" dirty="0" err="1" smtClean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Tr</a:t>
                </a:r>
                <a:r>
                  <a:rPr lang="en-US" sz="26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).</a:t>
                </a:r>
              </a:p>
              <a:p>
                <a:pPr marL="0" indent="0">
                  <a:spcBef>
                    <a:spcPts val="2400"/>
                  </a:spcBef>
                  <a:buNone/>
                </a:pPr>
                <a:r>
                  <a:rPr lang="en-US" sz="26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bind(</a:t>
                </a:r>
                <a:r>
                  <a:rPr lang="en-US" sz="26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V</a:t>
                </a:r>
                <a:r>
                  <a:rPr lang="en-US" sz="26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, </a:t>
                </a:r>
                <a:r>
                  <a:rPr lang="en-US" sz="26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E</a:t>
                </a:r>
                <a:r>
                  <a:rPr lang="en-US" sz="26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)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latin typeface="Cambria Math" panose="02040503050406030204" pitchFamily="18" charset="0"/>
                        <a:cs typeface="Consolas" panose="020B0609020204030204" pitchFamily="49" charset="0"/>
                      </a:rPr>
                      <m:t>←</m:t>
                    </m:r>
                  </m:oMath>
                </a14:m>
                <a:r>
                  <a:rPr lang="en-US" sz="26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 </a:t>
                </a:r>
                <a:r>
                  <a:rPr lang="en-US" sz="26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valid, </a:t>
                </a:r>
                <a:r>
                  <a:rPr lang="en-US" sz="2600" dirty="0" err="1">
                    <a:latin typeface="Consolas" panose="020B0609020204030204" pitchFamily="49" charset="0"/>
                    <a:cs typeface="Consolas" panose="020B0609020204030204" pitchFamily="49" charset="0"/>
                  </a:rPr>
                  <a:t>var</a:t>
                </a:r>
                <a:r>
                  <a:rPr lang="en-US" sz="26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(</a:t>
                </a:r>
                <a:r>
                  <a:rPr lang="en-US" sz="26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V</a:t>
                </a:r>
                <a:r>
                  <a:rPr lang="en-US" sz="26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), entity(</a:t>
                </a:r>
                <a:r>
                  <a:rPr lang="en-US" sz="26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E</a:t>
                </a:r>
                <a:r>
                  <a:rPr lang="en-US" sz="26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).</a:t>
                </a:r>
              </a:p>
              <a:p>
                <a:pPr marL="0" indent="0">
                  <a:spcBef>
                    <a:spcPts val="2400"/>
                  </a:spcBef>
                  <a:buNone/>
                </a:pPr>
                <a14:m>
                  <m:oMath xmlns:m="http://schemas.openxmlformats.org/officeDocument/2006/math">
                    <m:r>
                      <a:rPr lang="en-US" sz="2600" b="0" i="1" smtClean="0">
                        <a:latin typeface="Cambria Math" panose="02040503050406030204" pitchFamily="18" charset="0"/>
                        <a:cs typeface="Consolas" panose="020B0609020204030204" pitchFamily="49" charset="0"/>
                      </a:rPr>
                      <m:t>←</m:t>
                    </m:r>
                  </m:oMath>
                </a14:m>
                <a:r>
                  <a:rPr lang="en-US" sz="26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 </a:t>
                </a:r>
                <a:r>
                  <a:rPr lang="en-US" sz="2600" dirty="0">
                    <a:solidFill>
                      <a:schemeClr val="accent1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not</a:t>
                </a:r>
                <a:r>
                  <a:rPr lang="en-US" sz="26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 valid</a:t>
                </a:r>
                <a:r>
                  <a:rPr lang="en-US" sz="26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.</a:t>
                </a:r>
                <a:endParaRPr lang="en-US" sz="2600" dirty="0">
                  <a:latin typeface="Consolas" panose="020B0609020204030204" pitchFamily="49" charset="0"/>
                  <a:cs typeface="Consolas" panose="020B0609020204030204" pitchFamily="49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7810500" cy="4351338"/>
              </a:xfrm>
              <a:blipFill rotWithShape="0">
                <a:blip r:embed="rId2"/>
                <a:stretch>
                  <a:fillRect l="-1405" t="-2101" b="-63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ular Callout 3"/>
              <p:cNvSpPr/>
              <p:nvPr/>
            </p:nvSpPr>
            <p:spPr>
              <a:xfrm>
                <a:off x="7620000" y="1690688"/>
                <a:ext cx="4229100" cy="1878012"/>
              </a:xfrm>
              <a:prstGeom prst="wedgeRectCallout">
                <a:avLst>
                  <a:gd name="adj1" fmla="val -78472"/>
                  <a:gd name="adj2" fmla="val 81908"/>
                </a:avLst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 smtClean="0">
                    <a:cs typeface="Consolas" panose="020B0609020204030204" pitchFamily="49" charset="0"/>
                  </a:rPr>
                  <a:t>Check whether the trope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cs typeface="Consolas" panose="020B0609020204030204" pitchFamily="49" charset="0"/>
                      </a:rPr>
                      <m:t>𝑇𝑟</m:t>
                    </m:r>
                  </m:oMath>
                </a14:m>
                <a:r>
                  <a:rPr lang="en-US" sz="2800" dirty="0" smtClean="0">
                    <a:cs typeface="Consolas" panose="020B0609020204030204" pitchFamily="49" charset="0"/>
                  </a:rPr>
                  <a:t> is satisfied under the current variable assignment</a:t>
                </a:r>
                <a:endParaRPr lang="en-US" sz="2800" dirty="0">
                  <a:cs typeface="Consolas" panose="020B0609020204030204" pitchFamily="49" charset="0"/>
                </a:endParaRPr>
              </a:p>
            </p:txBody>
          </p:sp>
        </mc:Choice>
        <mc:Fallback xmlns="">
          <p:sp>
            <p:nvSpPr>
              <p:cNvPr id="4" name="Rectangular Callout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0000" y="1690688"/>
                <a:ext cx="4229100" cy="1878012"/>
              </a:xfrm>
              <a:prstGeom prst="wedgeRectCallout">
                <a:avLst>
                  <a:gd name="adj1" fmla="val -78472"/>
                  <a:gd name="adj2" fmla="val 81908"/>
                </a:avLst>
              </a:prstGeom>
              <a:blipFill>
                <a:blip r:embed="rId3"/>
                <a:stretch>
                  <a:fillRect r="-12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FF0C-F217-483F-BB9D-47D00493DD4D}" type="slidenum">
              <a:rPr lang="en-US" smtClean="0"/>
              <a:t>30</a:t>
            </a:fld>
            <a:endParaRPr lang="en-US"/>
          </a:p>
        </p:txBody>
      </p:sp>
      <p:sp>
        <p:nvSpPr>
          <p:cNvPr id="6" name="Footer Placeholder 39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 smtClean="0"/>
              <a:t>[</a:t>
            </a:r>
            <a:r>
              <a:rPr lang="en-US" dirty="0" err="1" smtClean="0"/>
              <a:t>Eiter</a:t>
            </a:r>
            <a:r>
              <a:rPr lang="en-US" dirty="0" smtClean="0"/>
              <a:t>, </a:t>
            </a:r>
            <a:r>
              <a:rPr lang="en-US" dirty="0" err="1" smtClean="0"/>
              <a:t>Ianni</a:t>
            </a:r>
            <a:r>
              <a:rPr lang="en-US" dirty="0" smtClean="0"/>
              <a:t>, </a:t>
            </a:r>
            <a:r>
              <a:rPr lang="en-US" dirty="0" err="1" smtClean="0"/>
              <a:t>Krennwallner</a:t>
            </a:r>
            <a:r>
              <a:rPr lang="en-US" dirty="0" smtClean="0"/>
              <a:t> 2009]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6050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Saturation technique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7810500" cy="4351338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en-US" sz="26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discourse( </a:t>
                </a:r>
                <a:r>
                  <a:rPr lang="en-US" sz="2600" dirty="0" err="1">
                    <a:latin typeface="Consolas" panose="020B0609020204030204" pitchFamily="49" charset="0"/>
                    <a:cs typeface="Consolas" panose="020B0609020204030204" pitchFamily="49" charset="0"/>
                  </a:rPr>
                  <a:t>forall</a:t>
                </a:r>
                <a:r>
                  <a:rPr lang="en-US" sz="26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( </a:t>
                </a:r>
                <a:r>
                  <a:rPr lang="en-US" sz="2600" dirty="0" err="1">
                    <a:latin typeface="Consolas" panose="020B0609020204030204" pitchFamily="49" charset="0"/>
                    <a:cs typeface="Consolas" panose="020B0609020204030204" pitchFamily="49" charset="0"/>
                  </a:rPr>
                  <a:t>vars</a:t>
                </a:r>
                <a:r>
                  <a:rPr lang="en-US" sz="26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(a, b), </a:t>
                </a:r>
                <a:br>
                  <a:rPr lang="en-US" sz="2600" dirty="0">
                    <a:latin typeface="Consolas" panose="020B0609020204030204" pitchFamily="49" charset="0"/>
                    <a:cs typeface="Consolas" panose="020B0609020204030204" pitchFamily="49" charset="0"/>
                  </a:rPr>
                </a:br>
                <a:r>
                  <a:rPr lang="en-US" sz="26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  premise( implies(acquires(a, b), </a:t>
                </a:r>
                <a:br>
                  <a:rPr lang="en-US" sz="2600" dirty="0">
                    <a:latin typeface="Consolas" panose="020B0609020204030204" pitchFamily="49" charset="0"/>
                    <a:cs typeface="Consolas" panose="020B0609020204030204" pitchFamily="49" charset="0"/>
                  </a:rPr>
                </a:br>
                <a:r>
                  <a:rPr lang="en-US" sz="26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                   owns(a, b))))).</a:t>
                </a:r>
              </a:p>
              <a:p>
                <a:pPr marL="0" indent="0">
                  <a:spcBef>
                    <a:spcPts val="2400"/>
                  </a:spcBef>
                  <a:buNone/>
                </a:pPr>
                <a:r>
                  <a:rPr lang="en-US" sz="26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bind(</a:t>
                </a:r>
                <a:r>
                  <a:rPr lang="en-US" sz="2600" dirty="0" smtClean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V</a:t>
                </a:r>
                <a:r>
                  <a:rPr lang="en-US" sz="26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, </a:t>
                </a:r>
                <a:r>
                  <a:rPr lang="en-US" sz="26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E</a:t>
                </a:r>
                <a:r>
                  <a:rPr lang="en-US" sz="26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): entity(</a:t>
                </a:r>
                <a:r>
                  <a:rPr lang="en-US" sz="26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E</a:t>
                </a:r>
                <a:r>
                  <a:rPr lang="en-US" sz="26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)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latin typeface="Cambria Math" panose="02040503050406030204" pitchFamily="18" charset="0"/>
                        <a:cs typeface="Consolas" panose="020B0609020204030204" pitchFamily="49" charset="0"/>
                      </a:rPr>
                      <m:t>←</m:t>
                    </m:r>
                  </m:oMath>
                </a14:m>
                <a:r>
                  <a:rPr lang="en-US" sz="26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 </a:t>
                </a:r>
                <a:r>
                  <a:rPr lang="en-US" sz="2600" dirty="0" err="1">
                    <a:latin typeface="Consolas" panose="020B0609020204030204" pitchFamily="49" charset="0"/>
                    <a:cs typeface="Consolas" panose="020B0609020204030204" pitchFamily="49" charset="0"/>
                  </a:rPr>
                  <a:t>var</a:t>
                </a:r>
                <a:r>
                  <a:rPr lang="en-US" sz="26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(</a:t>
                </a:r>
                <a:r>
                  <a:rPr lang="en-US" sz="26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V</a:t>
                </a:r>
                <a:r>
                  <a:rPr lang="en-US" sz="26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).</a:t>
                </a:r>
              </a:p>
              <a:p>
                <a:pPr marL="0" indent="0">
                  <a:spcBef>
                    <a:spcPts val="2400"/>
                  </a:spcBef>
                  <a:buNone/>
                </a:pPr>
                <a:r>
                  <a:rPr lang="en-US" sz="26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sat(</a:t>
                </a:r>
                <a:r>
                  <a:rPr lang="en-US" sz="2600" dirty="0" err="1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Xs</a:t>
                </a:r>
                <a:r>
                  <a:rPr lang="en-US" sz="26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, </a:t>
                </a:r>
                <a:r>
                  <a:rPr lang="en-US" sz="2600" dirty="0" err="1" smtClean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Tr</a:t>
                </a:r>
                <a:r>
                  <a:rPr lang="en-US" sz="26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)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latin typeface="Cambria Math" panose="02040503050406030204" pitchFamily="18" charset="0"/>
                        <a:cs typeface="Consolas" panose="020B0609020204030204" pitchFamily="49" charset="0"/>
                      </a:rPr>
                      <m:t>←</m:t>
                    </m:r>
                  </m:oMath>
                </a14:m>
                <a:r>
                  <a:rPr lang="en-US" sz="26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 …</a:t>
                </a:r>
                <a:endParaRPr lang="en-US" sz="2600" dirty="0">
                  <a:latin typeface="Consolas" panose="020B0609020204030204" pitchFamily="49" charset="0"/>
                  <a:cs typeface="Consolas" panose="020B0609020204030204" pitchFamily="49" charset="0"/>
                </a:endParaRPr>
              </a:p>
              <a:p>
                <a:pPr marL="0" indent="0">
                  <a:spcBef>
                    <a:spcPts val="2400"/>
                  </a:spcBef>
                  <a:buNone/>
                </a:pPr>
                <a:r>
                  <a:rPr lang="en-US" sz="26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valid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latin typeface="Cambria Math" panose="02040503050406030204" pitchFamily="18" charset="0"/>
                        <a:cs typeface="Consolas" panose="020B0609020204030204" pitchFamily="49" charset="0"/>
                      </a:rPr>
                      <m:t>←</m:t>
                    </m:r>
                  </m:oMath>
                </a14:m>
                <a:r>
                  <a:rPr lang="en-US" sz="26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 </a:t>
                </a:r>
                <a:r>
                  <a:rPr lang="en-US" sz="26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discourse(</a:t>
                </a:r>
                <a:r>
                  <a:rPr lang="en-US" sz="2600" dirty="0" err="1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Xs</a:t>
                </a:r>
                <a:r>
                  <a:rPr lang="en-US" sz="26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, </a:t>
                </a:r>
                <a:r>
                  <a:rPr lang="en-US" sz="2600" dirty="0" err="1" smtClean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Tr</a:t>
                </a:r>
                <a:r>
                  <a:rPr lang="en-US" sz="26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), </a:t>
                </a:r>
                <a:r>
                  <a:rPr lang="en-US" sz="26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sat(</a:t>
                </a:r>
                <a:r>
                  <a:rPr lang="en-US" sz="2600" dirty="0" err="1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Xs</a:t>
                </a:r>
                <a:r>
                  <a:rPr lang="en-US" sz="26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, </a:t>
                </a:r>
                <a:r>
                  <a:rPr lang="en-US" sz="2600" dirty="0" err="1" smtClean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Tr</a:t>
                </a:r>
                <a:r>
                  <a:rPr lang="en-US" sz="26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).</a:t>
                </a:r>
              </a:p>
              <a:p>
                <a:pPr marL="0" indent="0">
                  <a:spcBef>
                    <a:spcPts val="2400"/>
                  </a:spcBef>
                  <a:buNone/>
                </a:pPr>
                <a:r>
                  <a:rPr lang="en-US" sz="26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bind(</a:t>
                </a:r>
                <a:r>
                  <a:rPr lang="en-US" sz="26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V</a:t>
                </a:r>
                <a:r>
                  <a:rPr lang="en-US" sz="26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, </a:t>
                </a:r>
                <a:r>
                  <a:rPr lang="en-US" sz="26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E</a:t>
                </a:r>
                <a:r>
                  <a:rPr lang="en-US" sz="26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)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latin typeface="Cambria Math" panose="02040503050406030204" pitchFamily="18" charset="0"/>
                        <a:cs typeface="Consolas" panose="020B0609020204030204" pitchFamily="49" charset="0"/>
                      </a:rPr>
                      <m:t>←</m:t>
                    </m:r>
                  </m:oMath>
                </a14:m>
                <a:r>
                  <a:rPr lang="en-US" sz="26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 </a:t>
                </a:r>
                <a:r>
                  <a:rPr lang="en-US" sz="26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valid, </a:t>
                </a:r>
                <a:r>
                  <a:rPr lang="en-US" sz="2600" dirty="0" err="1">
                    <a:latin typeface="Consolas" panose="020B0609020204030204" pitchFamily="49" charset="0"/>
                    <a:cs typeface="Consolas" panose="020B0609020204030204" pitchFamily="49" charset="0"/>
                  </a:rPr>
                  <a:t>var</a:t>
                </a:r>
                <a:r>
                  <a:rPr lang="en-US" sz="26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(</a:t>
                </a:r>
                <a:r>
                  <a:rPr lang="en-US" sz="26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V</a:t>
                </a:r>
                <a:r>
                  <a:rPr lang="en-US" sz="26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), entity(</a:t>
                </a:r>
                <a:r>
                  <a:rPr lang="en-US" sz="26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E</a:t>
                </a:r>
                <a:r>
                  <a:rPr lang="en-US" sz="26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).</a:t>
                </a:r>
              </a:p>
              <a:p>
                <a:pPr marL="0" indent="0">
                  <a:spcBef>
                    <a:spcPts val="2400"/>
                  </a:spcBef>
                  <a:buNone/>
                </a:pPr>
                <a14:m>
                  <m:oMath xmlns:m="http://schemas.openxmlformats.org/officeDocument/2006/math">
                    <m:r>
                      <a:rPr lang="en-US" sz="2600" b="0" i="1" smtClean="0">
                        <a:latin typeface="Cambria Math" panose="02040503050406030204" pitchFamily="18" charset="0"/>
                        <a:cs typeface="Consolas" panose="020B0609020204030204" pitchFamily="49" charset="0"/>
                      </a:rPr>
                      <m:t>←</m:t>
                    </m:r>
                  </m:oMath>
                </a14:m>
                <a:r>
                  <a:rPr lang="en-US" sz="26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 </a:t>
                </a:r>
                <a:r>
                  <a:rPr lang="en-US" sz="2600" dirty="0">
                    <a:solidFill>
                      <a:schemeClr val="accent1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not</a:t>
                </a:r>
                <a:r>
                  <a:rPr lang="en-US" sz="26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 valid</a:t>
                </a:r>
                <a:r>
                  <a:rPr lang="en-US" sz="26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.</a:t>
                </a:r>
                <a:endParaRPr lang="en-US" sz="2600" dirty="0">
                  <a:latin typeface="Consolas" panose="020B0609020204030204" pitchFamily="49" charset="0"/>
                  <a:cs typeface="Consolas" panose="020B0609020204030204" pitchFamily="49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7810500" cy="4351338"/>
              </a:xfrm>
              <a:blipFill rotWithShape="0">
                <a:blip r:embed="rId2"/>
                <a:stretch>
                  <a:fillRect l="-1405" t="-2101" b="-63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ular Callout 3"/>
          <p:cNvSpPr/>
          <p:nvPr/>
        </p:nvSpPr>
        <p:spPr>
          <a:xfrm>
            <a:off x="7696200" y="1690688"/>
            <a:ext cx="4152900" cy="1878012"/>
          </a:xfrm>
          <a:prstGeom prst="wedgeRectCallout">
            <a:avLst>
              <a:gd name="adj1" fmla="val -150244"/>
              <a:gd name="adj2" fmla="val 177935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cs typeface="Consolas" panose="020B0609020204030204" pitchFamily="49" charset="0"/>
              </a:rPr>
              <a:t>If the trope is not satisfied, the assignment is invalid</a:t>
            </a:r>
            <a:endParaRPr lang="en-US" sz="2800" dirty="0">
              <a:cs typeface="Consolas" panose="020B0609020204030204" pitchFamily="49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FF0C-F217-483F-BB9D-47D00493DD4D}" type="slidenum">
              <a:rPr lang="en-US" smtClean="0"/>
              <a:t>31</a:t>
            </a:fld>
            <a:endParaRPr lang="en-US"/>
          </a:p>
        </p:txBody>
      </p:sp>
      <p:sp>
        <p:nvSpPr>
          <p:cNvPr id="6" name="Footer Placeholder 39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 smtClean="0"/>
              <a:t>[</a:t>
            </a:r>
            <a:r>
              <a:rPr lang="en-US" dirty="0" err="1" smtClean="0"/>
              <a:t>Eiter</a:t>
            </a:r>
            <a:r>
              <a:rPr lang="en-US" dirty="0" smtClean="0"/>
              <a:t>, </a:t>
            </a:r>
            <a:r>
              <a:rPr lang="en-US" dirty="0" err="1" smtClean="0"/>
              <a:t>Ianni</a:t>
            </a:r>
            <a:r>
              <a:rPr lang="en-US" dirty="0" smtClean="0"/>
              <a:t>, </a:t>
            </a:r>
            <a:r>
              <a:rPr lang="en-US" dirty="0" err="1" smtClean="0"/>
              <a:t>Krennwallner</a:t>
            </a:r>
            <a:r>
              <a:rPr lang="en-US" dirty="0" smtClean="0"/>
              <a:t> 2009]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7733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Saturation technique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7810500" cy="4351338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en-US" sz="26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discourse( </a:t>
                </a:r>
                <a:r>
                  <a:rPr lang="en-US" sz="2600" dirty="0" err="1">
                    <a:latin typeface="Consolas" panose="020B0609020204030204" pitchFamily="49" charset="0"/>
                    <a:cs typeface="Consolas" panose="020B0609020204030204" pitchFamily="49" charset="0"/>
                  </a:rPr>
                  <a:t>forall</a:t>
                </a:r>
                <a:r>
                  <a:rPr lang="en-US" sz="26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( </a:t>
                </a:r>
                <a:r>
                  <a:rPr lang="en-US" sz="2600" dirty="0" err="1">
                    <a:latin typeface="Consolas" panose="020B0609020204030204" pitchFamily="49" charset="0"/>
                    <a:cs typeface="Consolas" panose="020B0609020204030204" pitchFamily="49" charset="0"/>
                  </a:rPr>
                  <a:t>vars</a:t>
                </a:r>
                <a:r>
                  <a:rPr lang="en-US" sz="26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(a, b), </a:t>
                </a:r>
                <a:br>
                  <a:rPr lang="en-US" sz="2600" dirty="0">
                    <a:latin typeface="Consolas" panose="020B0609020204030204" pitchFamily="49" charset="0"/>
                    <a:cs typeface="Consolas" panose="020B0609020204030204" pitchFamily="49" charset="0"/>
                  </a:rPr>
                </a:br>
                <a:r>
                  <a:rPr lang="en-US" sz="26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  premise( implies(acquires(a, b), </a:t>
                </a:r>
                <a:br>
                  <a:rPr lang="en-US" sz="2600" dirty="0">
                    <a:latin typeface="Consolas" panose="020B0609020204030204" pitchFamily="49" charset="0"/>
                    <a:cs typeface="Consolas" panose="020B0609020204030204" pitchFamily="49" charset="0"/>
                  </a:rPr>
                </a:br>
                <a:r>
                  <a:rPr lang="en-US" sz="26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                   owns(a, b))))).</a:t>
                </a:r>
              </a:p>
              <a:p>
                <a:pPr marL="0" indent="0">
                  <a:spcBef>
                    <a:spcPts val="2400"/>
                  </a:spcBef>
                  <a:buNone/>
                </a:pPr>
                <a:r>
                  <a:rPr lang="en-US" sz="26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bind(</a:t>
                </a:r>
                <a:r>
                  <a:rPr lang="en-US" sz="2600" dirty="0" smtClean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V</a:t>
                </a:r>
                <a:r>
                  <a:rPr lang="en-US" sz="26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, </a:t>
                </a:r>
                <a:r>
                  <a:rPr lang="en-US" sz="26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E</a:t>
                </a:r>
                <a:r>
                  <a:rPr lang="en-US" sz="26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): entity(</a:t>
                </a:r>
                <a:r>
                  <a:rPr lang="en-US" sz="26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E</a:t>
                </a:r>
                <a:r>
                  <a:rPr lang="en-US" sz="26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)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latin typeface="Cambria Math" panose="02040503050406030204" pitchFamily="18" charset="0"/>
                        <a:cs typeface="Consolas" panose="020B0609020204030204" pitchFamily="49" charset="0"/>
                      </a:rPr>
                      <m:t>←</m:t>
                    </m:r>
                  </m:oMath>
                </a14:m>
                <a:r>
                  <a:rPr lang="en-US" sz="26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 </a:t>
                </a:r>
                <a:r>
                  <a:rPr lang="en-US" sz="2600" dirty="0" err="1">
                    <a:latin typeface="Consolas" panose="020B0609020204030204" pitchFamily="49" charset="0"/>
                    <a:cs typeface="Consolas" panose="020B0609020204030204" pitchFamily="49" charset="0"/>
                  </a:rPr>
                  <a:t>var</a:t>
                </a:r>
                <a:r>
                  <a:rPr lang="en-US" sz="26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(</a:t>
                </a:r>
                <a:r>
                  <a:rPr lang="en-US" sz="26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V</a:t>
                </a:r>
                <a:r>
                  <a:rPr lang="en-US" sz="26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).</a:t>
                </a:r>
              </a:p>
              <a:p>
                <a:pPr marL="0" indent="0">
                  <a:spcBef>
                    <a:spcPts val="2400"/>
                  </a:spcBef>
                  <a:buNone/>
                </a:pPr>
                <a:r>
                  <a:rPr lang="en-US" sz="26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sat(</a:t>
                </a:r>
                <a:r>
                  <a:rPr lang="en-US" sz="2600" dirty="0" err="1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Xs</a:t>
                </a:r>
                <a:r>
                  <a:rPr lang="en-US" sz="26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, </a:t>
                </a:r>
                <a:r>
                  <a:rPr lang="en-US" sz="2600" dirty="0" err="1" smtClean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Tr</a:t>
                </a:r>
                <a:r>
                  <a:rPr lang="en-US" sz="26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)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latin typeface="Cambria Math" panose="02040503050406030204" pitchFamily="18" charset="0"/>
                        <a:cs typeface="Consolas" panose="020B0609020204030204" pitchFamily="49" charset="0"/>
                      </a:rPr>
                      <m:t>←</m:t>
                    </m:r>
                  </m:oMath>
                </a14:m>
                <a:r>
                  <a:rPr lang="en-US" sz="26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 …</a:t>
                </a:r>
                <a:endParaRPr lang="en-US" sz="2600" dirty="0">
                  <a:latin typeface="Consolas" panose="020B0609020204030204" pitchFamily="49" charset="0"/>
                  <a:cs typeface="Consolas" panose="020B0609020204030204" pitchFamily="49" charset="0"/>
                </a:endParaRPr>
              </a:p>
              <a:p>
                <a:pPr marL="0" indent="0">
                  <a:spcBef>
                    <a:spcPts val="2400"/>
                  </a:spcBef>
                  <a:buNone/>
                </a:pPr>
                <a:r>
                  <a:rPr lang="en-US" sz="26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valid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latin typeface="Cambria Math" panose="02040503050406030204" pitchFamily="18" charset="0"/>
                        <a:cs typeface="Consolas" panose="020B0609020204030204" pitchFamily="49" charset="0"/>
                      </a:rPr>
                      <m:t>←</m:t>
                    </m:r>
                  </m:oMath>
                </a14:m>
                <a:r>
                  <a:rPr lang="en-US" sz="26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 </a:t>
                </a:r>
                <a:r>
                  <a:rPr lang="en-US" sz="26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discourse(</a:t>
                </a:r>
                <a:r>
                  <a:rPr lang="en-US" sz="2600" dirty="0" err="1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Xs</a:t>
                </a:r>
                <a:r>
                  <a:rPr lang="en-US" sz="26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, </a:t>
                </a:r>
                <a:r>
                  <a:rPr lang="en-US" sz="2600" dirty="0" err="1" smtClean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Tr</a:t>
                </a:r>
                <a:r>
                  <a:rPr lang="en-US" sz="26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), </a:t>
                </a:r>
                <a:r>
                  <a:rPr lang="en-US" sz="26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sat(</a:t>
                </a:r>
                <a:r>
                  <a:rPr lang="en-US" sz="2600" dirty="0" err="1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Xs</a:t>
                </a:r>
                <a:r>
                  <a:rPr lang="en-US" sz="26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, </a:t>
                </a:r>
                <a:r>
                  <a:rPr lang="en-US" sz="2600" dirty="0" err="1" smtClean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Tr</a:t>
                </a:r>
                <a:r>
                  <a:rPr lang="en-US" sz="26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).</a:t>
                </a:r>
              </a:p>
              <a:p>
                <a:pPr marL="0" indent="0">
                  <a:spcBef>
                    <a:spcPts val="2400"/>
                  </a:spcBef>
                  <a:buNone/>
                </a:pPr>
                <a:r>
                  <a:rPr lang="en-US" sz="26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bind(</a:t>
                </a:r>
                <a:r>
                  <a:rPr lang="en-US" sz="26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V</a:t>
                </a:r>
                <a:r>
                  <a:rPr lang="en-US" sz="26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, </a:t>
                </a:r>
                <a:r>
                  <a:rPr lang="en-US" sz="26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E</a:t>
                </a:r>
                <a:r>
                  <a:rPr lang="en-US" sz="26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)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latin typeface="Cambria Math" panose="02040503050406030204" pitchFamily="18" charset="0"/>
                        <a:cs typeface="Consolas" panose="020B0609020204030204" pitchFamily="49" charset="0"/>
                      </a:rPr>
                      <m:t>←</m:t>
                    </m:r>
                  </m:oMath>
                </a14:m>
                <a:r>
                  <a:rPr lang="en-US" sz="26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 </a:t>
                </a:r>
                <a:r>
                  <a:rPr lang="en-US" sz="26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valid, </a:t>
                </a:r>
                <a:r>
                  <a:rPr lang="en-US" sz="2600" dirty="0" err="1">
                    <a:latin typeface="Consolas" panose="020B0609020204030204" pitchFamily="49" charset="0"/>
                    <a:cs typeface="Consolas" panose="020B0609020204030204" pitchFamily="49" charset="0"/>
                  </a:rPr>
                  <a:t>var</a:t>
                </a:r>
                <a:r>
                  <a:rPr lang="en-US" sz="26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(</a:t>
                </a:r>
                <a:r>
                  <a:rPr lang="en-US" sz="26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V</a:t>
                </a:r>
                <a:r>
                  <a:rPr lang="en-US" sz="26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), entity(</a:t>
                </a:r>
                <a:r>
                  <a:rPr lang="en-US" sz="26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E</a:t>
                </a:r>
                <a:r>
                  <a:rPr lang="en-US" sz="26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).</a:t>
                </a:r>
              </a:p>
              <a:p>
                <a:pPr marL="0" indent="0">
                  <a:spcBef>
                    <a:spcPts val="2400"/>
                  </a:spcBef>
                  <a:buNone/>
                </a:pPr>
                <a14:m>
                  <m:oMath xmlns:m="http://schemas.openxmlformats.org/officeDocument/2006/math">
                    <m:r>
                      <a:rPr lang="en-US" sz="2600" b="0" i="1" smtClean="0">
                        <a:latin typeface="Cambria Math" panose="02040503050406030204" pitchFamily="18" charset="0"/>
                        <a:cs typeface="Consolas" panose="020B0609020204030204" pitchFamily="49" charset="0"/>
                      </a:rPr>
                      <m:t>←</m:t>
                    </m:r>
                  </m:oMath>
                </a14:m>
                <a:r>
                  <a:rPr lang="en-US" sz="26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 </a:t>
                </a:r>
                <a:r>
                  <a:rPr lang="en-US" sz="2600" dirty="0">
                    <a:solidFill>
                      <a:schemeClr val="accent1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not</a:t>
                </a:r>
                <a:r>
                  <a:rPr lang="en-US" sz="26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 valid</a:t>
                </a:r>
                <a:r>
                  <a:rPr lang="en-US" sz="26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.</a:t>
                </a:r>
                <a:endParaRPr lang="en-US" sz="2600" dirty="0">
                  <a:latin typeface="Consolas" panose="020B0609020204030204" pitchFamily="49" charset="0"/>
                  <a:cs typeface="Consolas" panose="020B0609020204030204" pitchFamily="49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7810500" cy="4351338"/>
              </a:xfrm>
              <a:blipFill rotWithShape="0">
                <a:blip r:embed="rId2"/>
                <a:stretch>
                  <a:fillRect l="-1405" t="-2101" b="-63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ular Callout 3"/>
              <p:cNvSpPr/>
              <p:nvPr/>
            </p:nvSpPr>
            <p:spPr>
              <a:xfrm>
                <a:off x="7696200" y="1690688"/>
                <a:ext cx="4152900" cy="2563812"/>
              </a:xfrm>
              <a:prstGeom prst="wedgeRectCallout">
                <a:avLst>
                  <a:gd name="adj1" fmla="val -57584"/>
                  <a:gd name="adj2" fmla="val 86318"/>
                </a:avLst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 smtClean="0">
                    <a:cs typeface="Consolas" panose="020B0609020204030204" pitchFamily="49" charset="0"/>
                  </a:rPr>
                  <a:t>If the trope is satisfied (under 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latin typeface="Cambria Math" panose="02040503050406030204" pitchFamily="18" charset="0"/>
                        <a:cs typeface="Consolas" panose="020B0609020204030204" pitchFamily="49" charset="0"/>
                      </a:rPr>
                      <m:t>1</m:t>
                    </m:r>
                  </m:oMath>
                </a14:m>
                <a:r>
                  <a:rPr lang="en-US" sz="2800" dirty="0" smtClean="0">
                    <a:cs typeface="Consolas" panose="020B0609020204030204" pitchFamily="49" charset="0"/>
                  </a:rPr>
                  <a:t> assignment only!), </a:t>
                </a:r>
                <a:r>
                  <a:rPr lang="en-US" sz="2800" i="1" dirty="0" smtClean="0">
                    <a:cs typeface="Consolas" panose="020B0609020204030204" pitchFamily="49" charset="0"/>
                  </a:rPr>
                  <a:t>saturate</a:t>
                </a:r>
                <a:r>
                  <a:rPr lang="en-US" sz="2800" dirty="0" smtClean="0">
                    <a:cs typeface="Consolas" panose="020B0609020204030204" pitchFamily="49" charset="0"/>
                  </a:rPr>
                  <a:t> the answer set:</a:t>
                </a:r>
                <a:br>
                  <a:rPr lang="en-US" sz="2800" dirty="0" smtClean="0">
                    <a:cs typeface="Consolas" panose="020B0609020204030204" pitchFamily="49" charset="0"/>
                  </a:rPr>
                </a:br>
                <a:r>
                  <a:rPr lang="en-US" sz="2800" dirty="0" smtClean="0">
                    <a:cs typeface="Consolas" panose="020B0609020204030204" pitchFamily="49" charset="0"/>
                  </a:rPr>
                  <a:t>include all possible facts </a:t>
                </a:r>
                <a:r>
                  <a:rPr lang="en-US" sz="28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bind(V, E)</a:t>
                </a:r>
                <a:r>
                  <a:rPr lang="en-US" sz="2800" dirty="0" smtClean="0">
                    <a:cs typeface="Consolas" panose="020B0609020204030204" pitchFamily="49" charset="0"/>
                  </a:rPr>
                  <a:t> into it.</a:t>
                </a:r>
                <a:endParaRPr lang="en-US" sz="2800" dirty="0">
                  <a:cs typeface="Consolas" panose="020B0609020204030204" pitchFamily="49" charset="0"/>
                </a:endParaRPr>
              </a:p>
            </p:txBody>
          </p:sp>
        </mc:Choice>
        <mc:Fallback xmlns="">
          <p:sp>
            <p:nvSpPr>
              <p:cNvPr id="4" name="Rectangular Callout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96200" y="1690688"/>
                <a:ext cx="4152900" cy="2563812"/>
              </a:xfrm>
              <a:prstGeom prst="wedgeRectCallout">
                <a:avLst>
                  <a:gd name="adj1" fmla="val -57584"/>
                  <a:gd name="adj2" fmla="val 86318"/>
                </a:avLst>
              </a:prstGeom>
              <a:blipFill rotWithShape="0">
                <a:blip r:embed="rId3"/>
                <a:stretch>
                  <a:fillRect r="-38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FF0C-F217-483F-BB9D-47D00493DD4D}" type="slidenum">
              <a:rPr lang="en-US" smtClean="0"/>
              <a:t>32</a:t>
            </a:fld>
            <a:endParaRPr lang="en-US"/>
          </a:p>
        </p:txBody>
      </p:sp>
      <p:sp>
        <p:nvSpPr>
          <p:cNvPr id="6" name="Footer Placeholder 39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 smtClean="0"/>
              <a:t>[</a:t>
            </a:r>
            <a:r>
              <a:rPr lang="en-US" dirty="0" err="1" smtClean="0"/>
              <a:t>Eiter</a:t>
            </a:r>
            <a:r>
              <a:rPr lang="en-US" dirty="0" smtClean="0"/>
              <a:t>, </a:t>
            </a:r>
            <a:r>
              <a:rPr lang="en-US" dirty="0" err="1" smtClean="0"/>
              <a:t>Ianni</a:t>
            </a:r>
            <a:r>
              <a:rPr lang="en-US" dirty="0" smtClean="0"/>
              <a:t>, </a:t>
            </a:r>
            <a:r>
              <a:rPr lang="en-US" dirty="0" err="1" smtClean="0"/>
              <a:t>Krennwallner</a:t>
            </a:r>
            <a:r>
              <a:rPr lang="en-US" dirty="0" smtClean="0"/>
              <a:t> 2009]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9774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Saturation technique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1536700" y="1830388"/>
            <a:ext cx="3517900" cy="8382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bind(a, knight).</a:t>
            </a:r>
            <a:br>
              <a:rPr lang="en-US" sz="2400" dirty="0" smtClean="0"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2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bind(b, 12 chests).</a:t>
            </a:r>
            <a:endParaRPr lang="en-US" sz="24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536700" y="3163888"/>
            <a:ext cx="3517900" cy="838200"/>
          </a:xfrm>
          <a:prstGeom prst="round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valid</a:t>
            </a:r>
            <a:endParaRPr lang="en-US" sz="24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6" name="Cloud 5"/>
          <p:cNvSpPr/>
          <p:nvPr/>
        </p:nvSpPr>
        <p:spPr>
          <a:xfrm>
            <a:off x="3073400" y="4114800"/>
            <a:ext cx="8102600" cy="2241550"/>
          </a:xfrm>
          <a:prstGeom prst="cloud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0" tIns="182880" rIns="0" bIns="182880" rtlCol="0" anchor="ctr"/>
          <a:lstStyle/>
          <a:p>
            <a:pPr algn="ctr">
              <a:lnSpc>
                <a:spcPct val="150000"/>
              </a:lnSpc>
            </a:pPr>
            <a:r>
              <a:rPr lang="en-US" sz="2200" dirty="0" smtClean="0">
                <a:solidFill>
                  <a:schemeClr val="accent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bind(a, knight)       </a:t>
            </a:r>
            <a:br>
              <a:rPr lang="en-US" sz="2200" dirty="0" smtClean="0">
                <a:solidFill>
                  <a:schemeClr val="accent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2200" dirty="0" smtClean="0">
                <a:solidFill>
                  <a:schemeClr val="accent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bind(b, knight)         bind(a, dragon)</a:t>
            </a:r>
          </a:p>
          <a:p>
            <a:pPr algn="ctr">
              <a:lnSpc>
                <a:spcPct val="150000"/>
              </a:lnSpc>
            </a:pPr>
            <a:r>
              <a:rPr lang="en-US" sz="2200" dirty="0" smtClean="0">
                <a:solidFill>
                  <a:schemeClr val="accent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bind(a, 12 chests)</a:t>
            </a:r>
            <a:br>
              <a:rPr lang="en-US" sz="2200" dirty="0" smtClean="0">
                <a:solidFill>
                  <a:schemeClr val="accent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2200" dirty="0" smtClean="0">
                <a:solidFill>
                  <a:schemeClr val="accent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   bind(b, x)</a:t>
            </a:r>
            <a:endParaRPr lang="en-US" sz="2200" dirty="0">
              <a:solidFill>
                <a:schemeClr val="accent1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042551" y="4880789"/>
                <a:ext cx="710707" cy="7386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0" i="1" smtClean="0">
                          <a:latin typeface="Cambria Math" panose="02040503050406030204" pitchFamily="18" charset="0"/>
                        </a:rPr>
                        <m:t>𝑀</m:t>
                      </m:r>
                    </m:oMath>
                  </m:oMathPara>
                </a14:m>
                <a:endParaRPr lang="en-US" sz="48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2551" y="4880789"/>
                <a:ext cx="710707" cy="73866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Straight Arrow Connector 8"/>
          <p:cNvCxnSpPr>
            <a:stCxn id="4" idx="2"/>
          </p:cNvCxnSpPr>
          <p:nvPr/>
        </p:nvCxnSpPr>
        <p:spPr>
          <a:xfrm>
            <a:off x="3295650" y="2668588"/>
            <a:ext cx="0" cy="468312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stCxn id="5" idx="2"/>
          </p:cNvCxnSpPr>
          <p:nvPr/>
        </p:nvCxnSpPr>
        <p:spPr>
          <a:xfrm>
            <a:off x="3295650" y="4002088"/>
            <a:ext cx="819150" cy="49530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ounded Rectangle 13"/>
          <p:cNvSpPr/>
          <p:nvPr/>
        </p:nvSpPr>
        <p:spPr>
          <a:xfrm>
            <a:off x="5276850" y="1858189"/>
            <a:ext cx="3054350" cy="8382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bind(a, knight).</a:t>
            </a:r>
            <a:br>
              <a:rPr lang="en-US" sz="2400" dirty="0" smtClean="0"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2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bind(b, dragon).</a:t>
            </a:r>
            <a:endParaRPr lang="en-US" sz="24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5276850" y="3191689"/>
            <a:ext cx="2457450" cy="454799"/>
          </a:xfrm>
          <a:prstGeom prst="round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valid</a:t>
            </a:r>
            <a:endParaRPr lang="en-US" sz="24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cxnSp>
        <p:nvCxnSpPr>
          <p:cNvPr id="16" name="Straight Arrow Connector 15"/>
          <p:cNvCxnSpPr>
            <a:stCxn id="14" idx="2"/>
            <a:endCxn id="15" idx="0"/>
          </p:cNvCxnSpPr>
          <p:nvPr/>
        </p:nvCxnSpPr>
        <p:spPr>
          <a:xfrm flipH="1">
            <a:off x="6505575" y="2696389"/>
            <a:ext cx="298450" cy="49530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stCxn id="15" idx="2"/>
          </p:cNvCxnSpPr>
          <p:nvPr/>
        </p:nvCxnSpPr>
        <p:spPr>
          <a:xfrm>
            <a:off x="6505575" y="3646488"/>
            <a:ext cx="111125" cy="49530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4816554" y="2904759"/>
                <a:ext cx="476092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…</m:t>
                      </m:r>
                    </m:oMath>
                  </m:oMathPara>
                </a14:m>
                <a:endParaRPr lang="en-US" sz="3600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16554" y="2904759"/>
                <a:ext cx="476092" cy="55399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FF0C-F217-483F-BB9D-47D00493DD4D}" type="slidenum">
              <a:rPr lang="en-US" smtClean="0"/>
              <a:t>33</a:t>
            </a:fld>
            <a:endParaRPr lang="en-US"/>
          </a:p>
        </p:txBody>
      </p:sp>
      <p:sp>
        <p:nvSpPr>
          <p:cNvPr id="18" name="Footer Placeholder 39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 smtClean="0"/>
              <a:t>[</a:t>
            </a:r>
            <a:r>
              <a:rPr lang="en-US" dirty="0" err="1" smtClean="0"/>
              <a:t>Eiter</a:t>
            </a:r>
            <a:r>
              <a:rPr lang="en-US" dirty="0" smtClean="0"/>
              <a:t>, </a:t>
            </a:r>
            <a:r>
              <a:rPr lang="en-US" dirty="0" err="1" smtClean="0"/>
              <a:t>Ianni</a:t>
            </a:r>
            <a:r>
              <a:rPr lang="en-US" dirty="0" smtClean="0"/>
              <a:t>, </a:t>
            </a:r>
            <a:r>
              <a:rPr lang="en-US" dirty="0" err="1" smtClean="0"/>
              <a:t>Krennwallner</a:t>
            </a:r>
            <a:r>
              <a:rPr lang="en-US" dirty="0" smtClean="0"/>
              <a:t> 2009]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4001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21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Saturation technique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1536700" y="1830388"/>
            <a:ext cx="3517900" cy="8382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bind(a, knight).</a:t>
            </a:r>
            <a:br>
              <a:rPr lang="en-US" sz="2400" dirty="0" smtClean="0"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2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bind(b, 12 chests).</a:t>
            </a:r>
            <a:endParaRPr lang="en-US" sz="24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536700" y="3163888"/>
            <a:ext cx="3517900" cy="838200"/>
          </a:xfrm>
          <a:prstGeom prst="round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valid</a:t>
            </a:r>
            <a:endParaRPr lang="en-US" sz="24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6" name="Cloud 5"/>
          <p:cNvSpPr/>
          <p:nvPr/>
        </p:nvSpPr>
        <p:spPr>
          <a:xfrm>
            <a:off x="3073400" y="4114800"/>
            <a:ext cx="8102600" cy="2241550"/>
          </a:xfrm>
          <a:prstGeom prst="cloud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0" tIns="182880" rIns="0" bIns="182880" rtlCol="0" anchor="ctr"/>
          <a:lstStyle/>
          <a:p>
            <a:pPr algn="ctr">
              <a:lnSpc>
                <a:spcPct val="150000"/>
              </a:lnSpc>
            </a:pPr>
            <a:r>
              <a:rPr lang="en-US" sz="2200" dirty="0" smtClean="0">
                <a:solidFill>
                  <a:schemeClr val="accent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bind(a, knight)       </a:t>
            </a:r>
            <a:br>
              <a:rPr lang="en-US" sz="2200" dirty="0" smtClean="0">
                <a:solidFill>
                  <a:schemeClr val="accent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2200" dirty="0" smtClean="0">
                <a:solidFill>
                  <a:schemeClr val="accent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bind(b, knight)         bind(a, dragon)</a:t>
            </a:r>
          </a:p>
          <a:p>
            <a:pPr algn="ctr">
              <a:lnSpc>
                <a:spcPct val="150000"/>
              </a:lnSpc>
            </a:pPr>
            <a:r>
              <a:rPr lang="en-US" sz="2200" dirty="0" smtClean="0">
                <a:solidFill>
                  <a:schemeClr val="accent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bind(a, 12 chests)</a:t>
            </a:r>
            <a:br>
              <a:rPr lang="en-US" sz="2200" dirty="0" smtClean="0">
                <a:solidFill>
                  <a:schemeClr val="accent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2200" dirty="0" smtClean="0">
                <a:solidFill>
                  <a:schemeClr val="accent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   bind(b, x)</a:t>
            </a:r>
            <a:endParaRPr lang="en-US" sz="2200" dirty="0">
              <a:solidFill>
                <a:schemeClr val="accent1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cxnSp>
        <p:nvCxnSpPr>
          <p:cNvPr id="9" name="Straight Arrow Connector 8"/>
          <p:cNvCxnSpPr>
            <a:stCxn id="4" idx="2"/>
          </p:cNvCxnSpPr>
          <p:nvPr/>
        </p:nvCxnSpPr>
        <p:spPr>
          <a:xfrm>
            <a:off x="3295650" y="2668588"/>
            <a:ext cx="0" cy="468312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stCxn id="5" idx="2"/>
          </p:cNvCxnSpPr>
          <p:nvPr/>
        </p:nvCxnSpPr>
        <p:spPr>
          <a:xfrm>
            <a:off x="3295650" y="4002088"/>
            <a:ext cx="819150" cy="49530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ounded Rectangle 13"/>
          <p:cNvSpPr/>
          <p:nvPr/>
        </p:nvSpPr>
        <p:spPr>
          <a:xfrm>
            <a:off x="5276850" y="1858189"/>
            <a:ext cx="3054350" cy="8382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bind(a, knight).</a:t>
            </a:r>
            <a:br>
              <a:rPr lang="en-US" sz="2400" dirty="0" smtClean="0"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2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bind(b, dragon).</a:t>
            </a:r>
            <a:endParaRPr lang="en-US" sz="24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5276850" y="3191689"/>
            <a:ext cx="2457450" cy="454799"/>
          </a:xfrm>
          <a:prstGeom prst="round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valid</a:t>
            </a:r>
            <a:endParaRPr lang="en-US" sz="24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cxnSp>
        <p:nvCxnSpPr>
          <p:cNvPr id="16" name="Straight Arrow Connector 15"/>
          <p:cNvCxnSpPr>
            <a:stCxn id="14" idx="2"/>
            <a:endCxn id="15" idx="0"/>
          </p:cNvCxnSpPr>
          <p:nvPr/>
        </p:nvCxnSpPr>
        <p:spPr>
          <a:xfrm flipH="1">
            <a:off x="6505575" y="2696389"/>
            <a:ext cx="298450" cy="49530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stCxn id="15" idx="2"/>
          </p:cNvCxnSpPr>
          <p:nvPr/>
        </p:nvCxnSpPr>
        <p:spPr>
          <a:xfrm>
            <a:off x="6505575" y="3646488"/>
            <a:ext cx="111125" cy="49530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4816554" y="2904759"/>
                <a:ext cx="476092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…</m:t>
                      </m:r>
                    </m:oMath>
                  </m:oMathPara>
                </a14:m>
                <a:endParaRPr lang="en-US" sz="3600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16554" y="2904759"/>
                <a:ext cx="476092" cy="55399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65087" y="4002088"/>
                <a:ext cx="2943225" cy="221599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r"/>
                <a14:m>
                  <m:oMath xmlns:m="http://schemas.openxmlformats.org/officeDocument/2006/math">
                    <m:r>
                      <a:rPr lang="en-US" sz="3600" b="0" i="1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𝑀</m:t>
                    </m:r>
                  </m:oMath>
                </a14:m>
                <a:r>
                  <a:rPr lang="en-US" sz="3600" dirty="0" smtClean="0">
                    <a:solidFill>
                      <a:schemeClr val="accent6">
                        <a:lumMod val="75000"/>
                      </a:schemeClr>
                    </a:solidFill>
                  </a:rPr>
                  <a:t> is a unique answer set </a:t>
                </a:r>
                <a:r>
                  <a:rPr lang="en-US" sz="3600" dirty="0" err="1" smtClean="0">
                    <a:solidFill>
                      <a:schemeClr val="accent6">
                        <a:lumMod val="75000"/>
                      </a:schemeClr>
                    </a:solidFill>
                  </a:rPr>
                  <a:t>iff</a:t>
                </a:r>
                <a:r>
                  <a:rPr lang="en-US" sz="3600" dirty="0">
                    <a:solidFill>
                      <a:schemeClr val="accent6">
                        <a:lumMod val="75000"/>
                      </a:schemeClr>
                    </a:solidFill>
                  </a:rPr>
                  <a:t> </a:t>
                </a:r>
                <a:r>
                  <a:rPr lang="en-US" sz="3600" dirty="0" smtClean="0">
                    <a:solidFill>
                      <a:schemeClr val="accent6">
                        <a:lumMod val="75000"/>
                      </a:schemeClr>
                    </a:solidFill>
                  </a:rPr>
                  <a:t>the trope is valid</a:t>
                </a:r>
                <a:endParaRPr lang="en-US" sz="3600" dirty="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087" y="4002088"/>
                <a:ext cx="2943225" cy="2215991"/>
              </a:xfrm>
              <a:prstGeom prst="rect">
                <a:avLst/>
              </a:prstGeom>
              <a:blipFill>
                <a:blip r:embed="rId3"/>
                <a:stretch>
                  <a:fillRect t="-6336" r="-13900" b="-1157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FF0C-F217-483F-BB9D-47D00493DD4D}" type="slidenum">
              <a:rPr lang="en-US" smtClean="0"/>
              <a:t>34</a:t>
            </a:fld>
            <a:endParaRPr lang="en-US"/>
          </a:p>
        </p:txBody>
      </p:sp>
      <p:sp>
        <p:nvSpPr>
          <p:cNvPr id="18" name="Footer Placeholder 39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 smtClean="0"/>
              <a:t>[</a:t>
            </a:r>
            <a:r>
              <a:rPr lang="en-US" dirty="0" err="1" smtClean="0"/>
              <a:t>Eiter</a:t>
            </a:r>
            <a:r>
              <a:rPr lang="en-US" dirty="0" smtClean="0"/>
              <a:t>, </a:t>
            </a:r>
            <a:r>
              <a:rPr lang="en-US" dirty="0" err="1" smtClean="0"/>
              <a:t>Ianni</a:t>
            </a:r>
            <a:r>
              <a:rPr lang="en-US" dirty="0" smtClean="0"/>
              <a:t>, </a:t>
            </a:r>
            <a:r>
              <a:rPr lang="en-US" dirty="0" err="1" smtClean="0"/>
              <a:t>Krennwallner</a:t>
            </a:r>
            <a:r>
              <a:rPr lang="en-US" dirty="0" smtClean="0"/>
              <a:t> 2009]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5051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Saturation technique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1536700" y="1830388"/>
            <a:ext cx="3517900" cy="8382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bind(a, knight).</a:t>
            </a:r>
            <a:br>
              <a:rPr lang="en-US" sz="2400" dirty="0" smtClean="0"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2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bind(b, 12 chests).</a:t>
            </a:r>
            <a:endParaRPr lang="en-US" sz="24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536700" y="3163888"/>
            <a:ext cx="3517900" cy="838200"/>
          </a:xfrm>
          <a:prstGeom prst="round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valid</a:t>
            </a:r>
            <a:endParaRPr lang="en-US" sz="24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6" name="Cloud 5"/>
          <p:cNvSpPr/>
          <p:nvPr/>
        </p:nvSpPr>
        <p:spPr>
          <a:xfrm>
            <a:off x="3073400" y="4114800"/>
            <a:ext cx="8102600" cy="2241550"/>
          </a:xfrm>
          <a:prstGeom prst="cloud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0" tIns="182880" rIns="0" bIns="182880" rtlCol="0" anchor="ctr"/>
          <a:lstStyle/>
          <a:p>
            <a:pPr algn="ctr">
              <a:lnSpc>
                <a:spcPct val="150000"/>
              </a:lnSpc>
            </a:pPr>
            <a:r>
              <a:rPr lang="en-US" sz="2200" dirty="0" smtClean="0">
                <a:solidFill>
                  <a:schemeClr val="accent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bind(a, knight)       </a:t>
            </a:r>
            <a:br>
              <a:rPr lang="en-US" sz="2200" dirty="0" smtClean="0">
                <a:solidFill>
                  <a:schemeClr val="accent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2200" dirty="0" smtClean="0">
                <a:solidFill>
                  <a:schemeClr val="accent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bind(b, knight)         bind(a, dragon)</a:t>
            </a:r>
          </a:p>
          <a:p>
            <a:pPr algn="ctr">
              <a:lnSpc>
                <a:spcPct val="150000"/>
              </a:lnSpc>
            </a:pPr>
            <a:r>
              <a:rPr lang="en-US" sz="2200" dirty="0" smtClean="0">
                <a:solidFill>
                  <a:schemeClr val="accent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bind(a, 12 chests)</a:t>
            </a:r>
            <a:br>
              <a:rPr lang="en-US" sz="2200" dirty="0" smtClean="0">
                <a:solidFill>
                  <a:schemeClr val="accent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2200" dirty="0" smtClean="0">
                <a:solidFill>
                  <a:schemeClr val="accent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   bind(b, x)</a:t>
            </a:r>
            <a:endParaRPr lang="en-US" sz="2200" dirty="0">
              <a:solidFill>
                <a:schemeClr val="accent1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042551" y="4880789"/>
                <a:ext cx="710707" cy="7386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0" i="1" smtClean="0">
                          <a:latin typeface="Cambria Math" panose="02040503050406030204" pitchFamily="18" charset="0"/>
                        </a:rPr>
                        <m:t>𝑀</m:t>
                      </m:r>
                    </m:oMath>
                  </m:oMathPara>
                </a14:m>
                <a:endParaRPr lang="en-US" sz="48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2551" y="4880789"/>
                <a:ext cx="710707" cy="73866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Straight Arrow Connector 8"/>
          <p:cNvCxnSpPr>
            <a:stCxn id="4" idx="2"/>
          </p:cNvCxnSpPr>
          <p:nvPr/>
        </p:nvCxnSpPr>
        <p:spPr>
          <a:xfrm>
            <a:off x="3295650" y="2668588"/>
            <a:ext cx="0" cy="468312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stCxn id="5" idx="2"/>
          </p:cNvCxnSpPr>
          <p:nvPr/>
        </p:nvCxnSpPr>
        <p:spPr>
          <a:xfrm>
            <a:off x="3295650" y="4002088"/>
            <a:ext cx="819150" cy="49530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ounded Rectangle 13"/>
          <p:cNvSpPr/>
          <p:nvPr/>
        </p:nvSpPr>
        <p:spPr>
          <a:xfrm>
            <a:off x="5276850" y="1858189"/>
            <a:ext cx="3054350" cy="8382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bind(a, knight).</a:t>
            </a:r>
            <a:br>
              <a:rPr lang="en-US" sz="2400" dirty="0" smtClean="0"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2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bind(b, dragon).</a:t>
            </a:r>
            <a:endParaRPr lang="en-US" sz="24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5276850" y="3191689"/>
            <a:ext cx="2457450" cy="454799"/>
          </a:xfrm>
          <a:prstGeom prst="round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valid</a:t>
            </a:r>
            <a:endParaRPr lang="en-US" sz="24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cxnSp>
        <p:nvCxnSpPr>
          <p:cNvPr id="16" name="Straight Arrow Connector 15"/>
          <p:cNvCxnSpPr>
            <a:stCxn id="14" idx="2"/>
            <a:endCxn id="15" idx="0"/>
          </p:cNvCxnSpPr>
          <p:nvPr/>
        </p:nvCxnSpPr>
        <p:spPr>
          <a:xfrm flipH="1">
            <a:off x="6505575" y="2696389"/>
            <a:ext cx="298450" cy="49530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stCxn id="15" idx="2"/>
          </p:cNvCxnSpPr>
          <p:nvPr/>
        </p:nvCxnSpPr>
        <p:spPr>
          <a:xfrm>
            <a:off x="6505575" y="3646488"/>
            <a:ext cx="111125" cy="49530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4816554" y="2904759"/>
                <a:ext cx="476092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…</m:t>
                      </m:r>
                    </m:oMath>
                  </m:oMathPara>
                </a14:m>
                <a:endParaRPr lang="en-US" sz="3600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16554" y="2904759"/>
                <a:ext cx="476092" cy="55399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Rounded Rectangle 21"/>
          <p:cNvSpPr/>
          <p:nvPr/>
        </p:nvSpPr>
        <p:spPr>
          <a:xfrm>
            <a:off x="8680450" y="1830388"/>
            <a:ext cx="3060701" cy="8382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bind(a, dragon).</a:t>
            </a:r>
            <a:br>
              <a:rPr lang="en-US" sz="2400" dirty="0" smtClean="0"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2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bind(b, sheep).</a:t>
            </a:r>
            <a:endParaRPr lang="en-US" sz="24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8982075" y="2975221"/>
            <a:ext cx="2457450" cy="454799"/>
          </a:xfrm>
          <a:prstGeom prst="round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latin typeface="Consolas" panose="020B0609020204030204" pitchFamily="49" charset="0"/>
                <a:cs typeface="Consolas" panose="020B0609020204030204" pitchFamily="49" charset="0"/>
              </a:rPr>
              <a:t>not</a:t>
            </a:r>
            <a:r>
              <a:rPr lang="en-US" sz="2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valid</a:t>
            </a:r>
            <a:endParaRPr lang="en-US" sz="24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cxnSp>
        <p:nvCxnSpPr>
          <p:cNvPr id="27" name="Straight Arrow Connector 26"/>
          <p:cNvCxnSpPr>
            <a:stCxn id="22" idx="2"/>
            <a:endCxn id="26" idx="0"/>
          </p:cNvCxnSpPr>
          <p:nvPr/>
        </p:nvCxnSpPr>
        <p:spPr>
          <a:xfrm flipH="1">
            <a:off x="10210800" y="2668588"/>
            <a:ext cx="1" cy="306633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27"/>
          <p:cNvSpPr/>
          <p:nvPr/>
        </p:nvSpPr>
        <p:spPr>
          <a:xfrm>
            <a:off x="11105768" y="3284436"/>
            <a:ext cx="33375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i="0" dirty="0" smtClean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✘</a:t>
            </a:r>
            <a:endParaRPr lang="en-US" sz="4800" b="1" dirty="0">
              <a:solidFill>
                <a:srgbClr val="C00000"/>
              </a:solidFill>
            </a:endParaRPr>
          </a:p>
        </p:txBody>
      </p:sp>
      <p:cxnSp>
        <p:nvCxnSpPr>
          <p:cNvPr id="37" name="Elbow Connector 36"/>
          <p:cNvCxnSpPr>
            <a:stCxn id="26" idx="2"/>
            <a:endCxn id="28" idx="1"/>
          </p:cNvCxnSpPr>
          <p:nvPr/>
        </p:nvCxnSpPr>
        <p:spPr>
          <a:xfrm rot="16200000" flipH="1">
            <a:off x="10523327" y="3117493"/>
            <a:ext cx="269915" cy="894968"/>
          </a:xfrm>
          <a:prstGeom prst="bentConnector2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8" name="Group 37"/>
          <p:cNvGrpSpPr/>
          <p:nvPr/>
        </p:nvGrpSpPr>
        <p:grpSpPr>
          <a:xfrm>
            <a:off x="609600" y="1690688"/>
            <a:ext cx="10744200" cy="5053012"/>
            <a:chOff x="609600" y="1690688"/>
            <a:chExt cx="10744200" cy="5053012"/>
          </a:xfrm>
          <a:solidFill>
            <a:schemeClr val="bg1">
              <a:alpha val="85000"/>
            </a:schemeClr>
          </a:solidFill>
        </p:grpSpPr>
        <p:sp>
          <p:nvSpPr>
            <p:cNvPr id="33" name="Rectangle 32"/>
            <p:cNvSpPr/>
            <p:nvPr/>
          </p:nvSpPr>
          <p:spPr>
            <a:xfrm>
              <a:off x="609600" y="1690688"/>
              <a:ext cx="7893050" cy="505301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33"/>
            <p:cNvSpPr/>
            <p:nvPr/>
          </p:nvSpPr>
          <p:spPr>
            <a:xfrm>
              <a:off x="8502650" y="4086999"/>
              <a:ext cx="2851150" cy="249754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FF0C-F217-483F-BB9D-47D00493DD4D}" type="slidenum">
              <a:rPr lang="en-US" smtClean="0"/>
              <a:t>35</a:t>
            </a:fld>
            <a:endParaRPr lang="en-US"/>
          </a:p>
        </p:txBody>
      </p:sp>
      <p:sp>
        <p:nvSpPr>
          <p:cNvPr id="23" name="Footer Placeholder 39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 smtClean="0"/>
              <a:t>[</a:t>
            </a:r>
            <a:r>
              <a:rPr lang="en-US" dirty="0" err="1" smtClean="0"/>
              <a:t>Eiter</a:t>
            </a:r>
            <a:r>
              <a:rPr lang="en-US" dirty="0" smtClean="0"/>
              <a:t>, </a:t>
            </a:r>
            <a:r>
              <a:rPr lang="en-US" dirty="0" err="1" smtClean="0"/>
              <a:t>Ianni</a:t>
            </a:r>
            <a:r>
              <a:rPr lang="en-US" dirty="0" smtClean="0"/>
              <a:t>, </a:t>
            </a:r>
            <a:r>
              <a:rPr lang="en-US" dirty="0" err="1" smtClean="0"/>
              <a:t>Krennwallner</a:t>
            </a:r>
            <a:r>
              <a:rPr lang="en-US" dirty="0" smtClean="0"/>
              <a:t> 2009]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3358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21" grpId="0"/>
      <p:bldP spid="22" grpId="0" animBg="1"/>
      <p:bldP spid="26" grpId="0" animBg="1"/>
      <p:bldP spid="28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 Generator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49919727"/>
              </p:ext>
            </p:extLst>
          </p:nvPr>
        </p:nvGraphicFramePr>
        <p:xfrm>
          <a:off x="838199" y="1825625"/>
          <a:ext cx="10894997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24977-9CEC-440F-A1BF-40CC258098F9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366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Natural Language Generation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838200" y="1825625"/>
            <a:ext cx="5514474" cy="500514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Dragon </a:t>
            </a:r>
            <a:r>
              <a:rPr lang="en-US" sz="2400" dirty="0" err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Smaug</a:t>
            </a:r>
            <a:r>
              <a:rPr lang="en-US" sz="24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400" dirty="0" smtClean="0">
                <a:solidFill>
                  <a:schemeClr val="bg1"/>
                </a:solidFill>
              </a:rPr>
              <a:t>has</a:t>
            </a:r>
            <a:r>
              <a:rPr lang="en-US" sz="24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 12 chests of treasures</a:t>
            </a:r>
            <a:r>
              <a:rPr lang="en-US" sz="2400" dirty="0" smtClean="0">
                <a:solidFill>
                  <a:schemeClr val="bg1"/>
                </a:solidFill>
              </a:rPr>
              <a:t>.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838200" y="2326139"/>
            <a:ext cx="5514474" cy="500514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Knight Ellie</a:t>
            </a:r>
            <a:r>
              <a:rPr lang="en-US" sz="2400" dirty="0" smtClean="0"/>
              <a:t> has </a:t>
            </a:r>
            <a:r>
              <a:rPr lang="en-US" sz="24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5 chests of treasures</a:t>
            </a:r>
            <a:r>
              <a:rPr lang="en-US" sz="2400" dirty="0" smtClean="0"/>
              <a:t>.</a:t>
            </a:r>
            <a:endParaRPr lang="en-US" sz="2400" dirty="0"/>
          </a:p>
        </p:txBody>
      </p:sp>
      <p:sp>
        <p:nvSpPr>
          <p:cNvPr id="6" name="Rounded Rectangle 5"/>
          <p:cNvSpPr/>
          <p:nvPr/>
        </p:nvSpPr>
        <p:spPr>
          <a:xfrm>
            <a:off x="838199" y="2865329"/>
            <a:ext cx="4979671" cy="500514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Knight Ellie</a:t>
            </a:r>
            <a:r>
              <a:rPr lang="en-US" sz="2400" dirty="0" smtClean="0"/>
              <a:t> slays </a:t>
            </a:r>
            <a:r>
              <a:rPr lang="en-US" sz="24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Dragon </a:t>
            </a:r>
            <a:r>
              <a:rPr lang="en-US" sz="2400" dirty="0" err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Smaug</a:t>
            </a:r>
            <a:r>
              <a:rPr lang="en-US" sz="2400" dirty="0" smtClean="0"/>
              <a:t>.</a:t>
            </a:r>
            <a:endParaRPr lang="en-US" sz="2400" dirty="0"/>
          </a:p>
        </p:txBody>
      </p:sp>
      <p:sp>
        <p:nvSpPr>
          <p:cNvPr id="7" name="Rounded Rectangle 6"/>
          <p:cNvSpPr/>
          <p:nvPr/>
        </p:nvSpPr>
        <p:spPr>
          <a:xfrm>
            <a:off x="838200" y="3404519"/>
            <a:ext cx="5996940" cy="500514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Knight Ellie</a:t>
            </a:r>
            <a:r>
              <a:rPr lang="en-US" sz="2400" dirty="0" smtClean="0"/>
              <a:t> takes </a:t>
            </a:r>
            <a:r>
              <a:rPr lang="en-US" sz="24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12 chests of treasures</a:t>
            </a:r>
            <a:r>
              <a:rPr lang="en-US" sz="2400" dirty="0" smtClean="0"/>
              <a:t>.</a:t>
            </a:r>
            <a:endParaRPr lang="en-US" sz="2400" dirty="0"/>
          </a:p>
        </p:txBody>
      </p:sp>
      <p:sp>
        <p:nvSpPr>
          <p:cNvPr id="8" name="Rounded Rectangle 7"/>
          <p:cNvSpPr/>
          <p:nvPr/>
        </p:nvSpPr>
        <p:spPr>
          <a:xfrm>
            <a:off x="838198" y="3938577"/>
            <a:ext cx="7620002" cy="510778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How many </a:t>
            </a:r>
            <a:r>
              <a:rPr lang="en-US" sz="24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chests of treasures </a:t>
            </a:r>
            <a:r>
              <a:rPr lang="en-US" sz="2400" dirty="0" smtClean="0">
                <a:solidFill>
                  <a:schemeClr val="bg1"/>
                </a:solidFill>
              </a:rPr>
              <a:t>does</a:t>
            </a:r>
            <a:r>
              <a:rPr lang="en-US" sz="24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 Knight Ellie</a:t>
            </a:r>
            <a:r>
              <a:rPr lang="en-US" sz="2400" dirty="0" smtClean="0"/>
              <a:t> have?</a:t>
            </a:r>
            <a:endParaRPr lang="en-US" sz="2400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24977-9CEC-440F-A1BF-40CC258098F9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3574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Natural Language </a:t>
            </a:r>
            <a:r>
              <a:rPr lang="en-US" sz="4000" dirty="0" smtClean="0"/>
              <a:t>Generation: Entity </a:t>
            </a:r>
            <a:r>
              <a:rPr lang="en-US" sz="4000" dirty="0"/>
              <a:t>References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838200" y="1825625"/>
            <a:ext cx="5514474" cy="500514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Dragon </a:t>
            </a:r>
            <a:r>
              <a:rPr lang="en-US" sz="2400" dirty="0" err="1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Smaug</a:t>
            </a:r>
            <a:r>
              <a:rPr lang="en-US" sz="24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400" dirty="0" smtClean="0">
                <a:solidFill>
                  <a:schemeClr val="bg1"/>
                </a:solidFill>
              </a:rPr>
              <a:t>has</a:t>
            </a:r>
            <a:r>
              <a:rPr lang="en-US" sz="24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4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12 chests of treasures</a:t>
            </a:r>
            <a:r>
              <a:rPr lang="en-US" sz="2400" dirty="0" smtClean="0">
                <a:solidFill>
                  <a:schemeClr val="bg1"/>
                </a:solidFill>
              </a:rPr>
              <a:t>.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838200" y="2326139"/>
            <a:ext cx="5514474" cy="500514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Knight Ellie</a:t>
            </a:r>
            <a:r>
              <a:rPr lang="en-US" sz="2400" dirty="0" smtClean="0"/>
              <a:t> has </a:t>
            </a:r>
            <a:r>
              <a:rPr lang="en-US" sz="2400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5 chests of treasures</a:t>
            </a:r>
            <a:r>
              <a:rPr lang="en-US" sz="2400" dirty="0" smtClean="0"/>
              <a:t>.</a:t>
            </a:r>
            <a:endParaRPr lang="en-US" sz="2400" dirty="0"/>
          </a:p>
        </p:txBody>
      </p:sp>
      <p:sp>
        <p:nvSpPr>
          <p:cNvPr id="6" name="Rounded Rectangle 5"/>
          <p:cNvSpPr/>
          <p:nvPr/>
        </p:nvSpPr>
        <p:spPr>
          <a:xfrm>
            <a:off x="838200" y="2865329"/>
            <a:ext cx="2934904" cy="500514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She</a:t>
            </a:r>
            <a:r>
              <a:rPr lang="en-US" sz="2400" dirty="0" smtClean="0"/>
              <a:t> slays </a:t>
            </a:r>
            <a:r>
              <a:rPr lang="en-US" sz="24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the dragon</a:t>
            </a:r>
            <a:r>
              <a:rPr lang="en-US" sz="2400" dirty="0" smtClean="0"/>
              <a:t>.</a:t>
            </a:r>
            <a:endParaRPr lang="en-US" sz="2400" dirty="0"/>
          </a:p>
        </p:txBody>
      </p:sp>
      <p:sp>
        <p:nvSpPr>
          <p:cNvPr id="7" name="Rounded Rectangle 6"/>
          <p:cNvSpPr/>
          <p:nvPr/>
        </p:nvSpPr>
        <p:spPr>
          <a:xfrm>
            <a:off x="838200" y="3404519"/>
            <a:ext cx="3950970" cy="500514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Ellie</a:t>
            </a:r>
            <a:r>
              <a:rPr lang="en-US" sz="2400" dirty="0" smtClean="0"/>
              <a:t> takes </a:t>
            </a:r>
            <a:r>
              <a:rPr lang="en-US" sz="24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his</a:t>
            </a:r>
            <a:r>
              <a:rPr lang="en-US" sz="2400" dirty="0" smtClean="0">
                <a:solidFill>
                  <a:schemeClr val="accent2"/>
                </a:solidFill>
              </a:rPr>
              <a:t> </a:t>
            </a:r>
            <a:r>
              <a:rPr lang="en-US" sz="24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treasures</a:t>
            </a:r>
            <a:r>
              <a:rPr lang="en-US" sz="2400" dirty="0" smtClean="0"/>
              <a:t>.</a:t>
            </a:r>
            <a:endParaRPr lang="en-US" sz="2400" dirty="0"/>
          </a:p>
        </p:txBody>
      </p:sp>
      <p:sp>
        <p:nvSpPr>
          <p:cNvPr id="8" name="Rounded Rectangle 7"/>
          <p:cNvSpPr/>
          <p:nvPr/>
        </p:nvSpPr>
        <p:spPr>
          <a:xfrm>
            <a:off x="838199" y="3943709"/>
            <a:ext cx="5312344" cy="500514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solidFill>
                  <a:schemeClr val="bg1"/>
                </a:solidFill>
              </a:rPr>
              <a:t>How many </a:t>
            </a:r>
            <a:r>
              <a:rPr lang="en-US" sz="24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chests</a:t>
            </a:r>
            <a:r>
              <a:rPr lang="en-US" sz="2400" dirty="0" smtClean="0">
                <a:solidFill>
                  <a:schemeClr val="tx2"/>
                </a:solidFill>
              </a:rPr>
              <a:t> </a:t>
            </a:r>
            <a:r>
              <a:rPr lang="en-US" sz="2400" dirty="0" smtClean="0">
                <a:solidFill>
                  <a:schemeClr val="bg1"/>
                </a:solidFill>
              </a:rPr>
              <a:t>does</a:t>
            </a:r>
            <a:r>
              <a:rPr lang="en-US" sz="24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 the knight</a:t>
            </a:r>
            <a:r>
              <a:rPr lang="en-US" sz="2400" dirty="0" smtClean="0"/>
              <a:t> have?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ontent Placeholder 2"/>
              <p:cNvSpPr txBox="1">
                <a:spLocks/>
              </p:cNvSpPr>
              <p:nvPr/>
            </p:nvSpPr>
            <p:spPr>
              <a:xfrm>
                <a:off x="838200" y="4675571"/>
                <a:ext cx="10515600" cy="148248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sz="2200" dirty="0" smtClean="0"/>
                  <a:t>References should be:</a:t>
                </a:r>
              </a:p>
              <a:p>
                <a:r>
                  <a:rPr lang="en-US" sz="2200" dirty="0" smtClean="0"/>
                  <a:t>non-repetitive </a:t>
                </a:r>
                <a14:m>
                  <m:oMath xmlns:m="http://schemas.openxmlformats.org/officeDocument/2006/math">
                    <m:r>
                      <a:rPr lang="en-US" sz="2200" i="1" dirty="0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2200" dirty="0" smtClean="0"/>
                  <a:t> “describe the entity with different features every time”</a:t>
                </a:r>
              </a:p>
              <a:p>
                <a:r>
                  <a:rPr lang="en-US" sz="2200" dirty="0" smtClean="0"/>
                  <a:t>unambiguous </a:t>
                </a:r>
                <a14:m>
                  <m:oMath xmlns:m="http://schemas.openxmlformats.org/officeDocument/2006/math">
                    <m:r>
                      <a:rPr lang="en-US" sz="2200" i="1" dirty="0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2200" dirty="0" smtClean="0"/>
                  <a:t> “differ from entities mentioned previously in at least one feature”</a:t>
                </a:r>
              </a:p>
            </p:txBody>
          </p:sp>
        </mc:Choice>
        <mc:Fallback xmlns="">
          <p:sp>
            <p:nvSpPr>
              <p:cNvPr id="11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4675571"/>
                <a:ext cx="10515600" cy="1482483"/>
              </a:xfrm>
              <a:prstGeom prst="rect">
                <a:avLst/>
              </a:prstGeom>
              <a:blipFill>
                <a:blip r:embed="rId2"/>
                <a:stretch>
                  <a:fillRect l="-754" t="-49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24977-9CEC-440F-A1BF-40CC258098F9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2247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Final problem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2403107" y="2268387"/>
            <a:ext cx="7385785" cy="256994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Dragon </a:t>
            </a:r>
            <a:r>
              <a:rPr lang="en-US" sz="2800" dirty="0" err="1" smtClean="0"/>
              <a:t>Smaug</a:t>
            </a:r>
            <a:r>
              <a:rPr lang="en-US" sz="2800" dirty="0" smtClean="0"/>
              <a:t> has 12 chests of treasures. Knight Ellie has 5 chests of treasures.</a:t>
            </a:r>
            <a:br>
              <a:rPr lang="en-US" sz="2800" dirty="0" smtClean="0"/>
            </a:br>
            <a:r>
              <a:rPr lang="en-US" sz="2800" dirty="0" smtClean="0"/>
              <a:t>She slays the dragon, and takes his treasures.</a:t>
            </a:r>
            <a:br>
              <a:rPr lang="en-US" sz="2800" dirty="0" smtClean="0"/>
            </a:br>
            <a:r>
              <a:rPr lang="en-US" sz="2800" dirty="0" smtClean="0"/>
              <a:t>How many chests does the knight have?</a:t>
            </a:r>
            <a:endParaRPr lang="en-US" sz="28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24977-9CEC-440F-A1BF-40CC258098F9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6080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8012" y="2253808"/>
            <a:ext cx="6341283" cy="3279293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Word Problems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8168973" y="681613"/>
            <a:ext cx="3567985" cy="745736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1400" dirty="0"/>
              <a:t>Suzy is ten years older than Billy, and next year she will be twice as old as </a:t>
            </a:r>
            <a:r>
              <a:rPr lang="en-US" sz="1400" dirty="0" smtClean="0"/>
              <a:t>Billy. How </a:t>
            </a:r>
            <a:r>
              <a:rPr lang="en-US" sz="1400" dirty="0"/>
              <a:t>old </a:t>
            </a:r>
            <a:r>
              <a:rPr lang="en-US" sz="1400" dirty="0" smtClean="0"/>
              <a:t>is Suzy </a:t>
            </a:r>
            <a:r>
              <a:rPr lang="en-US" sz="1400" dirty="0"/>
              <a:t>now?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24977-9CEC-440F-A1BF-40CC258098F9}" type="slidenum">
              <a:rPr lang="en-US" smtClean="0"/>
              <a:t>4</a:t>
            </a:fld>
            <a:endParaRPr lang="en-US"/>
          </a:p>
        </p:txBody>
      </p:sp>
      <p:sp>
        <p:nvSpPr>
          <p:cNvPr id="5" name="Content Placeholder 6"/>
          <p:cNvSpPr txBox="1">
            <a:spLocks/>
          </p:cNvSpPr>
          <p:nvPr/>
        </p:nvSpPr>
        <p:spPr>
          <a:xfrm>
            <a:off x="8168973" y="1553674"/>
            <a:ext cx="3567983" cy="960263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00" dirty="0"/>
              <a:t>Evelyn went to the store 8 times last month. She buys 11 stickers each time she goes to the store. How many stickers did Evelyn buy last month?</a:t>
            </a:r>
          </a:p>
        </p:txBody>
      </p:sp>
      <p:sp>
        <p:nvSpPr>
          <p:cNvPr id="8" name="Content Placeholder 6"/>
          <p:cNvSpPr txBox="1">
            <a:spLocks/>
          </p:cNvSpPr>
          <p:nvPr/>
        </p:nvSpPr>
        <p:spPr>
          <a:xfrm>
            <a:off x="8168973" y="2670909"/>
            <a:ext cx="3567983" cy="745736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00" dirty="0"/>
              <a:t>You attended </a:t>
            </a:r>
            <a:r>
              <a:rPr lang="en-US" sz="1400" dirty="0" smtClean="0"/>
              <a:t>high school </a:t>
            </a:r>
            <a:r>
              <a:rPr lang="en-US" sz="1400" dirty="0"/>
              <a:t>for 4 </a:t>
            </a:r>
            <a:r>
              <a:rPr lang="en-US" sz="1400" dirty="0" smtClean="0"/>
              <a:t>years. Each </a:t>
            </a:r>
            <a:r>
              <a:rPr lang="en-US" sz="1400" dirty="0"/>
              <a:t>year you bought 7 new </a:t>
            </a:r>
            <a:r>
              <a:rPr lang="en-US" sz="1400" dirty="0" smtClean="0"/>
              <a:t>textbooks. How </a:t>
            </a:r>
            <a:r>
              <a:rPr lang="en-US" sz="1400" dirty="0"/>
              <a:t>many textbooks do you have at home now?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838200" y="1690688"/>
            <a:ext cx="61114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Notoriously difficult as compared to algebra!</a:t>
            </a:r>
            <a:endParaRPr lang="en-US" sz="2400" dirty="0"/>
          </a:p>
        </p:txBody>
      </p:sp>
      <p:sp>
        <p:nvSpPr>
          <p:cNvPr id="10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1437409" y="6356350"/>
            <a:ext cx="9317182" cy="365125"/>
          </a:xfrm>
        </p:spPr>
        <p:txBody>
          <a:bodyPr/>
          <a:lstStyle/>
          <a:p>
            <a:r>
              <a:rPr lang="en-US" dirty="0" smtClean="0"/>
              <a:t>Cummins, Denise </a:t>
            </a:r>
            <a:r>
              <a:rPr lang="en-US" dirty="0" err="1" smtClean="0"/>
              <a:t>Dellarosa</a:t>
            </a:r>
            <a:r>
              <a:rPr lang="en-US" dirty="0" smtClean="0"/>
              <a:t>, et al. "The role of understanding in solving word problems." Cognitive psychology 20.4 (1988): 405-438.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2616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Evaluation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Focus on </a:t>
            </a:r>
            <a:r>
              <a:rPr lang="en-US" i="1" dirty="0" smtClean="0"/>
              <a:t>content quality</a:t>
            </a:r>
            <a:r>
              <a:rPr lang="en-US" dirty="0" smtClean="0"/>
              <a:t>, not </a:t>
            </a:r>
            <a:r>
              <a:rPr lang="en-US" i="1" dirty="0" smtClean="0"/>
              <a:t>personalization effects</a:t>
            </a:r>
          </a:p>
          <a:p>
            <a:endParaRPr lang="en-US" i="1" dirty="0"/>
          </a:p>
          <a:p>
            <a:r>
              <a:rPr lang="en-US" dirty="0" smtClean="0"/>
              <a:t>25 Singapore Math problems vs. 25 </a:t>
            </a:r>
            <a:r>
              <a:rPr lang="en-US" dirty="0" err="1" smtClean="0"/>
              <a:t>autogenerated</a:t>
            </a:r>
            <a:r>
              <a:rPr lang="en-US" dirty="0" smtClean="0"/>
              <a:t> problems</a:t>
            </a:r>
            <a:br>
              <a:rPr lang="en-US" dirty="0" smtClean="0"/>
            </a:br>
            <a:r>
              <a:rPr lang="en-US" dirty="0" smtClean="0"/>
              <a:t>(with equivalent complexity distribution)</a:t>
            </a:r>
          </a:p>
          <a:p>
            <a:endParaRPr lang="en-US" dirty="0" smtClean="0"/>
          </a:p>
          <a:p>
            <a:r>
              <a:rPr lang="en-US" dirty="0" smtClean="0"/>
              <a:t>Two </a:t>
            </a:r>
            <a:r>
              <a:rPr lang="en-US" dirty="0" err="1" smtClean="0"/>
              <a:t>MTurk</a:t>
            </a:r>
            <a:r>
              <a:rPr lang="en-US" dirty="0" smtClean="0"/>
              <a:t> studies, 1000 participants each:</a:t>
            </a:r>
          </a:p>
          <a:p>
            <a:pPr marL="914400" lvl="1" indent="-457200">
              <a:buFont typeface="+mj-lt"/>
              <a:buAutoNum type="alphaUcPeriod"/>
            </a:pPr>
            <a:r>
              <a:rPr lang="en-US" dirty="0"/>
              <a:t>Mathematical applicability (solution time, correctness)</a:t>
            </a:r>
          </a:p>
          <a:p>
            <a:pPr marL="914400" lvl="1" indent="-457200">
              <a:buFont typeface="+mj-lt"/>
              <a:buAutoNum type="alphaUcPeriod"/>
            </a:pPr>
            <a:r>
              <a:rPr lang="en-US" dirty="0" smtClean="0"/>
              <a:t>Linguistic aspects (subject-evaluated, Likert scale)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24977-9CEC-440F-A1BF-40CC258098F9}" type="slidenum">
              <a:rPr lang="en-US" smtClean="0"/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946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Mathematical applicability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423047"/>
            <a:ext cx="10484325" cy="2063165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24977-9CEC-440F-A1BF-40CC258098F9}" type="slidenum">
              <a:rPr lang="en-US" smtClean="0"/>
              <a:t>41</a:t>
            </a:fld>
            <a:endParaRPr lang="en-US" dirty="0"/>
          </a:p>
        </p:txBody>
      </p:sp>
      <p:sp>
        <p:nvSpPr>
          <p:cNvPr id="6" name="Right Brace 5"/>
          <p:cNvSpPr/>
          <p:nvPr/>
        </p:nvSpPr>
        <p:spPr>
          <a:xfrm rot="16200000">
            <a:off x="3526819" y="-211870"/>
            <a:ext cx="300789" cy="4965909"/>
          </a:xfrm>
          <a:prstGeom prst="rightBrace">
            <a:avLst>
              <a:gd name="adj1" fmla="val 33288"/>
              <a:gd name="adj2" fmla="val 50000"/>
            </a:avLst>
          </a:prstGeom>
          <a:ln w="38100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vert="vert" lIns="731520" rtlCol="0" anchor="b" anchorCtr="0"/>
          <a:lstStyle/>
          <a:p>
            <a:pPr algn="ctr"/>
            <a:r>
              <a:rPr lang="en-US" sz="2000" dirty="0" smtClean="0"/>
              <a:t>Generated</a:t>
            </a:r>
            <a:endParaRPr lang="en-US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346334" y="4993105"/>
                <a:ext cx="9499332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2400" dirty="0" smtClean="0"/>
                  <a:t>No statistically significant difference in solving times or correctness rates!</a:t>
                </a:r>
              </a:p>
              <a:p>
                <a:pPr algn="ctr"/>
                <a:r>
                  <a:rPr lang="en-US" sz="2400" dirty="0" smtClean="0"/>
                  <a:t>(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78%</m:t>
                    </m:r>
                  </m:oMath>
                </a14:m>
                <a:r>
                  <a:rPr lang="en-US" sz="2400" dirty="0" smtClean="0"/>
                  <a:t> for textbook [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𝜇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=220 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en-US" sz="2400" dirty="0" smtClean="0"/>
                  <a:t>],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73%</m:t>
                    </m:r>
                  </m:oMath>
                </a14:m>
                <a:r>
                  <a:rPr lang="en-US" sz="2400" dirty="0" smtClean="0"/>
                  <a:t> for generated [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𝜇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=232 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en-US" sz="2400" dirty="0" smtClean="0"/>
                  <a:t>])</a:t>
                </a:r>
                <a:endParaRPr lang="en-US" sz="24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6334" y="4993105"/>
                <a:ext cx="9499332" cy="830997"/>
              </a:xfrm>
              <a:prstGeom prst="rect">
                <a:avLst/>
              </a:prstGeom>
              <a:blipFill rotWithShape="0">
                <a:blip r:embed="rId3"/>
                <a:stretch>
                  <a:fillRect t="-5882" b="-161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ight Brace 7"/>
          <p:cNvSpPr/>
          <p:nvPr/>
        </p:nvSpPr>
        <p:spPr>
          <a:xfrm rot="16200000">
            <a:off x="8492728" y="-211870"/>
            <a:ext cx="300789" cy="4965909"/>
          </a:xfrm>
          <a:prstGeom prst="rightBrace">
            <a:avLst>
              <a:gd name="adj1" fmla="val 33288"/>
              <a:gd name="adj2" fmla="val 50000"/>
            </a:avLst>
          </a:prstGeom>
          <a:ln w="38100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vert="vert" lIns="731520" rtlCol="0" anchor="b" anchorCtr="0"/>
          <a:lstStyle/>
          <a:p>
            <a:pPr algn="ctr"/>
            <a:r>
              <a:rPr lang="en-US" sz="2000" dirty="0" smtClean="0"/>
              <a:t>Textbook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869968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Linguistic comprehensibility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2400" dirty="0" smtClean="0"/>
                  <a:t>Forced-choice Likert scale (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1=</m:t>
                    </m:r>
                  </m:oMath>
                </a14:m>
                <a:r>
                  <a:rPr lang="en-US" sz="2400" dirty="0" smtClean="0"/>
                  <a:t> “Strong minus”, 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4=</m:t>
                    </m:r>
                  </m:oMath>
                </a14:m>
                <a:r>
                  <a:rPr lang="en-US" sz="2400" dirty="0" smtClean="0"/>
                  <a:t> “Strong plus”):</a:t>
                </a:r>
              </a:p>
              <a:p>
                <a:pPr marL="971550" lvl="1" indent="-514350">
                  <a:buFont typeface="+mj-lt"/>
                  <a:buAutoNum type="arabicPeriod"/>
                </a:pPr>
                <a:r>
                  <a:rPr lang="en-US" sz="2200" dirty="0" smtClean="0"/>
                  <a:t>How </a:t>
                </a:r>
                <a:r>
                  <a:rPr lang="en-US" sz="2200" dirty="0"/>
                  <a:t>comprehensible is the problem? How </a:t>
                </a:r>
                <a:r>
                  <a:rPr lang="en-US" sz="2200" dirty="0" smtClean="0"/>
                  <a:t>well did </a:t>
                </a:r>
                <a:r>
                  <a:rPr lang="en-US" sz="2200" dirty="0"/>
                  <a:t>you understand the plot</a:t>
                </a:r>
                <a:r>
                  <a:rPr lang="en-US" sz="2200" dirty="0" smtClean="0"/>
                  <a:t>?</a:t>
                </a:r>
              </a:p>
              <a:p>
                <a:pPr marL="971550" lvl="1" indent="-514350">
                  <a:buFont typeface="+mj-lt"/>
                  <a:buAutoNum type="arabicPeriod"/>
                </a:pPr>
                <a:r>
                  <a:rPr lang="en-US" sz="2200" dirty="0" smtClean="0"/>
                  <a:t>How </a:t>
                </a:r>
                <a:r>
                  <a:rPr lang="en-US" sz="2200" dirty="0"/>
                  <a:t>logical/natural is the sentence order</a:t>
                </a:r>
                <a:r>
                  <a:rPr lang="en-US" sz="2200" dirty="0" smtClean="0"/>
                  <a:t>?</a:t>
                </a:r>
              </a:p>
              <a:p>
                <a:pPr marL="971550" lvl="1" indent="-514350">
                  <a:buFont typeface="+mj-lt"/>
                  <a:buAutoNum type="arabicPeriod"/>
                </a:pPr>
                <a:r>
                  <a:rPr lang="en-US" sz="2200" dirty="0" smtClean="0"/>
                  <a:t>When </a:t>
                </a:r>
                <a:r>
                  <a:rPr lang="en-US" sz="2200" dirty="0"/>
                  <a:t>the problem refers to an actor (e.g. with </a:t>
                </a:r>
                <a:r>
                  <a:rPr lang="en-US" sz="2200" dirty="0" smtClean="0"/>
                  <a:t>a pronoun</a:t>
                </a:r>
                <a:r>
                  <a:rPr lang="en-US" sz="2200" dirty="0"/>
                  <a:t>, a name), is it clear who is being mentioned</a:t>
                </a:r>
                <a:r>
                  <a:rPr lang="en-US" sz="2200" dirty="0" smtClean="0"/>
                  <a:t>?</a:t>
                </a:r>
              </a:p>
              <a:p>
                <a:pPr marL="971550" lvl="1" indent="-514350">
                  <a:buFont typeface="+mj-lt"/>
                  <a:buAutoNum type="arabicPeriod"/>
                </a:pPr>
                <a:r>
                  <a:rPr lang="en-US" sz="2200" dirty="0" smtClean="0"/>
                  <a:t>Do </a:t>
                </a:r>
                <a:r>
                  <a:rPr lang="en-US" sz="2200" dirty="0"/>
                  <a:t>the numbers in the problem fit its story (e.g. </a:t>
                </a:r>
                <a:r>
                  <a:rPr lang="en-US" sz="2200" dirty="0" smtClean="0"/>
                  <a:t>it would not </a:t>
                </a:r>
                <a:r>
                  <a:rPr lang="en-US" sz="2200" dirty="0"/>
                  <a:t>make sense for a knight to be 5 years old</a:t>
                </a:r>
                <a:r>
                  <a:rPr lang="en-US" sz="2200" dirty="0" smtClean="0"/>
                  <a:t>)?</a:t>
                </a:r>
              </a:p>
              <a:p>
                <a:pPr marL="514350" indent="-514350">
                  <a:buFont typeface="+mj-lt"/>
                  <a:buAutoNum type="arabicPeriod"/>
                </a:pPr>
                <a:endParaRPr lang="en-US" sz="24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928" t="-1961" r="-9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24977-9CEC-440F-A1BF-40CC258098F9}" type="slidenum">
              <a:rPr lang="en-US" smtClean="0"/>
              <a:t>42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044682" y="4476845"/>
                <a:ext cx="10102637" cy="830997"/>
              </a:xfrm>
              <a:prstGeom prst="rect">
                <a:avLst/>
              </a:prstGeom>
              <a:ln/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wrap="none" rtlCol="0">
                <a:spAutoFit/>
              </a:bodyPr>
              <a:lstStyle/>
              <a:p>
                <a:r>
                  <a:rPr lang="en-US" sz="2400" b="1" dirty="0" smtClean="0">
                    <a:solidFill>
                      <a:schemeClr val="accent1"/>
                    </a:solidFill>
                  </a:rPr>
                  <a:t>Expectation:</a:t>
                </a:r>
                <a:r>
                  <a:rPr lang="en-US" sz="2400" dirty="0" smtClean="0"/>
                  <a:t> generated problems are noticeably worse (they are generated!).</a:t>
                </a:r>
                <a:br>
                  <a:rPr lang="en-US" sz="2400" dirty="0" smtClean="0"/>
                </a:br>
                <a:r>
                  <a:rPr lang="en-US" sz="2400" b="1" dirty="0" smtClean="0">
                    <a:solidFill>
                      <a:schemeClr val="accent6"/>
                    </a:solidFill>
                  </a:rPr>
                  <a:t>Goal:</a:t>
                </a:r>
                <a:r>
                  <a:rPr lang="en-US" sz="2400" dirty="0" smtClean="0"/>
                  <a:t> they are still comprehensible above a comfortable threshold (mean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≥3</m:t>
                    </m:r>
                  </m:oMath>
                </a14:m>
                <a:r>
                  <a:rPr lang="en-US" sz="2400" dirty="0" smtClean="0"/>
                  <a:t>).</a:t>
                </a:r>
                <a:endParaRPr lang="en-US" sz="24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4682" y="4476845"/>
                <a:ext cx="10102637" cy="830997"/>
              </a:xfrm>
              <a:prstGeom prst="rect">
                <a:avLst/>
              </a:prstGeom>
              <a:blipFill rotWithShape="0">
                <a:blip r:embed="rId3"/>
                <a:stretch>
                  <a:fillRect l="-843" t="-5036" b="-14388"/>
                </a:stretch>
              </a:blipFill>
              <a:ln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1044681" y="5431477"/>
                <a:ext cx="10102638" cy="830997"/>
              </a:xfrm>
              <a:prstGeom prst="rect">
                <a:avLst/>
              </a:prstGeom>
              <a:ln>
                <a:solidFill>
                  <a:schemeClr val="accent5"/>
                </a:solidFill>
              </a:ln>
            </p:spPr>
            <p:txBody>
              <a:bodyPr wrap="square">
                <a:spAutoFit/>
              </a:bodyPr>
              <a:lstStyle/>
              <a:p>
                <a:r>
                  <a:rPr lang="en-US" sz="2400" b="1" dirty="0" smtClean="0">
                    <a:solidFill>
                      <a:schemeClr val="accent4"/>
                    </a:solidFill>
                  </a:rPr>
                  <a:t>Reality: </a:t>
                </a:r>
                <a:r>
                  <a:rPr lang="en-US" sz="2400" dirty="0" smtClean="0"/>
                  <a:t>	Mean </a:t>
                </a:r>
                <a:r>
                  <a:rPr lang="en-US" sz="2400" dirty="0"/>
                  <a:t>rating for generated: </a:t>
                </a:r>
                <a14:m>
                  <m:oMath xmlns:m="http://schemas.openxmlformats.org/officeDocument/2006/math">
                    <m:r>
                      <a:rPr lang="en-US" sz="2400" b="1" i="1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𝟑</m:t>
                    </m:r>
                    <m:r>
                      <a:rPr lang="en-US" sz="2400" b="1" i="1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2400" b="1" i="1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𝟒𝟓</m:t>
                    </m:r>
                    <m:r>
                      <a:rPr lang="en-US" sz="2400" b="1" i="1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400" b="1" i="1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𝟑</m:t>
                    </m:r>
                    <m:r>
                      <a:rPr lang="en-US" sz="2400" b="1" i="1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2400" b="1" i="1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𝟔𝟓</m:t>
                    </m:r>
                  </m:oMath>
                </a14:m>
                <a:endParaRPr lang="en-US" sz="2400" b="1" dirty="0"/>
              </a:p>
              <a:p>
                <a:r>
                  <a:rPr lang="en-US" sz="2400" dirty="0" smtClean="0"/>
                  <a:t>		Mean </a:t>
                </a:r>
                <a:r>
                  <a:rPr lang="en-US" sz="2400" dirty="0"/>
                  <a:t>rating for textbook: </a:t>
                </a:r>
                <a14:m>
                  <m:oMath xmlns:m="http://schemas.openxmlformats.org/officeDocument/2006/math">
                    <m:r>
                      <a:rPr lang="en-US" sz="2400" b="1" i="1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𝟑</m:t>
                    </m:r>
                    <m:r>
                      <a:rPr lang="en-US" sz="2400" b="1" i="1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2400" b="1" i="1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𝟗𝟎</m:t>
                    </m:r>
                    <m:r>
                      <a:rPr lang="en-US" sz="2400" b="1" i="1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400" b="1" i="1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𝟑</m:t>
                    </m:r>
                    <m:r>
                      <a:rPr lang="en-US" sz="2400" b="1" i="1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2400" b="1" i="1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𝟗𝟐</m:t>
                    </m:r>
                  </m:oMath>
                </a14:m>
                <a:endParaRPr lang="en-US" sz="2400" b="1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4681" y="5431477"/>
                <a:ext cx="10102638" cy="830997"/>
              </a:xfrm>
              <a:prstGeom prst="rect">
                <a:avLst/>
              </a:prstGeom>
              <a:blipFill rotWithShape="0">
                <a:blip r:embed="rId4"/>
                <a:stretch>
                  <a:fillRect l="-843" t="-5072" b="-15217"/>
                </a:stretch>
              </a:blipFill>
              <a:ln>
                <a:solidFill>
                  <a:schemeClr val="accent5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/>
          <p:cNvSpPr/>
          <p:nvPr/>
        </p:nvSpPr>
        <p:spPr>
          <a:xfrm>
            <a:off x="11147319" y="4476845"/>
            <a:ext cx="41549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ln w="38100"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  <a:latin typeface="Open Sans"/>
              </a:rPr>
              <a:t>✓</a:t>
            </a:r>
            <a:endParaRPr lang="en-US" sz="2400" b="1" dirty="0">
              <a:ln w="38100">
                <a:solidFill>
                  <a:schemeClr val="accent6">
                    <a:lumMod val="75000"/>
                  </a:schemeClr>
                </a:solidFill>
              </a:ln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1147319" y="4842614"/>
            <a:ext cx="41549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ln w="38100"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  <a:latin typeface="Open Sans"/>
              </a:rPr>
              <a:t>✓</a:t>
            </a:r>
            <a:endParaRPr lang="en-US" sz="2400" b="1" dirty="0">
              <a:ln w="38100">
                <a:solidFill>
                  <a:schemeClr val="accent6">
                    <a:lumMod val="75000"/>
                  </a:schemeClr>
                </a:solidFill>
              </a:ln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6788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65000" contrast="-7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6701" y="550779"/>
            <a:ext cx="5138000" cy="5624025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4"/>
                <a:ext cx="10515600" cy="5032376"/>
              </a:xfrm>
            </p:spPr>
            <p:txBody>
              <a:bodyPr>
                <a:normAutofit/>
              </a:bodyPr>
              <a:lstStyle/>
              <a:p>
                <a:r>
                  <a:rPr lang="en-US" sz="2600" dirty="0" smtClean="0"/>
                  <a:t>Problem Generation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2600" dirty="0" smtClean="0"/>
                  <a:t> synthesis of constrained logical graphs</a:t>
                </a:r>
              </a:p>
              <a:p>
                <a:pPr lvl="1"/>
                <a:r>
                  <a:rPr lang="en-US" sz="2200" dirty="0" smtClean="0"/>
                  <a:t>Domain-independent</a:t>
                </a:r>
              </a:p>
              <a:p>
                <a:pPr lvl="1"/>
                <a:r>
                  <a:rPr lang="en-US" sz="2200" dirty="0" smtClean="0"/>
                  <a:t>Sensible (thanks to discourse tropes)</a:t>
                </a:r>
              </a:p>
              <a:p>
                <a:r>
                  <a:rPr lang="en-US" sz="2600" dirty="0" smtClean="0"/>
                  <a:t>State-of-the-art quality problems</a:t>
                </a:r>
              </a:p>
              <a:p>
                <a:pPr lvl="1"/>
                <a:r>
                  <a:rPr lang="en-US" sz="2200" dirty="0" smtClean="0"/>
                  <a:t>As solvable as textbook</a:t>
                </a:r>
              </a:p>
              <a:p>
                <a:pPr lvl="1"/>
                <a:r>
                  <a:rPr lang="en-US" sz="2200" dirty="0" smtClean="0"/>
                  <a:t>Slightly more artificial language (as expected </a:t>
                </a:r>
                <a:r>
                  <a:rPr lang="en-US" sz="2200" dirty="0" smtClean="0">
                    <a:sym typeface="Wingdings" panose="05000000000000000000" pitchFamily="2" charset="2"/>
                  </a:rPr>
                  <a:t>)</a:t>
                </a:r>
              </a:p>
              <a:p>
                <a:r>
                  <a:rPr lang="en-US" sz="2600" dirty="0" smtClean="0"/>
                  <a:t>Total control over the complexity dimensions</a:t>
                </a:r>
              </a:p>
              <a:p>
                <a:pPr lvl="1"/>
                <a:r>
                  <a:rPr lang="en-US" sz="2200" dirty="0" smtClean="0"/>
                  <a:t>Customized problem progression</a:t>
                </a:r>
              </a:p>
              <a:p>
                <a:pPr lvl="1"/>
                <a:r>
                  <a:rPr lang="en-US" sz="2200" dirty="0" smtClean="0"/>
                  <a:t>Personalization</a:t>
                </a:r>
              </a:p>
              <a:p>
                <a:r>
                  <a:rPr lang="en-US" sz="2600" dirty="0" smtClean="0"/>
                  <a:t>What’s next? Adaptive curriculum!</a:t>
                </a:r>
              </a:p>
              <a:p>
                <a:r>
                  <a:rPr lang="en-US" sz="2600" dirty="0" smtClean="0"/>
                  <a:t>Thank you!</a:t>
                </a:r>
                <a:endParaRPr lang="en-US" sz="26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4"/>
                <a:ext cx="10515600" cy="5032376"/>
              </a:xfrm>
              <a:blipFill>
                <a:blip r:embed="rId3"/>
                <a:stretch>
                  <a:fillRect l="-928" t="-18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24977-9CEC-440F-A1BF-40CC258098F9}" type="slidenum">
              <a:rPr lang="en-US" smtClean="0"/>
              <a:t>43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7616687" y="5894685"/>
            <a:ext cx="373711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2400" dirty="0" smtClean="0">
                <a:hlinkClick r:id="rId4"/>
              </a:rPr>
              <a:t>polozov@cs.washington.edu</a:t>
            </a:r>
            <a:endParaRPr lang="en-US" sz="2400" dirty="0"/>
          </a:p>
        </p:txBody>
      </p:sp>
      <p:sp>
        <p:nvSpPr>
          <p:cNvPr id="7" name="Diagonal Stripe 6"/>
          <p:cNvSpPr/>
          <p:nvPr/>
        </p:nvSpPr>
        <p:spPr>
          <a:xfrm rot="5400000">
            <a:off x="10236169" y="-151646"/>
            <a:ext cx="1804184" cy="2107476"/>
          </a:xfrm>
          <a:prstGeom prst="diagStri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3000" b="1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#43</a:t>
            </a:r>
            <a:endParaRPr lang="en-US" sz="3000" b="1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2350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Backup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6717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Plot generation as Graph isomorphism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43913"/>
                <a:ext cx="10515600" cy="4351338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en-US" sz="2400" dirty="0" smtClean="0">
                    <a:solidFill>
                      <a:schemeClr val="accent3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1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 { </a:t>
                </a:r>
                <a:r>
                  <a:rPr lang="en-US" sz="2400" dirty="0" err="1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entity_type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(</a:t>
                </a:r>
                <a:r>
                  <a:rPr lang="en-US" sz="2400" dirty="0" smtClean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E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, 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T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): </a:t>
                </a:r>
                <a:r>
                  <a:rPr lang="en-US" sz="2400" dirty="0" err="1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concrete_type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(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T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) } </a:t>
                </a:r>
                <a:r>
                  <a:rPr lang="en-US" sz="2400" dirty="0">
                    <a:solidFill>
                      <a:schemeClr val="accent3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1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Consolas" panose="020B0609020204030204" pitchFamily="49" charset="0"/>
                      </a:rPr>
                      <m:t>←</m:t>
                    </m:r>
                  </m:oMath>
                </a14:m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 entity(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E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).</a:t>
                </a:r>
                <a:b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</a:br>
                <a:r>
                  <a:rPr lang="en-US" sz="2400" dirty="0" err="1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instanceof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(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E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, 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T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)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Consolas" panose="020B0609020204030204" pitchFamily="49" charset="0"/>
                      </a:rPr>
                      <m:t>←</m:t>
                    </m:r>
                  </m:oMath>
                </a14:m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 </a:t>
                </a:r>
                <a:r>
                  <a:rPr lang="en-US" sz="2400" dirty="0" err="1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entity_type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(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E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, 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T1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), subtype(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T1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, 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T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).</a:t>
                </a:r>
              </a:p>
              <a:p>
                <a:pPr marL="0" indent="0">
                  <a:spcBef>
                    <a:spcPts val="2400"/>
                  </a:spcBef>
                  <a:buNone/>
                </a:pPr>
                <a:r>
                  <a:rPr lang="en-US" sz="2400" dirty="0">
                    <a:solidFill>
                      <a:schemeClr val="accent3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1</a:t>
                </a:r>
                <a:r>
                  <a:rPr lang="en-US" sz="24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 { </a:t>
                </a:r>
                <a:r>
                  <a:rPr lang="en-US" sz="2400" dirty="0" err="1">
                    <a:latin typeface="Consolas" panose="020B0609020204030204" pitchFamily="49" charset="0"/>
                    <a:cs typeface="Consolas" panose="020B0609020204030204" pitchFamily="49" charset="0"/>
                  </a:rPr>
                  <a:t>fact_relation</a:t>
                </a:r>
                <a:r>
                  <a:rPr lang="en-US" sz="24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(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F</a:t>
                </a:r>
                <a:r>
                  <a:rPr lang="en-US" sz="24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, 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R</a:t>
                </a:r>
                <a:r>
                  <a:rPr lang="en-US" sz="24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): relation(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R</a:t>
                </a:r>
                <a:r>
                  <a:rPr lang="en-US" sz="24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) } </a:t>
                </a:r>
                <a:r>
                  <a:rPr lang="en-US" sz="2400" dirty="0">
                    <a:solidFill>
                      <a:schemeClr val="accent3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1</a:t>
                </a:r>
                <a:r>
                  <a:rPr lang="en-US" sz="24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Consolas" panose="020B0609020204030204" pitchFamily="49" charset="0"/>
                      </a:rPr>
                      <m:t>←</m:t>
                    </m:r>
                  </m:oMath>
                </a14:m>
                <a:r>
                  <a:rPr lang="en-US" sz="24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 fact(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F</a:t>
                </a:r>
                <a:r>
                  <a:rPr lang="en-US" sz="24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).</a:t>
                </a:r>
              </a:p>
              <a:p>
                <a:pPr marL="0" indent="0">
                  <a:buNone/>
                </a:pPr>
                <a:r>
                  <a:rPr lang="en-US" sz="2400" dirty="0">
                    <a:solidFill>
                      <a:schemeClr val="accent3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1</a:t>
                </a:r>
                <a:r>
                  <a:rPr lang="en-US" sz="24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 { </a:t>
                </a:r>
                <a:r>
                  <a:rPr lang="en-US" sz="2400" dirty="0" err="1">
                    <a:latin typeface="Consolas" panose="020B0609020204030204" pitchFamily="49" charset="0"/>
                    <a:cs typeface="Consolas" panose="020B0609020204030204" pitchFamily="49" charset="0"/>
                  </a:rPr>
                  <a:t>fact_argument</a:t>
                </a:r>
                <a:r>
                  <a:rPr lang="en-US" sz="24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(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F</a:t>
                </a:r>
                <a:r>
                  <a:rPr lang="en-US" sz="24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, 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K</a:t>
                </a:r>
                <a:r>
                  <a:rPr lang="en-US" sz="24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, 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E</a:t>
                </a:r>
                <a:r>
                  <a:rPr lang="en-US" sz="24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): </a:t>
                </a:r>
                <a:r>
                  <a:rPr lang="en-US" sz="2400" dirty="0" err="1">
                    <a:latin typeface="Consolas" panose="020B0609020204030204" pitchFamily="49" charset="0"/>
                    <a:cs typeface="Consolas" panose="020B0609020204030204" pitchFamily="49" charset="0"/>
                  </a:rPr>
                  <a:t>instanceof</a:t>
                </a:r>
                <a:r>
                  <a:rPr lang="en-US" sz="24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(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E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, 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T</a:t>
                </a:r>
                <a:r>
                  <a:rPr lang="en-US" sz="24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) } </a:t>
                </a:r>
                <a:r>
                  <a:rPr lang="en-US" sz="2400" dirty="0">
                    <a:solidFill>
                      <a:schemeClr val="accent3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1</a:t>
                </a:r>
                <a:r>
                  <a:rPr lang="en-US" sz="24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Consolas" panose="020B0609020204030204" pitchFamily="49" charset="0"/>
                      </a:rPr>
                      <m:t>←</m:t>
                    </m:r>
                  </m:oMath>
                </a14:m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 </a:t>
                </a:r>
                <a:b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</a:b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	</a:t>
                </a:r>
                <a:r>
                  <a:rPr lang="en-US" sz="2400" dirty="0" err="1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fact_relation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(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F</a:t>
                </a:r>
                <a:r>
                  <a:rPr lang="en-US" sz="24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, 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R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),</a:t>
                </a:r>
                <a:b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</a:b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	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K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 </a:t>
                </a:r>
                <a:r>
                  <a:rPr lang="en-US" sz="24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= </a:t>
                </a:r>
                <a:r>
                  <a:rPr lang="en-US" sz="2400" dirty="0">
                    <a:solidFill>
                      <a:schemeClr val="accent3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1</a:t>
                </a:r>
                <a:r>
                  <a:rPr lang="en-US" sz="24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..@arity(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R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),</a:t>
                </a:r>
                <a:b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</a:b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	</a:t>
                </a:r>
                <a:r>
                  <a:rPr lang="en-US" sz="2400" dirty="0" err="1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relation_param_type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(</a:t>
                </a:r>
                <a:r>
                  <a:rPr lang="en-US" sz="2400" dirty="0" smtClean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R</a:t>
                </a:r>
                <a:r>
                  <a:rPr lang="en-US" sz="24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, 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K</a:t>
                </a:r>
                <a:r>
                  <a:rPr lang="en-US" sz="24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, 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T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).</a:t>
                </a:r>
              </a:p>
              <a:p>
                <a:pPr marL="2798763" indent="-2798763">
                  <a:spcBef>
                    <a:spcPts val="2400"/>
                  </a:spcBef>
                  <a:buNone/>
                </a:pPr>
                <a:r>
                  <a:rPr lang="en-US" sz="24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models(</a:t>
                </a:r>
                <a:r>
                  <a:rPr lang="en-US" sz="2400" dirty="0" err="1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Eq</a:t>
                </a:r>
                <a:r>
                  <a:rPr lang="en-US" sz="24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, 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F</a:t>
                </a:r>
                <a:r>
                  <a:rPr lang="en-US" sz="24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)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Consolas" panose="020B0609020204030204" pitchFamily="49" charset="0"/>
                      </a:rPr>
                      <m:t>←</m:t>
                    </m:r>
                  </m:oMath>
                </a14:m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 </a:t>
                </a:r>
                <a:r>
                  <a:rPr lang="en-US" sz="2400" dirty="0" err="1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fact_relation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(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F</a:t>
                </a:r>
                <a:r>
                  <a:rPr lang="en-US" sz="24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, 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R</a:t>
                </a:r>
                <a:r>
                  <a:rPr lang="en-US" sz="24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), </a:t>
                </a:r>
                <a:r>
                  <a:rPr lang="en-US" sz="2400" dirty="0" err="1">
                    <a:latin typeface="Consolas" panose="020B0609020204030204" pitchFamily="49" charset="0"/>
                    <a:cs typeface="Consolas" panose="020B0609020204030204" pitchFamily="49" charset="0"/>
                  </a:rPr>
                  <a:t>math_skeleton</a:t>
                </a:r>
                <a:r>
                  <a:rPr lang="en-US" sz="24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(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R</a:t>
                </a:r>
                <a:r>
                  <a:rPr lang="en-US" sz="24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, 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S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),</a:t>
                </a:r>
                <a:b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</a:br>
                <a:r>
                  <a:rPr lang="en-US" sz="2400" dirty="0" err="1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shape_matches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(</a:t>
                </a:r>
                <a:r>
                  <a:rPr lang="en-US" sz="2400" dirty="0" err="1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Eq</a:t>
                </a:r>
                <a:r>
                  <a:rPr lang="en-US" sz="24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, 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F</a:t>
                </a:r>
                <a:r>
                  <a:rPr lang="en-US" sz="24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, 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S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).</a:t>
                </a:r>
              </a:p>
              <a:p>
                <a:pPr marL="2798763" indent="-2798763">
                  <a:spcBef>
                    <a:spcPts val="2400"/>
                  </a:spcBef>
                  <a:buNone/>
                </a:pP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Consolas" panose="020B0609020204030204" pitchFamily="49" charset="0"/>
                      </a:rPr>
                      <m:t>←</m:t>
                    </m:r>
                  </m:oMath>
                </a14:m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 equation(</a:t>
                </a:r>
                <a:r>
                  <a:rPr lang="en-US" sz="2400" dirty="0" err="1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Eq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), </a:t>
                </a:r>
                <a:r>
                  <a:rPr lang="en-US" sz="2400" dirty="0" smtClean="0">
                    <a:solidFill>
                      <a:schemeClr val="accent1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#count 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{ 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F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: matches(</a:t>
                </a:r>
                <a:r>
                  <a:rPr lang="en-US" sz="2400" dirty="0" err="1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Eq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, 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F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) } == </a:t>
                </a:r>
                <a:r>
                  <a:rPr lang="en-US" sz="2400" dirty="0">
                    <a:solidFill>
                      <a:schemeClr val="accent3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0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.</a:t>
                </a:r>
                <a:endParaRPr lang="en-US" sz="2400" dirty="0">
                  <a:latin typeface="Consolas" panose="020B0609020204030204" pitchFamily="49" charset="0"/>
                  <a:cs typeface="Consolas" panose="020B0609020204030204" pitchFamily="49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43913"/>
                <a:ext cx="10515600" cy="4351338"/>
              </a:xfrm>
              <a:blipFill>
                <a:blip r:embed="rId2"/>
                <a:stretch>
                  <a:fillRect l="-928" t="-1961" b="-49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FF0C-F217-483F-BB9D-47D00493DD4D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050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Plot generation as Graph isomorphism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43913"/>
                <a:ext cx="10515600" cy="4351338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en-US" sz="2400" dirty="0" smtClean="0">
                    <a:solidFill>
                      <a:schemeClr val="accent3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1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 { </a:t>
                </a:r>
                <a:r>
                  <a:rPr lang="en-US" sz="2400" dirty="0" err="1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entity_type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(</a:t>
                </a:r>
                <a:r>
                  <a:rPr lang="en-US" sz="2400" dirty="0" smtClean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E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, 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T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): </a:t>
                </a:r>
                <a:r>
                  <a:rPr lang="en-US" sz="2400" dirty="0" err="1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concrete_type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(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T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) } </a:t>
                </a:r>
                <a:r>
                  <a:rPr lang="en-US" sz="2400" dirty="0">
                    <a:solidFill>
                      <a:schemeClr val="accent3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1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Consolas" panose="020B0609020204030204" pitchFamily="49" charset="0"/>
                      </a:rPr>
                      <m:t>←</m:t>
                    </m:r>
                  </m:oMath>
                </a14:m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 entity(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E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).</a:t>
                </a:r>
                <a:b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</a:br>
                <a:r>
                  <a:rPr lang="en-US" sz="2400" dirty="0" err="1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instanceof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(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E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, 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T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)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Consolas" panose="020B0609020204030204" pitchFamily="49" charset="0"/>
                      </a:rPr>
                      <m:t>←</m:t>
                    </m:r>
                  </m:oMath>
                </a14:m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 </a:t>
                </a:r>
                <a:r>
                  <a:rPr lang="en-US" sz="2400" dirty="0" err="1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entity_type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(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E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, 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T1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), subtype(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T1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, 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T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).</a:t>
                </a:r>
              </a:p>
              <a:p>
                <a:pPr marL="0" indent="0">
                  <a:spcBef>
                    <a:spcPts val="2400"/>
                  </a:spcBef>
                  <a:buNone/>
                </a:pPr>
                <a:r>
                  <a:rPr lang="en-US" sz="2400" dirty="0" smtClean="0">
                    <a:solidFill>
                      <a:schemeClr val="accent3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1</a:t>
                </a:r>
                <a:r>
                  <a:rPr lang="en-US" sz="24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 { </a:t>
                </a:r>
                <a:r>
                  <a:rPr lang="en-US" sz="2400" dirty="0" err="1">
                    <a:latin typeface="Consolas" panose="020B0609020204030204" pitchFamily="49" charset="0"/>
                    <a:cs typeface="Consolas" panose="020B0609020204030204" pitchFamily="49" charset="0"/>
                  </a:rPr>
                  <a:t>fact_relation</a:t>
                </a:r>
                <a:r>
                  <a:rPr lang="en-US" sz="24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(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F</a:t>
                </a:r>
                <a:r>
                  <a:rPr lang="en-US" sz="24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, 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R</a:t>
                </a:r>
                <a:r>
                  <a:rPr lang="en-US" sz="24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): relation(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R</a:t>
                </a:r>
                <a:r>
                  <a:rPr lang="en-US" sz="24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) } </a:t>
                </a:r>
                <a:r>
                  <a:rPr lang="en-US" sz="2400" dirty="0">
                    <a:solidFill>
                      <a:schemeClr val="accent3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1</a:t>
                </a:r>
                <a:r>
                  <a:rPr lang="en-US" sz="24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Consolas" panose="020B0609020204030204" pitchFamily="49" charset="0"/>
                      </a:rPr>
                      <m:t>←</m:t>
                    </m:r>
                  </m:oMath>
                </a14:m>
                <a:r>
                  <a:rPr lang="en-US" sz="24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 fact(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F</a:t>
                </a:r>
                <a:r>
                  <a:rPr lang="en-US" sz="24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).</a:t>
                </a:r>
              </a:p>
              <a:p>
                <a:pPr marL="0" indent="0">
                  <a:buNone/>
                </a:pPr>
                <a:r>
                  <a:rPr lang="en-US" sz="2400" dirty="0">
                    <a:solidFill>
                      <a:schemeClr val="accent3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1</a:t>
                </a:r>
                <a:r>
                  <a:rPr lang="en-US" sz="24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 { </a:t>
                </a:r>
                <a:r>
                  <a:rPr lang="en-US" sz="2400" dirty="0" err="1">
                    <a:latin typeface="Consolas" panose="020B0609020204030204" pitchFamily="49" charset="0"/>
                    <a:cs typeface="Consolas" panose="020B0609020204030204" pitchFamily="49" charset="0"/>
                  </a:rPr>
                  <a:t>fact_argument</a:t>
                </a:r>
                <a:r>
                  <a:rPr lang="en-US" sz="24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(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F</a:t>
                </a:r>
                <a:r>
                  <a:rPr lang="en-US" sz="24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, 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K</a:t>
                </a:r>
                <a:r>
                  <a:rPr lang="en-US" sz="24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, E): </a:t>
                </a:r>
                <a:r>
                  <a:rPr lang="en-US" sz="2400" dirty="0" err="1">
                    <a:latin typeface="Consolas" panose="020B0609020204030204" pitchFamily="49" charset="0"/>
                    <a:cs typeface="Consolas" panose="020B0609020204030204" pitchFamily="49" charset="0"/>
                  </a:rPr>
                  <a:t>instanceof</a:t>
                </a:r>
                <a:r>
                  <a:rPr lang="en-US" sz="24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(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E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, 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T</a:t>
                </a:r>
                <a:r>
                  <a:rPr lang="en-US" sz="24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) } </a:t>
                </a:r>
                <a:r>
                  <a:rPr lang="en-US" sz="2400" dirty="0">
                    <a:solidFill>
                      <a:schemeClr val="accent3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1</a:t>
                </a:r>
                <a:r>
                  <a:rPr lang="en-US" sz="24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Consolas" panose="020B0609020204030204" pitchFamily="49" charset="0"/>
                      </a:rPr>
                      <m:t>←</m:t>
                    </m:r>
                  </m:oMath>
                </a14:m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 </a:t>
                </a:r>
                <a:b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</a:b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	</a:t>
                </a:r>
                <a:r>
                  <a:rPr lang="en-US" sz="2400" dirty="0" err="1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fact_relation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(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F</a:t>
                </a:r>
                <a:r>
                  <a:rPr lang="en-US" sz="24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, 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R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),</a:t>
                </a:r>
                <a:b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</a:b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	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K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 </a:t>
                </a:r>
                <a:r>
                  <a:rPr lang="en-US" sz="24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= </a:t>
                </a:r>
                <a:r>
                  <a:rPr lang="en-US" sz="2400" dirty="0">
                    <a:solidFill>
                      <a:schemeClr val="accent3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1</a:t>
                </a:r>
                <a:r>
                  <a:rPr lang="en-US" sz="24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..@arity(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R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),</a:t>
                </a:r>
                <a:b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</a:b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	</a:t>
                </a:r>
                <a:r>
                  <a:rPr lang="en-US" sz="2400" dirty="0" err="1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relation_param_type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(</a:t>
                </a:r>
                <a:r>
                  <a:rPr lang="en-US" sz="2400" dirty="0" smtClean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R</a:t>
                </a:r>
                <a:r>
                  <a:rPr lang="en-US" sz="24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, 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K</a:t>
                </a:r>
                <a:r>
                  <a:rPr lang="en-US" sz="24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, 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T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).</a:t>
                </a:r>
              </a:p>
              <a:p>
                <a:pPr marL="2798763" indent="-2798763">
                  <a:spcBef>
                    <a:spcPts val="2400"/>
                  </a:spcBef>
                  <a:buNone/>
                </a:pPr>
                <a:r>
                  <a:rPr lang="en-US" sz="24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models(</a:t>
                </a:r>
                <a:r>
                  <a:rPr lang="en-US" sz="2400" dirty="0" err="1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Eq</a:t>
                </a:r>
                <a:r>
                  <a:rPr lang="en-US" sz="24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, 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F</a:t>
                </a:r>
                <a:r>
                  <a:rPr lang="en-US" sz="24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)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Consolas" panose="020B0609020204030204" pitchFamily="49" charset="0"/>
                      </a:rPr>
                      <m:t>←</m:t>
                    </m:r>
                  </m:oMath>
                </a14:m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 </a:t>
                </a:r>
                <a:r>
                  <a:rPr lang="en-US" sz="2400" dirty="0" err="1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fact_relation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(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F</a:t>
                </a:r>
                <a:r>
                  <a:rPr lang="en-US" sz="24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, 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R</a:t>
                </a:r>
                <a:r>
                  <a:rPr lang="en-US" sz="24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), </a:t>
                </a:r>
                <a:r>
                  <a:rPr lang="en-US" sz="2400" dirty="0" err="1">
                    <a:latin typeface="Consolas" panose="020B0609020204030204" pitchFamily="49" charset="0"/>
                    <a:cs typeface="Consolas" panose="020B0609020204030204" pitchFamily="49" charset="0"/>
                  </a:rPr>
                  <a:t>math_skeleton</a:t>
                </a:r>
                <a:r>
                  <a:rPr lang="en-US" sz="24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(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R</a:t>
                </a:r>
                <a:r>
                  <a:rPr lang="en-US" sz="24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, 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S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),</a:t>
                </a:r>
                <a:b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</a:br>
                <a:r>
                  <a:rPr lang="en-US" sz="2400" dirty="0" err="1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shape_matches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(</a:t>
                </a:r>
                <a:r>
                  <a:rPr lang="en-US" sz="2400" dirty="0" err="1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Eq</a:t>
                </a:r>
                <a:r>
                  <a:rPr lang="en-US" sz="24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, 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F</a:t>
                </a:r>
                <a:r>
                  <a:rPr lang="en-US" sz="24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, 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S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).</a:t>
                </a:r>
              </a:p>
              <a:p>
                <a:pPr marL="2798763" indent="-2798763">
                  <a:spcBef>
                    <a:spcPts val="2400"/>
                  </a:spcBef>
                  <a:buNone/>
                </a:pP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Consolas" panose="020B0609020204030204" pitchFamily="49" charset="0"/>
                      </a:rPr>
                      <m:t>←</m:t>
                    </m:r>
                  </m:oMath>
                </a14:m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 equation(</a:t>
                </a:r>
                <a:r>
                  <a:rPr lang="en-US" sz="2400" dirty="0" err="1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Eq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), </a:t>
                </a:r>
                <a:r>
                  <a:rPr lang="en-US" sz="2400" dirty="0" smtClean="0">
                    <a:solidFill>
                      <a:schemeClr val="accent1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#count 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{ 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F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: matches(</a:t>
                </a:r>
                <a:r>
                  <a:rPr lang="en-US" sz="2400" dirty="0" err="1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Eq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, 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F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) } == </a:t>
                </a:r>
                <a:r>
                  <a:rPr lang="en-US" sz="2400" dirty="0">
                    <a:solidFill>
                      <a:schemeClr val="accent3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0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.</a:t>
                </a:r>
                <a:endParaRPr lang="en-US" sz="2400" dirty="0">
                  <a:latin typeface="Consolas" panose="020B0609020204030204" pitchFamily="49" charset="0"/>
                  <a:cs typeface="Consolas" panose="020B0609020204030204" pitchFamily="49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43913"/>
                <a:ext cx="10515600" cy="4351338"/>
              </a:xfrm>
              <a:blipFill>
                <a:blip r:embed="rId2"/>
                <a:stretch>
                  <a:fillRect l="-928" t="-1961" b="-49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/>
          <p:cNvSpPr/>
          <p:nvPr/>
        </p:nvSpPr>
        <p:spPr>
          <a:xfrm>
            <a:off x="609599" y="2630312"/>
            <a:ext cx="10442223" cy="3781778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ular Callout 4"/>
              <p:cNvSpPr/>
              <p:nvPr/>
            </p:nvSpPr>
            <p:spPr>
              <a:xfrm>
                <a:off x="1011484" y="2996617"/>
                <a:ext cx="6123094" cy="1349605"/>
              </a:xfrm>
              <a:prstGeom prst="wedgeRectCallout">
                <a:avLst>
                  <a:gd name="adj1" fmla="val 54564"/>
                  <a:gd name="adj2" fmla="val -78750"/>
                </a:avLst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dirty="0" smtClean="0"/>
                  <a:t>Entities are </a:t>
                </a:r>
                <a:r>
                  <a:rPr lang="en-US" sz="2400" i="1" dirty="0" smtClean="0"/>
                  <a:t>object nodes</a:t>
                </a:r>
                <a:r>
                  <a:rPr lang="en-US" sz="2400" dirty="0" smtClean="0"/>
                  <a:t> in the plot graph.</a:t>
                </a:r>
                <a:br>
                  <a:rPr lang="en-US" sz="2400" dirty="0" smtClean="0"/>
                </a:br>
                <a:r>
                  <a:rPr lang="en-US" sz="2400" dirty="0" smtClean="0"/>
                  <a:t>Pick a single concrete type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US" sz="2400" dirty="0" smtClean="0"/>
                  <a:t> for each entity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𝐸</m:t>
                    </m:r>
                  </m:oMath>
                </a14:m>
                <a:r>
                  <a:rPr lang="en-US" sz="2400" dirty="0" smtClean="0"/>
                  <a:t>.</a:t>
                </a:r>
                <a:endParaRPr lang="en-US" sz="2400" dirty="0"/>
              </a:p>
            </p:txBody>
          </p:sp>
        </mc:Choice>
        <mc:Fallback xmlns="">
          <p:sp>
            <p:nvSpPr>
              <p:cNvPr id="5" name="Rectangular Callout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1484" y="2996617"/>
                <a:ext cx="6123094" cy="1349605"/>
              </a:xfrm>
              <a:prstGeom prst="wedgeRectCallout">
                <a:avLst>
                  <a:gd name="adj1" fmla="val 54564"/>
                  <a:gd name="adj2" fmla="val -78750"/>
                </a:avLst>
              </a:prstGeom>
              <a:blipFill>
                <a:blip r:embed="rId3"/>
                <a:stretch>
                  <a:fillRect l="-1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FF0C-F217-483F-BB9D-47D00493DD4D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8388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Plot generation as Graph isomorphism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43913"/>
                <a:ext cx="10515600" cy="4351338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en-US" sz="2400" dirty="0" smtClean="0">
                    <a:solidFill>
                      <a:schemeClr val="accent3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1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 { </a:t>
                </a:r>
                <a:r>
                  <a:rPr lang="en-US" sz="2400" dirty="0" err="1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entity_type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(</a:t>
                </a:r>
                <a:r>
                  <a:rPr lang="en-US" sz="2400" dirty="0" smtClean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E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, 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T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): </a:t>
                </a:r>
                <a:r>
                  <a:rPr lang="en-US" sz="2400" dirty="0" err="1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concrete_type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(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T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) } </a:t>
                </a:r>
                <a:r>
                  <a:rPr lang="en-US" sz="2400" dirty="0">
                    <a:solidFill>
                      <a:schemeClr val="accent3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1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Consolas" panose="020B0609020204030204" pitchFamily="49" charset="0"/>
                      </a:rPr>
                      <m:t>←</m:t>
                    </m:r>
                  </m:oMath>
                </a14:m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 entity(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E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).</a:t>
                </a:r>
                <a:b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</a:br>
                <a:r>
                  <a:rPr lang="en-US" sz="2400" dirty="0" err="1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instanceof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(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E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, 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T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)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Consolas" panose="020B0609020204030204" pitchFamily="49" charset="0"/>
                      </a:rPr>
                      <m:t>←</m:t>
                    </m:r>
                  </m:oMath>
                </a14:m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 </a:t>
                </a:r>
                <a:r>
                  <a:rPr lang="en-US" sz="2400" dirty="0" err="1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entity_type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(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E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, 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T1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), subtype(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T1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, 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T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).</a:t>
                </a:r>
              </a:p>
              <a:p>
                <a:pPr marL="0" indent="0">
                  <a:spcBef>
                    <a:spcPts val="2400"/>
                  </a:spcBef>
                  <a:buNone/>
                </a:pPr>
                <a:r>
                  <a:rPr lang="en-US" sz="2400" dirty="0">
                    <a:solidFill>
                      <a:schemeClr val="accent3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1</a:t>
                </a:r>
                <a:r>
                  <a:rPr lang="en-US" sz="24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 { </a:t>
                </a:r>
                <a:r>
                  <a:rPr lang="en-US" sz="2400" dirty="0" err="1">
                    <a:latin typeface="Consolas" panose="020B0609020204030204" pitchFamily="49" charset="0"/>
                    <a:cs typeface="Consolas" panose="020B0609020204030204" pitchFamily="49" charset="0"/>
                  </a:rPr>
                  <a:t>fact_relation</a:t>
                </a:r>
                <a:r>
                  <a:rPr lang="en-US" sz="24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(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F</a:t>
                </a:r>
                <a:r>
                  <a:rPr lang="en-US" sz="24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, 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R</a:t>
                </a:r>
                <a:r>
                  <a:rPr lang="en-US" sz="24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): relation(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R</a:t>
                </a:r>
                <a:r>
                  <a:rPr lang="en-US" sz="24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) } </a:t>
                </a:r>
                <a:r>
                  <a:rPr lang="en-US" sz="2400" dirty="0">
                    <a:solidFill>
                      <a:schemeClr val="accent3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1</a:t>
                </a:r>
                <a:r>
                  <a:rPr lang="en-US" sz="24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Consolas" panose="020B0609020204030204" pitchFamily="49" charset="0"/>
                      </a:rPr>
                      <m:t>←</m:t>
                    </m:r>
                  </m:oMath>
                </a14:m>
                <a:r>
                  <a:rPr lang="en-US" sz="24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 fact(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F</a:t>
                </a:r>
                <a:r>
                  <a:rPr lang="en-US" sz="24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).</a:t>
                </a:r>
              </a:p>
              <a:p>
                <a:pPr marL="0" indent="0">
                  <a:buNone/>
                </a:pPr>
                <a:r>
                  <a:rPr lang="en-US" sz="2400" dirty="0">
                    <a:solidFill>
                      <a:schemeClr val="accent3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1</a:t>
                </a:r>
                <a:r>
                  <a:rPr lang="en-US" sz="24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 { </a:t>
                </a:r>
                <a:r>
                  <a:rPr lang="en-US" sz="2400" dirty="0" err="1">
                    <a:latin typeface="Consolas" panose="020B0609020204030204" pitchFamily="49" charset="0"/>
                    <a:cs typeface="Consolas" panose="020B0609020204030204" pitchFamily="49" charset="0"/>
                  </a:rPr>
                  <a:t>fact_argument</a:t>
                </a:r>
                <a:r>
                  <a:rPr lang="en-US" sz="24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(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F</a:t>
                </a:r>
                <a:r>
                  <a:rPr lang="en-US" sz="24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, 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K</a:t>
                </a:r>
                <a:r>
                  <a:rPr lang="en-US" sz="24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, E): </a:t>
                </a:r>
                <a:r>
                  <a:rPr lang="en-US" sz="2400" dirty="0" err="1">
                    <a:latin typeface="Consolas" panose="020B0609020204030204" pitchFamily="49" charset="0"/>
                    <a:cs typeface="Consolas" panose="020B0609020204030204" pitchFamily="49" charset="0"/>
                  </a:rPr>
                  <a:t>instanceof</a:t>
                </a:r>
                <a:r>
                  <a:rPr lang="en-US" sz="24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(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E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, 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T</a:t>
                </a:r>
                <a:r>
                  <a:rPr lang="en-US" sz="24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) } </a:t>
                </a:r>
                <a:r>
                  <a:rPr lang="en-US" sz="2400" dirty="0">
                    <a:solidFill>
                      <a:schemeClr val="accent3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1</a:t>
                </a:r>
                <a:r>
                  <a:rPr lang="en-US" sz="24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Consolas" panose="020B0609020204030204" pitchFamily="49" charset="0"/>
                      </a:rPr>
                      <m:t>←</m:t>
                    </m:r>
                  </m:oMath>
                </a14:m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 </a:t>
                </a:r>
                <a:b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</a:b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	</a:t>
                </a:r>
                <a:r>
                  <a:rPr lang="en-US" sz="2400" dirty="0" err="1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fact_relation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(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F</a:t>
                </a:r>
                <a:r>
                  <a:rPr lang="en-US" sz="24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, 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R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),</a:t>
                </a:r>
                <a:b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</a:b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	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K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 </a:t>
                </a:r>
                <a:r>
                  <a:rPr lang="en-US" sz="24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= </a:t>
                </a:r>
                <a:r>
                  <a:rPr lang="en-US" sz="2400" dirty="0">
                    <a:solidFill>
                      <a:schemeClr val="accent3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1</a:t>
                </a:r>
                <a:r>
                  <a:rPr lang="en-US" sz="24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..@arity(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R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),</a:t>
                </a:r>
                <a:b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</a:b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	</a:t>
                </a:r>
                <a:r>
                  <a:rPr lang="en-US" sz="2400" dirty="0" err="1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relation_param_type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(</a:t>
                </a:r>
                <a:r>
                  <a:rPr lang="en-US" sz="2400" dirty="0" smtClean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R</a:t>
                </a:r>
                <a:r>
                  <a:rPr lang="en-US" sz="24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, 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K</a:t>
                </a:r>
                <a:r>
                  <a:rPr lang="en-US" sz="24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, 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T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).</a:t>
                </a:r>
              </a:p>
              <a:p>
                <a:pPr marL="2798763" indent="-2798763">
                  <a:spcBef>
                    <a:spcPts val="2400"/>
                  </a:spcBef>
                  <a:buNone/>
                </a:pPr>
                <a:r>
                  <a:rPr lang="en-US" sz="24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models(</a:t>
                </a:r>
                <a:r>
                  <a:rPr lang="en-US" sz="2400" dirty="0" err="1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Eq</a:t>
                </a:r>
                <a:r>
                  <a:rPr lang="en-US" sz="24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, 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F</a:t>
                </a:r>
                <a:r>
                  <a:rPr lang="en-US" sz="24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)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Consolas" panose="020B0609020204030204" pitchFamily="49" charset="0"/>
                      </a:rPr>
                      <m:t>←</m:t>
                    </m:r>
                  </m:oMath>
                </a14:m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 </a:t>
                </a:r>
                <a:r>
                  <a:rPr lang="en-US" sz="2400" dirty="0" err="1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fact_relation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(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F</a:t>
                </a:r>
                <a:r>
                  <a:rPr lang="en-US" sz="24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, 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R</a:t>
                </a:r>
                <a:r>
                  <a:rPr lang="en-US" sz="24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), </a:t>
                </a:r>
                <a:r>
                  <a:rPr lang="en-US" sz="2400" dirty="0" err="1">
                    <a:latin typeface="Consolas" panose="020B0609020204030204" pitchFamily="49" charset="0"/>
                    <a:cs typeface="Consolas" panose="020B0609020204030204" pitchFamily="49" charset="0"/>
                  </a:rPr>
                  <a:t>math_skeleton</a:t>
                </a:r>
                <a:r>
                  <a:rPr lang="en-US" sz="24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(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R</a:t>
                </a:r>
                <a:r>
                  <a:rPr lang="en-US" sz="24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, 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S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),</a:t>
                </a:r>
                <a:b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</a:br>
                <a:r>
                  <a:rPr lang="en-US" sz="2400" dirty="0" err="1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shape_matches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(</a:t>
                </a:r>
                <a:r>
                  <a:rPr lang="en-US" sz="2400" dirty="0" err="1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Eq</a:t>
                </a:r>
                <a:r>
                  <a:rPr lang="en-US" sz="24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, 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F</a:t>
                </a:r>
                <a:r>
                  <a:rPr lang="en-US" sz="24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, 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S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).</a:t>
                </a:r>
              </a:p>
              <a:p>
                <a:pPr marL="2798763" indent="-2798763">
                  <a:spcBef>
                    <a:spcPts val="2400"/>
                  </a:spcBef>
                  <a:buNone/>
                </a:pP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Consolas" panose="020B0609020204030204" pitchFamily="49" charset="0"/>
                      </a:rPr>
                      <m:t>←</m:t>
                    </m:r>
                  </m:oMath>
                </a14:m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 equation(</a:t>
                </a:r>
                <a:r>
                  <a:rPr lang="en-US" sz="2400" dirty="0" err="1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Eq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), </a:t>
                </a:r>
                <a:r>
                  <a:rPr lang="en-US" sz="2400" dirty="0" smtClean="0">
                    <a:solidFill>
                      <a:schemeClr val="accent1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#count 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{ 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F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: matches(</a:t>
                </a:r>
                <a:r>
                  <a:rPr lang="en-US" sz="2400" dirty="0" err="1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Eq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, 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F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) } == </a:t>
                </a:r>
                <a:r>
                  <a:rPr lang="en-US" sz="2400" dirty="0">
                    <a:solidFill>
                      <a:schemeClr val="accent3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0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.</a:t>
                </a:r>
                <a:endParaRPr lang="en-US" sz="2400" dirty="0">
                  <a:latin typeface="Consolas" panose="020B0609020204030204" pitchFamily="49" charset="0"/>
                  <a:cs typeface="Consolas" panose="020B0609020204030204" pitchFamily="49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43913"/>
                <a:ext cx="10515600" cy="4351338"/>
              </a:xfrm>
              <a:blipFill>
                <a:blip r:embed="rId2"/>
                <a:stretch>
                  <a:fillRect l="-928" t="-1961" b="-49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/>
          <p:cNvSpPr/>
          <p:nvPr/>
        </p:nvSpPr>
        <p:spPr>
          <a:xfrm>
            <a:off x="609599" y="3217332"/>
            <a:ext cx="10442223" cy="3194757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609599" y="1690688"/>
            <a:ext cx="10442223" cy="1108956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ular Callout 5"/>
              <p:cNvSpPr/>
              <p:nvPr/>
            </p:nvSpPr>
            <p:spPr>
              <a:xfrm>
                <a:off x="838200" y="4255327"/>
                <a:ext cx="7413978" cy="1298806"/>
              </a:xfrm>
              <a:prstGeom prst="wedgeRectCallout">
                <a:avLst>
                  <a:gd name="adj1" fmla="val 5343"/>
                  <a:gd name="adj2" fmla="val -125975"/>
                </a:avLst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dirty="0" smtClean="0"/>
                  <a:t>Facts are </a:t>
                </a:r>
                <a:r>
                  <a:rPr lang="en-US" sz="2400" i="1" dirty="0" smtClean="0"/>
                  <a:t>actions nodes</a:t>
                </a:r>
                <a:r>
                  <a:rPr lang="en-US" sz="2400" dirty="0" smtClean="0"/>
                  <a:t> in the plot graph.</a:t>
                </a:r>
                <a:br>
                  <a:rPr lang="en-US" sz="2400" dirty="0" smtClean="0"/>
                </a:br>
                <a:r>
                  <a:rPr lang="en-US" sz="2400" dirty="0" smtClean="0"/>
                  <a:t>For each fact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𝐹</m:t>
                    </m:r>
                  </m:oMath>
                </a14:m>
                <a:r>
                  <a:rPr lang="en-US" sz="2400" dirty="0" smtClean="0"/>
                  <a:t>, pick a single relation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US" sz="2400" dirty="0" smtClean="0"/>
                  <a:t> that it represents.</a:t>
                </a:r>
                <a:endParaRPr lang="en-US" sz="2400" dirty="0"/>
              </a:p>
            </p:txBody>
          </p:sp>
        </mc:Choice>
        <mc:Fallback xmlns="">
          <p:sp>
            <p:nvSpPr>
              <p:cNvPr id="6" name="Rectangular Callout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4255327"/>
                <a:ext cx="7413978" cy="1298806"/>
              </a:xfrm>
              <a:prstGeom prst="wedgeRectCallout">
                <a:avLst>
                  <a:gd name="adj1" fmla="val 5343"/>
                  <a:gd name="adj2" fmla="val -125975"/>
                </a:avLst>
              </a:prstGeom>
              <a:blipFill>
                <a:blip r:embed="rId3"/>
                <a:stretch>
                  <a:fillRect l="-329" r="-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FF0C-F217-483F-BB9D-47D00493DD4D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016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Plot generation as Graph isomorphism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43913"/>
                <a:ext cx="10515600" cy="4351338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en-US" sz="2400" dirty="0" smtClean="0">
                    <a:solidFill>
                      <a:schemeClr val="accent3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1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 { </a:t>
                </a:r>
                <a:r>
                  <a:rPr lang="en-US" sz="2400" dirty="0" err="1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entity_type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(</a:t>
                </a:r>
                <a:r>
                  <a:rPr lang="en-US" sz="2400" dirty="0" smtClean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E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, 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T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): </a:t>
                </a:r>
                <a:r>
                  <a:rPr lang="en-US" sz="2400" dirty="0" err="1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concrete_type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(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T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) } </a:t>
                </a:r>
                <a:r>
                  <a:rPr lang="en-US" sz="2400" dirty="0">
                    <a:solidFill>
                      <a:schemeClr val="accent3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1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Consolas" panose="020B0609020204030204" pitchFamily="49" charset="0"/>
                      </a:rPr>
                      <m:t>←</m:t>
                    </m:r>
                  </m:oMath>
                </a14:m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 entity(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E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).</a:t>
                </a:r>
                <a:b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</a:br>
                <a:r>
                  <a:rPr lang="en-US" sz="2400" dirty="0" err="1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instanceof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(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E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, 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T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)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Consolas" panose="020B0609020204030204" pitchFamily="49" charset="0"/>
                      </a:rPr>
                      <m:t>←</m:t>
                    </m:r>
                  </m:oMath>
                </a14:m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 </a:t>
                </a:r>
                <a:r>
                  <a:rPr lang="en-US" sz="2400" dirty="0" err="1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entity_type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(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E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, 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T1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), subtype(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T1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, 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T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).</a:t>
                </a:r>
              </a:p>
              <a:p>
                <a:pPr marL="0" indent="0">
                  <a:spcBef>
                    <a:spcPts val="2400"/>
                  </a:spcBef>
                  <a:buNone/>
                </a:pPr>
                <a:r>
                  <a:rPr lang="en-US" sz="2400" dirty="0">
                    <a:solidFill>
                      <a:schemeClr val="accent3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1</a:t>
                </a:r>
                <a:r>
                  <a:rPr lang="en-US" sz="24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 { </a:t>
                </a:r>
                <a:r>
                  <a:rPr lang="en-US" sz="2400" dirty="0" err="1">
                    <a:latin typeface="Consolas" panose="020B0609020204030204" pitchFamily="49" charset="0"/>
                    <a:cs typeface="Consolas" panose="020B0609020204030204" pitchFamily="49" charset="0"/>
                  </a:rPr>
                  <a:t>fact_relation</a:t>
                </a:r>
                <a:r>
                  <a:rPr lang="en-US" sz="24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(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F</a:t>
                </a:r>
                <a:r>
                  <a:rPr lang="en-US" sz="24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, 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R</a:t>
                </a:r>
                <a:r>
                  <a:rPr lang="en-US" sz="24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): relation(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R</a:t>
                </a:r>
                <a:r>
                  <a:rPr lang="en-US" sz="24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) } </a:t>
                </a:r>
                <a:r>
                  <a:rPr lang="en-US" sz="2400" dirty="0">
                    <a:solidFill>
                      <a:schemeClr val="accent3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1</a:t>
                </a:r>
                <a:r>
                  <a:rPr lang="en-US" sz="24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Consolas" panose="020B0609020204030204" pitchFamily="49" charset="0"/>
                      </a:rPr>
                      <m:t>←</m:t>
                    </m:r>
                  </m:oMath>
                </a14:m>
                <a:r>
                  <a:rPr lang="en-US" sz="24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 fact(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F</a:t>
                </a:r>
                <a:r>
                  <a:rPr lang="en-US" sz="24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).</a:t>
                </a:r>
              </a:p>
              <a:p>
                <a:pPr marL="0" indent="0">
                  <a:buNone/>
                </a:pPr>
                <a:r>
                  <a:rPr lang="en-US" sz="2400" dirty="0">
                    <a:solidFill>
                      <a:schemeClr val="accent3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1</a:t>
                </a:r>
                <a:r>
                  <a:rPr lang="en-US" sz="24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 { </a:t>
                </a:r>
                <a:r>
                  <a:rPr lang="en-US" sz="2400" dirty="0" err="1">
                    <a:latin typeface="Consolas" panose="020B0609020204030204" pitchFamily="49" charset="0"/>
                    <a:cs typeface="Consolas" panose="020B0609020204030204" pitchFamily="49" charset="0"/>
                  </a:rPr>
                  <a:t>fact_argument</a:t>
                </a:r>
                <a:r>
                  <a:rPr lang="en-US" sz="24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(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F</a:t>
                </a:r>
                <a:r>
                  <a:rPr lang="en-US" sz="24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, 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K</a:t>
                </a:r>
                <a:r>
                  <a:rPr lang="en-US" sz="24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, 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E</a:t>
                </a:r>
                <a:r>
                  <a:rPr lang="en-US" sz="24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): </a:t>
                </a:r>
                <a:r>
                  <a:rPr lang="en-US" sz="2400" dirty="0" err="1">
                    <a:latin typeface="Consolas" panose="020B0609020204030204" pitchFamily="49" charset="0"/>
                    <a:cs typeface="Consolas" panose="020B0609020204030204" pitchFamily="49" charset="0"/>
                  </a:rPr>
                  <a:t>instanceof</a:t>
                </a:r>
                <a:r>
                  <a:rPr lang="en-US" sz="24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(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E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, 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T</a:t>
                </a:r>
                <a:r>
                  <a:rPr lang="en-US" sz="24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) } </a:t>
                </a:r>
                <a:r>
                  <a:rPr lang="en-US" sz="2400" dirty="0">
                    <a:solidFill>
                      <a:schemeClr val="accent3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1</a:t>
                </a:r>
                <a:r>
                  <a:rPr lang="en-US" sz="24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Consolas" panose="020B0609020204030204" pitchFamily="49" charset="0"/>
                      </a:rPr>
                      <m:t>←</m:t>
                    </m:r>
                  </m:oMath>
                </a14:m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 </a:t>
                </a:r>
                <a:b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</a:b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	</a:t>
                </a:r>
                <a:r>
                  <a:rPr lang="en-US" sz="2400" dirty="0" err="1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fact_relation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(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F</a:t>
                </a:r>
                <a:r>
                  <a:rPr lang="en-US" sz="24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, 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R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),</a:t>
                </a:r>
                <a:b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</a:b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	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K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 </a:t>
                </a:r>
                <a:r>
                  <a:rPr lang="en-US" sz="24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= </a:t>
                </a:r>
                <a:r>
                  <a:rPr lang="en-US" sz="2400" dirty="0">
                    <a:solidFill>
                      <a:schemeClr val="accent3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1</a:t>
                </a:r>
                <a:r>
                  <a:rPr lang="en-US" sz="24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..@arity(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R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),</a:t>
                </a:r>
                <a:b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</a:b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	</a:t>
                </a:r>
                <a:r>
                  <a:rPr lang="en-US" sz="2400" dirty="0" err="1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relation_param_type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(</a:t>
                </a:r>
                <a:r>
                  <a:rPr lang="en-US" sz="2400" dirty="0" smtClean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R</a:t>
                </a:r>
                <a:r>
                  <a:rPr lang="en-US" sz="24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, 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K</a:t>
                </a:r>
                <a:r>
                  <a:rPr lang="en-US" sz="24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, 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T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).</a:t>
                </a:r>
              </a:p>
              <a:p>
                <a:pPr marL="2798763" indent="-2798763">
                  <a:spcBef>
                    <a:spcPts val="2400"/>
                  </a:spcBef>
                  <a:buNone/>
                </a:pPr>
                <a:r>
                  <a:rPr lang="en-US" sz="24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models(</a:t>
                </a:r>
                <a:r>
                  <a:rPr lang="en-US" sz="2400" dirty="0" err="1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Eq</a:t>
                </a:r>
                <a:r>
                  <a:rPr lang="en-US" sz="24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, 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F</a:t>
                </a:r>
                <a:r>
                  <a:rPr lang="en-US" sz="24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)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Consolas" panose="020B0609020204030204" pitchFamily="49" charset="0"/>
                      </a:rPr>
                      <m:t>←</m:t>
                    </m:r>
                  </m:oMath>
                </a14:m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 </a:t>
                </a:r>
                <a:r>
                  <a:rPr lang="en-US" sz="2400" dirty="0" err="1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fact_relation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(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F</a:t>
                </a:r>
                <a:r>
                  <a:rPr lang="en-US" sz="24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, 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R</a:t>
                </a:r>
                <a:r>
                  <a:rPr lang="en-US" sz="24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), </a:t>
                </a:r>
                <a:r>
                  <a:rPr lang="en-US" sz="2400" dirty="0" err="1">
                    <a:latin typeface="Consolas" panose="020B0609020204030204" pitchFamily="49" charset="0"/>
                    <a:cs typeface="Consolas" panose="020B0609020204030204" pitchFamily="49" charset="0"/>
                  </a:rPr>
                  <a:t>math_skeleton</a:t>
                </a:r>
                <a:r>
                  <a:rPr lang="en-US" sz="24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(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R</a:t>
                </a:r>
                <a:r>
                  <a:rPr lang="en-US" sz="24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, 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S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),</a:t>
                </a:r>
                <a:b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</a:br>
                <a:r>
                  <a:rPr lang="en-US" sz="2400" dirty="0" err="1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shape_matches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(</a:t>
                </a:r>
                <a:r>
                  <a:rPr lang="en-US" sz="2400" dirty="0" err="1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Eq</a:t>
                </a:r>
                <a:r>
                  <a:rPr lang="en-US" sz="24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, 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F</a:t>
                </a:r>
                <a:r>
                  <a:rPr lang="en-US" sz="24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, 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S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).</a:t>
                </a:r>
              </a:p>
              <a:p>
                <a:pPr marL="2798763" indent="-2798763">
                  <a:spcBef>
                    <a:spcPts val="2400"/>
                  </a:spcBef>
                  <a:buNone/>
                </a:pP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Consolas" panose="020B0609020204030204" pitchFamily="49" charset="0"/>
                      </a:rPr>
                      <m:t>←</m:t>
                    </m:r>
                  </m:oMath>
                </a14:m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 equation(</a:t>
                </a:r>
                <a:r>
                  <a:rPr lang="en-US" sz="2400" dirty="0" err="1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Eq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), </a:t>
                </a:r>
                <a:r>
                  <a:rPr lang="en-US" sz="2400" dirty="0" smtClean="0">
                    <a:solidFill>
                      <a:schemeClr val="accent1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#count 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{ 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F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: matches(</a:t>
                </a:r>
                <a:r>
                  <a:rPr lang="en-US" sz="2400" dirty="0" err="1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Eq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, 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F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) } == </a:t>
                </a:r>
                <a:r>
                  <a:rPr lang="en-US" sz="2400" dirty="0">
                    <a:solidFill>
                      <a:schemeClr val="accent3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0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.</a:t>
                </a:r>
                <a:endParaRPr lang="en-US" sz="2400" dirty="0">
                  <a:latin typeface="Consolas" panose="020B0609020204030204" pitchFamily="49" charset="0"/>
                  <a:cs typeface="Consolas" panose="020B0609020204030204" pitchFamily="49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43913"/>
                <a:ext cx="10515600" cy="4351338"/>
              </a:xfrm>
              <a:blipFill>
                <a:blip r:embed="rId2"/>
                <a:stretch>
                  <a:fillRect l="-928" t="-1961" b="-49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/>
          <p:cNvSpPr/>
          <p:nvPr/>
        </p:nvSpPr>
        <p:spPr>
          <a:xfrm>
            <a:off x="609599" y="4718756"/>
            <a:ext cx="10442223" cy="1693333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609598" y="1607344"/>
            <a:ext cx="10442223" cy="1609989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ular Callout 5"/>
              <p:cNvSpPr/>
              <p:nvPr/>
            </p:nvSpPr>
            <p:spPr>
              <a:xfrm>
                <a:off x="838200" y="5113283"/>
                <a:ext cx="10213621" cy="1298806"/>
              </a:xfrm>
              <a:prstGeom prst="wedgeRectCallout">
                <a:avLst>
                  <a:gd name="adj1" fmla="val 9654"/>
                  <a:gd name="adj2" fmla="val -159004"/>
                </a:avLst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dirty="0" smtClean="0"/>
                  <a:t>For each fact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𝐹</m:t>
                    </m:r>
                  </m:oMath>
                </a14:m>
                <a:r>
                  <a:rPr lang="en-US" sz="2400" dirty="0" smtClean="0"/>
                  <a:t> representing a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sz="2400" dirty="0" smtClean="0"/>
                  <a:t>-</a:t>
                </a:r>
                <a:r>
                  <a:rPr lang="en-US" sz="2400" dirty="0" err="1" smtClean="0"/>
                  <a:t>ary</a:t>
                </a:r>
                <a:r>
                  <a:rPr lang="en-US" sz="2400" dirty="0" smtClean="0"/>
                  <a:t> relation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US" sz="2400" dirty="0" smtClean="0"/>
                  <a:t>: pick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sz="2400" dirty="0" smtClean="0"/>
                  <a:t> entities as arguments.</a:t>
                </a:r>
              </a:p>
              <a:p>
                <a:pPr algn="ctr"/>
                <a:r>
                  <a:rPr lang="en-US" sz="2400" dirty="0" smtClean="0"/>
                  <a:t>Ensure that they inherit the expected parameter types of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US" sz="2400" dirty="0" smtClean="0"/>
                  <a:t>.</a:t>
                </a:r>
                <a:endParaRPr lang="en-US" sz="2400" dirty="0"/>
              </a:p>
            </p:txBody>
          </p:sp>
        </mc:Choice>
        <mc:Fallback xmlns="">
          <p:sp>
            <p:nvSpPr>
              <p:cNvPr id="6" name="Rectangular Callout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5113283"/>
                <a:ext cx="10213621" cy="1298806"/>
              </a:xfrm>
              <a:prstGeom prst="wedgeRectCallout">
                <a:avLst>
                  <a:gd name="adj1" fmla="val 9654"/>
                  <a:gd name="adj2" fmla="val -159004"/>
                </a:avLst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FF0C-F217-483F-BB9D-47D00493DD4D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3157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Plot generation as Graph isomorphism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43913"/>
                <a:ext cx="10515600" cy="4351338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en-US" sz="2400" dirty="0" smtClean="0">
                    <a:solidFill>
                      <a:schemeClr val="accent3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1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 { </a:t>
                </a:r>
                <a:r>
                  <a:rPr lang="en-US" sz="2400" dirty="0" err="1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entity_type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(</a:t>
                </a:r>
                <a:r>
                  <a:rPr lang="en-US" sz="2400" dirty="0" smtClean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E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, 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T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): </a:t>
                </a:r>
                <a:r>
                  <a:rPr lang="en-US" sz="2400" dirty="0" err="1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concrete_type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(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T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) } </a:t>
                </a:r>
                <a:r>
                  <a:rPr lang="en-US" sz="2400" dirty="0">
                    <a:solidFill>
                      <a:schemeClr val="accent3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1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Consolas" panose="020B0609020204030204" pitchFamily="49" charset="0"/>
                      </a:rPr>
                      <m:t>←</m:t>
                    </m:r>
                  </m:oMath>
                </a14:m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 entity(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E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).</a:t>
                </a:r>
                <a:b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</a:br>
                <a:r>
                  <a:rPr lang="en-US" sz="2400" dirty="0" err="1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instanceof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(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E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, 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T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)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Consolas" panose="020B0609020204030204" pitchFamily="49" charset="0"/>
                      </a:rPr>
                      <m:t>←</m:t>
                    </m:r>
                  </m:oMath>
                </a14:m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 </a:t>
                </a:r>
                <a:r>
                  <a:rPr lang="en-US" sz="2400" dirty="0" err="1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entity_type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(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E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, 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T1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), subtype(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T1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, 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T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).</a:t>
                </a:r>
              </a:p>
              <a:p>
                <a:pPr marL="0" indent="0">
                  <a:spcBef>
                    <a:spcPts val="2400"/>
                  </a:spcBef>
                  <a:buNone/>
                </a:pPr>
                <a:r>
                  <a:rPr lang="en-US" sz="2400" dirty="0">
                    <a:solidFill>
                      <a:schemeClr val="accent3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1</a:t>
                </a:r>
                <a:r>
                  <a:rPr lang="en-US" sz="24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 { </a:t>
                </a:r>
                <a:r>
                  <a:rPr lang="en-US" sz="2400" dirty="0" err="1">
                    <a:latin typeface="Consolas" panose="020B0609020204030204" pitchFamily="49" charset="0"/>
                    <a:cs typeface="Consolas" panose="020B0609020204030204" pitchFamily="49" charset="0"/>
                  </a:rPr>
                  <a:t>fact_relation</a:t>
                </a:r>
                <a:r>
                  <a:rPr lang="en-US" sz="24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(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F</a:t>
                </a:r>
                <a:r>
                  <a:rPr lang="en-US" sz="24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, 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R</a:t>
                </a:r>
                <a:r>
                  <a:rPr lang="en-US" sz="24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): relation(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R</a:t>
                </a:r>
                <a:r>
                  <a:rPr lang="en-US" sz="24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) } </a:t>
                </a:r>
                <a:r>
                  <a:rPr lang="en-US" sz="2400" dirty="0">
                    <a:solidFill>
                      <a:schemeClr val="accent3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1</a:t>
                </a:r>
                <a:r>
                  <a:rPr lang="en-US" sz="24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Consolas" panose="020B0609020204030204" pitchFamily="49" charset="0"/>
                      </a:rPr>
                      <m:t>←</m:t>
                    </m:r>
                  </m:oMath>
                </a14:m>
                <a:r>
                  <a:rPr lang="en-US" sz="24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 fact(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F</a:t>
                </a:r>
                <a:r>
                  <a:rPr lang="en-US" sz="24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).</a:t>
                </a:r>
              </a:p>
              <a:p>
                <a:pPr marL="0" indent="0">
                  <a:buNone/>
                </a:pPr>
                <a:r>
                  <a:rPr lang="en-US" sz="2400" dirty="0">
                    <a:solidFill>
                      <a:schemeClr val="accent3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1</a:t>
                </a:r>
                <a:r>
                  <a:rPr lang="en-US" sz="24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 { </a:t>
                </a:r>
                <a:r>
                  <a:rPr lang="en-US" sz="2400" dirty="0" err="1">
                    <a:latin typeface="Consolas" panose="020B0609020204030204" pitchFamily="49" charset="0"/>
                    <a:cs typeface="Consolas" panose="020B0609020204030204" pitchFamily="49" charset="0"/>
                  </a:rPr>
                  <a:t>fact_argument</a:t>
                </a:r>
                <a:r>
                  <a:rPr lang="en-US" sz="24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(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F</a:t>
                </a:r>
                <a:r>
                  <a:rPr lang="en-US" sz="24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, 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K</a:t>
                </a:r>
                <a:r>
                  <a:rPr lang="en-US" sz="24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, 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E</a:t>
                </a:r>
                <a:r>
                  <a:rPr lang="en-US" sz="24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): </a:t>
                </a:r>
                <a:r>
                  <a:rPr lang="en-US" sz="2400" dirty="0" err="1">
                    <a:latin typeface="Consolas" panose="020B0609020204030204" pitchFamily="49" charset="0"/>
                    <a:cs typeface="Consolas" panose="020B0609020204030204" pitchFamily="49" charset="0"/>
                  </a:rPr>
                  <a:t>instanceof</a:t>
                </a:r>
                <a:r>
                  <a:rPr lang="en-US" sz="24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(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E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, 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T</a:t>
                </a:r>
                <a:r>
                  <a:rPr lang="en-US" sz="24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) } </a:t>
                </a:r>
                <a:r>
                  <a:rPr lang="en-US" sz="2400" dirty="0">
                    <a:solidFill>
                      <a:schemeClr val="accent3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1</a:t>
                </a:r>
                <a:r>
                  <a:rPr lang="en-US" sz="24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Consolas" panose="020B0609020204030204" pitchFamily="49" charset="0"/>
                      </a:rPr>
                      <m:t>←</m:t>
                    </m:r>
                  </m:oMath>
                </a14:m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 </a:t>
                </a:r>
                <a:b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</a:b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	</a:t>
                </a:r>
                <a:r>
                  <a:rPr lang="en-US" sz="2400" dirty="0" err="1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fact_relation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(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F</a:t>
                </a:r>
                <a:r>
                  <a:rPr lang="en-US" sz="24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, 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R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),</a:t>
                </a:r>
                <a:b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</a:b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	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K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 </a:t>
                </a:r>
                <a:r>
                  <a:rPr lang="en-US" sz="24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= </a:t>
                </a:r>
                <a:r>
                  <a:rPr lang="en-US" sz="2400" dirty="0">
                    <a:solidFill>
                      <a:schemeClr val="accent3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1</a:t>
                </a:r>
                <a:r>
                  <a:rPr lang="en-US" sz="24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..@arity(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R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),</a:t>
                </a:r>
                <a:b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</a:b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	</a:t>
                </a:r>
                <a:r>
                  <a:rPr lang="en-US" sz="2400" dirty="0" err="1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relation_param_type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(</a:t>
                </a:r>
                <a:r>
                  <a:rPr lang="en-US" sz="2400" dirty="0" smtClean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R</a:t>
                </a:r>
                <a:r>
                  <a:rPr lang="en-US" sz="24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, 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K</a:t>
                </a:r>
                <a:r>
                  <a:rPr lang="en-US" sz="24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, 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T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).</a:t>
                </a:r>
              </a:p>
              <a:p>
                <a:pPr marL="2798763" indent="-2798763">
                  <a:spcBef>
                    <a:spcPts val="2400"/>
                  </a:spcBef>
                  <a:buNone/>
                </a:pPr>
                <a:r>
                  <a:rPr lang="en-US" sz="24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models(</a:t>
                </a:r>
                <a:r>
                  <a:rPr lang="en-US" sz="2400" dirty="0" err="1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Eq</a:t>
                </a:r>
                <a:r>
                  <a:rPr lang="en-US" sz="24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, 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F</a:t>
                </a:r>
                <a:r>
                  <a:rPr lang="en-US" sz="24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)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Consolas" panose="020B0609020204030204" pitchFamily="49" charset="0"/>
                      </a:rPr>
                      <m:t>←</m:t>
                    </m:r>
                  </m:oMath>
                </a14:m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 </a:t>
                </a:r>
                <a:r>
                  <a:rPr lang="en-US" sz="2400" dirty="0" err="1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fact_relation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(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F</a:t>
                </a:r>
                <a:r>
                  <a:rPr lang="en-US" sz="24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, 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R</a:t>
                </a:r>
                <a:r>
                  <a:rPr lang="en-US" sz="24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), </a:t>
                </a:r>
                <a:r>
                  <a:rPr lang="en-US" sz="2400" dirty="0" err="1">
                    <a:latin typeface="Consolas" panose="020B0609020204030204" pitchFamily="49" charset="0"/>
                    <a:cs typeface="Consolas" panose="020B0609020204030204" pitchFamily="49" charset="0"/>
                  </a:rPr>
                  <a:t>math_skeleton</a:t>
                </a:r>
                <a:r>
                  <a:rPr lang="en-US" sz="24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(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R</a:t>
                </a:r>
                <a:r>
                  <a:rPr lang="en-US" sz="24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, 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S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),</a:t>
                </a:r>
                <a:b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</a:br>
                <a:r>
                  <a:rPr lang="en-US" sz="2400" dirty="0" err="1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shape_matches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(</a:t>
                </a:r>
                <a:r>
                  <a:rPr lang="en-US" sz="2400" dirty="0" err="1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Eq</a:t>
                </a:r>
                <a:r>
                  <a:rPr lang="en-US" sz="24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, 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F</a:t>
                </a:r>
                <a:r>
                  <a:rPr lang="en-US" sz="24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, 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S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).</a:t>
                </a:r>
              </a:p>
              <a:p>
                <a:pPr marL="2798763" indent="-2798763">
                  <a:spcBef>
                    <a:spcPts val="2400"/>
                  </a:spcBef>
                  <a:buNone/>
                </a:pP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Consolas" panose="020B0609020204030204" pitchFamily="49" charset="0"/>
                      </a:rPr>
                      <m:t>←</m:t>
                    </m:r>
                  </m:oMath>
                </a14:m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 equation(</a:t>
                </a:r>
                <a:r>
                  <a:rPr lang="en-US" sz="2400" dirty="0" err="1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Eq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), </a:t>
                </a:r>
                <a:r>
                  <a:rPr lang="en-US" sz="2400" dirty="0" smtClean="0">
                    <a:solidFill>
                      <a:schemeClr val="accent1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#count 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{ 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F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: matches(</a:t>
                </a:r>
                <a:r>
                  <a:rPr lang="en-US" sz="2400" dirty="0" err="1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Eq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, 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F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) } == </a:t>
                </a:r>
                <a:r>
                  <a:rPr lang="en-US" sz="2400" dirty="0">
                    <a:solidFill>
                      <a:schemeClr val="accent3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0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.</a:t>
                </a:r>
                <a:endParaRPr lang="en-US" sz="2400" dirty="0">
                  <a:latin typeface="Consolas" panose="020B0609020204030204" pitchFamily="49" charset="0"/>
                  <a:cs typeface="Consolas" panose="020B0609020204030204" pitchFamily="49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43913"/>
                <a:ext cx="10515600" cy="4351338"/>
              </a:xfrm>
              <a:blipFill>
                <a:blip r:embed="rId2"/>
                <a:stretch>
                  <a:fillRect l="-928" t="-1961" b="-49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/>
          <p:cNvSpPr/>
          <p:nvPr/>
        </p:nvSpPr>
        <p:spPr>
          <a:xfrm>
            <a:off x="609598" y="1607344"/>
            <a:ext cx="10442223" cy="3179145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ular Callout 4"/>
              <p:cNvSpPr/>
              <p:nvPr/>
            </p:nvSpPr>
            <p:spPr>
              <a:xfrm>
                <a:off x="838200" y="1634100"/>
                <a:ext cx="10213621" cy="1639677"/>
              </a:xfrm>
              <a:prstGeom prst="wedgeRectCallout">
                <a:avLst>
                  <a:gd name="adj1" fmla="val 3022"/>
                  <a:gd name="adj2" fmla="val 133011"/>
                </a:avLst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dirty="0" smtClean="0"/>
                  <a:t>A fact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𝐹</m:t>
                    </m:r>
                  </m:oMath>
                </a14:m>
                <a:r>
                  <a:rPr lang="en-US" sz="2400" dirty="0" smtClean="0"/>
                  <a:t> models an equation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𝐸𝑞</m:t>
                    </m:r>
                  </m:oMath>
                </a14:m>
                <a:r>
                  <a:rPr lang="en-US" sz="2400" dirty="0" smtClean="0"/>
                  <a:t> if it represents a mathematical relation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US" sz="2400" dirty="0" smtClean="0"/>
                  <a:t> with a skeleton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r>
                  <a:rPr lang="en-US" sz="2400" dirty="0" smtClean="0"/>
                  <a:t> that is isomorphic to the equation tree.</a:t>
                </a:r>
              </a:p>
              <a:p>
                <a:pPr algn="ctr"/>
                <a:r>
                  <a:rPr lang="en-US" sz="2400" dirty="0" smtClean="0"/>
                  <a:t>Forbid graphs without any facts modelling the equation.</a:t>
                </a:r>
                <a:endParaRPr lang="en-US" sz="2400" dirty="0"/>
              </a:p>
            </p:txBody>
          </p:sp>
        </mc:Choice>
        <mc:Fallback xmlns="">
          <p:sp>
            <p:nvSpPr>
              <p:cNvPr id="5" name="Rectangular Callout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1634100"/>
                <a:ext cx="10213621" cy="1639677"/>
              </a:xfrm>
              <a:prstGeom prst="wedgeRectCallout">
                <a:avLst>
                  <a:gd name="adj1" fmla="val 3022"/>
                  <a:gd name="adj2" fmla="val 133011"/>
                </a:avLst>
              </a:prstGeom>
              <a:blipFill>
                <a:blip r:embed="rId3"/>
                <a:stretch>
                  <a:fillRect l="-358" r="-10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FF0C-F217-483F-BB9D-47D00493DD4D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3495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8012" y="2253808"/>
            <a:ext cx="6341283" cy="3279293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Word Problems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8168973" y="681613"/>
            <a:ext cx="3567985" cy="745736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1400" dirty="0"/>
              <a:t>Suzy is ten years older than Billy, and next year she will be twice as old as </a:t>
            </a:r>
            <a:r>
              <a:rPr lang="en-US" sz="1400" dirty="0" smtClean="0"/>
              <a:t>Billy. How </a:t>
            </a:r>
            <a:r>
              <a:rPr lang="en-US" sz="1400" dirty="0"/>
              <a:t>old </a:t>
            </a:r>
            <a:r>
              <a:rPr lang="en-US" sz="1400" dirty="0" smtClean="0"/>
              <a:t>is Suzy </a:t>
            </a:r>
            <a:r>
              <a:rPr lang="en-US" sz="1400" dirty="0"/>
              <a:t>now?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24977-9CEC-440F-A1BF-40CC258098F9}" type="slidenum">
              <a:rPr lang="en-US" smtClean="0"/>
              <a:t>5</a:t>
            </a:fld>
            <a:endParaRPr lang="en-US" dirty="0"/>
          </a:p>
        </p:txBody>
      </p:sp>
      <p:sp>
        <p:nvSpPr>
          <p:cNvPr id="5" name="Content Placeholder 6"/>
          <p:cNvSpPr txBox="1">
            <a:spLocks/>
          </p:cNvSpPr>
          <p:nvPr/>
        </p:nvSpPr>
        <p:spPr>
          <a:xfrm>
            <a:off x="8168973" y="1553674"/>
            <a:ext cx="3567983" cy="960263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00" dirty="0"/>
              <a:t>Evelyn went to the store 8 times last month. She buys 11 stickers each time she goes to the store. How many stickers did Evelyn buy last month?</a:t>
            </a:r>
          </a:p>
        </p:txBody>
      </p:sp>
      <p:sp>
        <p:nvSpPr>
          <p:cNvPr id="8" name="Content Placeholder 6"/>
          <p:cNvSpPr txBox="1">
            <a:spLocks/>
          </p:cNvSpPr>
          <p:nvPr/>
        </p:nvSpPr>
        <p:spPr>
          <a:xfrm>
            <a:off x="8168973" y="2670909"/>
            <a:ext cx="3567983" cy="745736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00" dirty="0"/>
              <a:t>You attended </a:t>
            </a:r>
            <a:r>
              <a:rPr lang="en-US" sz="1400" dirty="0" smtClean="0"/>
              <a:t>high school </a:t>
            </a:r>
            <a:r>
              <a:rPr lang="en-US" sz="1400" dirty="0"/>
              <a:t>for 4 </a:t>
            </a:r>
            <a:r>
              <a:rPr lang="en-US" sz="1400" dirty="0" smtClean="0"/>
              <a:t>years. Each </a:t>
            </a:r>
            <a:r>
              <a:rPr lang="en-US" sz="1400" dirty="0"/>
              <a:t>year you bought 7 new </a:t>
            </a:r>
            <a:r>
              <a:rPr lang="en-US" sz="1400" dirty="0" smtClean="0"/>
              <a:t>textbooks. How </a:t>
            </a:r>
            <a:r>
              <a:rPr lang="en-US" sz="1400" dirty="0"/>
              <a:t>many textbooks do you have at home now?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838200" y="1690688"/>
                <a:ext cx="10205294" cy="44319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400" dirty="0" smtClean="0"/>
                  <a:t>Notoriously difficult as compared to algebra!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sz="2400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sz="2400" dirty="0" smtClean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sz="2400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sz="2400" dirty="0" smtClean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sz="2400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sz="2400" dirty="0" smtClean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sz="2400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sz="2400" dirty="0" smtClean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sz="2400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dirty="0" smtClean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400" dirty="0" smtClean="0"/>
                  <a:t>Perceived as boring, artificial, unconnected to the students’ lives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⟹</m:t>
                    </m:r>
                  </m:oMath>
                </a14:m>
                <a:r>
                  <a:rPr lang="en-US" sz="2400" dirty="0" smtClean="0"/>
                  <a:t> not learnt</a:t>
                </a:r>
                <a:endParaRPr lang="en-US" sz="24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1690688"/>
                <a:ext cx="10205294" cy="4431983"/>
              </a:xfrm>
              <a:prstGeom prst="rect">
                <a:avLst/>
              </a:prstGeom>
              <a:blipFill rotWithShape="0">
                <a:blip r:embed="rId4"/>
                <a:stretch>
                  <a:fillRect l="-836" t="-1100" b="-220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09553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Linguistic comprehensibility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24977-9CEC-440F-A1BF-40CC258098F9}" type="slidenum">
              <a:rPr lang="en-US" smtClean="0"/>
              <a:t>50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752" y="3996153"/>
            <a:ext cx="10058400" cy="279100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752" y="1259875"/>
            <a:ext cx="10058400" cy="279100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3694" y="2618225"/>
            <a:ext cx="1846774" cy="2915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913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Equation generation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24977-9CEC-440F-A1BF-40CC258098F9}" type="slidenum">
              <a:rPr lang="en-US" smtClean="0"/>
              <a:t>51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524000"/>
                <a:ext cx="11353800" cy="4832350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node(1..5). 	operator(plus; </a:t>
                </a:r>
                <a:r>
                  <a:rPr lang="en-US" sz="2400" dirty="0" err="1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eq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).</a:t>
                </a:r>
              </a:p>
              <a:p>
                <a:pPr marL="0" indent="0">
                  <a:spcBef>
                    <a:spcPts val="2400"/>
                  </a:spcBef>
                  <a:buNone/>
                </a:pPr>
                <a:r>
                  <a:rPr lang="en-US" sz="2400" i="1" dirty="0">
                    <a:solidFill>
                      <a:srgbClr val="006600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% </a:t>
                </a:r>
                <a:r>
                  <a:rPr lang="en-US" sz="2400" i="1" dirty="0" smtClean="0">
                    <a:solidFill>
                      <a:srgbClr val="006600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Assign an operator and 2 arguments to some nodes.</a:t>
                </a:r>
                <a:br>
                  <a:rPr lang="en-US" sz="2400" i="1" dirty="0" smtClean="0">
                    <a:solidFill>
                      <a:srgbClr val="006600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</a:br>
                <a:r>
                  <a:rPr lang="en-US" sz="2400" dirty="0" smtClean="0">
                    <a:solidFill>
                      <a:schemeClr val="accent3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0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 { </a:t>
                </a:r>
                <a:r>
                  <a:rPr lang="en-US" sz="2400" dirty="0" err="1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node_op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(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N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, 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O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): operator(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O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) } </a:t>
                </a:r>
                <a:r>
                  <a:rPr lang="en-US" sz="2400" dirty="0">
                    <a:solidFill>
                      <a:schemeClr val="accent3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1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Consolas" panose="020B0609020204030204" pitchFamily="49" charset="0"/>
                      </a:rPr>
                      <m:t>←</m:t>
                    </m:r>
                  </m:oMath>
                </a14:m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 node(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N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).</a:t>
                </a:r>
              </a:p>
              <a:p>
                <a:pPr marL="0" indent="0">
                  <a:buNone/>
                </a:pPr>
                <a:r>
                  <a:rPr lang="en-US" sz="2400" dirty="0">
                    <a:solidFill>
                      <a:schemeClr val="accent3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1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 { </a:t>
                </a:r>
                <a:r>
                  <a:rPr lang="en-US" sz="2400" dirty="0" err="1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node_arg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(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N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, 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K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, 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A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): node(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A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) } </a:t>
                </a:r>
                <a:r>
                  <a:rPr lang="en-US" sz="2400" dirty="0">
                    <a:solidFill>
                      <a:schemeClr val="accent3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1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Consolas" panose="020B0609020204030204" pitchFamily="49" charset="0"/>
                      </a:rPr>
                      <m:t>←</m:t>
                    </m:r>
                  </m:oMath>
                </a14:m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 n</a:t>
                </a:r>
                <a:r>
                  <a:rPr lang="en-US" sz="2400" dirty="0" err="1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ode_op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(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N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, _), 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K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 = </a:t>
                </a:r>
                <a:r>
                  <a:rPr lang="en-US" sz="2400" dirty="0">
                    <a:solidFill>
                      <a:schemeClr val="accent3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1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..</a:t>
                </a:r>
                <a:r>
                  <a:rPr lang="en-US" sz="2400" dirty="0">
                    <a:solidFill>
                      <a:schemeClr val="accent3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2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.</a:t>
                </a:r>
              </a:p>
              <a:p>
                <a:pPr marL="0" indent="0">
                  <a:spcBef>
                    <a:spcPts val="2400"/>
                  </a:spcBef>
                  <a:buNone/>
                </a:pP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root(</a:t>
                </a:r>
                <a:r>
                  <a:rPr lang="en-US" sz="2400" dirty="0" smtClean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N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)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Consolas" panose="020B0609020204030204" pitchFamily="49" charset="0"/>
                      </a:rPr>
                      <m:t>←</m:t>
                    </m:r>
                  </m:oMath>
                </a14:m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 node(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N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), </a:t>
                </a:r>
                <a:r>
                  <a:rPr lang="en-US" sz="2400" dirty="0" smtClean="0">
                    <a:solidFill>
                      <a:schemeClr val="accent1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#count 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{ </a:t>
                </a:r>
                <a:r>
                  <a:rPr lang="en-US" sz="2400" dirty="0" smtClean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P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: </a:t>
                </a:r>
                <a:r>
                  <a:rPr lang="en-US" sz="2400" dirty="0" err="1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node_arg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(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P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, _, 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N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) } == </a:t>
                </a:r>
                <a:r>
                  <a:rPr lang="en-US" sz="2400" dirty="0">
                    <a:solidFill>
                      <a:schemeClr val="accent3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0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.</a:t>
                </a:r>
              </a:p>
              <a:p>
                <a:pPr marL="0" indent="0">
                  <a:spcBef>
                    <a:spcPts val="1800"/>
                  </a:spcBef>
                  <a:buNone/>
                </a:pPr>
                <a:r>
                  <a:rPr lang="en-US" sz="2400" i="1" dirty="0">
                    <a:solidFill>
                      <a:srgbClr val="006600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% </a:t>
                </a:r>
                <a:r>
                  <a:rPr lang="en-US" sz="2400" i="1" dirty="0" smtClean="0">
                    <a:solidFill>
                      <a:srgbClr val="006600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Nodes should form a tree with one root, which represents a “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006600"/>
                        </a:solidFill>
                        <a:latin typeface="Cambria Math" panose="02040503050406030204" pitchFamily="18" charset="0"/>
                        <a:cs typeface="Consolas" panose="020B0609020204030204" pitchFamily="49" charset="0"/>
                      </a:rPr>
                      <m:t>=</m:t>
                    </m:r>
                  </m:oMath>
                </a14:m>
                <a:r>
                  <a:rPr lang="en-US" sz="2400" i="1" dirty="0" smtClean="0">
                    <a:solidFill>
                      <a:srgbClr val="006600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“.</a:t>
                </a:r>
                <a:r>
                  <a:rPr lang="en-US" sz="2400" b="0" i="1" dirty="0" smtClean="0">
                    <a:latin typeface="Cambria Math" panose="02040503050406030204" pitchFamily="18" charset="0"/>
                    <a:cs typeface="Consolas" panose="020B0609020204030204" pitchFamily="49" charset="0"/>
                  </a:rPr>
                  <a:t/>
                </a:r>
                <a:br>
                  <a:rPr lang="en-US" sz="2400" b="0" i="1" dirty="0" smtClean="0">
                    <a:latin typeface="Cambria Math" panose="02040503050406030204" pitchFamily="18" charset="0"/>
                    <a:cs typeface="Consolas" panose="020B0609020204030204" pitchFamily="49" charset="0"/>
                  </a:rPr>
                </a:b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Consolas" panose="020B0609020204030204" pitchFamily="49" charset="0"/>
                      </a:rPr>
                      <m:t>←</m:t>
                    </m:r>
                  </m:oMath>
                </a14:m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 </a:t>
                </a:r>
                <a:r>
                  <a:rPr lang="en-US" sz="2400" dirty="0">
                    <a:solidFill>
                      <a:schemeClr val="accent1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#count 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{ 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N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: root(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N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) } != </a:t>
                </a:r>
                <a:r>
                  <a:rPr lang="en-US" sz="2400" dirty="0">
                    <a:solidFill>
                      <a:schemeClr val="accent3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1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.</a:t>
                </a:r>
                <a:b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</a:b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Consolas" panose="020B0609020204030204" pitchFamily="49" charset="0"/>
                      </a:rPr>
                      <m:t>←</m:t>
                    </m:r>
                  </m:oMath>
                </a14:m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 root(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N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), </a:t>
                </a:r>
                <a:r>
                  <a:rPr lang="en-US" sz="2400" dirty="0" smtClean="0">
                    <a:solidFill>
                      <a:schemeClr val="accent1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not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 </a:t>
                </a:r>
                <a:r>
                  <a:rPr lang="en-US" sz="2400" dirty="0" err="1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node_op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(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N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, </a:t>
                </a:r>
                <a:r>
                  <a:rPr lang="en-US" sz="2400" dirty="0" err="1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eq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).</a:t>
                </a:r>
                <a:b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</a:b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Consolas" panose="020B0609020204030204" pitchFamily="49" charset="0"/>
                      </a:rPr>
                      <m:t>←</m:t>
                    </m:r>
                  </m:oMath>
                </a14:m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 </a:t>
                </a:r>
                <a:r>
                  <a:rPr lang="en-US" sz="2400" dirty="0" err="1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node_arg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(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N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, _, 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A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), 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N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 &gt; 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A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.</a:t>
                </a:r>
                <a:b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</a:b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Consolas" panose="020B0609020204030204" pitchFamily="49" charset="0"/>
                      </a:rPr>
                      <m:t>←</m:t>
                    </m:r>
                  </m:oMath>
                </a14:m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 node(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A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), </a:t>
                </a:r>
                <a:r>
                  <a:rPr lang="en-US" sz="2400" dirty="0">
                    <a:solidFill>
                      <a:schemeClr val="accent1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#count 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{ 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N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: </a:t>
                </a:r>
                <a:r>
                  <a:rPr lang="en-US" sz="2400" dirty="0" err="1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node_arg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(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N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, _, </a:t>
                </a:r>
                <a:r>
                  <a:rPr lang="en-US" sz="2400" dirty="0">
                    <a:solidFill>
                      <a:schemeClr val="accent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A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) } &gt; </a:t>
                </a:r>
                <a:r>
                  <a:rPr lang="en-US" sz="2400" dirty="0">
                    <a:solidFill>
                      <a:schemeClr val="accent3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1</a:t>
                </a:r>
                <a:r>
                  <a:rPr lang="en-US" sz="2400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.</a:t>
                </a:r>
              </a:p>
              <a:p>
                <a:pPr marL="0" indent="0">
                  <a:spcBef>
                    <a:spcPts val="1800"/>
                  </a:spcBef>
                  <a:buNone/>
                </a:pPr>
                <a:r>
                  <a:rPr lang="en-US" sz="2400" i="1" dirty="0">
                    <a:solidFill>
                      <a:srgbClr val="006600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% </a:t>
                </a:r>
                <a:r>
                  <a:rPr lang="en-US" sz="2400" i="1" dirty="0" smtClean="0">
                    <a:solidFill>
                      <a:srgbClr val="006600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The equation should match the given math requirements…</a:t>
                </a:r>
                <a:r>
                  <a:rPr lang="en-US" sz="2400" i="1" dirty="0">
                    <a:latin typeface="Cambria Math" panose="02040503050406030204" pitchFamily="18" charset="0"/>
                    <a:cs typeface="Consolas" panose="020B0609020204030204" pitchFamily="49" charset="0"/>
                  </a:rPr>
                  <a:t/>
                </a:r>
                <a:br>
                  <a:rPr lang="en-US" sz="2400" i="1" dirty="0">
                    <a:latin typeface="Cambria Math" panose="02040503050406030204" pitchFamily="18" charset="0"/>
                    <a:cs typeface="Consolas" panose="020B0609020204030204" pitchFamily="49" charset="0"/>
                  </a:rPr>
                </a:br>
                <a:endParaRPr lang="en-US" sz="2400" dirty="0" smtClean="0">
                  <a:latin typeface="Consolas" panose="020B0609020204030204" pitchFamily="49" charset="0"/>
                  <a:cs typeface="Consolas" panose="020B0609020204030204" pitchFamily="49" charset="0"/>
                </a:endParaRPr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524000"/>
                <a:ext cx="11353800" cy="4832350"/>
              </a:xfrm>
              <a:blipFill>
                <a:blip r:embed="rId2"/>
                <a:stretch>
                  <a:fillRect l="-859" t="-1765" b="-44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45095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Computer-Aided Pedagogy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10940716" cy="4351338"/>
              </a:xfrm>
            </p:spPr>
            <p:txBody>
              <a:bodyPr>
                <a:normAutofit lnSpcReduction="10000"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3200" dirty="0" smtClean="0"/>
                  <a:t>Automatically crafted problem progression:</a:t>
                </a:r>
              </a:p>
              <a:p>
                <a:pPr lvl="1">
                  <a:lnSpc>
                    <a:spcPct val="150000"/>
                  </a:lnSpc>
                  <a:buFont typeface="Wingdings" panose="05000000000000000000" pitchFamily="2" charset="2"/>
                  <a:buChar char="§"/>
                </a:pPr>
                <a:r>
                  <a:rPr lang="en-US" sz="2800" dirty="0" smtClean="0"/>
                  <a:t>Control over complexity dimensions</a:t>
                </a:r>
              </a:p>
              <a:p>
                <a:pPr lvl="1">
                  <a:lnSpc>
                    <a:spcPct val="150000"/>
                  </a:lnSpc>
                  <a:buFont typeface="Wingdings" panose="05000000000000000000" pitchFamily="2" charset="2"/>
                  <a:buChar char="§"/>
                </a:pPr>
                <a:r>
                  <a:rPr lang="en-US" sz="2800" dirty="0" smtClean="0"/>
                  <a:t>Per-student personalization</a:t>
                </a:r>
              </a:p>
              <a:p>
                <a:pPr lvl="1">
                  <a:lnSpc>
                    <a:spcPct val="150000"/>
                  </a:lnSpc>
                  <a:buFont typeface="Wingdings" panose="05000000000000000000" pitchFamily="2" charset="2"/>
                  <a:buChar char="§"/>
                </a:pPr>
                <a:r>
                  <a:rPr lang="en-US" sz="2800" dirty="0" smtClean="0"/>
                  <a:t>Adaptive progression</a:t>
                </a:r>
              </a:p>
              <a:p>
                <a:pPr lvl="1">
                  <a:lnSpc>
                    <a:spcPct val="150000"/>
                  </a:lnSpc>
                  <a:buFont typeface="Wingdings" panose="05000000000000000000" pitchFamily="2" charset="2"/>
                  <a:buChar char="§"/>
                </a:pPr>
                <a:r>
                  <a:rPr lang="en-US" sz="2800" dirty="0" smtClean="0"/>
                  <a:t>Toolkit for data-driven research</a:t>
                </a:r>
              </a:p>
              <a:p>
                <a:pPr>
                  <a:lnSpc>
                    <a:spcPct val="150000"/>
                  </a:lnSpc>
                  <a:buFont typeface="Wingdings" panose="05000000000000000000" pitchFamily="2" charset="2"/>
                  <a:buChar char="§"/>
                </a:pPr>
                <a:r>
                  <a:rPr lang="en-US" sz="3200" dirty="0" smtClean="0"/>
                  <a:t>Enormous design space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en-US" sz="3200" dirty="0" smtClean="0"/>
                  <a:t> Declarative specification</a:t>
                </a:r>
                <a:endParaRPr lang="en-US" sz="32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10940716" cy="4351338"/>
              </a:xfrm>
              <a:blipFill>
                <a:blip r:embed="rId2"/>
                <a:stretch>
                  <a:fillRect l="-1282" b="-14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11900"/>
            <a:ext cx="2743200" cy="365125"/>
          </a:xfrm>
        </p:spPr>
        <p:txBody>
          <a:bodyPr/>
          <a:lstStyle/>
          <a:p>
            <a:fld id="{FCA24977-9CEC-440F-A1BF-40CC258098F9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2029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Workflow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4846905" y="3465832"/>
            <a:ext cx="3060833" cy="151116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Problem</a:t>
            </a:r>
          </a:p>
          <a:p>
            <a:pPr algn="ctr"/>
            <a:r>
              <a:rPr lang="en-US" sz="2800" dirty="0" smtClean="0"/>
              <a:t>Generator</a:t>
            </a:r>
            <a:endParaRPr lang="en-US" sz="28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1729" y="1630965"/>
            <a:ext cx="972201" cy="120651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090" y="1510357"/>
            <a:ext cx="1447732" cy="1447732"/>
          </a:xfrm>
          <a:prstGeom prst="rect">
            <a:avLst/>
          </a:prstGeom>
        </p:spPr>
      </p:pic>
      <p:sp>
        <p:nvSpPr>
          <p:cNvPr id="7" name="Bent Arrow 6"/>
          <p:cNvSpPr/>
          <p:nvPr/>
        </p:nvSpPr>
        <p:spPr>
          <a:xfrm rot="5400000">
            <a:off x="3727092" y="719779"/>
            <a:ext cx="1410682" cy="3917482"/>
          </a:xfrm>
          <a:prstGeom prst="bentArrow">
            <a:avLst>
              <a:gd name="adj1" fmla="val 17494"/>
              <a:gd name="adj2" fmla="val 25000"/>
              <a:gd name="adj3" fmla="val 25000"/>
              <a:gd name="adj4" fmla="val 437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Bent Arrow 7"/>
          <p:cNvSpPr/>
          <p:nvPr/>
        </p:nvSpPr>
        <p:spPr>
          <a:xfrm rot="16200000" flipH="1">
            <a:off x="7512429" y="851925"/>
            <a:ext cx="1410682" cy="3653189"/>
          </a:xfrm>
          <a:prstGeom prst="bentArrow">
            <a:avLst>
              <a:gd name="adj1" fmla="val 17494"/>
              <a:gd name="adj2" fmla="val 25000"/>
              <a:gd name="adj3" fmla="val 25000"/>
              <a:gd name="adj4" fmla="val 437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427204" y="2357836"/>
                <a:ext cx="2419701" cy="212365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200" dirty="0" smtClean="0"/>
                  <a:t>5 problems</a:t>
                </a:r>
              </a:p>
              <a:p>
                <a:r>
                  <a:rPr lang="en-US" sz="2200" dirty="0" smtClean="0"/>
                  <a:t>Test multiplication: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𝑧</m:t>
                      </m:r>
                    </m:oMath>
                  </m:oMathPara>
                </a14:m>
                <a:endParaRPr lang="en-US" sz="2200" dirty="0" smtClean="0"/>
              </a:p>
              <a:p>
                <a:r>
                  <a:rPr lang="en-US" sz="2200" i="1" dirty="0" smtClean="0"/>
                  <a:t>Time/travel only</a:t>
                </a:r>
              </a:p>
              <a:p>
                <a:r>
                  <a:rPr lang="en-US" sz="2200" i="1" dirty="0" smtClean="0"/>
                  <a:t>Simple language</a:t>
                </a:r>
              </a:p>
              <a:p>
                <a:r>
                  <a:rPr lang="en-US" sz="2200" i="1" dirty="0" smtClean="0"/>
                  <a:t>…</a:t>
                </a:r>
                <a:endParaRPr lang="en-US" sz="2200" i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7204" y="2357836"/>
                <a:ext cx="2419701" cy="2123658"/>
              </a:xfrm>
              <a:prstGeom prst="rect">
                <a:avLst/>
              </a:prstGeom>
              <a:blipFill rotWithShape="0">
                <a:blip r:embed="rId4"/>
                <a:stretch>
                  <a:fillRect l="-3275" t="-2011" r="-756" b="-48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7579895" y="2357836"/>
            <a:ext cx="278342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200" dirty="0" smtClean="0"/>
              <a:t>Fantasy/</a:t>
            </a:r>
            <a:r>
              <a:rPr lang="en-US" sz="2200" dirty="0" err="1" smtClean="0"/>
              <a:t>SciFi</a:t>
            </a:r>
            <a:r>
              <a:rPr lang="en-US" sz="2200" dirty="0" smtClean="0"/>
              <a:t> world</a:t>
            </a:r>
          </a:p>
          <a:p>
            <a:pPr algn="just"/>
            <a:r>
              <a:rPr lang="en-US" sz="2200" dirty="0" smtClean="0"/>
              <a:t>Use me and my friends</a:t>
            </a:r>
          </a:p>
          <a:p>
            <a:pPr algn="r"/>
            <a:r>
              <a:rPr lang="en-US" sz="2200" dirty="0" smtClean="0"/>
              <a:t>as characters</a:t>
            </a:r>
            <a:endParaRPr lang="en-US" sz="2200" dirty="0"/>
          </a:p>
        </p:txBody>
      </p:sp>
      <p:sp>
        <p:nvSpPr>
          <p:cNvPr id="12" name="Down Arrow 11"/>
          <p:cNvSpPr/>
          <p:nvPr/>
        </p:nvSpPr>
        <p:spPr>
          <a:xfrm>
            <a:off x="6160168" y="5058971"/>
            <a:ext cx="462012" cy="56218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5099" y="5703127"/>
            <a:ext cx="972150" cy="97215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2427204" y="2367461"/>
                <a:ext cx="2419701" cy="110799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200" dirty="0" smtClean="0"/>
                  <a:t>5 problems</a:t>
                </a:r>
              </a:p>
              <a:p>
                <a:r>
                  <a:rPr lang="en-US" sz="2200" dirty="0" smtClean="0"/>
                  <a:t>Test multiplication: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𝑧</m:t>
                      </m:r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7204" y="2367461"/>
                <a:ext cx="2419701" cy="1107996"/>
              </a:xfrm>
              <a:prstGeom prst="rect">
                <a:avLst/>
              </a:prstGeom>
              <a:blipFill rotWithShape="0">
                <a:blip r:embed="rId6"/>
                <a:stretch>
                  <a:fillRect l="-3275" t="-3297" r="-2267" b="-27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24977-9CEC-440F-A1BF-40CC258098F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4023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23573"/>
          <a:stretch/>
        </p:blipFill>
        <p:spPr>
          <a:xfrm>
            <a:off x="637852" y="321962"/>
            <a:ext cx="5824942" cy="62169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24977-9CEC-440F-A1BF-40CC258098F9}" type="slidenum">
              <a:rPr lang="en-US" smtClean="0"/>
              <a:t>8</a:t>
            </a:fld>
            <a:endParaRPr lang="en-US"/>
          </a:p>
        </p:txBody>
      </p:sp>
      <p:sp>
        <p:nvSpPr>
          <p:cNvPr id="3" name="Right Arrow 2"/>
          <p:cNvSpPr/>
          <p:nvPr/>
        </p:nvSpPr>
        <p:spPr>
          <a:xfrm>
            <a:off x="6571281" y="2915067"/>
            <a:ext cx="1004008" cy="7439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7683777" y="919661"/>
            <a:ext cx="4378400" cy="5018679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Duke Randall’s </a:t>
            </a:r>
            <a:r>
              <a:rPr lang="en-US" sz="2800" dirty="0"/>
              <a:t>countryside consists of 11 towers, surrounded </a:t>
            </a:r>
            <a:r>
              <a:rPr lang="en-US" sz="2800" dirty="0" smtClean="0"/>
              <a:t>by 3 </a:t>
            </a:r>
            <a:r>
              <a:rPr lang="en-US" sz="2800" dirty="0"/>
              <a:t>villages each. H</a:t>
            </a:r>
            <a:r>
              <a:rPr lang="en-US" sz="2800" dirty="0" smtClean="0"/>
              <a:t>e </a:t>
            </a:r>
            <a:r>
              <a:rPr lang="en-US" sz="2800" dirty="0"/>
              <a:t>and </a:t>
            </a:r>
            <a:r>
              <a:rPr lang="en-US" sz="2800" dirty="0" smtClean="0"/>
              <a:t>baron Luke are </a:t>
            </a:r>
            <a:r>
              <a:rPr lang="en-US" sz="2800" dirty="0"/>
              <a:t>at war. </a:t>
            </a:r>
            <a:r>
              <a:rPr lang="en-US" sz="2800" dirty="0" smtClean="0"/>
              <a:t>Luke </a:t>
            </a:r>
            <a:r>
              <a:rPr lang="en-US" sz="2800" dirty="0"/>
              <a:t>has already occupied 16 villages </a:t>
            </a:r>
            <a:r>
              <a:rPr lang="en-US" sz="2800" dirty="0" smtClean="0"/>
              <a:t>with the </a:t>
            </a:r>
            <a:r>
              <a:rPr lang="en-US" sz="2800" dirty="0"/>
              <a:t>help of </a:t>
            </a:r>
            <a:r>
              <a:rPr lang="en-US" sz="2800" dirty="0" smtClean="0"/>
              <a:t>wizard Caroline. How</a:t>
            </a:r>
          </a:p>
          <a:p>
            <a:pPr algn="ctr"/>
            <a:r>
              <a:rPr lang="en-US" sz="2800" dirty="0" smtClean="0"/>
              <a:t>many villages are still unoccupied by the baron?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752943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Workflow</a:t>
            </a:r>
            <a:endParaRPr lang="en-US" dirty="0"/>
          </a:p>
        </p:txBody>
      </p:sp>
      <p:sp>
        <p:nvSpPr>
          <p:cNvPr id="4" name="Round Same Side Corner Rectangle 3"/>
          <p:cNvSpPr/>
          <p:nvPr/>
        </p:nvSpPr>
        <p:spPr>
          <a:xfrm>
            <a:off x="4720608" y="3465832"/>
            <a:ext cx="3341131" cy="676773"/>
          </a:xfrm>
          <a:prstGeom prst="round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Logic Generation</a:t>
            </a:r>
            <a:endParaRPr lang="en-US" sz="28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1729" y="1630965"/>
            <a:ext cx="972201" cy="120651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090" y="1510357"/>
            <a:ext cx="1447732" cy="1447732"/>
          </a:xfrm>
          <a:prstGeom prst="rect">
            <a:avLst/>
          </a:prstGeom>
        </p:spPr>
      </p:pic>
      <p:sp>
        <p:nvSpPr>
          <p:cNvPr id="7" name="Bent Arrow 6"/>
          <p:cNvSpPr/>
          <p:nvPr/>
        </p:nvSpPr>
        <p:spPr>
          <a:xfrm rot="5400000">
            <a:off x="3727092" y="719779"/>
            <a:ext cx="1410682" cy="3917482"/>
          </a:xfrm>
          <a:prstGeom prst="bentArrow">
            <a:avLst>
              <a:gd name="adj1" fmla="val 17494"/>
              <a:gd name="adj2" fmla="val 25000"/>
              <a:gd name="adj3" fmla="val 25000"/>
              <a:gd name="adj4" fmla="val 437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Bent Arrow 7"/>
          <p:cNvSpPr/>
          <p:nvPr/>
        </p:nvSpPr>
        <p:spPr>
          <a:xfrm rot="16200000" flipH="1">
            <a:off x="7512429" y="851925"/>
            <a:ext cx="1410682" cy="3653189"/>
          </a:xfrm>
          <a:prstGeom prst="bentArrow">
            <a:avLst>
              <a:gd name="adj1" fmla="val 17494"/>
              <a:gd name="adj2" fmla="val 25000"/>
              <a:gd name="adj3" fmla="val 25000"/>
              <a:gd name="adj4" fmla="val 437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427204" y="2357836"/>
                <a:ext cx="2419701" cy="212365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200" dirty="0" smtClean="0"/>
                  <a:t>5 problems</a:t>
                </a:r>
              </a:p>
              <a:p>
                <a:r>
                  <a:rPr lang="en-US" sz="2200" dirty="0" smtClean="0"/>
                  <a:t>Test multiplication: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𝑧</m:t>
                      </m:r>
                    </m:oMath>
                  </m:oMathPara>
                </a14:m>
                <a:endParaRPr lang="en-US" sz="2200" dirty="0" smtClean="0"/>
              </a:p>
              <a:p>
                <a:r>
                  <a:rPr lang="en-US" sz="2200" i="1" dirty="0" smtClean="0"/>
                  <a:t>Time/travel only</a:t>
                </a:r>
              </a:p>
              <a:p>
                <a:r>
                  <a:rPr lang="en-US" sz="2200" i="1" dirty="0" smtClean="0"/>
                  <a:t>Simple language</a:t>
                </a:r>
              </a:p>
              <a:p>
                <a:r>
                  <a:rPr lang="en-US" sz="2200" i="1" dirty="0" smtClean="0"/>
                  <a:t>…</a:t>
                </a:r>
                <a:endParaRPr lang="en-US" sz="2200" i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7204" y="2357836"/>
                <a:ext cx="2419701" cy="2123658"/>
              </a:xfrm>
              <a:prstGeom prst="rect">
                <a:avLst/>
              </a:prstGeom>
              <a:blipFill rotWithShape="0">
                <a:blip r:embed="rId4"/>
                <a:stretch>
                  <a:fillRect l="-3275" t="-2011" r="-756" b="-48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7579895" y="2357836"/>
            <a:ext cx="278342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200" dirty="0" smtClean="0"/>
              <a:t>Fantasy/</a:t>
            </a:r>
            <a:r>
              <a:rPr lang="en-US" sz="2200" dirty="0" err="1" smtClean="0"/>
              <a:t>SciFi</a:t>
            </a:r>
            <a:r>
              <a:rPr lang="en-US" sz="2200" dirty="0" smtClean="0"/>
              <a:t> world</a:t>
            </a:r>
          </a:p>
          <a:p>
            <a:pPr algn="just"/>
            <a:r>
              <a:rPr lang="en-US" sz="2200" dirty="0" smtClean="0"/>
              <a:t>Use me and my friends</a:t>
            </a:r>
          </a:p>
          <a:p>
            <a:pPr algn="r"/>
            <a:r>
              <a:rPr lang="en-US" sz="2200" dirty="0" smtClean="0"/>
              <a:t>as characters</a:t>
            </a:r>
            <a:endParaRPr lang="en-US" sz="2200" dirty="0"/>
          </a:p>
        </p:txBody>
      </p:sp>
      <p:sp>
        <p:nvSpPr>
          <p:cNvPr id="12" name="Down Arrow 11"/>
          <p:cNvSpPr/>
          <p:nvPr/>
        </p:nvSpPr>
        <p:spPr>
          <a:xfrm>
            <a:off x="6160168" y="5058971"/>
            <a:ext cx="462012" cy="56218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5099" y="5703127"/>
            <a:ext cx="972150" cy="97215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2427204" y="2367461"/>
                <a:ext cx="2419701" cy="110799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200" dirty="0" smtClean="0"/>
                  <a:t>5 problems</a:t>
                </a:r>
              </a:p>
              <a:p>
                <a:r>
                  <a:rPr lang="en-US" sz="2200" dirty="0" smtClean="0"/>
                  <a:t>Test multiplication: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𝑧</m:t>
                      </m:r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7204" y="2367461"/>
                <a:ext cx="2419701" cy="1107996"/>
              </a:xfrm>
              <a:prstGeom prst="rect">
                <a:avLst/>
              </a:prstGeom>
              <a:blipFill rotWithShape="0">
                <a:blip r:embed="rId6"/>
                <a:stretch>
                  <a:fillRect l="-3275" t="-3297" r="-2267" b="-27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24977-9CEC-440F-A1BF-40CC258098F9}" type="slidenum">
              <a:rPr lang="en-US" smtClean="0"/>
              <a:t>9</a:t>
            </a:fld>
            <a:endParaRPr lang="en-US"/>
          </a:p>
        </p:txBody>
      </p:sp>
      <p:sp>
        <p:nvSpPr>
          <p:cNvPr id="16" name="Round Same Side Corner Rectangle 15"/>
          <p:cNvSpPr/>
          <p:nvPr/>
        </p:nvSpPr>
        <p:spPr>
          <a:xfrm>
            <a:off x="4720607" y="4142606"/>
            <a:ext cx="3341132" cy="723546"/>
          </a:xfrm>
          <a:prstGeom prst="round2SameRect">
            <a:avLst>
              <a:gd name="adj1" fmla="val 0"/>
              <a:gd name="adj2" fmla="val 1842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Language Generation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140624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olarized">
  <a:themeElements>
    <a:clrScheme name="Solarized">
      <a:dk1>
        <a:srgbClr val="002B36"/>
      </a:dk1>
      <a:lt1>
        <a:srgbClr val="FDF6E3"/>
      </a:lt1>
      <a:dk2>
        <a:srgbClr val="073642"/>
      </a:dk2>
      <a:lt2>
        <a:srgbClr val="EEE8D5"/>
      </a:lt2>
      <a:accent1>
        <a:srgbClr val="268BD2"/>
      </a:accent1>
      <a:accent2>
        <a:srgbClr val="CB4B16"/>
      </a:accent2>
      <a:accent3>
        <a:srgbClr val="6C71C4"/>
      </a:accent3>
      <a:accent4>
        <a:srgbClr val="B58900"/>
      </a:accent4>
      <a:accent5>
        <a:srgbClr val="2AA198"/>
      </a:accent5>
      <a:accent6>
        <a:srgbClr val="859900"/>
      </a:accent6>
      <a:hlink>
        <a:srgbClr val="268BD2"/>
      </a:hlink>
      <a:folHlink>
        <a:srgbClr val="D33682"/>
      </a:folHlink>
    </a:clrScheme>
    <a:fontScheme name="Custom 1">
      <a:majorFont>
        <a:latin typeface="Gill Sans MT"/>
        <a:ea typeface=""/>
        <a:cs typeface=""/>
      </a:majorFont>
      <a:minorFont>
        <a:latin typeface="Gill Sans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AF3ED824-F1B0-4935-8E2A-EA2A1217E3A2}" vid="{DB262195-D7FB-4297-A0C2-33C2EFB31047}"/>
    </a:ext>
  </a:extLst>
</a:theme>
</file>

<file path=ppt/theme/theme3.xml><?xml version="1.0" encoding="utf-8"?>
<a:theme xmlns:a="http://schemas.openxmlformats.org/drawingml/2006/main" name="1_Solarized">
  <a:themeElements>
    <a:clrScheme name="Solarized">
      <a:dk1>
        <a:srgbClr val="002B36"/>
      </a:dk1>
      <a:lt1>
        <a:srgbClr val="FDF6E3"/>
      </a:lt1>
      <a:dk2>
        <a:srgbClr val="073642"/>
      </a:dk2>
      <a:lt2>
        <a:srgbClr val="EEE8D5"/>
      </a:lt2>
      <a:accent1>
        <a:srgbClr val="268BD2"/>
      </a:accent1>
      <a:accent2>
        <a:srgbClr val="CB4B16"/>
      </a:accent2>
      <a:accent3>
        <a:srgbClr val="6C71C4"/>
      </a:accent3>
      <a:accent4>
        <a:srgbClr val="B58900"/>
      </a:accent4>
      <a:accent5>
        <a:srgbClr val="2AA198"/>
      </a:accent5>
      <a:accent6>
        <a:srgbClr val="859900"/>
      </a:accent6>
      <a:hlink>
        <a:srgbClr val="268BD2"/>
      </a:hlink>
      <a:folHlink>
        <a:srgbClr val="D33682"/>
      </a:folHlink>
    </a:clrScheme>
    <a:fontScheme name="Custom 1">
      <a:majorFont>
        <a:latin typeface="Gill Sans MT"/>
        <a:ea typeface=""/>
        <a:cs typeface=""/>
      </a:majorFont>
      <a:minorFont>
        <a:latin typeface="Gill Sans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AF3ED824-F1B0-4935-8E2A-EA2A1217E3A2}" vid="{DB262195-D7FB-4297-A0C2-33C2EFB31047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TM02900743[[fn=Organic]]</Template>
  <TotalTime>652</TotalTime>
  <Words>1789</Words>
  <Application>Microsoft Office PowerPoint</Application>
  <PresentationFormat>Widescreen</PresentationFormat>
  <Paragraphs>422</Paragraphs>
  <Slides>51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51</vt:i4>
      </vt:variant>
    </vt:vector>
  </HeadingPairs>
  <TitlesOfParts>
    <vt:vector size="64" baseType="lpstr">
      <vt:lpstr>Arial</vt:lpstr>
      <vt:lpstr>Calibri</vt:lpstr>
      <vt:lpstr>Calibri Light</vt:lpstr>
      <vt:lpstr>Cambria Math</vt:lpstr>
      <vt:lpstr>Consolas</vt:lpstr>
      <vt:lpstr>Gill Sans MT</vt:lpstr>
      <vt:lpstr>Inconsolata-zi4r</vt:lpstr>
      <vt:lpstr>Open Sans</vt:lpstr>
      <vt:lpstr>Wingdings</vt:lpstr>
      <vt:lpstr>Wingdings 2</vt:lpstr>
      <vt:lpstr>HDOfficeLightV0</vt:lpstr>
      <vt:lpstr>Solarized</vt:lpstr>
      <vt:lpstr>1_Solarized</vt:lpstr>
      <vt:lpstr>Personalized Mathematical Word Problem Generation</vt:lpstr>
      <vt:lpstr>Word Problems</vt:lpstr>
      <vt:lpstr>Word Problems</vt:lpstr>
      <vt:lpstr>Word Problems</vt:lpstr>
      <vt:lpstr>Word Problems</vt:lpstr>
      <vt:lpstr>Computer-Aided Pedagogy</vt:lpstr>
      <vt:lpstr>Workflow</vt:lpstr>
      <vt:lpstr>PowerPoint Presentation</vt:lpstr>
      <vt:lpstr>Workflow</vt:lpstr>
      <vt:lpstr>Problem Generator</vt:lpstr>
      <vt:lpstr>Problem Generator</vt:lpstr>
      <vt:lpstr>PowerPoint Presentation</vt:lpstr>
      <vt:lpstr>Problem Logic Generation</vt:lpstr>
      <vt:lpstr>Step 1: Equation</vt:lpstr>
      <vt:lpstr>Step 2: Plot Relations</vt:lpstr>
      <vt:lpstr>Step 2: Plot Relations</vt:lpstr>
      <vt:lpstr>Step 2: Plot Relations</vt:lpstr>
      <vt:lpstr>Step 2: Plot Relations</vt:lpstr>
      <vt:lpstr>Answer Set Programming Illustration: Graph Coloring</vt:lpstr>
      <vt:lpstr>Ontology</vt:lpstr>
      <vt:lpstr>PowerPoint Presentation</vt:lpstr>
      <vt:lpstr>Ontology helps us generate plausible situations …but plausible situation ≠ engaging narrative!</vt:lpstr>
      <vt:lpstr>Step 3: Discourse Tropes</vt:lpstr>
      <vt:lpstr>Step 3: Discourse Tropes</vt:lpstr>
      <vt:lpstr>Discourse trope validation</vt:lpstr>
      <vt:lpstr>Discourse trope validation</vt:lpstr>
      <vt:lpstr>Saturation technique</vt:lpstr>
      <vt:lpstr>Saturation technique</vt:lpstr>
      <vt:lpstr>Saturation technique</vt:lpstr>
      <vt:lpstr>Saturation technique</vt:lpstr>
      <vt:lpstr>Saturation technique</vt:lpstr>
      <vt:lpstr>Saturation technique</vt:lpstr>
      <vt:lpstr>Saturation technique</vt:lpstr>
      <vt:lpstr>Saturation technique</vt:lpstr>
      <vt:lpstr>Saturation technique</vt:lpstr>
      <vt:lpstr>Problem Generator</vt:lpstr>
      <vt:lpstr>Natural Language Generation</vt:lpstr>
      <vt:lpstr>Natural Language Generation: Entity References</vt:lpstr>
      <vt:lpstr>Final problem</vt:lpstr>
      <vt:lpstr>Evaluation</vt:lpstr>
      <vt:lpstr>Mathematical applicability</vt:lpstr>
      <vt:lpstr>Linguistic comprehensibility</vt:lpstr>
      <vt:lpstr>Summary</vt:lpstr>
      <vt:lpstr>Backup</vt:lpstr>
      <vt:lpstr>Plot generation as Graph isomorphism</vt:lpstr>
      <vt:lpstr>Plot generation as Graph isomorphism</vt:lpstr>
      <vt:lpstr>Plot generation as Graph isomorphism</vt:lpstr>
      <vt:lpstr>Plot generation as Graph isomorphism</vt:lpstr>
      <vt:lpstr>Plot generation as Graph isomorphism</vt:lpstr>
      <vt:lpstr>Linguistic comprehensibility</vt:lpstr>
      <vt:lpstr>Equation generation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Alex Polozov</dc:creator>
  <cp:lastModifiedBy>Alex Polozov</cp:lastModifiedBy>
  <cp:revision>109</cp:revision>
  <dcterms:created xsi:type="dcterms:W3CDTF">2015-07-24T01:39:51Z</dcterms:created>
  <dcterms:modified xsi:type="dcterms:W3CDTF">2015-07-28T18:45:50Z</dcterms:modified>
</cp:coreProperties>
</file>