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82" r:id="rId3"/>
    <p:sldId id="260" r:id="rId4"/>
    <p:sldId id="275" r:id="rId5"/>
    <p:sldId id="274" r:id="rId6"/>
    <p:sldId id="258" r:id="rId7"/>
    <p:sldId id="259" r:id="rId8"/>
    <p:sldId id="285" r:id="rId9"/>
    <p:sldId id="286" r:id="rId10"/>
    <p:sldId id="278" r:id="rId11"/>
    <p:sldId id="279" r:id="rId12"/>
    <p:sldId id="276" r:id="rId13"/>
    <p:sldId id="284" r:id="rId14"/>
    <p:sldId id="280" r:id="rId15"/>
    <p:sldId id="263" r:id="rId16"/>
    <p:sldId id="264" r:id="rId17"/>
    <p:sldId id="265" r:id="rId18"/>
    <p:sldId id="266" r:id="rId19"/>
    <p:sldId id="267" r:id="rId20"/>
    <p:sldId id="268" r:id="rId21"/>
    <p:sldId id="281" r:id="rId22"/>
    <p:sldId id="287" r:id="rId23"/>
    <p:sldId id="288" r:id="rId24"/>
    <p:sldId id="269" r:id="rId25"/>
    <p:sldId id="270" r:id="rId26"/>
    <p:sldId id="271" r:id="rId27"/>
    <p:sldId id="283" r:id="rId28"/>
    <p:sldId id="290" r:id="rId29"/>
    <p:sldId id="291" r:id="rId30"/>
    <p:sldId id="292" r:id="rId31"/>
    <p:sldId id="293" r:id="rId32"/>
    <p:sldId id="289" r:id="rId33"/>
    <p:sldId id="294" r:id="rId34"/>
    <p:sldId id="299" r:id="rId35"/>
    <p:sldId id="295" r:id="rId36"/>
    <p:sldId id="297" r:id="rId37"/>
    <p:sldId id="298" r:id="rId38"/>
    <p:sldId id="296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0" autoAdjust="0"/>
    <p:restoredTop sz="89845" autoAdjust="0"/>
  </p:normalViewPr>
  <p:slideViewPr>
    <p:cSldViewPr>
      <p:cViewPr varScale="1">
        <p:scale>
          <a:sx n="87" d="100"/>
          <a:sy n="87" d="100"/>
        </p:scale>
        <p:origin x="-16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1286D-B978-488D-95E0-C81F0386F41D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DDEA5-0896-45CB-B526-14A00A6A79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87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5DDEA5-0896-45CB-B526-14A00A6A79A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5DDEA5-0896-45CB-B526-14A00A6A79A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C349E-C7CC-4EDB-A1E0-03B214A13778}" type="datetimeFigureOut">
              <a:rPr lang="en-US" smtClean="0"/>
              <a:pPr/>
              <a:t>6/13/14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67305-BBCD-472A-9CEA-157C6BDA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gif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2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04800" y="685800"/>
            <a:ext cx="8458200" cy="2209800"/>
          </a:xfrm>
        </p:spPr>
        <p:txBody>
          <a:bodyPr>
            <a:normAutofit/>
          </a:bodyPr>
          <a:lstStyle/>
          <a:p>
            <a:r>
              <a:rPr lang="en-US" dirty="0" smtClean="0"/>
              <a:t>Teaching Finite Automata with </a:t>
            </a:r>
            <a:r>
              <a:rPr lang="en-US" dirty="0" err="1" smtClean="0"/>
              <a:t>AutomataTutor</a:t>
            </a:r>
            <a:endParaRPr lang="en-US" b="1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04800" y="2819400"/>
            <a:ext cx="8610600" cy="1482725"/>
          </a:xfrm>
        </p:spPr>
        <p:txBody>
          <a:bodyPr/>
          <a:lstStyle/>
          <a:p>
            <a:r>
              <a:rPr lang="en-US" sz="2800" dirty="0" smtClean="0"/>
              <a:t>Rajeev </a:t>
            </a:r>
            <a:r>
              <a:rPr lang="en-US" sz="2800" dirty="0" err="1" smtClean="0"/>
              <a:t>Alur</a:t>
            </a:r>
            <a:r>
              <a:rPr lang="en-US" sz="2800" dirty="0" smtClean="0"/>
              <a:t> (Penn), </a:t>
            </a:r>
            <a:r>
              <a:rPr lang="en-US" sz="2800" b="1" dirty="0" smtClean="0">
                <a:solidFill>
                  <a:schemeClr val="tx1"/>
                </a:solidFill>
              </a:rPr>
              <a:t>Loris D’Antoni </a:t>
            </a:r>
            <a:r>
              <a:rPr lang="en-US" sz="2800" dirty="0" smtClean="0"/>
              <a:t>(Penn), Sumit Gulwani (MSR), </a:t>
            </a:r>
            <a:r>
              <a:rPr lang="en-US" sz="2800" dirty="0" err="1" smtClean="0"/>
              <a:t>Bjoern</a:t>
            </a:r>
            <a:r>
              <a:rPr lang="en-US" sz="2800" dirty="0" smtClean="0"/>
              <a:t> Hartmann (Berkeley), </a:t>
            </a:r>
            <a:r>
              <a:rPr lang="en-US" sz="2800" dirty="0" err="1" smtClean="0"/>
              <a:t>Dileep</a:t>
            </a:r>
            <a:r>
              <a:rPr lang="en-US" sz="2800" dirty="0" smtClean="0"/>
              <a:t> </a:t>
            </a:r>
            <a:r>
              <a:rPr lang="en-US" sz="2800" dirty="0" err="1" smtClean="0"/>
              <a:t>Kini</a:t>
            </a:r>
            <a:r>
              <a:rPr lang="en-US" sz="2800" dirty="0" smtClean="0"/>
              <a:t> (UIUC), Mahesh </a:t>
            </a:r>
            <a:r>
              <a:rPr lang="en-US" sz="2800" dirty="0" err="1" smtClean="0"/>
              <a:t>Viswanathan</a:t>
            </a:r>
            <a:r>
              <a:rPr lang="en-US" sz="2800" dirty="0" smtClean="0"/>
              <a:t> (UIUC)</a:t>
            </a:r>
          </a:p>
          <a:p>
            <a:endParaRPr lang="en-US" dirty="0"/>
          </a:p>
        </p:txBody>
      </p:sp>
      <p:pic>
        <p:nvPicPr>
          <p:cNvPr id="6" name="Picture 2" descr="ExCAPE: Expeditions in Computer Augmented Program Engineering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024" y="5315952"/>
            <a:ext cx="2949341" cy="105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3982" y="4446909"/>
            <a:ext cx="2335938" cy="7588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30353" y="4454775"/>
            <a:ext cx="1527447" cy="16041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5078" y="4419600"/>
            <a:ext cx="3397922" cy="6439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" y="5378451"/>
            <a:ext cx="3045020" cy="845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2819400"/>
            <a:ext cx="8229600" cy="167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sz="4400" dirty="0" smtClean="0">
                <a:solidFill>
                  <a:srgbClr val="000000"/>
                </a:solidFill>
                <a:ea typeface="MS PGothic" pitchFamily="34" charset="-128"/>
              </a:rPr>
              <a:t>How does it work?</a:t>
            </a:r>
            <a:endParaRPr lang="en-US" altLang="ja-JP" sz="1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4038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ja-JP" sz="4800" b="1" dirty="0" smtClean="0">
                <a:solidFill>
                  <a:srgbClr val="000000"/>
                </a:solidFill>
                <a:ea typeface="MS PGothic" pitchFamily="34" charset="-128"/>
              </a:rPr>
              <a:t>3 types of mistakes:</a:t>
            </a:r>
          </a:p>
          <a:p>
            <a:pPr marL="976313" indent="-742950">
              <a:buFont typeface="+mj-lt"/>
              <a:buAutoNum type="arabicPeriod"/>
            </a:pPr>
            <a:r>
              <a:rPr lang="en-US" altLang="ja-JP" sz="4400" dirty="0" smtClean="0">
                <a:solidFill>
                  <a:srgbClr val="000000"/>
                </a:solidFill>
                <a:ea typeface="MS PGothic" pitchFamily="34" charset="-128"/>
              </a:rPr>
              <a:t>Problem syntactic mistake</a:t>
            </a:r>
          </a:p>
          <a:p>
            <a:pPr marL="1147763" lvl="1" indent="-514350">
              <a:buNone/>
            </a:pPr>
            <a:r>
              <a:rPr lang="en-US" altLang="ja-JP" dirty="0" smtClean="0">
                <a:solidFill>
                  <a:srgbClr val="000000"/>
                </a:solidFill>
                <a:ea typeface="MS PGothic" pitchFamily="34" charset="-128"/>
              </a:rPr>
              <a:t>		You solved a slightly different problem</a:t>
            </a:r>
          </a:p>
          <a:p>
            <a:pPr marL="976313" indent="-742950">
              <a:buFont typeface="+mj-lt"/>
              <a:buAutoNum type="arabicPeriod"/>
            </a:pPr>
            <a:r>
              <a:rPr lang="en-US" altLang="ja-JP" sz="4400" dirty="0" smtClean="0">
                <a:solidFill>
                  <a:srgbClr val="000000"/>
                </a:solidFill>
                <a:ea typeface="MS PGothic" pitchFamily="34" charset="-128"/>
              </a:rPr>
              <a:t>Solution syntactic mistake</a:t>
            </a:r>
          </a:p>
          <a:p>
            <a:pPr marL="1147763" lvl="1" indent="-514350">
              <a:buNone/>
            </a:pPr>
            <a:r>
              <a:rPr lang="en-US" altLang="ja-JP" dirty="0" smtClean="0">
                <a:solidFill>
                  <a:srgbClr val="000000"/>
                </a:solidFill>
                <a:ea typeface="MS PGothic" pitchFamily="34" charset="-128"/>
              </a:rPr>
              <a:t>		There is a </a:t>
            </a:r>
            <a:r>
              <a:rPr lang="en-US" altLang="ja-JP" i="1" dirty="0" smtClean="0">
                <a:solidFill>
                  <a:srgbClr val="000000"/>
                </a:solidFill>
                <a:ea typeface="MS PGothic" pitchFamily="34" charset="-128"/>
              </a:rPr>
              <a:t>typo</a:t>
            </a:r>
            <a:r>
              <a:rPr lang="en-US" altLang="ja-JP" dirty="0" smtClean="0">
                <a:solidFill>
                  <a:srgbClr val="000000"/>
                </a:solidFill>
                <a:ea typeface="MS PGothic" pitchFamily="34" charset="-128"/>
              </a:rPr>
              <a:t> in your solution</a:t>
            </a:r>
            <a:endParaRPr lang="en-US" altLang="ja-JP" sz="4000" dirty="0" smtClean="0">
              <a:solidFill>
                <a:srgbClr val="000000"/>
              </a:solidFill>
              <a:ea typeface="MS PGothic" pitchFamily="34" charset="-128"/>
            </a:endParaRPr>
          </a:p>
          <a:p>
            <a:pPr marL="976313" indent="-742950">
              <a:buFont typeface="+mj-lt"/>
              <a:buAutoNum type="arabicPeriod"/>
            </a:pPr>
            <a:r>
              <a:rPr lang="en-US" altLang="ja-JP" sz="4400" dirty="0" smtClean="0">
                <a:solidFill>
                  <a:srgbClr val="000000"/>
                </a:solidFill>
                <a:ea typeface="MS PGothic" pitchFamily="34" charset="-128"/>
              </a:rPr>
              <a:t>Solution semantic mistake</a:t>
            </a:r>
          </a:p>
          <a:p>
            <a:pPr marL="1147763" lvl="1" indent="-514350">
              <a:buNone/>
            </a:pPr>
            <a:r>
              <a:rPr lang="en-US" altLang="ja-JP" sz="2600" dirty="0" smtClean="0">
                <a:solidFill>
                  <a:srgbClr val="000000"/>
                </a:solidFill>
                <a:ea typeface="MS PGothic" pitchFamily="34" charset="-128"/>
              </a:rPr>
              <a:t>		Your solution is wrong on few test cases</a:t>
            </a:r>
          </a:p>
          <a:p>
            <a:endParaRPr lang="en-US" altLang="ja-JP" sz="1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/>
              <a:t>1. Problem Syntactic Mistake</a:t>
            </a:r>
            <a:endParaRPr lang="en-US" b="1" dirty="0"/>
          </a:p>
        </p:txBody>
      </p:sp>
      <p:pic>
        <p:nvPicPr>
          <p:cNvPr id="6" name="Picture 10" descr="Screen Shot 2013-05-29 at 11.01.38 P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0"/>
            <a:ext cx="7583488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819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ea typeface="MS PGothic" pitchFamily="34" charset="-128"/>
              </a:rPr>
              <a:t>The problem description was</a:t>
            </a:r>
          </a:p>
          <a:p>
            <a:pPr algn="ctr">
              <a:buNone/>
            </a:pP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{ </a:t>
            </a:r>
            <a:r>
              <a:rPr lang="en-US" i="1" dirty="0" smtClean="0">
                <a:solidFill>
                  <a:schemeClr val="tx1"/>
                </a:solidFill>
                <a:ea typeface="MS PGothic" pitchFamily="34" charset="-128"/>
              </a:rPr>
              <a:t>s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| </a:t>
            </a:r>
            <a:r>
              <a:rPr lang="en-US" altLang="en-US" dirty="0" smtClean="0">
                <a:solidFill>
                  <a:schemeClr val="tx1"/>
                </a:solidFill>
                <a:ea typeface="MS PGothic" pitchFamily="34" charset="-128"/>
              </a:rPr>
              <a:t>‘</a:t>
            </a:r>
            <a:r>
              <a:rPr lang="en-US" altLang="ja-JP" i="1" dirty="0" err="1" smtClean="0">
                <a:solidFill>
                  <a:schemeClr val="tx1"/>
                </a:solidFill>
              </a:rPr>
              <a:t>ab</a:t>
            </a:r>
            <a:r>
              <a:rPr lang="en-US" altLang="en-US" dirty="0" smtClean="0">
                <a:solidFill>
                  <a:schemeClr val="tx1"/>
                </a:solidFill>
                <a:ea typeface="MS PGothic" pitchFamily="34" charset="-128"/>
              </a:rPr>
              <a:t>’</a:t>
            </a:r>
            <a:r>
              <a:rPr lang="en-US" altLang="ja-JP" dirty="0" smtClean="0">
                <a:solidFill>
                  <a:schemeClr val="tx1"/>
                </a:solidFill>
              </a:rPr>
              <a:t> appears in </a:t>
            </a:r>
            <a:r>
              <a:rPr lang="en-US" altLang="ja-JP" i="1" dirty="0" smtClean="0">
                <a:solidFill>
                  <a:schemeClr val="tx1"/>
                </a:solidFill>
              </a:rPr>
              <a:t>s</a:t>
            </a:r>
            <a:r>
              <a:rPr lang="en-US" altLang="ja-JP" dirty="0" smtClean="0">
                <a:solidFill>
                  <a:schemeClr val="tx1"/>
                </a:solidFill>
              </a:rPr>
              <a:t> exactly </a:t>
            </a:r>
            <a:r>
              <a:rPr lang="en-US" altLang="ja-JP" i="1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 times }</a:t>
            </a:r>
            <a:endParaRPr lang="en-US" altLang="ja-JP" sz="9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ea typeface="MS PGothic" pitchFamily="34" charset="-128"/>
              </a:rPr>
              <a:t>The student instead drew DFA for</a:t>
            </a:r>
          </a:p>
          <a:p>
            <a:pPr algn="ctr">
              <a:buNone/>
            </a:pPr>
            <a:r>
              <a:rPr lang="en-US" dirty="0" smtClean="0">
                <a:ea typeface="MS PGothic" pitchFamily="34" charset="-128"/>
              </a:rPr>
              <a:t>{ </a:t>
            </a:r>
            <a:r>
              <a:rPr lang="en-US" i="1" dirty="0" smtClean="0">
                <a:ea typeface="MS PGothic" pitchFamily="34" charset="-128"/>
              </a:rPr>
              <a:t>s</a:t>
            </a:r>
            <a:r>
              <a:rPr lang="en-US" dirty="0" smtClean="0">
                <a:ea typeface="MS PGothic" pitchFamily="34" charset="-128"/>
              </a:rPr>
              <a:t> | </a:t>
            </a:r>
            <a:r>
              <a:rPr lang="en-US" altLang="en-US" dirty="0" smtClean="0">
                <a:ea typeface="MS PGothic" pitchFamily="34" charset="-128"/>
              </a:rPr>
              <a:t>‘</a:t>
            </a:r>
            <a:r>
              <a:rPr lang="en-US" altLang="ja-JP" i="1" dirty="0" err="1" smtClean="0"/>
              <a:t>ab</a:t>
            </a:r>
            <a:r>
              <a:rPr lang="en-US" altLang="en-US" dirty="0" smtClean="0">
                <a:ea typeface="MS PGothic" pitchFamily="34" charset="-128"/>
              </a:rPr>
              <a:t>’</a:t>
            </a:r>
            <a:r>
              <a:rPr lang="en-US" altLang="ja-JP" dirty="0" smtClean="0"/>
              <a:t> appears in </a:t>
            </a:r>
            <a:r>
              <a:rPr lang="en-US" altLang="ja-JP" i="1" dirty="0" smtClean="0"/>
              <a:t>s</a:t>
            </a:r>
            <a:r>
              <a:rPr lang="en-US" altLang="ja-JP" dirty="0" smtClean="0"/>
              <a:t> </a:t>
            </a:r>
            <a:r>
              <a:rPr lang="en-US" altLang="ja-JP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at least </a:t>
            </a:r>
            <a:r>
              <a:rPr lang="en-US" altLang="ja-JP" i="1" dirty="0" smtClean="0"/>
              <a:t>2</a:t>
            </a:r>
            <a:r>
              <a:rPr lang="en-US" altLang="ja-JP" dirty="0" smtClean="0"/>
              <a:t> times }</a:t>
            </a:r>
            <a:endParaRPr lang="en-US" altLang="ja-JP" sz="900" dirty="0" smtClean="0"/>
          </a:p>
          <a:p>
            <a:pPr>
              <a:buNone/>
            </a:pPr>
            <a:r>
              <a:rPr lang="en-US" sz="2800" b="1" dirty="0" smtClean="0"/>
              <a:t>INTUITION</a:t>
            </a:r>
            <a:r>
              <a:rPr lang="en-US" sz="2800" dirty="0" smtClean="0"/>
              <a:t>: find the distance between the two language descriptions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US" dirty="0" smtClean="0"/>
              <a:t>Feedback via Synthesis</a:t>
            </a:r>
            <a:endParaRPr lang="en-US" dirty="0"/>
          </a:p>
        </p:txBody>
      </p:sp>
      <p:pic>
        <p:nvPicPr>
          <p:cNvPr id="4" name="Picture 7" descr="Screen Shot 2013-05-29 at 10.56.02 P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47800"/>
            <a:ext cx="357055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Screen Shot 2013-05-29 at 11.01.38 PM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371600"/>
            <a:ext cx="310321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676400" y="5725180"/>
            <a:ext cx="609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dirty="0">
                <a:ea typeface="MS PGothic" pitchFamily="34" charset="-128"/>
              </a:rPr>
              <a:t>{ </a:t>
            </a:r>
            <a:r>
              <a:rPr lang="en-US" sz="2800" i="1" dirty="0">
                <a:ea typeface="MS PGothic" pitchFamily="34" charset="-128"/>
              </a:rPr>
              <a:t>s</a:t>
            </a:r>
            <a:r>
              <a:rPr lang="en-US" sz="2800" dirty="0">
                <a:ea typeface="MS PGothic" pitchFamily="34" charset="-128"/>
              </a:rPr>
              <a:t> | </a:t>
            </a:r>
            <a:r>
              <a:rPr lang="en-US" altLang="en-US" sz="2800" dirty="0">
                <a:ea typeface="MS PGothic" pitchFamily="34" charset="-128"/>
              </a:rPr>
              <a:t>‘</a:t>
            </a:r>
            <a:r>
              <a:rPr lang="en-US" altLang="ja-JP" sz="2800" i="1" dirty="0" err="1"/>
              <a:t>ab</a:t>
            </a:r>
            <a:r>
              <a:rPr lang="en-US" altLang="en-US" sz="2800" dirty="0">
                <a:ea typeface="MS PGothic" pitchFamily="34" charset="-128"/>
              </a:rPr>
              <a:t>’</a:t>
            </a:r>
            <a:r>
              <a:rPr lang="en-US" altLang="ja-JP" sz="2800" dirty="0"/>
              <a:t> appears in </a:t>
            </a:r>
            <a:r>
              <a:rPr lang="en-US" altLang="ja-JP" sz="2800" i="1" dirty="0"/>
              <a:t>s</a:t>
            </a:r>
            <a:r>
              <a:rPr lang="en-US" altLang="ja-JP" sz="2800" dirty="0"/>
              <a:t> </a:t>
            </a:r>
            <a:r>
              <a:rPr lang="en-US" altLang="ja-JP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at least </a:t>
            </a:r>
            <a:r>
              <a:rPr lang="en-US" altLang="ja-JP" sz="2800" i="1" dirty="0"/>
              <a:t>2</a:t>
            </a:r>
            <a:r>
              <a:rPr lang="en-US" altLang="ja-JP" sz="2800" dirty="0"/>
              <a:t> times }</a:t>
            </a:r>
            <a:endParaRPr lang="en-US" altLang="ja-JP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1553395" y="2895600"/>
            <a:ext cx="218040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indOf</a:t>
            </a:r>
            <a:r>
              <a:rPr lang="en-US" sz="3200" dirty="0" smtClean="0"/>
              <a:t>(</a:t>
            </a:r>
            <a:r>
              <a:rPr lang="en-US" sz="3200" dirty="0" err="1" smtClean="0"/>
              <a:t>ab</a:t>
            </a:r>
            <a:r>
              <a:rPr lang="en-US" sz="3200" dirty="0" smtClean="0"/>
              <a:t>)=2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5791200" y="2895600"/>
            <a:ext cx="218040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/>
              <a:t>indOf</a:t>
            </a:r>
            <a:r>
              <a:rPr lang="en-US" sz="3200" dirty="0" smtClean="0"/>
              <a:t>(</a:t>
            </a:r>
            <a:r>
              <a:rPr lang="en-US" sz="3200" dirty="0" err="1" smtClean="0"/>
              <a:t>ab</a:t>
            </a:r>
            <a:r>
              <a:rPr lang="en-US" sz="3200" dirty="0" smtClean="0"/>
              <a:t>)≥2</a:t>
            </a:r>
            <a:endParaRPr lang="en-US" sz="3200" dirty="0"/>
          </a:p>
        </p:txBody>
      </p:sp>
      <p:cxnSp>
        <p:nvCxnSpPr>
          <p:cNvPr id="10" name="Straight Arrow Connector 9"/>
          <p:cNvCxnSpPr>
            <a:endCxn id="15" idx="0"/>
          </p:cNvCxnSpPr>
          <p:nvPr/>
        </p:nvCxnSpPr>
        <p:spPr>
          <a:xfrm>
            <a:off x="2590800" y="2133600"/>
            <a:ext cx="0" cy="685800"/>
          </a:xfrm>
          <a:prstGeom prst="straightConnector1">
            <a:avLst/>
          </a:prstGeom>
          <a:ln w="762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14" idx="2"/>
          </p:cNvCxnSpPr>
          <p:nvPr/>
        </p:nvCxnSpPr>
        <p:spPr>
          <a:xfrm>
            <a:off x="6781800" y="2133600"/>
            <a:ext cx="0" cy="685800"/>
          </a:xfrm>
          <a:prstGeom prst="straightConnector1">
            <a:avLst/>
          </a:prstGeom>
          <a:ln w="762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95600" y="2266890"/>
            <a:ext cx="3655543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SYNTHESIZE LOGIC DESCRIPTION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85800" y="1371600"/>
            <a:ext cx="3810000" cy="7620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876800" y="1371600"/>
            <a:ext cx="3810000" cy="7620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85800" y="2819400"/>
            <a:ext cx="3810000" cy="7620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876800" y="2819400"/>
            <a:ext cx="3810000" cy="7620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1752600" y="5638800"/>
            <a:ext cx="5791200" cy="7620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200400" y="4343400"/>
            <a:ext cx="292339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Replace ≥ with = </a:t>
            </a:r>
            <a:endParaRPr lang="en-US" sz="3200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2590800" y="3581400"/>
            <a:ext cx="381000" cy="685800"/>
          </a:xfrm>
          <a:prstGeom prst="straightConnector1">
            <a:avLst/>
          </a:prstGeom>
          <a:ln w="762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400800" y="3581400"/>
            <a:ext cx="381000" cy="685800"/>
          </a:xfrm>
          <a:prstGeom prst="straightConnector1">
            <a:avLst/>
          </a:prstGeom>
          <a:ln w="762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505200" y="3733800"/>
            <a:ext cx="232627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FIND MINIMAL EDIT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743200" y="4267200"/>
            <a:ext cx="3810000" cy="76200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>
            <a:stCxn id="32" idx="2"/>
            <a:endCxn id="25" idx="0"/>
          </p:cNvCxnSpPr>
          <p:nvPr/>
        </p:nvCxnSpPr>
        <p:spPr>
          <a:xfrm>
            <a:off x="4648200" y="5029200"/>
            <a:ext cx="0" cy="609600"/>
          </a:xfrm>
          <a:prstGeom prst="straightConnector1">
            <a:avLst/>
          </a:prstGeom>
          <a:ln w="762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065122" y="5105400"/>
            <a:ext cx="2544712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CONVERT TO ENGLISH</a:t>
            </a:r>
            <a:endParaRPr lang="en-US" sz="20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67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5" grpId="0" animBg="1"/>
      <p:bldP spid="16" grpId="0" animBg="1"/>
      <p:bldP spid="25" grpId="0" animBg="1"/>
      <p:bldP spid="27" grpId="0"/>
      <p:bldP spid="30" grpId="0"/>
      <p:bldP spid="32" grpId="0" animBg="1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05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err="1" smtClean="0">
                <a:solidFill>
                  <a:schemeClr val="tx1"/>
                </a:solidFill>
                <a:ea typeface="MS PGothic" pitchFamily="34" charset="-128"/>
              </a:rPr>
              <a:t>indOf</a:t>
            </a:r>
            <a:r>
              <a:rPr lang="en-US" sz="3600" dirty="0" smtClean="0">
                <a:solidFill>
                  <a:schemeClr val="tx1"/>
                </a:solidFill>
                <a:ea typeface="MS PGothic" pitchFamily="34" charset="-128"/>
              </a:rPr>
              <a:t>(</a:t>
            </a:r>
            <a:r>
              <a:rPr lang="en-US" altLang="en-US" sz="3600" dirty="0" smtClean="0">
                <a:solidFill>
                  <a:schemeClr val="tx1"/>
                </a:solidFill>
                <a:ea typeface="MS PGothic" pitchFamily="34" charset="-128"/>
              </a:rPr>
              <a:t>‘</a:t>
            </a:r>
            <a:r>
              <a:rPr lang="en-US" altLang="ja-JP" sz="3600" i="1" dirty="0" err="1" smtClean="0">
                <a:solidFill>
                  <a:schemeClr val="tx1"/>
                </a:solidFill>
              </a:rPr>
              <a:t>ab</a:t>
            </a:r>
            <a:r>
              <a:rPr lang="en-US" altLang="en-US" sz="3600" dirty="0" smtClean="0">
                <a:solidFill>
                  <a:schemeClr val="tx1"/>
                </a:solidFill>
                <a:ea typeface="MS PGothic" pitchFamily="34" charset="-128"/>
              </a:rPr>
              <a:t>’)</a:t>
            </a:r>
            <a:r>
              <a:rPr lang="en-US" altLang="ja-JP" sz="3600" dirty="0" smtClean="0">
                <a:solidFill>
                  <a:schemeClr val="tx1"/>
                </a:solidFill>
              </a:rPr>
              <a:t>=2 </a:t>
            </a:r>
          </a:p>
          <a:p>
            <a:pPr algn="ctr">
              <a:buNone/>
            </a:pPr>
            <a:endParaRPr lang="en-US" altLang="ja-JP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en-US" altLang="ja-JP" sz="3600" dirty="0" smtClean="0"/>
          </a:p>
          <a:p>
            <a:pPr algn="ctr">
              <a:buNone/>
            </a:pPr>
            <a:endParaRPr lang="en-US" altLang="ja-JP" sz="3600" dirty="0" smtClean="0"/>
          </a:p>
        </p:txBody>
      </p:sp>
      <p:pic>
        <p:nvPicPr>
          <p:cNvPr id="7" name="Picture 7" descr="Screen Shot 2013-05-29 at 10.56.02 P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724400"/>
            <a:ext cx="7540617" cy="128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own Arrow 7"/>
          <p:cNvSpPr/>
          <p:nvPr/>
        </p:nvSpPr>
        <p:spPr>
          <a:xfrm>
            <a:off x="3429000" y="2209800"/>
            <a:ext cx="685800" cy="2057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10800000">
            <a:off x="4953000" y="2209799"/>
            <a:ext cx="685800" cy="1981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90600" y="2514600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Classical algorithm from MSO to DFA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172200" y="28194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??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DFA to Logic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78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Enumerate all the predicates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For each predicate build DFA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Check for equivalence with target DFA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Search pruning and speeding:</a:t>
            </a:r>
          </a:p>
          <a:p>
            <a:r>
              <a:rPr lang="en-US" sz="2800" dirty="0" smtClean="0"/>
              <a:t>Avoid trivially equivalent predicates (A V B, B V A)</a:t>
            </a:r>
          </a:p>
          <a:p>
            <a:r>
              <a:rPr lang="en-US" sz="2800" dirty="0" smtClean="0"/>
              <a:t>Approximate equivalence using set of test strings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/>
              <a:t>2. Solution Syntactic Mistake</a:t>
            </a:r>
            <a:endParaRPr lang="en-US" b="1" dirty="0"/>
          </a:p>
        </p:txBody>
      </p:sp>
      <p:pic>
        <p:nvPicPr>
          <p:cNvPr id="5" name="Picture 13" descr="Screen Shot 2013-05-29 at 11.13.03 P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52600"/>
            <a:ext cx="8107362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 flipV="1">
            <a:off x="6172200" y="3048000"/>
            <a:ext cx="685800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62400" y="419100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 student forgot one final state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609600" y="54102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en-US" sz="2400" b="1" dirty="0" smtClean="0"/>
              <a:t>INTUITION</a:t>
            </a:r>
            <a:r>
              <a:rPr lang="en-US" sz="2400" dirty="0" smtClean="0"/>
              <a:t>: find the smallest number of syntactic modification to fix solutions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DFA Edit Difference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78363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n-US" dirty="0" smtClean="0"/>
              <a:t>Compute DFA edit distance:</a:t>
            </a:r>
          </a:p>
          <a:p>
            <a:pPr marL="971550" lvl="1" indent="-571500">
              <a:defRPr/>
            </a:pPr>
            <a:r>
              <a:rPr lang="en-US" dirty="0" smtClean="0"/>
              <a:t>Number of edits necessary to transform the DFA into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dirty="0" smtClean="0"/>
              <a:t> correct one</a:t>
            </a:r>
          </a:p>
          <a:p>
            <a:pPr marL="571500" indent="-571500">
              <a:buNone/>
              <a:defRPr/>
            </a:pPr>
            <a:r>
              <a:rPr lang="en-US" dirty="0" smtClean="0"/>
              <a:t>An edit is</a:t>
            </a:r>
          </a:p>
          <a:p>
            <a:pPr marL="845820" lvl="1" indent="-571500">
              <a:defRPr/>
            </a:pPr>
            <a:r>
              <a:rPr lang="en-US" dirty="0" smtClean="0"/>
              <a:t>Make a state (non)final </a:t>
            </a:r>
          </a:p>
          <a:p>
            <a:pPr marL="845820" lvl="1" indent="-571500">
              <a:defRPr/>
            </a:pPr>
            <a:r>
              <a:rPr lang="en-US" dirty="0" smtClean="0"/>
              <a:t>Add a new state</a:t>
            </a:r>
          </a:p>
          <a:p>
            <a:pPr marL="845820" lvl="1" indent="-571500">
              <a:defRPr/>
            </a:pPr>
            <a:r>
              <a:rPr lang="en-US" dirty="0" smtClean="0"/>
              <a:t>Redirect a transition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DFA Edit Difference: </a:t>
            </a:r>
            <a:br>
              <a:rPr lang="en-US" dirty="0" smtClean="0"/>
            </a:br>
            <a:r>
              <a:rPr lang="en-US" dirty="0" smtClean="0"/>
              <a:t>How to compute it?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7356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dirty="0" smtClean="0"/>
              <a:t>We try every possible edit and check for equivalence</a:t>
            </a:r>
          </a:p>
          <a:p>
            <a:pPr marL="744538" indent="-341313">
              <a:tabLst>
                <a:tab pos="690563" algn="l"/>
              </a:tabLst>
              <a:defRPr/>
            </a:pPr>
            <a:r>
              <a:rPr lang="en-US" dirty="0" smtClean="0"/>
              <a:t>Speed up equivalence by using test set of strings</a:t>
            </a:r>
          </a:p>
          <a:p>
            <a:pPr marL="744538" indent="-341313">
              <a:tabLst>
                <a:tab pos="690563" algn="l"/>
              </a:tabLst>
              <a:defRPr/>
            </a:pPr>
            <a:r>
              <a:rPr lang="en-US" dirty="0" smtClean="0"/>
              <a:t>The problem of finding DFAED is in NP </a:t>
            </a:r>
            <a:br>
              <a:rPr lang="en-US" dirty="0" smtClean="0"/>
            </a:br>
            <a:r>
              <a:rPr lang="en-US" dirty="0" smtClean="0"/>
              <a:t>(is it NP-hard?)</a:t>
            </a:r>
          </a:p>
          <a:p>
            <a:pPr>
              <a:defRPr/>
            </a:pPr>
            <a:endParaRPr lang="en-US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/>
              <a:t>3. Solution Semantic Mistake</a:t>
            </a:r>
            <a:endParaRPr lang="en-US" b="1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172200" y="3048000"/>
            <a:ext cx="6858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33800" y="396240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 student didn’t see that the ‘a’ loop might not be traversed</a:t>
            </a:r>
            <a:endParaRPr lang="en-US" sz="2400" dirty="0"/>
          </a:p>
        </p:txBody>
      </p:sp>
      <p:pic>
        <p:nvPicPr>
          <p:cNvPr id="6" name="Picture 19" descr="Screen Shot 2013-05-29 at 11.24.01 P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145462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57200" y="5486400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  <a:defRPr/>
            </a:pPr>
            <a:r>
              <a:rPr lang="en-US" sz="2400" b="1" dirty="0" smtClean="0"/>
              <a:t>INTUITION</a:t>
            </a:r>
            <a:r>
              <a:rPr lang="en-US" sz="2400" dirty="0" smtClean="0"/>
              <a:t>: find on how many strings the student is wrong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finite automata?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smtClean="0"/>
              <a:t>Part of any CS </a:t>
            </a:r>
            <a:r>
              <a:rPr lang="en-US" dirty="0" smtClean="0"/>
              <a:t>curriculum</a:t>
            </a:r>
            <a:endParaRPr lang="en-US" dirty="0" smtClean="0"/>
          </a:p>
          <a:p>
            <a:r>
              <a:rPr lang="en-US" dirty="0" err="1" smtClean="0"/>
              <a:t>Regexp</a:t>
            </a:r>
            <a:r>
              <a:rPr lang="en-US" dirty="0" smtClean="0"/>
              <a:t> and other models build on </a:t>
            </a:r>
            <a:r>
              <a:rPr lang="en-US" dirty="0" smtClean="0"/>
              <a:t>automata</a:t>
            </a:r>
          </a:p>
          <a:p>
            <a:r>
              <a:rPr lang="en-US" dirty="0" smtClean="0"/>
              <a:t>Students don’t like Automata</a:t>
            </a:r>
            <a:endParaRPr lang="en-US" dirty="0" smtClean="0"/>
          </a:p>
          <a:p>
            <a:r>
              <a:rPr lang="en-US" dirty="0" smtClean="0"/>
              <a:t>Hard and tedious to grade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Approximate Density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78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S = correct solution	    A = student attempt</a:t>
            </a:r>
          </a:p>
          <a:p>
            <a:pPr>
              <a:buNone/>
            </a:pP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Compute Symmetric Difference: </a:t>
            </a:r>
            <a:r>
              <a:rPr lang="en-US" dirty="0" smtClean="0">
                <a:solidFill>
                  <a:srgbClr val="3366FF"/>
                </a:solidFill>
                <a:ea typeface="MS PGothic" pitchFamily="34" charset="-128"/>
              </a:rPr>
              <a:t>D = S\A U A\S  </a:t>
            </a:r>
          </a:p>
          <a:p>
            <a:r>
              <a:rPr lang="en-US" dirty="0" smtClean="0"/>
              <a:t>Measure relative size of D with respect to S		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Size(D,S) = </a:t>
            </a:r>
            <a:r>
              <a:rPr lang="en-US" dirty="0" smtClean="0">
                <a:solidFill>
                  <a:srgbClr val="3366FF"/>
                </a:solidFill>
                <a:ea typeface="MS PGothic" pitchFamily="34" charset="-128"/>
              </a:rPr>
              <a:t>lim</a:t>
            </a:r>
            <a:r>
              <a:rPr lang="en-US" baseline="-25000" dirty="0" smtClean="0">
                <a:solidFill>
                  <a:srgbClr val="3366FF"/>
                </a:solidFill>
                <a:ea typeface="MS PGothic" pitchFamily="34" charset="-128"/>
              </a:rPr>
              <a:t>n-&gt;∞</a:t>
            </a:r>
            <a:r>
              <a:rPr lang="en-US" dirty="0" smtClean="0">
                <a:solidFill>
                  <a:srgbClr val="3366FF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3366FF"/>
                </a:solidFill>
                <a:ea typeface="MS PGothic" pitchFamily="34" charset="-128"/>
              </a:rPr>
              <a:t>D</a:t>
            </a:r>
            <a:r>
              <a:rPr lang="en-US" baseline="30000" dirty="0" err="1" smtClean="0">
                <a:solidFill>
                  <a:srgbClr val="3366FF"/>
                </a:solidFill>
                <a:ea typeface="MS PGothic" pitchFamily="34" charset="-128"/>
              </a:rPr>
              <a:t>n</a:t>
            </a:r>
            <a:r>
              <a:rPr lang="en-US" dirty="0" smtClean="0">
                <a:solidFill>
                  <a:srgbClr val="3366FF"/>
                </a:solidFill>
                <a:ea typeface="MS PGothic" pitchFamily="34" charset="-128"/>
              </a:rPr>
              <a:t>/</a:t>
            </a:r>
            <a:r>
              <a:rPr lang="en-US" dirty="0" err="1" smtClean="0">
                <a:solidFill>
                  <a:srgbClr val="3366FF"/>
                </a:solidFill>
                <a:ea typeface="MS PGothic" pitchFamily="34" charset="-128"/>
              </a:rPr>
              <a:t>S</a:t>
            </a:r>
            <a:r>
              <a:rPr lang="en-US" baseline="30000" dirty="0" err="1" smtClean="0">
                <a:solidFill>
                  <a:srgbClr val="3366FF"/>
                </a:solidFill>
                <a:ea typeface="MS PGothic" pitchFamily="34" charset="-128"/>
              </a:rPr>
              <a:t>n</a:t>
            </a:r>
            <a:r>
              <a:rPr lang="en-US" baseline="30000" dirty="0" smtClean="0">
                <a:solidFill>
                  <a:srgbClr val="3366FF"/>
                </a:solidFill>
                <a:ea typeface="MS PGothic" pitchFamily="34" charset="-128"/>
              </a:rPr>
              <a:t> </a:t>
            </a:r>
          </a:p>
          <a:p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Size(D,S) </a:t>
            </a:r>
            <a:r>
              <a:rPr lang="en-US" dirty="0" smtClean="0"/>
              <a:t>is not computable in general (the limit oscillates)</a:t>
            </a:r>
          </a:p>
          <a:p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Approximate the limit to finite 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2819400"/>
            <a:ext cx="8229600" cy="167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sz="4400" dirty="0" smtClean="0">
                <a:solidFill>
                  <a:srgbClr val="000000"/>
                </a:solidFill>
                <a:ea typeface="MS PGothic" pitchFamily="34" charset="-128"/>
              </a:rPr>
              <a:t>Does it work?</a:t>
            </a:r>
            <a:endParaRPr lang="en-US" altLang="ja-JP" sz="1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67836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Are the computed grades fair?</a:t>
            </a:r>
          </a:p>
          <a:p>
            <a:pPr marL="914400" lvl="1" indent="-514350">
              <a:buSzPct val="150000"/>
              <a:buBlip>
                <a:blip r:embed="rId3"/>
              </a:buBlip>
            </a:pPr>
            <a:r>
              <a:rPr lang="en-US" dirty="0" smtClean="0"/>
              <a:t>YES [IJCAI13]</a:t>
            </a:r>
          </a:p>
          <a:p>
            <a:pPr marL="914400" lvl="1" indent="-514350">
              <a:buSzPct val="150000"/>
              <a:buBlip>
                <a:blip r:embed="rId3"/>
              </a:buBlip>
            </a:pPr>
            <a:endParaRPr lang="en-US" dirty="0" smtClean="0"/>
          </a:p>
          <a:p>
            <a:pPr marL="514350" indent="-514350">
              <a:buSzPct val="150000"/>
              <a:buNone/>
            </a:pPr>
            <a:r>
              <a:rPr lang="en-US" dirty="0" smtClean="0"/>
              <a:t>Is the computed feedback helpful?</a:t>
            </a:r>
          </a:p>
          <a:p>
            <a:pPr marL="914400" lvl="1" indent="-514350">
              <a:buSzPct val="150000"/>
              <a:buBlip>
                <a:blip r:embed="rId3"/>
              </a:buBlip>
            </a:pPr>
            <a:r>
              <a:rPr lang="en-US" dirty="0" smtClean="0"/>
              <a:t>YES (in some sense) [submitted to TOCHI14]</a:t>
            </a:r>
          </a:p>
          <a:p>
            <a:pPr marL="914400" lvl="1" indent="-514350">
              <a:buSzPct val="150000"/>
              <a:buBlip>
                <a:blip r:embed="rId3"/>
              </a:buBlip>
            </a:pPr>
            <a:endParaRPr lang="en-US" dirty="0" smtClean="0"/>
          </a:p>
          <a:p>
            <a:pPr marL="514350" indent="-514350">
              <a:buSzPct val="150000"/>
              <a:buNone/>
            </a:pPr>
            <a:r>
              <a:rPr lang="en-US" dirty="0" smtClean="0"/>
              <a:t>Is anyone else (beside me) going to use the tool?</a:t>
            </a:r>
          </a:p>
          <a:p>
            <a:pPr marL="914400" lvl="1" indent="-514350">
              <a:buSzPct val="150000"/>
              <a:buBlip>
                <a:blip r:embed="rId3"/>
              </a:buBlip>
            </a:pPr>
            <a:r>
              <a:rPr lang="en-US" dirty="0" smtClean="0"/>
              <a:t>It seems like a YES (Penn, UIUC, Reykjavik)</a:t>
            </a:r>
          </a:p>
          <a:p>
            <a:pPr marL="514350" indent="-514350">
              <a:buSzPct val="150000"/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2819400"/>
            <a:ext cx="8229600" cy="16764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4400" dirty="0" smtClean="0"/>
              <a:t>Are the computed grades fair?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Grades Evaluation 1/2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H1, H2 = human graders     </a:t>
            </a:r>
          </a:p>
          <a:p>
            <a:pPr>
              <a:buNone/>
            </a:pPr>
            <a:r>
              <a:rPr lang="en-US" dirty="0" smtClean="0"/>
              <a:t>N =naïve grader</a:t>
            </a:r>
          </a:p>
          <a:p>
            <a:pPr>
              <a:buNone/>
            </a:pPr>
            <a:r>
              <a:rPr lang="en-US" dirty="0" smtClean="0"/>
              <a:t>T = tool</a:t>
            </a:r>
            <a:endParaRPr lang="en-US" dirty="0"/>
          </a:p>
        </p:txBody>
      </p:sp>
      <p:pic>
        <p:nvPicPr>
          <p:cNvPr id="5" name="Picture 2" descr="plot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362200"/>
            <a:ext cx="4880558" cy="3901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/>
          <p:nvPr/>
        </p:nvSpPr>
        <p:spPr>
          <a:xfrm>
            <a:off x="381000" y="3810000"/>
            <a:ext cx="30480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Tool is closer to humans than humans are to each other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Grades Evaluation 2/2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H1, H2 = human graders     </a:t>
            </a:r>
          </a:p>
          <a:p>
            <a:pPr>
              <a:buNone/>
            </a:pPr>
            <a:r>
              <a:rPr lang="en-US" dirty="0" smtClean="0"/>
              <a:t>N =naïve grader</a:t>
            </a:r>
          </a:p>
          <a:p>
            <a:pPr>
              <a:buNone/>
            </a:pPr>
            <a:r>
              <a:rPr lang="en-US" dirty="0" smtClean="0"/>
              <a:t>T = tool</a:t>
            </a:r>
            <a:endParaRPr lang="en-US" dirty="0"/>
          </a:p>
        </p:txBody>
      </p:sp>
      <p:pic>
        <p:nvPicPr>
          <p:cNvPr id="6" name="Picture 3" descr="Screen Shot 2013-07-29 at 12.21.26 A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505200"/>
            <a:ext cx="8153400" cy="162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>
          <a:xfrm>
            <a:off x="5105400" y="1600200"/>
            <a:ext cx="30480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Tool and humans look indistinguishable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Pro’s and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None/>
            </a:pPr>
            <a:r>
              <a:rPr lang="en-US" b="1" dirty="0" smtClean="0"/>
              <a:t>Pros:</a:t>
            </a:r>
          </a:p>
          <a:p>
            <a:pPr marL="457200" indent="-457200"/>
            <a:r>
              <a:rPr lang="en-US" dirty="0" smtClean="0"/>
              <a:t>On disagreeing cases, human grader often realized that his grade was inaccurate</a:t>
            </a:r>
          </a:p>
          <a:p>
            <a:pPr marL="457200" indent="-457200"/>
            <a:r>
              <a:rPr lang="en-US" dirty="0" smtClean="0"/>
              <a:t>Identical solutions receive same grades and correct attempts awarded max score (unlike human)</a:t>
            </a:r>
          </a:p>
          <a:p>
            <a:pPr marL="457200" indent="-457200">
              <a:buNone/>
            </a:pPr>
            <a:r>
              <a:rPr lang="en-US" b="1" dirty="0" smtClean="0"/>
              <a:t>Cons:</a:t>
            </a:r>
          </a:p>
          <a:p>
            <a:pPr marL="457200" indent="-457200"/>
            <a:r>
              <a:rPr lang="en-US" dirty="0" smtClean="0"/>
              <a:t>For now limited to small DFAs</a:t>
            </a:r>
          </a:p>
          <a:p>
            <a:pPr marL="457200" indent="-457200"/>
            <a:r>
              <a:rPr lang="en-US" dirty="0" smtClean="0"/>
              <a:t>When two types of mistakes happen at same time, the tool can’t figure it out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2819400"/>
            <a:ext cx="8229600" cy="1676400"/>
          </a:xfrm>
        </p:spPr>
        <p:txBody>
          <a:bodyPr>
            <a:normAutofit/>
          </a:bodyPr>
          <a:lstStyle/>
          <a:p>
            <a:pPr marL="514350" indent="-514350">
              <a:buSzPct val="150000"/>
              <a:buNone/>
            </a:pPr>
            <a:r>
              <a:rPr lang="en-US" sz="4400" dirty="0" smtClean="0"/>
              <a:t>Is the computed feedback helpful?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123-chart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41088"/>
            <a:ext cx="8915400" cy="3769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5516563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/>
              <a:t>Setup: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400" dirty="0" smtClean="0"/>
              <a:t>4 mandatory  homework problems</a:t>
            </a:r>
            <a:br>
              <a:rPr lang="en-US" sz="2400" dirty="0" smtClean="0"/>
            </a:br>
            <a:r>
              <a:rPr lang="en-US" sz="2400" dirty="0" smtClean="0"/>
              <a:t>18 practice problems</a:t>
            </a:r>
            <a:endParaRPr lang="en-US" sz="2800" dirty="0" smtClean="0"/>
          </a:p>
          <a:p>
            <a:pPr>
              <a:buNone/>
            </a:pPr>
            <a:r>
              <a:rPr lang="en-US" sz="2800" b="1" dirty="0" smtClean="0"/>
              <a:t>Question:</a:t>
            </a:r>
          </a:p>
          <a:p>
            <a:pPr>
              <a:buNone/>
            </a:pPr>
            <a:r>
              <a:rPr lang="en-US" sz="2800" dirty="0" smtClean="0"/>
              <a:t>	</a:t>
            </a:r>
            <a:r>
              <a:rPr lang="en-US" sz="2400" dirty="0" smtClean="0"/>
              <a:t>How often does a student give up on a practice problem based on his type of feedback?</a:t>
            </a:r>
          </a:p>
          <a:p>
            <a:pPr>
              <a:buNone/>
            </a:pPr>
            <a:r>
              <a:rPr lang="en-US" sz="2800" b="1" dirty="0" smtClean="0"/>
              <a:t>Results:</a:t>
            </a:r>
            <a:br>
              <a:rPr lang="en-US" sz="2800" b="1" dirty="0" smtClean="0"/>
            </a:br>
            <a:r>
              <a:rPr lang="en-US" sz="2400" u="sng" dirty="0" smtClean="0"/>
              <a:t>Binary Feedback:</a:t>
            </a:r>
            <a:r>
              <a:rPr lang="en-US" sz="2400" dirty="0" smtClean="0"/>
              <a:t>   </a:t>
            </a:r>
            <a:r>
              <a:rPr lang="en-US" sz="2400" dirty="0" smtClean="0"/>
              <a:t>	</a:t>
            </a:r>
            <a:r>
              <a:rPr lang="en-US" sz="2400" dirty="0" smtClean="0">
                <a:solidFill>
                  <a:srgbClr val="FF0000"/>
                </a:solidFill>
              </a:rPr>
              <a:t>44 </a:t>
            </a:r>
            <a:r>
              <a:rPr lang="en-US" sz="2400" dirty="0" smtClean="0">
                <a:solidFill>
                  <a:srgbClr val="FF0000"/>
                </a:solidFill>
              </a:rPr>
              <a:t>% of the time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u="sng" dirty="0" smtClean="0"/>
              <a:t>Counterexample:</a:t>
            </a:r>
            <a:r>
              <a:rPr lang="en-US" sz="2400" dirty="0" smtClean="0"/>
              <a:t>   </a:t>
            </a:r>
            <a:r>
              <a:rPr lang="en-US" sz="2400" dirty="0" smtClean="0"/>
              <a:t>	</a:t>
            </a:r>
            <a:r>
              <a:rPr lang="en-US" sz="2400" dirty="0" smtClean="0">
                <a:solidFill>
                  <a:srgbClr val="00B050"/>
                </a:solidFill>
              </a:rPr>
              <a:t>27 </a:t>
            </a:r>
            <a:r>
              <a:rPr lang="en-US" sz="2400" dirty="0" smtClean="0">
                <a:solidFill>
                  <a:srgbClr val="00B050"/>
                </a:solidFill>
              </a:rPr>
              <a:t>% of the time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400" u="sng" dirty="0" smtClean="0"/>
              <a:t>Hint Feedback:</a:t>
            </a:r>
            <a:r>
              <a:rPr lang="en-US" sz="2400" dirty="0" smtClean="0"/>
              <a:t> </a:t>
            </a:r>
            <a:r>
              <a:rPr lang="en-US" sz="2400" dirty="0"/>
              <a:t>	</a:t>
            </a:r>
            <a:r>
              <a:rPr lang="en-US" sz="2400" dirty="0" smtClean="0">
                <a:solidFill>
                  <a:srgbClr val="00B050"/>
                </a:solidFill>
              </a:rPr>
              <a:t>33 </a:t>
            </a:r>
            <a:r>
              <a:rPr lang="en-US" sz="2400" dirty="0" smtClean="0">
                <a:solidFill>
                  <a:srgbClr val="00B050"/>
                </a:solidFill>
              </a:rPr>
              <a:t>% of the time</a:t>
            </a:r>
            <a:endParaRPr lang="en-US" sz="2800" dirty="0" smtClean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228600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How to test whether students are engaged?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today.uconn.edu/wp-content/uploads/2010/09/LearningCommunityKickoff241_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457200"/>
            <a:ext cx="3641595" cy="2179755"/>
          </a:xfrm>
          <a:prstGeom prst="rect">
            <a:avLst/>
          </a:prstGeom>
          <a:noFill/>
        </p:spPr>
      </p:pic>
      <p:sp>
        <p:nvSpPr>
          <p:cNvPr id="10" name="Down Arrow 9"/>
          <p:cNvSpPr/>
          <p:nvPr/>
        </p:nvSpPr>
        <p:spPr>
          <a:xfrm rot="16200000">
            <a:off x="4343400" y="1371600"/>
            <a:ext cx="4572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2623941">
            <a:off x="4842534" y="2782750"/>
            <a:ext cx="4572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2" name="Picture 4" descr="http://www.bu.edu/today/files/2009/06/paper-pi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352800"/>
            <a:ext cx="2206486" cy="2819400"/>
          </a:xfrm>
          <a:prstGeom prst="rect">
            <a:avLst/>
          </a:prstGeom>
          <a:noFill/>
        </p:spPr>
      </p:pic>
      <p:sp>
        <p:nvSpPr>
          <p:cNvPr id="13" name="Rounded Rectangle 12"/>
          <p:cNvSpPr/>
          <p:nvPr/>
        </p:nvSpPr>
        <p:spPr>
          <a:xfrm>
            <a:off x="381000" y="1066800"/>
            <a:ext cx="38862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dirty="0" smtClean="0">
                <a:solidFill>
                  <a:schemeClr val="bg1"/>
                </a:solidFill>
                <a:ea typeface="MS PGothic" pitchFamily="34" charset="-128"/>
              </a:rPr>
              <a:t>Draw the DFA accepting the language:</a:t>
            </a:r>
          </a:p>
          <a:p>
            <a:pPr algn="ctr">
              <a:buNone/>
            </a:pPr>
            <a:r>
              <a:rPr lang="en-US" dirty="0" smtClean="0">
                <a:solidFill>
                  <a:schemeClr val="bg1"/>
                </a:solidFill>
                <a:ea typeface="MS PGothic" pitchFamily="34" charset="-128"/>
              </a:rPr>
              <a:t>{ </a:t>
            </a:r>
            <a:r>
              <a:rPr lang="en-US" i="1" dirty="0" smtClean="0">
                <a:solidFill>
                  <a:schemeClr val="bg1"/>
                </a:solidFill>
                <a:ea typeface="MS PGothic" pitchFamily="34" charset="-128"/>
              </a:rPr>
              <a:t>s</a:t>
            </a:r>
            <a:r>
              <a:rPr lang="en-US" dirty="0" smtClean="0">
                <a:solidFill>
                  <a:schemeClr val="bg1"/>
                </a:solidFill>
                <a:ea typeface="MS PGothic" pitchFamily="34" charset="-128"/>
              </a:rPr>
              <a:t> | </a:t>
            </a:r>
            <a:r>
              <a:rPr lang="en-US" altLang="en-US" dirty="0" smtClean="0">
                <a:solidFill>
                  <a:schemeClr val="bg1"/>
                </a:solidFill>
                <a:ea typeface="MS PGothic" pitchFamily="34" charset="-128"/>
              </a:rPr>
              <a:t>‘</a:t>
            </a:r>
            <a:r>
              <a:rPr lang="en-US" altLang="ja-JP" i="1" dirty="0" err="1" smtClean="0">
                <a:solidFill>
                  <a:schemeClr val="bg1"/>
                </a:solidFill>
              </a:rPr>
              <a:t>ab</a:t>
            </a:r>
            <a:r>
              <a:rPr lang="en-US" altLang="en-US" dirty="0" smtClean="0">
                <a:solidFill>
                  <a:schemeClr val="bg1"/>
                </a:solidFill>
                <a:ea typeface="MS PGothic" pitchFamily="34" charset="-128"/>
              </a:rPr>
              <a:t>’</a:t>
            </a:r>
            <a:r>
              <a:rPr lang="en-US" altLang="ja-JP" dirty="0" smtClean="0">
                <a:solidFill>
                  <a:schemeClr val="bg1"/>
                </a:solidFill>
              </a:rPr>
              <a:t> appears in </a:t>
            </a:r>
            <a:r>
              <a:rPr lang="en-US" altLang="ja-JP" i="1" dirty="0" smtClean="0">
                <a:solidFill>
                  <a:schemeClr val="bg1"/>
                </a:solidFill>
              </a:rPr>
              <a:t>s</a:t>
            </a:r>
            <a:r>
              <a:rPr lang="en-US" altLang="ja-JP" dirty="0" smtClean="0">
                <a:solidFill>
                  <a:schemeClr val="bg1"/>
                </a:solidFill>
              </a:rPr>
              <a:t> exactly </a:t>
            </a:r>
            <a:r>
              <a:rPr lang="en-US" altLang="ja-JP" i="1" dirty="0" smtClean="0">
                <a:solidFill>
                  <a:schemeClr val="bg1"/>
                </a:solidFill>
              </a:rPr>
              <a:t>2</a:t>
            </a:r>
            <a:r>
              <a:rPr lang="en-US" altLang="ja-JP" dirty="0" smtClean="0">
                <a:solidFill>
                  <a:schemeClr val="bg1"/>
                </a:solidFill>
              </a:rPr>
              <a:t> times }</a:t>
            </a:r>
            <a:endParaRPr lang="en-US" altLang="ja-JP" sz="800" dirty="0" smtClean="0">
              <a:solidFill>
                <a:schemeClr val="bg1"/>
              </a:solidFill>
            </a:endParaRPr>
          </a:p>
        </p:txBody>
      </p:sp>
      <p:pic>
        <p:nvPicPr>
          <p:cNvPr id="17414" name="Picture 6" descr="http://img2.wikia.nocookie.net/__cb20120421215509/ideas/images/archive/d/d7/20131014130634!Stewie-griffin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038600"/>
            <a:ext cx="1523268" cy="1800226"/>
          </a:xfrm>
          <a:prstGeom prst="rect">
            <a:avLst/>
          </a:prstGeom>
          <a:noFill/>
        </p:spPr>
      </p:pic>
      <p:pic>
        <p:nvPicPr>
          <p:cNvPr id="17416" name="Picture 8" descr="http://img1.wikia.nocookie.net/__cb20131211011839/familyguy/images/9/99/Stewie_gun_mouth_sup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3962400"/>
            <a:ext cx="2514600" cy="188595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838200" y="3276600"/>
            <a:ext cx="1018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Teaching</a:t>
            </a:r>
          </a:p>
          <a:p>
            <a:pPr algn="ctr"/>
            <a:r>
              <a:rPr lang="en-US" dirty="0" smtClean="0"/>
              <a:t>Assistant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38400" y="44196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+</a:t>
            </a:r>
            <a:endParaRPr lang="en-US" sz="6000" dirty="0"/>
          </a:p>
        </p:txBody>
      </p:sp>
      <p:sp>
        <p:nvSpPr>
          <p:cNvPr id="18" name="TextBox 17"/>
          <p:cNvSpPr txBox="1"/>
          <p:nvPr/>
        </p:nvSpPr>
        <p:spPr>
          <a:xfrm>
            <a:off x="5334000" y="44196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=</a:t>
            </a:r>
            <a:endParaRPr lang="en-US" sz="60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/>
      <p:bldP spid="17" grpId="0"/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99227" y="114300"/>
          <a:ext cx="8716173" cy="666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4" name="Acrobat Document" r:id="rId3" imgW="8915197" imgH="6819660" progId="AcroExch.Document.7">
                  <p:embed/>
                </p:oleObj>
              </mc:Choice>
              <mc:Fallback>
                <p:oleObj name="Acrobat Document" r:id="rId3" imgW="8915197" imgH="6819660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27" y="114300"/>
                        <a:ext cx="8716173" cy="666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" name="Picture 3" descr="C:\Users\lorisdan\Desktop\CHI2014\figures\local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43000"/>
            <a:ext cx="8214102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2819400"/>
            <a:ext cx="8229600" cy="1676400"/>
          </a:xfrm>
        </p:spPr>
        <p:txBody>
          <a:bodyPr>
            <a:normAutofit/>
          </a:bodyPr>
          <a:lstStyle/>
          <a:p>
            <a:pPr marL="514350" indent="-514350">
              <a:buSzPct val="150000"/>
              <a:buNone/>
            </a:pPr>
            <a:r>
              <a:rPr lang="en-US" sz="4400" dirty="0" smtClean="0"/>
              <a:t>Is anyone else (besides me) going to use the tool?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Univ. of Reykjavik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We used the previous experiment’s results to improve the tool </a:t>
            </a:r>
            <a:r>
              <a:rPr lang="en-US" sz="2800" dirty="0" smtClean="0"/>
              <a:t>and we removed sources of confusion.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99227" y="114300"/>
          <a:ext cx="8716173" cy="666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8915197" imgH="6819660" progId="AcroExch.Document.7">
                  <p:embed/>
                </p:oleObj>
              </mc:Choice>
              <mc:Fallback>
                <p:oleObj name="Acrobat Document" r:id="rId3" imgW="8915197" imgH="681966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27" y="114300"/>
                        <a:ext cx="8716173" cy="666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7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ounded Rectangle 1"/>
          <p:cNvSpPr/>
          <p:nvPr/>
        </p:nvSpPr>
        <p:spPr>
          <a:xfrm>
            <a:off x="7391400" y="609600"/>
            <a:ext cx="11430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4.40</a:t>
            </a:r>
            <a:endParaRPr lang="en-US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7391400" y="2209800"/>
            <a:ext cx="11430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4.31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7391400" y="3657600"/>
            <a:ext cx="11430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4.34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7391400" y="5334000"/>
            <a:ext cx="11430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2.09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69415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Univ. of Reykjavik test</a:t>
            </a:r>
            <a:endParaRPr lang="en-US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4495800" y="1447800"/>
            <a:ext cx="4038600" cy="12192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400" dirty="0" smtClean="0"/>
              <a:t>It helped me solve a couple of exercises, helped me with the extreme/end cases.</a:t>
            </a:r>
            <a:endParaRPr lang="en-US" sz="240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33400" y="1371600"/>
            <a:ext cx="2971800" cy="12954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400" dirty="0" smtClean="0"/>
              <a:t>I thought the feedback was absolutely Excellent.</a:t>
            </a:r>
            <a:endParaRPr lang="en-US" sz="24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5334000" y="3124200"/>
            <a:ext cx="3429000" cy="10668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dirty="0" smtClean="0"/>
              <a:t>It was short, simple and to the point!</a:t>
            </a:r>
            <a:endParaRPr lang="en-US" sz="28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1066800" y="3048000"/>
            <a:ext cx="3505200" cy="8382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dirty="0" smtClean="0"/>
              <a:t>I liked its subtle hints.</a:t>
            </a:r>
            <a:endParaRPr lang="en-US" sz="28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5486400" y="5410200"/>
            <a:ext cx="3352800" cy="1066800"/>
          </a:xfrm>
          <a:prstGeom prst="wedgeRoundRect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400" dirty="0" smtClean="0"/>
              <a:t>Sometimes the feedback was confusing</a:t>
            </a:r>
            <a:endParaRPr lang="en-US" sz="24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457200" y="4191000"/>
            <a:ext cx="4800600" cy="21336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000" dirty="0" smtClean="0"/>
              <a:t>…</a:t>
            </a:r>
            <a:r>
              <a:rPr lang="en-US" sz="2400" dirty="0" smtClean="0">
                <a:solidFill>
                  <a:schemeClr val="bg1"/>
                </a:solidFill>
              </a:rPr>
              <a:t>This </a:t>
            </a:r>
            <a:r>
              <a:rPr lang="en-US" sz="2400" dirty="0" smtClean="0">
                <a:solidFill>
                  <a:schemeClr val="bg1"/>
                </a:solidFill>
              </a:rPr>
              <a:t>is a far superior way to learn new things rather than read about </a:t>
            </a:r>
            <a:r>
              <a:rPr lang="en-US" sz="2400" dirty="0" smtClean="0">
                <a:solidFill>
                  <a:schemeClr val="bg1"/>
                </a:solidFill>
              </a:rPr>
              <a:t>something …</a:t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I </a:t>
            </a:r>
            <a:r>
              <a:rPr lang="en-US" sz="2400" dirty="0" smtClean="0">
                <a:solidFill>
                  <a:schemeClr val="bg1"/>
                </a:solidFill>
              </a:rPr>
              <a:t>hope this way of teaching will be implemented in all </a:t>
            </a:r>
            <a:r>
              <a:rPr lang="en-US" sz="2400" dirty="0" smtClean="0">
                <a:solidFill>
                  <a:schemeClr val="bg1"/>
                </a:solidFill>
              </a:rPr>
              <a:t>schools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2819400"/>
            <a:ext cx="8229600" cy="1676400"/>
          </a:xfrm>
        </p:spPr>
        <p:txBody>
          <a:bodyPr>
            <a:normAutofit/>
          </a:bodyPr>
          <a:lstStyle/>
          <a:p>
            <a:pPr marL="514350" indent="-514350">
              <a:buSzPct val="150000"/>
              <a:buNone/>
            </a:pPr>
            <a:r>
              <a:rPr lang="en-US" sz="4400" dirty="0" smtClean="0"/>
              <a:t>What’s next?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5211763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en-US" dirty="0" smtClean="0"/>
              <a:t>A tutoring system?</a:t>
            </a:r>
          </a:p>
          <a:p>
            <a:pPr marL="457200" indent="-457200">
              <a:buNone/>
            </a:pPr>
            <a:r>
              <a:rPr lang="en-US" i="1" dirty="0" smtClean="0"/>
              <a:t>	</a:t>
            </a:r>
            <a:r>
              <a:rPr lang="en-US" sz="2800" i="1" dirty="0" smtClean="0"/>
              <a:t>A student (Alexander </a:t>
            </a:r>
            <a:r>
              <a:rPr lang="en-US" sz="2800" i="1" dirty="0" err="1" smtClean="0"/>
              <a:t>Weinert</a:t>
            </a:r>
            <a:r>
              <a:rPr lang="en-US" sz="2800" i="1" dirty="0" smtClean="0"/>
              <a:t>) worked on it at Berkeley as part of </a:t>
            </a:r>
            <a:r>
              <a:rPr lang="en-US" sz="2800" i="1" dirty="0" err="1" smtClean="0"/>
              <a:t>Sanjit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Seshia’s</a:t>
            </a:r>
            <a:r>
              <a:rPr lang="en-US" sz="2800" i="1" dirty="0" smtClean="0"/>
              <a:t> class</a:t>
            </a:r>
          </a:p>
          <a:p>
            <a:pPr marL="457200" indent="-457200">
              <a:buNone/>
            </a:pPr>
            <a:endParaRPr lang="en-US" i="1" dirty="0" smtClean="0"/>
          </a:p>
          <a:p>
            <a:pPr marL="457200" indent="-457200">
              <a:buNone/>
            </a:pPr>
            <a:r>
              <a:rPr lang="en-US" dirty="0" smtClean="0"/>
              <a:t>NFA constructions?</a:t>
            </a:r>
          </a:p>
          <a:p>
            <a:pPr marL="457200" indent="-457200">
              <a:buNone/>
            </a:pPr>
            <a:r>
              <a:rPr lang="en-US" i="1" dirty="0" smtClean="0"/>
              <a:t>	A student (Matt Weaver) is working on it over the summer at Penn</a:t>
            </a:r>
          </a:p>
          <a:p>
            <a:pPr marL="457200" indent="-457200">
              <a:buNone/>
            </a:pP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Regular expressions?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en-US" u="sng" dirty="0" smtClean="0"/>
              <a:t>AutomataTutor.com</a:t>
            </a:r>
            <a:r>
              <a:rPr lang="en-US" dirty="0" smtClean="0"/>
              <a:t>: a tool that grades DFA constructions fully automatically and provides students with personalized feedback</a:t>
            </a:r>
          </a:p>
          <a:p>
            <a:pPr marL="457200" indent="-457200">
              <a:buNone/>
            </a:pP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We will fully deploy it by Fall14.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http://img2.wikia.nocookie.net/__cb20120421215509/ideas/images/archive/d/d7/20131014130634!Stewie-griffi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0"/>
            <a:ext cx="1523268" cy="1800226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62000" y="457200"/>
            <a:ext cx="1018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Teaching</a:t>
            </a:r>
          </a:p>
          <a:p>
            <a:pPr algn="ctr"/>
            <a:r>
              <a:rPr lang="en-US" dirty="0" smtClean="0"/>
              <a:t>Assistant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209800" y="16002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+</a:t>
            </a:r>
            <a:endParaRPr lang="en-US" sz="6000" dirty="0"/>
          </a:p>
        </p:txBody>
      </p:sp>
      <p:sp>
        <p:nvSpPr>
          <p:cNvPr id="18" name="TextBox 17"/>
          <p:cNvSpPr txBox="1"/>
          <p:nvPr/>
        </p:nvSpPr>
        <p:spPr>
          <a:xfrm>
            <a:off x="5029200" y="16764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=</a:t>
            </a:r>
            <a:endParaRPr lang="en-US" sz="6000" dirty="0"/>
          </a:p>
        </p:txBody>
      </p:sp>
      <p:pic>
        <p:nvPicPr>
          <p:cNvPr id="33798" name="Picture 6" descr="http://fc05.deviantart.net/fs71/i/2012/019/e/5/derpy_hooves_is_inside_my_math_homework_by_pochaingun-d4mynr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971800" y="1066800"/>
            <a:ext cx="1756853" cy="2133600"/>
          </a:xfrm>
          <a:prstGeom prst="rect">
            <a:avLst/>
          </a:prstGeom>
          <a:noFill/>
        </p:spPr>
      </p:pic>
      <p:pic>
        <p:nvPicPr>
          <p:cNvPr id="33800" name="Picture 8" descr="https://lh5.googleusercontent.com/SeMDZAbhcPDKwBhSYPiXyw6HZtU5NhWWs9qCbEzvK90B-4CqrzUusEUggJXlehb9XG06Itkb4Bw7JbebZsM5qlpOqsiQRqxYaTnmbpaTjxj20IJiPr_H49gWYrIvr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2062" y="4419600"/>
            <a:ext cx="2047163" cy="1371600"/>
          </a:xfrm>
          <a:prstGeom prst="rect">
            <a:avLst/>
          </a:prstGeom>
          <a:noFill/>
        </p:spPr>
      </p:pic>
      <p:pic>
        <p:nvPicPr>
          <p:cNvPr id="33806" name="Picture 14" descr="http://education-portal.com/cimages/multimages/16/homework-gra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2057400"/>
            <a:ext cx="2035723" cy="1349394"/>
          </a:xfrm>
          <a:prstGeom prst="rect">
            <a:avLst/>
          </a:prstGeom>
          <a:noFill/>
        </p:spPr>
      </p:pic>
      <p:pic>
        <p:nvPicPr>
          <p:cNvPr id="19" name="Picture 6" descr="http://img2.wikia.nocookie.net/__cb20120421215509/ideas/images/archive/d/d7/20131014130634!Stewie-griffi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267200"/>
            <a:ext cx="1523268" cy="1800226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457200" y="3505200"/>
            <a:ext cx="1018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Teaching</a:t>
            </a:r>
          </a:p>
          <a:p>
            <a:pPr algn="ctr"/>
            <a:r>
              <a:rPr lang="en-US" dirty="0" smtClean="0"/>
              <a:t>Assistant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600200" y="47244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+</a:t>
            </a:r>
            <a:endParaRPr lang="en-US" sz="6000" dirty="0"/>
          </a:p>
        </p:txBody>
      </p:sp>
      <p:pic>
        <p:nvPicPr>
          <p:cNvPr id="22" name="Picture 6" descr="http://fc05.deviantart.net/fs71/i/2012/019/e/5/derpy_hooves_is_inside_my_math_homework_by_pochaingun-d4mynr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133600" y="4191000"/>
            <a:ext cx="1756853" cy="2133600"/>
          </a:xfrm>
          <a:prstGeom prst="rect">
            <a:avLst/>
          </a:prstGeom>
          <a:noFill/>
        </p:spPr>
      </p:pic>
      <p:pic>
        <p:nvPicPr>
          <p:cNvPr id="33810" name="Picture 18" descr="http://farm4.staticflickr.com/3314/3207504967_9604f7624f_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4572000"/>
            <a:ext cx="1472338" cy="1447800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3810000" y="48006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+</a:t>
            </a:r>
            <a:endParaRPr lang="en-US" sz="6000" dirty="0"/>
          </a:p>
        </p:txBody>
      </p:sp>
      <p:sp>
        <p:nvSpPr>
          <p:cNvPr id="26" name="TextBox 25"/>
          <p:cNvSpPr txBox="1"/>
          <p:nvPr/>
        </p:nvSpPr>
        <p:spPr>
          <a:xfrm>
            <a:off x="6019800" y="4800600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/>
              <a:t>=</a:t>
            </a:r>
            <a:endParaRPr lang="en-US" sz="6000" dirty="0"/>
          </a:p>
        </p:txBody>
      </p:sp>
      <p:pic>
        <p:nvPicPr>
          <p:cNvPr id="23" name="Picture 2" descr="http://nautical10.files.wordpress.com/2011/09/untitled_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228600"/>
            <a:ext cx="2438400" cy="2078736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3432" y="196914"/>
            <a:ext cx="6736214" cy="64890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9808067">
            <a:off x="3518931" y="4395795"/>
            <a:ext cx="5409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a</a:t>
            </a:r>
            <a:r>
              <a:rPr lang="en-US" sz="4800" dirty="0" err="1" smtClean="0"/>
              <a:t>utomatatutor.com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18776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0000"/>
                </a:solidFill>
                <a:ea typeface="MS PGothic" pitchFamily="34" charset="-128"/>
              </a:rPr>
              <a:t>Draw the DFA accepting the language:</a:t>
            </a:r>
          </a:p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  <a:ea typeface="MS PGothic" pitchFamily="34" charset="-128"/>
              </a:rPr>
              <a:t>{ </a:t>
            </a:r>
            <a:r>
              <a:rPr lang="en-US" sz="3600" i="1" dirty="0" smtClean="0">
                <a:solidFill>
                  <a:schemeClr val="tx1"/>
                </a:solidFill>
                <a:ea typeface="MS PGothic" pitchFamily="34" charset="-128"/>
              </a:rPr>
              <a:t>s</a:t>
            </a:r>
            <a:r>
              <a:rPr lang="en-US" sz="3600" dirty="0" smtClean="0">
                <a:solidFill>
                  <a:schemeClr val="tx1"/>
                </a:solidFill>
                <a:ea typeface="MS PGothic" pitchFamily="34" charset="-128"/>
              </a:rPr>
              <a:t> | </a:t>
            </a:r>
            <a:r>
              <a:rPr lang="en-US" altLang="en-US" sz="3600" dirty="0" smtClean="0">
                <a:solidFill>
                  <a:schemeClr val="tx1"/>
                </a:solidFill>
                <a:ea typeface="MS PGothic" pitchFamily="34" charset="-128"/>
              </a:rPr>
              <a:t>‘</a:t>
            </a:r>
            <a:r>
              <a:rPr lang="en-US" altLang="ja-JP" sz="3600" i="1" dirty="0" err="1" smtClean="0">
                <a:solidFill>
                  <a:schemeClr val="tx1"/>
                </a:solidFill>
              </a:rPr>
              <a:t>ab</a:t>
            </a:r>
            <a:r>
              <a:rPr lang="en-US" altLang="en-US" sz="3600" dirty="0" smtClean="0">
                <a:solidFill>
                  <a:schemeClr val="tx1"/>
                </a:solidFill>
                <a:ea typeface="MS PGothic" pitchFamily="34" charset="-128"/>
              </a:rPr>
              <a:t>’</a:t>
            </a:r>
            <a:r>
              <a:rPr lang="en-US" altLang="ja-JP" sz="3600" dirty="0" smtClean="0">
                <a:solidFill>
                  <a:schemeClr val="tx1"/>
                </a:solidFill>
              </a:rPr>
              <a:t> appears in </a:t>
            </a:r>
            <a:r>
              <a:rPr lang="en-US" altLang="ja-JP" sz="3600" i="1" dirty="0" smtClean="0">
                <a:solidFill>
                  <a:schemeClr val="tx1"/>
                </a:solidFill>
              </a:rPr>
              <a:t>s</a:t>
            </a:r>
            <a:r>
              <a:rPr lang="en-US" altLang="ja-JP" sz="3600" dirty="0" smtClean="0">
                <a:solidFill>
                  <a:schemeClr val="tx1"/>
                </a:solidFill>
              </a:rPr>
              <a:t> exactly </a:t>
            </a:r>
            <a:r>
              <a:rPr lang="en-US" altLang="ja-JP" sz="3600" i="1" dirty="0" smtClean="0">
                <a:solidFill>
                  <a:schemeClr val="tx1"/>
                </a:solidFill>
              </a:rPr>
              <a:t>2</a:t>
            </a:r>
            <a:r>
              <a:rPr lang="en-US" altLang="ja-JP" sz="3600" dirty="0" smtClean="0">
                <a:solidFill>
                  <a:schemeClr val="tx1"/>
                </a:solidFill>
              </a:rPr>
              <a:t> times }</a:t>
            </a:r>
            <a:endParaRPr lang="en-US" altLang="ja-JP" sz="1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0000"/>
                </a:solidFill>
                <a:ea typeface="MS PGothic" pitchFamily="34" charset="-128"/>
              </a:rPr>
              <a:t> Solution:</a:t>
            </a:r>
            <a:endParaRPr lang="en-US" sz="2800" dirty="0"/>
          </a:p>
        </p:txBody>
      </p:sp>
      <p:pic>
        <p:nvPicPr>
          <p:cNvPr id="5" name="Picture 7" descr="Screen Shot 2013-05-29 at 10.56.02 P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733800"/>
            <a:ext cx="7540617" cy="128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Screen Shot 2013-05-29 at 11.01.38 P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667000"/>
            <a:ext cx="7583488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Screen Shot 2013-05-29 at 11.13.03 PM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105400"/>
            <a:ext cx="8107362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Screen Shot 2013-05-29 at 11.24.01 PM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762000"/>
            <a:ext cx="8145462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Picture 10" descr="Screen Shot 2013-05-29 at 11.01.38 P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7583488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819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ea typeface="MS PGothic" pitchFamily="34" charset="-128"/>
              </a:rPr>
              <a:t>Your DFA accepts the language</a:t>
            </a:r>
          </a:p>
          <a:p>
            <a:pPr algn="ctr">
              <a:buNone/>
            </a:pPr>
            <a:r>
              <a:rPr lang="en-US" dirty="0" smtClean="0">
                <a:ea typeface="MS PGothic" pitchFamily="34" charset="-128"/>
              </a:rPr>
              <a:t>{ </a:t>
            </a:r>
            <a:r>
              <a:rPr lang="en-US" i="1" dirty="0" smtClean="0">
                <a:ea typeface="MS PGothic" pitchFamily="34" charset="-128"/>
              </a:rPr>
              <a:t>s</a:t>
            </a:r>
            <a:r>
              <a:rPr lang="en-US" dirty="0" smtClean="0">
                <a:ea typeface="MS PGothic" pitchFamily="34" charset="-128"/>
              </a:rPr>
              <a:t> | </a:t>
            </a:r>
            <a:r>
              <a:rPr lang="en-US" altLang="en-US" dirty="0" smtClean="0">
                <a:ea typeface="MS PGothic" pitchFamily="34" charset="-128"/>
              </a:rPr>
              <a:t>‘</a:t>
            </a:r>
            <a:r>
              <a:rPr lang="en-US" altLang="ja-JP" i="1" dirty="0" err="1" smtClean="0"/>
              <a:t>ab</a:t>
            </a:r>
            <a:r>
              <a:rPr lang="en-US" altLang="en-US" dirty="0" smtClean="0">
                <a:ea typeface="MS PGothic" pitchFamily="34" charset="-128"/>
              </a:rPr>
              <a:t>’</a:t>
            </a:r>
            <a:r>
              <a:rPr lang="en-US" altLang="ja-JP" dirty="0" smtClean="0"/>
              <a:t> appears in </a:t>
            </a:r>
            <a:r>
              <a:rPr lang="en-US" altLang="ja-JP" i="1" dirty="0" smtClean="0"/>
              <a:t>s</a:t>
            </a:r>
            <a:r>
              <a:rPr lang="en-US" altLang="ja-JP" dirty="0" smtClean="0"/>
              <a:t> </a:t>
            </a:r>
            <a:r>
              <a:rPr lang="en-US" altLang="ja-JP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at least </a:t>
            </a:r>
            <a:r>
              <a:rPr lang="en-US" altLang="ja-JP" i="1" dirty="0" smtClean="0"/>
              <a:t>2</a:t>
            </a:r>
            <a:r>
              <a:rPr lang="en-US" altLang="ja-JP" dirty="0" smtClean="0"/>
              <a:t> times }</a:t>
            </a:r>
            <a:endParaRPr lang="en-US" altLang="ja-JP" sz="900" dirty="0" smtClean="0"/>
          </a:p>
          <a:p>
            <a:pPr>
              <a:buNone/>
            </a:pPr>
            <a:r>
              <a:rPr lang="en-US" sz="2800" b="1" dirty="0" smtClean="0"/>
              <a:t>Grade: 6/10</a:t>
            </a:r>
            <a:endParaRPr lang="en-US" sz="2800" dirty="0" smtClean="0"/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5" name="Picture 13" descr="Screen Shot 2013-05-29 at 11.13.03 PM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52600"/>
            <a:ext cx="8107362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819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0000"/>
                </a:solidFill>
                <a:ea typeface="MS PGothic" pitchFamily="34" charset="-128"/>
              </a:rPr>
              <a:t>You need to change the acceptance condition of one state</a:t>
            </a:r>
            <a:endParaRPr lang="en-US" altLang="ja-JP" sz="900" dirty="0" smtClean="0"/>
          </a:p>
          <a:p>
            <a:pPr>
              <a:buNone/>
            </a:pPr>
            <a:r>
              <a:rPr lang="en-US" sz="2800" b="1" dirty="0" smtClean="0"/>
              <a:t>Grade: 9/10</a:t>
            </a:r>
            <a:endParaRPr lang="en-US" sz="2800" dirty="0" smtClean="0"/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783</Words>
  <Application>Microsoft Macintosh PowerPoint</Application>
  <PresentationFormat>On-screen Show (4:3)</PresentationFormat>
  <Paragraphs>151</Paragraphs>
  <Slides>38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Office Theme</vt:lpstr>
      <vt:lpstr>Acrobat Document</vt:lpstr>
      <vt:lpstr>Teaching Finite Automata with AutomataTutor</vt:lpstr>
      <vt:lpstr>Why finite automata?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Problem Syntactic Mistake</vt:lpstr>
      <vt:lpstr>Feedback via Synthesis</vt:lpstr>
      <vt:lpstr>PowerPoint Presentation</vt:lpstr>
      <vt:lpstr>From DFA to Logic</vt:lpstr>
      <vt:lpstr>2. Solution Syntactic Mistake</vt:lpstr>
      <vt:lpstr>DFA Edit Difference</vt:lpstr>
      <vt:lpstr>DFA Edit Difference:  How to compute it?</vt:lpstr>
      <vt:lpstr>3. Solution Semantic Mistake</vt:lpstr>
      <vt:lpstr>Approximate Density</vt:lpstr>
      <vt:lpstr>PowerPoint Presentation</vt:lpstr>
      <vt:lpstr>PowerPoint Presentation</vt:lpstr>
      <vt:lpstr>PowerPoint Presentation</vt:lpstr>
      <vt:lpstr>Grades Evaluation 1/2</vt:lpstr>
      <vt:lpstr>Grades Evaluation 2/2</vt:lpstr>
      <vt:lpstr>Pro’s and Cons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Univ. of Reykjavik test</vt:lpstr>
      <vt:lpstr>PowerPoint Presentation</vt:lpstr>
      <vt:lpstr>Univ. of Reykjavik test</vt:lpstr>
      <vt:lpstr>PowerPoint Presentation</vt:lpstr>
      <vt:lpstr>PowerPoint Presentation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Automated Grading of DFA Constructions</dc:title>
  <dc:creator>Loris D'Antoni</dc:creator>
  <cp:lastModifiedBy>Loris D'Antoni</cp:lastModifiedBy>
  <cp:revision>58</cp:revision>
  <dcterms:created xsi:type="dcterms:W3CDTF">2013-09-03T18:42:48Z</dcterms:created>
  <dcterms:modified xsi:type="dcterms:W3CDTF">2014-06-13T09:55:53Z</dcterms:modified>
</cp:coreProperties>
</file>