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25"/>
  </p:notesMasterIdLst>
  <p:handoutMasterIdLst>
    <p:handoutMasterId r:id="rId26"/>
  </p:handoutMasterIdLst>
  <p:sldIdLst>
    <p:sldId id="976" r:id="rId3"/>
    <p:sldId id="1298" r:id="rId4"/>
    <p:sldId id="1249" r:id="rId5"/>
    <p:sldId id="1295" r:id="rId6"/>
    <p:sldId id="1319" r:id="rId7"/>
    <p:sldId id="1305" r:id="rId8"/>
    <p:sldId id="1279" r:id="rId9"/>
    <p:sldId id="1292" r:id="rId10"/>
    <p:sldId id="1314" r:id="rId11"/>
    <p:sldId id="1300" r:id="rId12"/>
    <p:sldId id="1276" r:id="rId13"/>
    <p:sldId id="1317" r:id="rId14"/>
    <p:sldId id="1301" r:id="rId15"/>
    <p:sldId id="1289" r:id="rId16"/>
    <p:sldId id="1290" r:id="rId17"/>
    <p:sldId id="1297" r:id="rId18"/>
    <p:sldId id="1315" r:id="rId19"/>
    <p:sldId id="1303" r:id="rId20"/>
    <p:sldId id="1316" r:id="rId21"/>
    <p:sldId id="1302" r:id="rId22"/>
    <p:sldId id="1318" r:id="rId23"/>
    <p:sldId id="1304" r:id="rId24"/>
  </p:sldIdLst>
  <p:sldSz cx="9144000" cy="6858000" type="screen4x3"/>
  <p:notesSz cx="7023100" cy="9309100"/>
  <p:embeddedFontLst>
    <p:embeddedFont>
      <p:font typeface="Calibri" pitchFamily="34" charset="0"/>
      <p:regular r:id="rId27"/>
      <p:bold r:id="rId28"/>
      <p:italic r:id="rId29"/>
      <p:boldItalic r:id="rId30"/>
    </p:embeddedFont>
    <p:embeddedFont>
      <p:font typeface="cmsy10" pitchFamily="34" charset="0"/>
      <p:regular r:id="rId31"/>
    </p:embeddedFont>
    <p:embeddedFont>
      <p:font typeface="cmmi10" pitchFamily="34" charset="0"/>
      <p:regular r:id="rId32"/>
    </p:embeddedFont>
    <p:embeddedFont>
      <p:font typeface="Comic Sans MS" pitchFamily="66" charset="0"/>
      <p:regular r:id="rId33"/>
      <p:bold r:id="rId34"/>
    </p:embeddedFont>
    <p:embeddedFont>
      <p:font typeface="MT Extra" pitchFamily="18" charset="2"/>
      <p:regular r:id="rId35"/>
    </p:embeddedFont>
  </p:embeddedFontLst>
  <p:custDataLst>
    <p:tags r:id="rId36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FFFFCC"/>
    <a:srgbClr val="FFFF66"/>
    <a:srgbClr val="000000"/>
    <a:srgbClr val="CC6600"/>
    <a:srgbClr val="FF9900"/>
    <a:srgbClr val="FF5050"/>
    <a:srgbClr val="CC00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>
    <p:restoredLeft sz="21757" autoAdjust="0"/>
    <p:restoredTop sz="74194" autoAdjust="0"/>
  </p:normalViewPr>
  <p:slideViewPr>
    <p:cSldViewPr snapToGrid="0">
      <p:cViewPr>
        <p:scale>
          <a:sx n="43" d="100"/>
          <a:sy n="43" d="100"/>
        </p:scale>
        <p:origin x="-2131" y="-221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78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195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01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860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109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530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A3DC4-276E-4A7A-B53F-4B6BEA581C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63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58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196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259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209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455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gi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053409"/>
            <a:ext cx="2605342" cy="804591"/>
          </a:xfrm>
          <a:prstGeom prst="rect">
            <a:avLst/>
          </a:prstGeom>
        </p:spPr>
      </p:pic>
      <p:pic>
        <p:nvPicPr>
          <p:cNvPr id="10" name="Picture 9" descr="risemai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60785" y="6049108"/>
            <a:ext cx="6415876" cy="80889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170" y="846245"/>
            <a:ext cx="9071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200" dirty="0" smtClean="0">
                <a:solidFill>
                  <a:srgbClr val="3333CC"/>
                </a:solidFill>
              </a:rPr>
              <a:t>Automating String Processing in Spreadsheets  </a:t>
            </a:r>
          </a:p>
          <a:p>
            <a:pPr algn="ctr">
              <a:spcBef>
                <a:spcPts val="0"/>
              </a:spcBef>
            </a:pPr>
            <a:r>
              <a:rPr lang="en-US" sz="3200" dirty="0" smtClean="0">
                <a:solidFill>
                  <a:srgbClr val="3333CC"/>
                </a:solidFill>
              </a:rPr>
              <a:t>using Input-Output Examples</a:t>
            </a:r>
          </a:p>
          <a:p>
            <a:pPr algn="ctr">
              <a:spcBef>
                <a:spcPts val="0"/>
              </a:spcBef>
            </a:pPr>
            <a:endParaRPr lang="en-US" sz="800" dirty="0" smtClean="0">
              <a:solidFill>
                <a:srgbClr val="3333C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05510" y="2850983"/>
            <a:ext cx="8880231" cy="136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rgbClr val="008000"/>
                </a:solidFill>
                <a:latin typeface="Comic Sans MS"/>
              </a:rPr>
              <a:t>Sumit Gulwani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rgbClr val="008000"/>
                </a:solidFill>
                <a:latin typeface="Comic Sans MS"/>
              </a:rPr>
              <a:t>(sumitg@microsoft.com)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rgbClr val="008000"/>
                </a:solidFill>
                <a:latin typeface="Comic Sans MS"/>
              </a:rPr>
              <a:t>Microsoft Research, Redmond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52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3419" y="2848699"/>
            <a:ext cx="8757145" cy="2831123"/>
          </a:xfrm>
        </p:spPr>
        <p:txBody>
          <a:bodyPr/>
          <a:lstStyle/>
          <a:p>
            <a:r>
              <a:rPr lang="en-US" dirty="0" smtClean="0"/>
              <a:t>Reduction requires computing </a:t>
            </a:r>
            <a:r>
              <a:rPr lang="en-US" i="1" dirty="0" smtClean="0"/>
              <a:t>all</a:t>
            </a:r>
            <a:r>
              <a:rPr lang="en-US" dirty="0" smtClean="0"/>
              <a:t> solutions for each of the sub-problems:</a:t>
            </a:r>
          </a:p>
          <a:p>
            <a:pPr lvl="1"/>
            <a:r>
              <a:rPr lang="en-US" dirty="0" smtClean="0"/>
              <a:t>This also allows to rank various solutions and select the highest ranked solution at the top-level.</a:t>
            </a:r>
          </a:p>
          <a:p>
            <a:pPr lvl="1"/>
            <a:r>
              <a:rPr lang="en-US" dirty="0" smtClean="0"/>
              <a:t>A challenge here is to efficiently represent, compute, and manipulate huge number of such solutions.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 will show three applications of this idea in the talk.</a:t>
            </a:r>
          </a:p>
          <a:p>
            <a:pPr lvl="1"/>
            <a:r>
              <a:rPr lang="en-US" dirty="0" smtClean="0"/>
              <a:t>Read the paper for more tricks!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Synthesis Idea: Divide and Conquer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539256" y="1529862"/>
            <a:ext cx="8335111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/>
              <a:t>Reduce the problem of synthesizing expressions into sub-problems of synthesizing sub-expressions.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9821059"/>
      </p:ext>
    </p:extLst>
  </p:cSld>
  <p:clrMapOvr>
    <a:masterClrMapping/>
  </p:clrMapOvr>
  <p:transition advTm="1125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Synthesizing Guarded Expression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0336" y="1037490"/>
            <a:ext cx="9179174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Goal:</a:t>
            </a:r>
            <a:r>
              <a:rPr lang="en-US" dirty="0" smtClean="0">
                <a:solidFill>
                  <a:srgbClr val="C00000"/>
                </a:solidFill>
              </a:rPr>
              <a:t> Given </a:t>
            </a:r>
            <a:r>
              <a:rPr lang="en-US" dirty="0">
                <a:solidFill>
                  <a:srgbClr val="C00000"/>
                </a:solidFill>
              </a:rPr>
              <a:t>input-output pairs: 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), find P </a:t>
            </a:r>
            <a:r>
              <a:rPr lang="en-US" dirty="0">
                <a:solidFill>
                  <a:srgbClr val="C00000"/>
                </a:solidFill>
              </a:rPr>
              <a:t>such </a:t>
            </a:r>
            <a:r>
              <a:rPr lang="en-US" dirty="0" smtClean="0">
                <a:solidFill>
                  <a:srgbClr val="C00000"/>
                </a:solidFill>
              </a:rPr>
              <a:t>that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.</a:t>
            </a:r>
            <a:endParaRPr lang="en-US" baseline="-25000" dirty="0">
              <a:solidFill>
                <a:srgbClr val="C00000"/>
              </a:solidFill>
              <a:latin typeface="Comic Sans MS"/>
            </a:endParaRP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u="sng" dirty="0" smtClean="0"/>
          </a:p>
          <a:p>
            <a:pPr marL="0" indent="0">
              <a:buNone/>
            </a:pPr>
            <a:endParaRPr lang="en-US" sz="1000" u="sng" dirty="0"/>
          </a:p>
          <a:p>
            <a:pPr marL="0" indent="0">
              <a:buNone/>
            </a:pPr>
            <a:endParaRPr lang="en-US" sz="1000" u="sng" dirty="0" smtClean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r>
              <a:rPr lang="en-US" u="sng" dirty="0" smtClean="0"/>
              <a:t>Algorithm: </a:t>
            </a:r>
          </a:p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smtClean="0">
                <a:solidFill>
                  <a:srgbClr val="008000"/>
                </a:solidFill>
              </a:rPr>
              <a:t>Learn set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of string expressions </a:t>
            </a:r>
            <a:r>
              <a:rPr lang="en-US" dirty="0" err="1" smtClean="0">
                <a:solidFill>
                  <a:srgbClr val="008000"/>
                </a:solidFill>
              </a:rPr>
              <a:t>s.t.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8</a:t>
            </a:r>
            <a:r>
              <a:rPr lang="en-US" dirty="0" smtClean="0">
                <a:solidFill>
                  <a:srgbClr val="008000"/>
                </a:solidFill>
              </a:rPr>
              <a:t>e in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[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[e]] 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=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. </a:t>
            </a:r>
            <a:r>
              <a:rPr lang="en-US" dirty="0" smtClean="0"/>
              <a:t>Similarly compute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</a:t>
            </a:r>
            <a:r>
              <a:rPr lang="en-US" dirty="0"/>
              <a:t>Let </a:t>
            </a:r>
            <a:r>
              <a:rPr lang="en-US" dirty="0" smtClean="0"/>
              <a:t>S = S</a:t>
            </a:r>
            <a:r>
              <a:rPr lang="en-US" baseline="-25000" dirty="0" smtClean="0"/>
              <a:t>1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/>
              <a:t>S</a:t>
            </a:r>
            <a:r>
              <a:rPr lang="en-US" baseline="-25000" dirty="0" smtClean="0"/>
              <a:t>2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/>
              <a:t>S</a:t>
            </a:r>
            <a:r>
              <a:rPr lang="en-US" baseline="-25000" dirty="0" smtClean="0"/>
              <a:t>3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/>
              <a:t>S</a:t>
            </a:r>
            <a:r>
              <a:rPr lang="en-US" baseline="-25000" dirty="0" smtClean="0"/>
              <a:t>4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sz="500" dirty="0" smtClean="0"/>
          </a:p>
          <a:p>
            <a:pPr marL="0" indent="0">
              <a:buNone/>
            </a:pPr>
            <a:r>
              <a:rPr lang="en-US" dirty="0" smtClean="0"/>
              <a:t>2(a) If S ≠ </a:t>
            </a:r>
            <a:r>
              <a:rPr lang="en-US" dirty="0" smtClean="0">
                <a:latin typeface="cmsy10"/>
              </a:rPr>
              <a:t>;</a:t>
            </a:r>
            <a:r>
              <a:rPr lang="en-US" dirty="0" smtClean="0"/>
              <a:t> then result is </a:t>
            </a:r>
            <a:r>
              <a:rPr lang="en-US" dirty="0" smtClean="0">
                <a:solidFill>
                  <a:schemeClr val="accent2"/>
                </a:solidFill>
              </a:rPr>
              <a:t>Switch((</a:t>
            </a:r>
            <a:r>
              <a:rPr lang="en-US" dirty="0" err="1" smtClean="0">
                <a:solidFill>
                  <a:schemeClr val="accent2"/>
                </a:solidFill>
              </a:rPr>
              <a:t>true,S</a:t>
            </a:r>
            <a:r>
              <a:rPr lang="en-US" dirty="0" smtClean="0">
                <a:solidFill>
                  <a:schemeClr val="accent2"/>
                </a:solidFill>
              </a:rPr>
              <a:t>))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63769" y="2092567"/>
            <a:ext cx="8440616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US" sz="2400" kern="0" dirty="0" smtClean="0">
                <a:solidFill>
                  <a:srgbClr val="000000"/>
                </a:solidFill>
                <a:latin typeface="Comic Sans MS"/>
              </a:rPr>
              <a:t>Application </a:t>
            </a:r>
            <a:r>
              <a:rPr lang="en-US" sz="2400" kern="0" dirty="0">
                <a:solidFill>
                  <a:srgbClr val="000000"/>
                </a:solidFill>
                <a:latin typeface="Comic Sans MS"/>
              </a:rPr>
              <a:t>#1: We reduce the problem of learning </a:t>
            </a:r>
            <a:r>
              <a:rPr lang="en-US" sz="2400" kern="0" dirty="0" smtClean="0">
                <a:solidFill>
                  <a:srgbClr val="000000"/>
                </a:solidFill>
                <a:latin typeface="Comic Sans MS"/>
              </a:rPr>
              <a:t>guarded </a:t>
            </a:r>
            <a:r>
              <a:rPr lang="en-US" sz="2400" kern="0" dirty="0">
                <a:solidFill>
                  <a:srgbClr val="000000"/>
                </a:solidFill>
                <a:latin typeface="Comic Sans MS"/>
              </a:rPr>
              <a:t>expression P to the problem of learning </a:t>
            </a:r>
            <a:r>
              <a:rPr lang="en-US" sz="2400" kern="0" dirty="0" smtClean="0">
                <a:solidFill>
                  <a:srgbClr val="000000"/>
                </a:solidFill>
                <a:latin typeface="Comic Sans MS"/>
              </a:rPr>
              <a:t>string </a:t>
            </a:r>
            <a:r>
              <a:rPr lang="en-US" sz="2400" kern="0" dirty="0">
                <a:solidFill>
                  <a:srgbClr val="000000"/>
                </a:solidFill>
                <a:latin typeface="Comic Sans MS"/>
              </a:rPr>
              <a:t>expressions for each input-output pair</a:t>
            </a:r>
            <a:r>
              <a:rPr lang="en-US" sz="2400" kern="0" dirty="0" smtClean="0">
                <a:solidFill>
                  <a:srgbClr val="000000"/>
                </a:solidFill>
                <a:latin typeface="Comic Sans MS"/>
              </a:rPr>
              <a:t>.</a:t>
            </a:r>
            <a:endParaRPr lang="en-US" sz="2400" kern="0" dirty="0">
              <a:solidFill>
                <a:srgbClr val="000000"/>
              </a:solidFill>
              <a:latin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7479036"/>
      </p:ext>
    </p:extLst>
  </p:cSld>
  <p:clrMapOvr>
    <a:masterClrMapping/>
  </p:clrMapOvr>
  <p:transition advTm="44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922" y="691162"/>
            <a:ext cx="8596313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1004" y="304800"/>
            <a:ext cx="8645776" cy="609600"/>
          </a:xfrm>
        </p:spPr>
        <p:txBody>
          <a:bodyPr/>
          <a:lstStyle/>
          <a:p>
            <a:r>
              <a:rPr lang="en-US" dirty="0" smtClean="0"/>
              <a:t>Example: Various choices for a String </a:t>
            </a:r>
            <a:r>
              <a:rPr lang="en-US" dirty="0"/>
              <a:t>E</a:t>
            </a:r>
            <a:r>
              <a:rPr lang="en-US" dirty="0" smtClean="0"/>
              <a:t>xpression</a:t>
            </a:r>
            <a:endParaRPr lang="en-US" dirty="0"/>
          </a:p>
        </p:txBody>
      </p:sp>
      <p:sp>
        <p:nvSpPr>
          <p:cNvPr id="7" name="Left Brace 6"/>
          <p:cNvSpPr/>
          <p:nvPr/>
        </p:nvSpPr>
        <p:spPr>
          <a:xfrm rot="16200000" flipV="1">
            <a:off x="2555630" y="1475370"/>
            <a:ext cx="457200" cy="1676400"/>
          </a:xfrm>
          <a:prstGeom prst="leftBrac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8" name="Left Brace 7"/>
          <p:cNvSpPr/>
          <p:nvPr/>
        </p:nvSpPr>
        <p:spPr>
          <a:xfrm rot="16200000" flipV="1">
            <a:off x="5161692" y="1457227"/>
            <a:ext cx="464776" cy="1638300"/>
          </a:xfrm>
          <a:prstGeom prst="leftBrac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/>
          <p:cNvSpPr/>
          <p:nvPr/>
        </p:nvSpPr>
        <p:spPr>
          <a:xfrm rot="16200000" flipV="1">
            <a:off x="7788330" y="1230888"/>
            <a:ext cx="460903" cy="2087105"/>
          </a:xfrm>
          <a:prstGeom prst="leftBrac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/>
          <p:cNvSpPr/>
          <p:nvPr/>
        </p:nvSpPr>
        <p:spPr>
          <a:xfrm rot="16200000" flipV="1">
            <a:off x="6359743" y="1979814"/>
            <a:ext cx="460902" cy="589255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/>
          <p:cNvSpPr/>
          <p:nvPr/>
        </p:nvSpPr>
        <p:spPr>
          <a:xfrm rot="16200000" flipV="1">
            <a:off x="3961701" y="1983686"/>
            <a:ext cx="460902" cy="589255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86" y="4753223"/>
            <a:ext cx="8113713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Left Brace 15"/>
          <p:cNvSpPr/>
          <p:nvPr/>
        </p:nvSpPr>
        <p:spPr>
          <a:xfrm rot="5400000">
            <a:off x="2602428" y="4136270"/>
            <a:ext cx="457200" cy="1676400"/>
          </a:xfrm>
          <a:prstGeom prst="leftBrac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e 16"/>
          <p:cNvSpPr/>
          <p:nvPr/>
        </p:nvSpPr>
        <p:spPr>
          <a:xfrm rot="5400000">
            <a:off x="3818643" y="4658445"/>
            <a:ext cx="460902" cy="589255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8" name="Left Brace 17"/>
          <p:cNvSpPr/>
          <p:nvPr/>
        </p:nvSpPr>
        <p:spPr>
          <a:xfrm rot="5400000">
            <a:off x="5029200" y="4132400"/>
            <a:ext cx="457200" cy="1676400"/>
          </a:xfrm>
          <a:prstGeom prst="leftBrac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e 18"/>
          <p:cNvSpPr/>
          <p:nvPr/>
        </p:nvSpPr>
        <p:spPr>
          <a:xfrm rot="5400000">
            <a:off x="7714764" y="3830486"/>
            <a:ext cx="453328" cy="2252743"/>
          </a:xfrm>
          <a:prstGeom prst="leftBrac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07195" y="1283700"/>
            <a:ext cx="1580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Input</a:t>
            </a:r>
            <a:endParaRPr lang="en-US" sz="4000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5246923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Output</a:t>
            </a:r>
            <a:endParaRPr lang="en-US" sz="4000" dirty="0"/>
          </a:p>
        </p:txBody>
      </p:sp>
      <p:sp>
        <p:nvSpPr>
          <p:cNvPr id="22" name="Down Arrow 21"/>
          <p:cNvSpPr/>
          <p:nvPr/>
        </p:nvSpPr>
        <p:spPr>
          <a:xfrm>
            <a:off x="585662" y="2254144"/>
            <a:ext cx="533400" cy="2842533"/>
          </a:xfrm>
          <a:prstGeom prst="down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362200" y="2434256"/>
            <a:ext cx="0" cy="2448476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7562851" y="2342069"/>
            <a:ext cx="14286" cy="2499079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823004" y="2383823"/>
            <a:ext cx="0" cy="2444308"/>
          </a:xfrm>
          <a:prstGeom prst="straightConnector1">
            <a:avLst/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Left Brace 36"/>
          <p:cNvSpPr/>
          <p:nvPr/>
        </p:nvSpPr>
        <p:spPr>
          <a:xfrm rot="16200000" flipV="1">
            <a:off x="3842917" y="5740182"/>
            <a:ext cx="469456" cy="617349"/>
          </a:xfrm>
          <a:prstGeom prst="leftBrac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836578" y="6237694"/>
            <a:ext cx="1548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Constant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368472" y="6271865"/>
            <a:ext cx="1520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Constant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41" name="Left Brace 40"/>
          <p:cNvSpPr/>
          <p:nvPr/>
        </p:nvSpPr>
        <p:spPr>
          <a:xfrm rot="16200000" flipV="1">
            <a:off x="6222701" y="5740183"/>
            <a:ext cx="469456" cy="617349"/>
          </a:xfrm>
          <a:prstGeom prst="leftBrac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/>
          <p:cNvCxnSpPr/>
          <p:nvPr/>
        </p:nvCxnSpPr>
        <p:spPr>
          <a:xfrm flipH="1">
            <a:off x="3961246" y="2359654"/>
            <a:ext cx="123018" cy="248606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4192152" y="2306813"/>
            <a:ext cx="2211068" cy="253433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Left Brace 46"/>
          <p:cNvSpPr/>
          <p:nvPr/>
        </p:nvSpPr>
        <p:spPr>
          <a:xfrm rot="16200000" flipV="1">
            <a:off x="2589510" y="5316435"/>
            <a:ext cx="457200" cy="1676400"/>
          </a:xfrm>
          <a:prstGeom prst="leftBrace">
            <a:avLst/>
          </a:prstGeom>
          <a:ln w="190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1946030" y="6302570"/>
            <a:ext cx="144971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CC"/>
                </a:solidFill>
              </a:rPr>
              <a:t>Constant</a:t>
            </a:r>
            <a:endParaRPr lang="en-US" sz="2400" dirty="0">
              <a:solidFill>
                <a:srgbClr val="CC00CC"/>
              </a:solidFill>
            </a:endParaRPr>
          </a:p>
        </p:txBody>
      </p:sp>
      <p:sp>
        <p:nvSpPr>
          <p:cNvPr id="51" name="Left Brace 50"/>
          <p:cNvSpPr/>
          <p:nvPr/>
        </p:nvSpPr>
        <p:spPr>
          <a:xfrm rot="16200000" flipV="1">
            <a:off x="6122930" y="648990"/>
            <a:ext cx="714402" cy="5164404"/>
          </a:xfrm>
          <a:prstGeom prst="leftBrace">
            <a:avLst/>
          </a:prstGeom>
          <a:ln w="190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Left Brace 53"/>
          <p:cNvSpPr/>
          <p:nvPr/>
        </p:nvSpPr>
        <p:spPr>
          <a:xfrm rot="5400000">
            <a:off x="6177729" y="1418174"/>
            <a:ext cx="494825" cy="5390827"/>
          </a:xfrm>
          <a:prstGeom prst="leftBrace">
            <a:avLst/>
          </a:prstGeom>
          <a:ln w="190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7142735" y="3266361"/>
            <a:ext cx="0" cy="758079"/>
          </a:xfrm>
          <a:prstGeom prst="straightConnector1">
            <a:avLst/>
          </a:prstGeom>
          <a:ln w="19050">
            <a:solidFill>
              <a:srgbClr val="FF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Left Brace 37"/>
          <p:cNvSpPr/>
          <p:nvPr/>
        </p:nvSpPr>
        <p:spPr>
          <a:xfrm rot="5400000">
            <a:off x="4425483" y="4402698"/>
            <a:ext cx="460902" cy="589255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44" name="Left Brace 43"/>
          <p:cNvSpPr/>
          <p:nvPr/>
        </p:nvSpPr>
        <p:spPr>
          <a:xfrm rot="16200000" flipV="1">
            <a:off x="6881937" y="2295478"/>
            <a:ext cx="460902" cy="589255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4950562" y="2590105"/>
            <a:ext cx="1867198" cy="210722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21467073"/>
      </p:ext>
    </p:extLst>
  </p:cSld>
  <p:clrMapOvr>
    <a:masterClrMapping/>
  </p:clrMapOvr>
  <p:transition advTm="757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37" grpId="0" animBg="1"/>
      <p:bldP spid="39" grpId="0"/>
      <p:bldP spid="40" grpId="0"/>
      <p:bldP spid="41" grpId="0" animBg="1"/>
      <p:bldP spid="47" grpId="0" animBg="1"/>
      <p:bldP spid="48" grpId="0"/>
      <p:bldP spid="51" grpId="0" animBg="1"/>
      <p:bldP spid="54" grpId="0" animBg="1"/>
      <p:bldP spid="38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39" y="1143000"/>
            <a:ext cx="8387862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Number of all possible string expressions (that can construct a given output string </a:t>
            </a:r>
            <a:r>
              <a:rPr lang="en-US" dirty="0" smtClean="0">
                <a:latin typeface="Comic Sans MS"/>
              </a:rPr>
              <a:t>o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 from a given input string </a:t>
            </a:r>
            <a:r>
              <a:rPr lang="en-US" dirty="0" smtClean="0">
                <a:latin typeface="Comic Sans MS"/>
              </a:rPr>
              <a:t>i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) is </a:t>
            </a:r>
            <a:r>
              <a:rPr lang="en-US" dirty="0" smtClean="0">
                <a:solidFill>
                  <a:srgbClr val="009900"/>
                </a:solidFill>
              </a:rPr>
              <a:t>exponential</a:t>
            </a:r>
            <a:r>
              <a:rPr lang="en-US" dirty="0" smtClean="0"/>
              <a:t> in size of output string.</a:t>
            </a:r>
          </a:p>
          <a:p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 smtClean="0"/>
              <a:t># of substrings is just </a:t>
            </a:r>
            <a:r>
              <a:rPr lang="en-US" dirty="0">
                <a:solidFill>
                  <a:srgbClr val="009900"/>
                </a:solidFill>
              </a:rPr>
              <a:t>quadratic</a:t>
            </a:r>
            <a:r>
              <a:rPr lang="en-US" dirty="0"/>
              <a:t> in size of output string!</a:t>
            </a:r>
          </a:p>
          <a:p>
            <a:pPr lvl="1"/>
            <a:r>
              <a:rPr lang="en-US" dirty="0" smtClean="0"/>
              <a:t>We use a DAG based data-structure, and it supports efficient intersection operation!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Synthesizing String Expressions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697528" y="2930775"/>
            <a:ext cx="7772400" cy="12543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/>
              <a:t>Application #2: To represent/learn all string expressions, it suffices to represent/learn all base expressions for each substring of the output. </a:t>
            </a:r>
          </a:p>
        </p:txBody>
      </p:sp>
    </p:spTree>
    <p:extLst>
      <p:ext uri="{BB962C8B-B14F-4D97-AF65-F5344CB8AC3E}">
        <p14:creationId xmlns:p14="http://schemas.microsoft.com/office/powerpoint/2010/main" val="2490576908"/>
      </p:ext>
    </p:extLst>
  </p:cSld>
  <p:clrMapOvr>
    <a:masterClrMapping/>
  </p:clrMapOvr>
  <p:transition advTm="54229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37490"/>
            <a:ext cx="8071338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Various ways to extract “706” from “425-706-7709”: </a:t>
            </a:r>
          </a:p>
          <a:p>
            <a:pPr marL="0" indent="0">
              <a:buNone/>
            </a:pPr>
            <a:endParaRPr lang="en-US" sz="20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Chars after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hyphen and before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hyphen.</a:t>
            </a:r>
          </a:p>
          <a:p>
            <a:pPr marL="0" lvl="1" indent="0">
              <a:buNone/>
            </a:pP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     </a:t>
            </a:r>
            <a:r>
              <a:rPr lang="en-US" sz="2400" dirty="0" err="1" smtClean="0">
                <a:solidFill>
                  <a:schemeClr val="accent2"/>
                </a:solidFill>
                <a:latin typeface="Comic Sans MS"/>
              </a:rPr>
              <a:t>Substr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(v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, </a:t>
            </a:r>
            <a:r>
              <a:rPr lang="en-US" sz="2400" dirty="0" err="1" smtClean="0">
                <a:solidFill>
                  <a:schemeClr val="accent2"/>
                </a:solidFill>
              </a:rPr>
              <a:t>Pos</a:t>
            </a:r>
            <a:r>
              <a:rPr lang="en-US" sz="2400" dirty="0" smtClean="0">
                <a:solidFill>
                  <a:schemeClr val="accent2"/>
                </a:solidFill>
              </a:rPr>
              <a:t>(HyphenTok,</a:t>
            </a:r>
            <a:r>
              <a:rPr lang="en-US" sz="2400" dirty="0" smtClean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sz="2400" dirty="0" smtClean="0">
                <a:solidFill>
                  <a:schemeClr val="accent2"/>
                </a:solidFill>
              </a:rPr>
              <a:t>,1), </a:t>
            </a:r>
            <a:r>
              <a:rPr lang="en-US" sz="2400" dirty="0" err="1" smtClean="0">
                <a:solidFill>
                  <a:schemeClr val="accent2"/>
                </a:solidFill>
              </a:rPr>
              <a:t>Pos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smtClean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sz="2400" dirty="0" smtClean="0">
                <a:solidFill>
                  <a:schemeClr val="accent2"/>
                </a:solidFill>
              </a:rPr>
              <a:t>,HyphenTok,2))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14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Chars from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number and up to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number.</a:t>
            </a:r>
          </a:p>
          <a:p>
            <a:pPr marL="0" lvl="1" indent="0"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    </a:t>
            </a:r>
            <a:r>
              <a:rPr lang="en-US" sz="2400" dirty="0" err="1" smtClean="0">
                <a:solidFill>
                  <a:schemeClr val="accent2"/>
                </a:solidFill>
              </a:rPr>
              <a:t>Substr</a:t>
            </a:r>
            <a:r>
              <a:rPr lang="en-US" sz="2400" dirty="0" smtClean="0">
                <a:solidFill>
                  <a:schemeClr val="accent2"/>
                </a:solidFill>
              </a:rPr>
              <a:t>(v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, </a:t>
            </a:r>
            <a:r>
              <a:rPr lang="en-US" sz="2400" dirty="0" err="1" smtClean="0">
                <a:solidFill>
                  <a:schemeClr val="accent2"/>
                </a:solidFill>
              </a:rPr>
              <a:t>Pos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smtClean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sz="2400" dirty="0" smtClean="0">
                <a:solidFill>
                  <a:schemeClr val="accent2"/>
                </a:solidFill>
              </a:rPr>
              <a:t>,NumTok,2), </a:t>
            </a:r>
            <a:r>
              <a:rPr lang="en-US" sz="2400" dirty="0" err="1" smtClean="0">
                <a:solidFill>
                  <a:schemeClr val="accent2"/>
                </a:solidFill>
              </a:rPr>
              <a:t>Pos</a:t>
            </a:r>
            <a:r>
              <a:rPr lang="en-US" sz="2400" dirty="0" smtClean="0">
                <a:solidFill>
                  <a:schemeClr val="accent2"/>
                </a:solidFill>
              </a:rPr>
              <a:t>(NumTok,</a:t>
            </a:r>
            <a:r>
              <a:rPr lang="en-US" sz="2400" dirty="0" smtClean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sz="2400" dirty="0" smtClean="0">
                <a:solidFill>
                  <a:schemeClr val="accent2"/>
                </a:solidFill>
              </a:rPr>
              <a:t>,2))</a:t>
            </a:r>
            <a:endParaRPr lang="en-US" sz="2400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en-US" sz="14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Chars from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number and before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hyphen.</a:t>
            </a:r>
          </a:p>
          <a:p>
            <a:pPr marL="0" lvl="1" indent="0"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    </a:t>
            </a:r>
            <a:r>
              <a:rPr lang="en-US" sz="2400" dirty="0" err="1" smtClean="0">
                <a:solidFill>
                  <a:schemeClr val="accent2"/>
                </a:solidFill>
              </a:rPr>
              <a:t>Substr</a:t>
            </a:r>
            <a:r>
              <a:rPr lang="en-US" sz="2400" dirty="0" smtClean="0">
                <a:solidFill>
                  <a:schemeClr val="accent2"/>
                </a:solidFill>
              </a:rPr>
              <a:t>(v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, </a:t>
            </a:r>
            <a:r>
              <a:rPr lang="en-US" sz="2400" dirty="0" err="1" smtClean="0">
                <a:solidFill>
                  <a:schemeClr val="accent2"/>
                </a:solidFill>
              </a:rPr>
              <a:t>Pos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smtClean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sz="2400" dirty="0" smtClean="0">
                <a:solidFill>
                  <a:schemeClr val="accent2"/>
                </a:solidFill>
              </a:rPr>
              <a:t>,NumTok,2), </a:t>
            </a:r>
            <a:r>
              <a:rPr lang="en-US" sz="2400" dirty="0" err="1" smtClean="0">
                <a:solidFill>
                  <a:schemeClr val="accent2"/>
                </a:solidFill>
              </a:rPr>
              <a:t>Pos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smtClean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sz="2400" dirty="0" smtClean="0">
                <a:solidFill>
                  <a:schemeClr val="accent2"/>
                </a:solidFill>
              </a:rPr>
              <a:t>,HyphenTok,2))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Chars from 1</a:t>
            </a:r>
            <a:r>
              <a:rPr lang="en-US" baseline="30000" dirty="0" smtClean="0"/>
              <a:t>st</a:t>
            </a:r>
            <a:r>
              <a:rPr lang="en-US" dirty="0" smtClean="0"/>
              <a:t> hyphen and up to 2</a:t>
            </a:r>
            <a:r>
              <a:rPr lang="en-US" baseline="30000" dirty="0" smtClean="0"/>
              <a:t>nd</a:t>
            </a:r>
            <a:r>
              <a:rPr lang="en-US" dirty="0" smtClean="0"/>
              <a:t> number.</a:t>
            </a:r>
            <a:endParaRPr 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8000"/>
                </a:solidFill>
              </a:rPr>
              <a:t>    </a:t>
            </a:r>
            <a:r>
              <a:rPr lang="en-US" dirty="0" err="1" smtClean="0">
                <a:solidFill>
                  <a:schemeClr val="accent2"/>
                </a:solidFill>
              </a:rPr>
              <a:t>Substr</a:t>
            </a:r>
            <a:r>
              <a:rPr lang="en-US" dirty="0" smtClean="0">
                <a:solidFill>
                  <a:schemeClr val="accent2"/>
                </a:solidFill>
              </a:rPr>
              <a:t>(v</a:t>
            </a:r>
            <a:r>
              <a:rPr lang="en-US" baseline="-25000" dirty="0" smtClean="0">
                <a:solidFill>
                  <a:schemeClr val="accent2"/>
                </a:solidFill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 </a:t>
            </a:r>
            <a:r>
              <a:rPr lang="en-US" dirty="0" err="1" smtClean="0">
                <a:solidFill>
                  <a:schemeClr val="accent2"/>
                </a:solidFill>
              </a:rPr>
              <a:t>Pos</a:t>
            </a:r>
            <a:r>
              <a:rPr lang="en-US" dirty="0" smtClean="0">
                <a:solidFill>
                  <a:schemeClr val="accent2"/>
                </a:solidFill>
              </a:rPr>
              <a:t>(HyphenTok,</a:t>
            </a:r>
            <a:r>
              <a:rPr lang="en-US" dirty="0" smtClean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dirty="0" smtClean="0">
                <a:solidFill>
                  <a:schemeClr val="accent2"/>
                </a:solidFill>
              </a:rPr>
              <a:t>,1), </a:t>
            </a:r>
            <a:r>
              <a:rPr lang="en-US" dirty="0" err="1" smtClean="0">
                <a:solidFill>
                  <a:schemeClr val="accent2"/>
                </a:solidFill>
              </a:rPr>
              <a:t>Pos</a:t>
            </a:r>
            <a:r>
              <a:rPr lang="en-US" dirty="0" smtClean="0">
                <a:solidFill>
                  <a:schemeClr val="accent2"/>
                </a:solidFill>
              </a:rPr>
              <a:t>(</a:t>
            </a:r>
            <a:r>
              <a:rPr lang="en-US" dirty="0" smtClean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dirty="0" smtClean="0">
                <a:solidFill>
                  <a:schemeClr val="accent2"/>
                </a:solidFill>
              </a:rPr>
              <a:t>,HyphenTok,2))</a:t>
            </a:r>
            <a:r>
              <a:rPr lang="en-US" b="1" dirty="0" smtClean="0">
                <a:latin typeface="+mj-lt"/>
              </a:rPr>
              <a:t>      </a:t>
            </a:r>
          </a:p>
          <a:p>
            <a:pPr marL="0" indent="0">
              <a:buNone/>
            </a:pPr>
            <a:r>
              <a:rPr lang="en-US" b="1" dirty="0" smtClean="0">
                <a:latin typeface="MT Extra"/>
                <a:sym typeface="MT Extra"/>
              </a:rPr>
              <a:t></a:t>
            </a:r>
            <a:endParaRPr lang="en-US" b="1" dirty="0" smtClean="0">
              <a:latin typeface="MT Extra"/>
            </a:endParaRP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6" y="304800"/>
            <a:ext cx="9249519" cy="609600"/>
          </a:xfrm>
        </p:spPr>
        <p:txBody>
          <a:bodyPr/>
          <a:lstStyle/>
          <a:p>
            <a:r>
              <a:rPr lang="en-US" dirty="0" smtClean="0"/>
              <a:t>Example: Various choices for a </a:t>
            </a:r>
            <a:r>
              <a:rPr lang="en-US" dirty="0" err="1" smtClean="0"/>
              <a:t>SubStr</a:t>
            </a:r>
            <a:r>
              <a:rPr lang="en-US" dirty="0" smtClean="0"/>
              <a:t> Expression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113301"/>
      </p:ext>
    </p:extLst>
  </p:cSld>
  <p:clrMapOvr>
    <a:masterClrMapping/>
  </p:clrMapOvr>
  <p:transition advTm="334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805375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number of </a:t>
            </a:r>
            <a:r>
              <a:rPr lang="en-US" dirty="0" err="1" smtClean="0">
                <a:latin typeface="Comic Sans MS"/>
              </a:rPr>
              <a:t>SubStr</a:t>
            </a:r>
            <a:r>
              <a:rPr lang="en-US" dirty="0" smtClean="0">
                <a:latin typeface="Comic Sans MS"/>
              </a:rPr>
              <a:t>(v,p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,</a:t>
            </a:r>
            <a:r>
              <a:rPr lang="en-US" dirty="0" smtClean="0">
                <a:latin typeface="Comic Sans MS"/>
              </a:rPr>
              <a:t>p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) expressions that can extract a given substring w from a given string v can be large!</a:t>
            </a:r>
            <a:endParaRPr lang="en-US" dirty="0" smtClean="0">
              <a:solidFill>
                <a:srgbClr val="00800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  <a:p>
            <a:pPr lvl="1"/>
            <a:r>
              <a:rPr lang="en-US" dirty="0" smtClean="0"/>
              <a:t>This allows for representing and computing </a:t>
            </a:r>
            <a:r>
              <a:rPr lang="en-US" dirty="0" smtClean="0">
                <a:latin typeface="Comic Sans MS"/>
              </a:rPr>
              <a:t>O(n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>
                <a:latin typeface="Comic Sans MS"/>
              </a:rPr>
              <a:t>*n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) choices for </a:t>
            </a:r>
            <a:r>
              <a:rPr lang="en-US" dirty="0" err="1" smtClean="0"/>
              <a:t>SubStr</a:t>
            </a:r>
            <a:r>
              <a:rPr lang="en-US" dirty="0" smtClean="0"/>
              <a:t> using size/time </a:t>
            </a:r>
            <a:r>
              <a:rPr lang="en-US" dirty="0" smtClean="0">
                <a:latin typeface="Comic Sans MS"/>
              </a:rPr>
              <a:t>O(n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>
                <a:latin typeface="Comic Sans MS"/>
              </a:rPr>
              <a:t>+n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3420" y="304800"/>
            <a:ext cx="8845062" cy="609600"/>
          </a:xfrm>
        </p:spPr>
        <p:txBody>
          <a:bodyPr/>
          <a:lstStyle/>
          <a:p>
            <a:r>
              <a:rPr lang="en-US" dirty="0" smtClean="0"/>
              <a:t>Synthesizing </a:t>
            </a:r>
            <a:r>
              <a:rPr lang="en-US" dirty="0" err="1" smtClean="0"/>
              <a:t>SubStr</a:t>
            </a:r>
            <a:r>
              <a:rPr lang="en-US" dirty="0" smtClean="0"/>
              <a:t> Expressions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574432" y="2614248"/>
            <a:ext cx="7772400" cy="12719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 smtClean="0"/>
              <a:t>Application #3: To represent/learn all </a:t>
            </a:r>
            <a:r>
              <a:rPr lang="en-US" dirty="0" err="1" smtClean="0"/>
              <a:t>SubStr</a:t>
            </a:r>
            <a:r>
              <a:rPr lang="en-US" dirty="0" smtClean="0"/>
              <a:t> expressions, we can independently represent/learn all choices for each of the two index expressions.  </a:t>
            </a:r>
          </a:p>
        </p:txBody>
      </p:sp>
    </p:spTree>
    <p:extLst>
      <p:ext uri="{BB962C8B-B14F-4D97-AF65-F5344CB8AC3E}">
        <p14:creationId xmlns:p14="http://schemas.microsoft.com/office/powerpoint/2010/main" val="1822997885"/>
      </p:ext>
    </p:extLst>
  </p:cSld>
  <p:clrMapOvr>
    <a:masterClrMapping/>
  </p:clrMapOvr>
  <p:transition advTm="51599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to Synthesizing Guarded Expression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5166" y="1037490"/>
            <a:ext cx="9126416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Goal</a:t>
            </a:r>
            <a:r>
              <a:rPr lang="en-US" u="sng" dirty="0"/>
              <a:t>: </a:t>
            </a:r>
            <a:r>
              <a:rPr lang="en-US" dirty="0">
                <a:solidFill>
                  <a:srgbClr val="C00000"/>
                </a:solidFill>
              </a:rPr>
              <a:t>Given input-output pairs: 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), find P </a:t>
            </a:r>
            <a:r>
              <a:rPr lang="en-US" dirty="0">
                <a:solidFill>
                  <a:srgbClr val="C00000"/>
                </a:solidFill>
              </a:rPr>
              <a:t>such </a:t>
            </a:r>
            <a:r>
              <a:rPr lang="en-US" dirty="0" smtClean="0">
                <a:solidFill>
                  <a:srgbClr val="C00000"/>
                </a:solidFill>
              </a:rPr>
              <a:t>that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.</a:t>
            </a:r>
            <a:endParaRPr lang="en-US" baseline="-25000" dirty="0">
              <a:solidFill>
                <a:srgbClr val="C00000"/>
              </a:solidFill>
              <a:latin typeface="Comic Sans MS"/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Algorithm: 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8000"/>
                </a:solidFill>
              </a:rPr>
              <a:t>Learn set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of string expressions </a:t>
            </a:r>
            <a:r>
              <a:rPr lang="en-US" dirty="0" err="1" smtClean="0">
                <a:solidFill>
                  <a:srgbClr val="008000"/>
                </a:solidFill>
              </a:rPr>
              <a:t>s.t.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8</a:t>
            </a:r>
            <a:r>
              <a:rPr lang="en-US" dirty="0" smtClean="0">
                <a:solidFill>
                  <a:srgbClr val="008000"/>
                </a:solidFill>
              </a:rPr>
              <a:t>e in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[[e]] 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=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. </a:t>
            </a:r>
            <a:r>
              <a:rPr lang="en-US" dirty="0" smtClean="0"/>
              <a:t>Similarly compute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Let S =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2(a). If S ≠ </a:t>
            </a:r>
            <a:r>
              <a:rPr lang="en-US" dirty="0" smtClean="0">
                <a:latin typeface="cmsy10"/>
              </a:rPr>
              <a:t>;</a:t>
            </a:r>
            <a:r>
              <a:rPr lang="en-US" dirty="0" smtClean="0"/>
              <a:t> then result is </a:t>
            </a:r>
            <a:r>
              <a:rPr lang="en-US" dirty="0" smtClean="0">
                <a:solidFill>
                  <a:schemeClr val="accent2"/>
                </a:solidFill>
              </a:rPr>
              <a:t>Switch((</a:t>
            </a:r>
            <a:r>
              <a:rPr lang="en-US" dirty="0" err="1" smtClean="0">
                <a:solidFill>
                  <a:schemeClr val="accent2"/>
                </a:solidFill>
              </a:rPr>
              <a:t>true,S</a:t>
            </a:r>
            <a:r>
              <a:rPr lang="en-US" dirty="0" smtClean="0">
                <a:solidFill>
                  <a:schemeClr val="accent2"/>
                </a:solidFill>
              </a:rPr>
              <a:t>))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2(b). Else find a smallest partition, say {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,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}, {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}, </a:t>
            </a:r>
            <a:r>
              <a:rPr lang="en-US" dirty="0" err="1" smtClean="0"/>
              <a:t>s.t.</a:t>
            </a:r>
            <a:r>
              <a:rPr lang="en-US" dirty="0" smtClean="0"/>
              <a:t> 	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 ≠ </a:t>
            </a:r>
            <a:r>
              <a:rPr lang="en-US" dirty="0">
                <a:latin typeface="cmsy10"/>
              </a:rPr>
              <a:t>;</a:t>
            </a:r>
            <a:r>
              <a:rPr lang="en-US" dirty="0"/>
              <a:t> </a:t>
            </a:r>
            <a:r>
              <a:rPr lang="en-US" dirty="0" smtClean="0"/>
              <a:t> and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 </a:t>
            </a:r>
            <a:r>
              <a:rPr lang="en-US" dirty="0"/>
              <a:t>≠ </a:t>
            </a:r>
            <a:r>
              <a:rPr lang="en-US" dirty="0" smtClean="0">
                <a:latin typeface="cmsy10"/>
              </a:rPr>
              <a:t>;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endParaRPr lang="en-US" sz="500" dirty="0" smtClean="0"/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 smtClean="0">
                <a:solidFill>
                  <a:srgbClr val="008000"/>
                </a:solidFill>
              </a:rPr>
              <a:t>. Learn </a:t>
            </a:r>
            <a:r>
              <a:rPr lang="en-US" dirty="0" err="1" smtClean="0">
                <a:solidFill>
                  <a:srgbClr val="008000"/>
                </a:solidFill>
              </a:rPr>
              <a:t>boolean</a:t>
            </a:r>
            <a:r>
              <a:rPr lang="en-US" dirty="0" smtClean="0">
                <a:solidFill>
                  <a:srgbClr val="008000"/>
                </a:solidFill>
              </a:rPr>
              <a:t> formulas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s.t.</a:t>
            </a:r>
            <a:endParaRPr 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maps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to true and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008000"/>
                </a:solidFill>
              </a:rPr>
              <a:t> to false.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maps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to true and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to false</a:t>
            </a:r>
            <a:r>
              <a:rPr lang="en-US" dirty="0" smtClean="0">
                <a:solidFill>
                  <a:srgbClr val="008000"/>
                </a:solidFill>
              </a:rPr>
              <a:t>.</a:t>
            </a:r>
            <a:endParaRPr 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4. Result is: </a:t>
            </a:r>
            <a:r>
              <a:rPr lang="en-US" sz="2400" dirty="0" smtClean="0">
                <a:solidFill>
                  <a:schemeClr val="accent2"/>
                </a:solidFill>
              </a:rPr>
              <a:t>Switch((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,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S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 pitchFamily="34" charset="0"/>
              </a:rPr>
              <a:t>Å</a:t>
            </a:r>
            <a:r>
              <a:rPr lang="en-US" dirty="0">
                <a:solidFill>
                  <a:schemeClr val="accent2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), (b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,S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3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 pitchFamily="34" charset="0"/>
              </a:rPr>
              <a:t>Å</a:t>
            </a:r>
            <a:r>
              <a:rPr lang="en-US" dirty="0">
                <a:solidFill>
                  <a:schemeClr val="accent2"/>
                </a:solidFill>
                <a:latin typeface="Comic Sans MS"/>
              </a:rPr>
              <a:t>S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4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))</a:t>
            </a:r>
            <a:endParaRPr lang="en-US" sz="2400" baseline="-25000" dirty="0">
              <a:solidFill>
                <a:schemeClr val="accent2"/>
              </a:solidFill>
              <a:latin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8840120"/>
      </p:ext>
    </p:extLst>
  </p:cSld>
  <p:clrMapOvr>
    <a:masterClrMapping/>
  </p:clrMapOvr>
  <p:transition advTm="471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Language of String </a:t>
            </a:r>
            <a:r>
              <a:rPr lang="en-US" dirty="0"/>
              <a:t>P</a:t>
            </a:r>
            <a:r>
              <a:rPr lang="en-US" dirty="0" smtClean="0"/>
              <a:t>rograms</a:t>
            </a:r>
          </a:p>
          <a:p>
            <a:pPr marL="0" indent="0">
              <a:buNone/>
            </a:pPr>
            <a:endParaRPr lang="en-US" sz="3400" dirty="0" smtClean="0"/>
          </a:p>
          <a:p>
            <a:r>
              <a:rPr lang="en-US" dirty="0" smtClean="0"/>
              <a:t>Synthesis Algorithm</a:t>
            </a:r>
          </a:p>
          <a:p>
            <a:pPr marL="0" indent="0">
              <a:buNone/>
            </a:pPr>
            <a:endParaRPr lang="en-US" sz="3400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Ranking Strategy</a:t>
            </a:r>
          </a:p>
          <a:p>
            <a:endParaRPr lang="en-US" sz="3400" dirty="0" smtClean="0"/>
          </a:p>
          <a:p>
            <a:r>
              <a:rPr lang="en-US" dirty="0" smtClean="0"/>
              <a:t>Limitations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078770"/>
      </p:ext>
    </p:extLst>
  </p:cSld>
  <p:clrMapOvr>
    <a:masterClrMapping/>
  </p:clrMapOvr>
  <p:transition advTm="2552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Prefer shorter programs.</a:t>
            </a:r>
          </a:p>
          <a:p>
            <a:pPr lvl="1"/>
            <a:r>
              <a:rPr lang="en-US" dirty="0" smtClean="0"/>
              <a:t>Fewer number of conditionals.</a:t>
            </a:r>
          </a:p>
          <a:p>
            <a:pPr lvl="1"/>
            <a:r>
              <a:rPr lang="en-US" dirty="0" smtClean="0"/>
              <a:t>Shorter string expression, regular expressions.</a:t>
            </a:r>
          </a:p>
          <a:p>
            <a:pPr lvl="1"/>
            <a:endParaRPr lang="en-US" dirty="0"/>
          </a:p>
          <a:p>
            <a:r>
              <a:rPr lang="en-US" dirty="0" smtClean="0"/>
              <a:t>Prefer programs with less number of constants.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948619"/>
      </p:ext>
    </p:extLst>
  </p:cSld>
  <p:clrMapOvr>
    <a:masterClrMapping/>
  </p:clrMapOvr>
  <p:transition advTm="36319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Language of String </a:t>
            </a:r>
            <a:r>
              <a:rPr lang="en-US" dirty="0"/>
              <a:t>P</a:t>
            </a:r>
            <a:r>
              <a:rPr lang="en-US" dirty="0" smtClean="0"/>
              <a:t>rograms</a:t>
            </a:r>
          </a:p>
          <a:p>
            <a:pPr marL="0" indent="0">
              <a:buNone/>
            </a:pPr>
            <a:endParaRPr lang="en-US" sz="3400" dirty="0" smtClean="0"/>
          </a:p>
          <a:p>
            <a:r>
              <a:rPr lang="en-US" dirty="0" smtClean="0"/>
              <a:t>Synthesis Algorithm</a:t>
            </a:r>
          </a:p>
          <a:p>
            <a:pPr marL="0" indent="0">
              <a:buNone/>
            </a:pPr>
            <a:endParaRPr lang="en-US" sz="3400" dirty="0" smtClean="0"/>
          </a:p>
          <a:p>
            <a:r>
              <a:rPr lang="en-US" dirty="0" smtClean="0"/>
              <a:t>Ranking Strategy</a:t>
            </a:r>
          </a:p>
          <a:p>
            <a:endParaRPr lang="en-US" sz="3400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Limitations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376353"/>
      </p:ext>
    </p:extLst>
  </p:cSld>
  <p:clrMapOvr>
    <a:masterClrMapping/>
  </p:clrMapOvr>
  <p:transition advTm="995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Program Synthesis</a:t>
            </a:r>
            <a:endParaRPr lang="en-US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155625" y="1149327"/>
            <a:ext cx="9392822" cy="365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dirty="0" smtClean="0"/>
              <a:t>Deserves </a:t>
            </a:r>
            <a:r>
              <a:rPr lang="en-US" dirty="0"/>
              <a:t>r</a:t>
            </a:r>
            <a:r>
              <a:rPr lang="en-US" dirty="0" smtClean="0"/>
              <a:t>enewed interest today!</a:t>
            </a:r>
          </a:p>
          <a:p>
            <a:pPr marL="0" indent="0">
              <a:buNone/>
            </a:pPr>
            <a:endParaRPr lang="en-US" sz="1400" dirty="0" smtClean="0"/>
          </a:p>
          <a:p>
            <a:r>
              <a:rPr lang="en-US" sz="2300" dirty="0"/>
              <a:t>N</a:t>
            </a:r>
            <a:r>
              <a:rPr lang="en-US" sz="2300" dirty="0" smtClean="0"/>
              <a:t>atural goal given that computing has become accessible, but </a:t>
            </a:r>
            <a:r>
              <a:rPr lang="en-US" dirty="0" smtClean="0"/>
              <a:t>most people are not expert programmers.</a:t>
            </a:r>
          </a:p>
          <a:p>
            <a:pPr lvl="1"/>
            <a:endParaRPr lang="en-US" sz="1400" dirty="0" smtClean="0"/>
          </a:p>
          <a:p>
            <a:r>
              <a:rPr lang="en-US" dirty="0" smtClean="0"/>
              <a:t>Enabling technology is now available</a:t>
            </a:r>
          </a:p>
          <a:p>
            <a:pPr lvl="1"/>
            <a:r>
              <a:rPr lang="en-US" dirty="0"/>
              <a:t>Better </a:t>
            </a:r>
            <a:r>
              <a:rPr lang="en-US" dirty="0" smtClean="0"/>
              <a:t>search techniques</a:t>
            </a:r>
          </a:p>
          <a:p>
            <a:pPr lvl="2"/>
            <a:r>
              <a:rPr lang="en-US" dirty="0" smtClean="0"/>
              <a:t>AI style search techniques.</a:t>
            </a:r>
          </a:p>
          <a:p>
            <a:pPr lvl="2"/>
            <a:r>
              <a:rPr lang="en-US" dirty="0" smtClean="0"/>
              <a:t>logical reasoning based techniques </a:t>
            </a:r>
            <a:r>
              <a:rPr lang="en-US" dirty="0"/>
              <a:t>(SAT/SMT solvers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Faster machines (good application for multi-cores)</a:t>
            </a:r>
          </a:p>
          <a:p>
            <a:endParaRPr lang="en-US" sz="10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State of the art: We can synthesize 10-20 lines of code.</a:t>
            </a:r>
          </a:p>
          <a:p>
            <a:pPr lvl="1"/>
            <a:endParaRPr lang="en-US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2134204"/>
      </p:ext>
    </p:extLst>
  </p:cSld>
  <p:clrMapOvr>
    <a:masterClrMapping/>
  </p:clrMapOvr>
  <p:transition advTm="511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paper: </a:t>
            </a:r>
            <a:r>
              <a:rPr lang="en-US" dirty="0" smtClean="0">
                <a:solidFill>
                  <a:srgbClr val="FF0000"/>
                </a:solidFill>
              </a:rPr>
              <a:t>Syntactic</a:t>
            </a:r>
            <a:r>
              <a:rPr lang="en-US" dirty="0" smtClean="0"/>
              <a:t> Manipulation of </a:t>
            </a:r>
            <a:r>
              <a:rPr lang="en-US" dirty="0" smtClean="0">
                <a:solidFill>
                  <a:srgbClr val="FF0000"/>
                </a:solidFill>
              </a:rPr>
              <a:t>strings</a:t>
            </a:r>
          </a:p>
          <a:p>
            <a:endParaRPr lang="en-US" dirty="0"/>
          </a:p>
          <a:p>
            <a:r>
              <a:rPr lang="en-US" dirty="0" smtClean="0"/>
              <a:t>Extension 1: </a:t>
            </a:r>
            <a:r>
              <a:rPr lang="en-US" dirty="0" smtClean="0">
                <a:solidFill>
                  <a:srgbClr val="008000"/>
                </a:solidFill>
              </a:rPr>
              <a:t>Semantic</a:t>
            </a:r>
            <a:r>
              <a:rPr lang="en-US" dirty="0" smtClean="0"/>
              <a:t> Manipulation of strings</a:t>
            </a:r>
          </a:p>
          <a:p>
            <a:pPr lvl="1"/>
            <a:r>
              <a:rPr lang="en-US" dirty="0" smtClean="0"/>
              <a:t>Joint work with intern Rishabh Singh (MIT)</a:t>
            </a:r>
          </a:p>
          <a:p>
            <a:pPr lvl="1"/>
            <a:endParaRPr lang="en-US" dirty="0"/>
          </a:p>
          <a:p>
            <a:r>
              <a:rPr lang="en-US" dirty="0" smtClean="0"/>
              <a:t>Extension 2: Layout Manipulation of </a:t>
            </a:r>
            <a:r>
              <a:rPr lang="en-US" dirty="0" smtClean="0">
                <a:solidFill>
                  <a:schemeClr val="accent2"/>
                </a:solidFill>
              </a:rPr>
              <a:t>tables</a:t>
            </a:r>
          </a:p>
          <a:p>
            <a:pPr lvl="1"/>
            <a:r>
              <a:rPr lang="en-US" dirty="0" smtClean="0"/>
              <a:t>Joint work with intern Bill Harris (UW-Madison)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and Follow-up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616050"/>
      </p:ext>
    </p:extLst>
  </p:cSld>
  <p:clrMapOvr>
    <a:masterClrMapping/>
  </p:clrMapOvr>
  <p:transition advTm="32636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22441" y="2778373"/>
            <a:ext cx="1688123" cy="545123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/>
              <a:t>Demo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197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153" y="1002320"/>
            <a:ext cx="9284693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Problem</a:t>
            </a:r>
            <a:r>
              <a:rPr lang="en-US" dirty="0" smtClean="0"/>
              <a:t>: End-user Programming</a:t>
            </a:r>
          </a:p>
          <a:p>
            <a:pPr marL="0" indent="0">
              <a:buNone/>
            </a:pPr>
            <a:endParaRPr lang="en-US" sz="21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Solution</a:t>
            </a:r>
            <a:r>
              <a:rPr lang="en-US" dirty="0" smtClean="0"/>
              <a:t>: Program Synthesis with </a:t>
            </a:r>
            <a:r>
              <a:rPr lang="en-US" dirty="0" smtClean="0">
                <a:solidFill>
                  <a:srgbClr val="008000"/>
                </a:solidFill>
              </a:rPr>
              <a:t>inter-disciplinary</a:t>
            </a:r>
            <a:r>
              <a:rPr lang="en-US" dirty="0" smtClean="0"/>
              <a:t> inspirations</a:t>
            </a:r>
            <a:endParaRPr lang="en-US" sz="1000" dirty="0" smtClean="0"/>
          </a:p>
          <a:p>
            <a:r>
              <a:rPr lang="en-US" dirty="0" smtClean="0">
                <a:solidFill>
                  <a:srgbClr val="008000"/>
                </a:solidFill>
              </a:rPr>
              <a:t>Programming Languages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Design of an </a:t>
            </a:r>
            <a:r>
              <a:rPr lang="en-US" dirty="0" smtClean="0">
                <a:solidFill>
                  <a:srgbClr val="CC6600"/>
                </a:solidFill>
              </a:rPr>
              <a:t>expressive</a:t>
            </a:r>
            <a:r>
              <a:rPr lang="en-US" dirty="0" smtClean="0"/>
              <a:t> language that can </a:t>
            </a:r>
            <a:r>
              <a:rPr lang="en-US" dirty="0" smtClean="0">
                <a:solidFill>
                  <a:srgbClr val="CC6600"/>
                </a:solidFill>
              </a:rPr>
              <a:t>succinctly</a:t>
            </a:r>
            <a:r>
              <a:rPr lang="en-US" dirty="0" smtClean="0"/>
              <a:t> 	represent string computations and is </a:t>
            </a:r>
            <a:r>
              <a:rPr lang="en-US" dirty="0" smtClean="0">
                <a:solidFill>
                  <a:srgbClr val="CC6600"/>
                </a:solidFill>
              </a:rPr>
              <a:t>amenable to learning</a:t>
            </a:r>
            <a:r>
              <a:rPr lang="en-US" dirty="0" smtClean="0"/>
              <a:t>.</a:t>
            </a:r>
            <a:endParaRPr lang="en-US" sz="1000" dirty="0" smtClean="0"/>
          </a:p>
          <a:p>
            <a:r>
              <a:rPr lang="en-US" dirty="0" smtClean="0">
                <a:solidFill>
                  <a:srgbClr val="008000"/>
                </a:solidFill>
              </a:rPr>
              <a:t>Machine Learning </a:t>
            </a:r>
          </a:p>
          <a:p>
            <a:pPr lvl="1"/>
            <a:r>
              <a:rPr lang="en-US" dirty="0" smtClean="0"/>
              <a:t>Version space algebra for learning straight-line code.</a:t>
            </a:r>
          </a:p>
          <a:p>
            <a:pPr lvl="1"/>
            <a:r>
              <a:rPr lang="en-US" dirty="0" smtClean="0"/>
              <a:t>Boolean classification technique for learning control flow.</a:t>
            </a:r>
            <a:endParaRPr lang="en-US" sz="1000" dirty="0" smtClean="0"/>
          </a:p>
          <a:p>
            <a:r>
              <a:rPr lang="en-US" dirty="0" smtClean="0">
                <a:solidFill>
                  <a:srgbClr val="008000"/>
                </a:solidFill>
              </a:rPr>
              <a:t>HCI</a:t>
            </a:r>
            <a:r>
              <a:rPr lang="en-US" dirty="0" smtClean="0"/>
              <a:t>  </a:t>
            </a:r>
          </a:p>
          <a:p>
            <a:pPr lvl="1"/>
            <a:r>
              <a:rPr lang="en-US" dirty="0" smtClean="0"/>
              <a:t>Input-output based interaction model</a:t>
            </a:r>
          </a:p>
          <a:p>
            <a:pPr lvl="1"/>
            <a:r>
              <a:rPr lang="en-US" dirty="0" smtClean="0"/>
              <a:t>Several usability features: Ranking scheme, Feedback to user, 			                  Quick Convergence, Noise tolerance.</a:t>
            </a:r>
          </a:p>
          <a:p>
            <a:pPr marL="0" indent="0">
              <a:buNone/>
            </a:pPr>
            <a:endParaRPr lang="en-US" sz="10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7233684"/>
      </p:ext>
    </p:extLst>
  </p:cSld>
  <p:clrMapOvr>
    <a:masterClrMapping/>
  </p:clrMapOvr>
  <p:transition advTm="60877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759" y="1053959"/>
            <a:ext cx="9377460" cy="5452351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/>
              <a:t>Our techniques can synthesize </a:t>
            </a:r>
            <a:r>
              <a:rPr lang="en-US" dirty="0"/>
              <a:t>a wide variety of </a:t>
            </a:r>
            <a:r>
              <a:rPr lang="en-US" dirty="0" smtClean="0"/>
              <a:t>algorithms/programs from logic and examples.</a:t>
            </a:r>
          </a:p>
          <a:p>
            <a:pPr marL="57150" indent="0">
              <a:buNone/>
            </a:pPr>
            <a:endParaRPr lang="en-US" sz="1000" dirty="0" smtClean="0">
              <a:solidFill>
                <a:schemeClr val="accent6"/>
              </a:solidFill>
            </a:endParaRPr>
          </a:p>
          <a:p>
            <a:r>
              <a:rPr lang="en-US" dirty="0" smtClean="0">
                <a:solidFill>
                  <a:schemeClr val="accent6"/>
                </a:solidFill>
              </a:rPr>
              <a:t>Undergraduate book algorithms </a:t>
            </a:r>
            <a:r>
              <a:rPr lang="en-US" dirty="0" smtClean="0">
                <a:solidFill>
                  <a:srgbClr val="009900"/>
                </a:solidFill>
              </a:rPr>
              <a:t>(e.g., sorting</a:t>
            </a:r>
            <a:r>
              <a:rPr lang="en-US" dirty="0">
                <a:solidFill>
                  <a:srgbClr val="009900"/>
                </a:solidFill>
              </a:rPr>
              <a:t>, </a:t>
            </a:r>
            <a:r>
              <a:rPr lang="en-US" dirty="0" smtClean="0">
                <a:solidFill>
                  <a:srgbClr val="009900"/>
                </a:solidFill>
              </a:rPr>
              <a:t>dynamic </a:t>
            </a:r>
            <a:r>
              <a:rPr lang="en-US" dirty="0" err="1">
                <a:solidFill>
                  <a:srgbClr val="009900"/>
                </a:solidFill>
              </a:rPr>
              <a:t>p</a:t>
            </a:r>
            <a:r>
              <a:rPr lang="en-US" dirty="0" err="1" smtClean="0">
                <a:solidFill>
                  <a:srgbClr val="009900"/>
                </a:solidFill>
              </a:rPr>
              <a:t>rog</a:t>
            </a:r>
            <a:r>
              <a:rPr lang="en-US" dirty="0" smtClean="0">
                <a:solidFill>
                  <a:srgbClr val="009900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FF6600"/>
                </a:solidFill>
              </a:rPr>
              <a:t>[Srivastava/Gulwani/Foster, POPL 2010]</a:t>
            </a:r>
          </a:p>
          <a:p>
            <a:endParaRPr lang="en-US" sz="500" dirty="0" smtClean="0">
              <a:solidFill>
                <a:schemeClr val="accent6"/>
              </a:solidFill>
            </a:endParaRPr>
          </a:p>
          <a:p>
            <a:endParaRPr lang="en-US" sz="500" dirty="0" smtClean="0">
              <a:solidFill>
                <a:schemeClr val="accent6"/>
              </a:solidFill>
            </a:endParaRPr>
          </a:p>
          <a:p>
            <a:r>
              <a:rPr lang="en-US" dirty="0">
                <a:solidFill>
                  <a:schemeClr val="accent6"/>
                </a:solidFill>
              </a:rPr>
              <a:t>Program Inverses </a:t>
            </a:r>
            <a:r>
              <a:rPr lang="en-US" dirty="0">
                <a:solidFill>
                  <a:srgbClr val="009900"/>
                </a:solidFill>
              </a:rPr>
              <a:t>(</a:t>
            </a:r>
            <a:r>
              <a:rPr lang="en-US" dirty="0" err="1">
                <a:solidFill>
                  <a:srgbClr val="009900"/>
                </a:solidFill>
              </a:rPr>
              <a:t>e.g</a:t>
            </a:r>
            <a:r>
              <a:rPr lang="en-US" dirty="0">
                <a:solidFill>
                  <a:srgbClr val="009900"/>
                </a:solidFill>
              </a:rPr>
              <a:t>, </a:t>
            </a:r>
            <a:r>
              <a:rPr lang="en-US" dirty="0" err="1">
                <a:solidFill>
                  <a:srgbClr val="009900"/>
                </a:solidFill>
              </a:rPr>
              <a:t>deserializers</a:t>
            </a:r>
            <a:r>
              <a:rPr lang="en-US" dirty="0">
                <a:solidFill>
                  <a:srgbClr val="009900"/>
                </a:solidFill>
              </a:rPr>
              <a:t> from </a:t>
            </a:r>
            <a:r>
              <a:rPr lang="en-US" dirty="0" err="1">
                <a:solidFill>
                  <a:srgbClr val="009900"/>
                </a:solidFill>
              </a:rPr>
              <a:t>serializers</a:t>
            </a:r>
            <a:r>
              <a:rPr lang="en-US" dirty="0">
                <a:solidFill>
                  <a:srgbClr val="009900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rgbClr val="FF6600"/>
                </a:solidFill>
              </a:rPr>
              <a:t>[Srivastava/Gulwani/Chaudhuri/Foster, MSR-TR-2010-34</a:t>
            </a:r>
            <a:r>
              <a:rPr lang="en-US" dirty="0" smtClean="0">
                <a:solidFill>
                  <a:srgbClr val="FF6600"/>
                </a:solidFill>
              </a:rPr>
              <a:t>]</a:t>
            </a:r>
            <a:endParaRPr lang="en-US" dirty="0" smtClean="0">
              <a:solidFill>
                <a:schemeClr val="accent6"/>
              </a:solidFill>
            </a:endParaRPr>
          </a:p>
          <a:p>
            <a:endParaRPr lang="en-US" sz="1000" dirty="0" smtClean="0">
              <a:solidFill>
                <a:schemeClr val="accent6"/>
              </a:solidFill>
            </a:endParaRPr>
          </a:p>
          <a:p>
            <a:r>
              <a:rPr lang="en-US" dirty="0" smtClean="0">
                <a:solidFill>
                  <a:schemeClr val="accent6"/>
                </a:solidFill>
              </a:rPr>
              <a:t>Graph </a:t>
            </a:r>
            <a:r>
              <a:rPr lang="en-US" dirty="0">
                <a:solidFill>
                  <a:schemeClr val="accent6"/>
                </a:solidFill>
              </a:rPr>
              <a:t>Algorithms </a:t>
            </a:r>
            <a:r>
              <a:rPr lang="en-US" dirty="0">
                <a:solidFill>
                  <a:srgbClr val="009900"/>
                </a:solidFill>
              </a:rPr>
              <a:t>(e.g., </a:t>
            </a:r>
            <a:r>
              <a:rPr lang="en-US" dirty="0" smtClean="0">
                <a:solidFill>
                  <a:srgbClr val="009900"/>
                </a:solidFill>
              </a:rPr>
              <a:t>bi-</a:t>
            </a:r>
            <a:r>
              <a:rPr lang="en-US" dirty="0" err="1" smtClean="0">
                <a:solidFill>
                  <a:srgbClr val="009900"/>
                </a:solidFill>
              </a:rPr>
              <a:t>partiteness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  <a:r>
              <a:rPr lang="en-US" dirty="0">
                <a:solidFill>
                  <a:srgbClr val="009900"/>
                </a:solidFill>
              </a:rPr>
              <a:t>check)</a:t>
            </a:r>
          </a:p>
          <a:p>
            <a:pPr lvl="1"/>
            <a:r>
              <a:rPr lang="en-US" dirty="0">
                <a:solidFill>
                  <a:srgbClr val="FF6600"/>
                </a:solidFill>
              </a:rPr>
              <a:t>[</a:t>
            </a:r>
            <a:r>
              <a:rPr lang="en-US" dirty="0" smtClean="0">
                <a:solidFill>
                  <a:srgbClr val="FF6600"/>
                </a:solidFill>
              </a:rPr>
              <a:t>Itzhaky/Gulwani/</a:t>
            </a:r>
            <a:r>
              <a:rPr lang="en-US" dirty="0" err="1" smtClean="0">
                <a:solidFill>
                  <a:srgbClr val="FF6600"/>
                </a:solidFill>
              </a:rPr>
              <a:t>Immerman</a:t>
            </a:r>
            <a:r>
              <a:rPr lang="en-US" dirty="0" smtClean="0">
                <a:solidFill>
                  <a:srgbClr val="FF6600"/>
                </a:solidFill>
              </a:rPr>
              <a:t>/Sagiv, OOPSLA 2010]</a:t>
            </a:r>
          </a:p>
          <a:p>
            <a:endParaRPr lang="en-US" sz="500" dirty="0" smtClean="0">
              <a:solidFill>
                <a:schemeClr val="accent6"/>
              </a:solidFill>
            </a:endParaRPr>
          </a:p>
          <a:p>
            <a:endParaRPr lang="en-US" sz="1000" dirty="0" smtClean="0">
              <a:solidFill>
                <a:schemeClr val="accent6"/>
              </a:solidFill>
            </a:endParaRPr>
          </a:p>
          <a:p>
            <a:r>
              <a:rPr lang="en-US" dirty="0" smtClean="0">
                <a:solidFill>
                  <a:schemeClr val="accent6"/>
                </a:solidFill>
              </a:rPr>
              <a:t>Bit-vector </a:t>
            </a:r>
            <a:r>
              <a:rPr lang="en-US" dirty="0">
                <a:solidFill>
                  <a:schemeClr val="accent6"/>
                </a:solidFill>
              </a:rPr>
              <a:t>algorithms </a:t>
            </a:r>
            <a:r>
              <a:rPr lang="en-US" dirty="0">
                <a:solidFill>
                  <a:srgbClr val="009900"/>
                </a:solidFill>
              </a:rPr>
              <a:t>(e.g., turn-off rightmost one bit)</a:t>
            </a:r>
          </a:p>
          <a:p>
            <a:pPr lvl="1"/>
            <a:r>
              <a:rPr lang="en-US" dirty="0">
                <a:solidFill>
                  <a:srgbClr val="FF6600"/>
                </a:solidFill>
              </a:rPr>
              <a:t>[Jha/Gulwani/</a:t>
            </a:r>
            <a:r>
              <a:rPr lang="en-US" dirty="0" err="1">
                <a:solidFill>
                  <a:srgbClr val="FF6600"/>
                </a:solidFill>
              </a:rPr>
              <a:t>Seshia</a:t>
            </a:r>
            <a:r>
              <a:rPr lang="en-US" dirty="0">
                <a:solidFill>
                  <a:srgbClr val="FF6600"/>
                </a:solidFill>
              </a:rPr>
              <a:t>/</a:t>
            </a:r>
            <a:r>
              <a:rPr lang="en-US" dirty="0" err="1">
                <a:solidFill>
                  <a:srgbClr val="FF6600"/>
                </a:solidFill>
              </a:rPr>
              <a:t>Tiwari</a:t>
            </a:r>
            <a:r>
              <a:rPr lang="en-US" dirty="0">
                <a:solidFill>
                  <a:srgbClr val="FF6600"/>
                </a:solidFill>
              </a:rPr>
              <a:t>, ICSE 2010]</a:t>
            </a:r>
          </a:p>
          <a:p>
            <a:pPr lvl="1"/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Success in Program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411929"/>
      </p:ext>
    </p:extLst>
  </p:cSld>
  <p:clrMapOvr>
    <a:masterClrMapping/>
  </p:clrMapOvr>
  <p:transition advTm="228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2804552" y="1864000"/>
            <a:ext cx="5314879" cy="2556829"/>
          </a:xfrm>
          <a:prstGeom prst="triangle">
            <a:avLst/>
          </a:prstGeom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9" name="Text Box 16"/>
          <p:cNvSpPr txBox="1"/>
          <p:nvPr/>
        </p:nvSpPr>
        <p:spPr>
          <a:xfrm>
            <a:off x="4408641" y="3785047"/>
            <a:ext cx="2112207" cy="6468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smtClean="0">
                <a:effectLst/>
                <a:ea typeface="Calibri"/>
                <a:cs typeface="Times New Roman"/>
              </a:rPr>
              <a:t>End-Users</a:t>
            </a:r>
            <a:endParaRPr lang="en-US" sz="2800" dirty="0">
              <a:effectLst/>
              <a:ea typeface="Calibri"/>
              <a:cs typeface="Times New Roman"/>
            </a:endParaRPr>
          </a:p>
        </p:txBody>
      </p:sp>
      <p:sp>
        <p:nvSpPr>
          <p:cNvPr id="10" name="Text Box 10"/>
          <p:cNvSpPr txBox="1"/>
          <p:nvPr/>
        </p:nvSpPr>
        <p:spPr>
          <a:xfrm>
            <a:off x="4939372" y="2391000"/>
            <a:ext cx="954652" cy="594092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Algorithm </a:t>
            </a:r>
          </a:p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Designers</a:t>
            </a:r>
            <a:endParaRPr lang="en-US" sz="1300" dirty="0">
              <a:effectLst/>
              <a:ea typeface="Calibri"/>
              <a:cs typeface="Times New Roman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202502" y="3100345"/>
            <a:ext cx="2491161" cy="562927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ea typeface="Calibri"/>
                <a:cs typeface="Times New Roman"/>
              </a:rPr>
              <a:t>Software Developers</a:t>
            </a:r>
            <a:endParaRPr lang="en-US" sz="1800" dirty="0">
              <a:effectLst/>
              <a:ea typeface="Calibri"/>
              <a:cs typeface="Times New Roman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408641" y="2901272"/>
            <a:ext cx="2112207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04552" y="4420829"/>
            <a:ext cx="5314879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598768" y="3663272"/>
            <a:ext cx="37338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5"/>
          <p:cNvSpPr txBox="1"/>
          <p:nvPr/>
        </p:nvSpPr>
        <p:spPr>
          <a:xfrm>
            <a:off x="1123720" y="3494705"/>
            <a:ext cx="1477780" cy="68069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70C0"/>
                </a:solidFill>
                <a:ea typeface="Calibri"/>
                <a:cs typeface="Times New Roman"/>
              </a:rPr>
              <a:t>Most Useful Target</a:t>
            </a:r>
            <a:endParaRPr lang="en-US" sz="1600" b="1" dirty="0">
              <a:solidFill>
                <a:srgbClr val="0070C0"/>
              </a:solidFill>
              <a:effectLst/>
              <a:ea typeface="Calibri"/>
              <a:cs typeface="Times New Roman"/>
            </a:endParaRPr>
          </a:p>
        </p:txBody>
      </p:sp>
      <p:cxnSp>
        <p:nvCxnSpPr>
          <p:cNvPr id="49" name="Straight Arrow Connector 48"/>
          <p:cNvCxnSpPr>
            <a:stCxn id="41" idx="3"/>
          </p:cNvCxnSpPr>
          <p:nvPr/>
        </p:nvCxnSpPr>
        <p:spPr>
          <a:xfrm>
            <a:off x="2601500" y="3835050"/>
            <a:ext cx="516274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3"/>
          <p:cNvSpPr txBox="1">
            <a:spLocks/>
          </p:cNvSpPr>
          <p:nvPr/>
        </p:nvSpPr>
        <p:spPr bwMode="auto">
          <a:xfrm>
            <a:off x="355065" y="304800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dirty="0" smtClean="0"/>
              <a:t>Potential Consumers of Synthesis Technology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69730" y="4958845"/>
            <a:ext cx="448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Pyramid of Technology Users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3102819"/>
      </p:ext>
    </p:extLst>
  </p:cSld>
  <p:clrMapOvr>
    <a:masterClrMapping/>
  </p:clrMapOvr>
  <p:transition advTm="519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22441" y="2778373"/>
            <a:ext cx="1688123" cy="545123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/>
              <a:t>Demo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5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Language of String </a:t>
            </a:r>
            <a:r>
              <a:rPr lang="en-US" dirty="0">
                <a:solidFill>
                  <a:schemeClr val="accent2"/>
                </a:solidFill>
              </a:rPr>
              <a:t>P</a:t>
            </a:r>
            <a:r>
              <a:rPr lang="en-US" dirty="0" smtClean="0">
                <a:solidFill>
                  <a:schemeClr val="accent2"/>
                </a:solidFill>
              </a:rPr>
              <a:t>rograms</a:t>
            </a:r>
          </a:p>
          <a:p>
            <a:pPr marL="0" indent="0">
              <a:buNone/>
            </a:pPr>
            <a:endParaRPr lang="en-US" sz="3400" dirty="0" smtClean="0"/>
          </a:p>
          <a:p>
            <a:r>
              <a:rPr lang="en-US" dirty="0" smtClean="0"/>
              <a:t>Synthesis Algorithm</a:t>
            </a:r>
          </a:p>
          <a:p>
            <a:pPr marL="0" indent="0">
              <a:buNone/>
            </a:pPr>
            <a:endParaRPr lang="en-US" sz="3400" dirty="0" smtClean="0"/>
          </a:p>
          <a:p>
            <a:r>
              <a:rPr lang="en-US" dirty="0" smtClean="0"/>
              <a:t>Ranking Strategy</a:t>
            </a:r>
          </a:p>
          <a:p>
            <a:endParaRPr lang="en-US" sz="3400" dirty="0" smtClean="0"/>
          </a:p>
          <a:p>
            <a:r>
              <a:rPr lang="en-US" dirty="0" smtClean="0"/>
              <a:t>Limitations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3650"/>
      </p:ext>
    </p:extLst>
  </p:cSld>
  <p:clrMapOvr>
    <a:masterClrMapping/>
  </p:clrMapOvr>
  <p:transition advTm="32052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9269" y="1143000"/>
            <a:ext cx="863405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Guarded Expression G  := </a:t>
            </a:r>
            <a:r>
              <a:rPr lang="en-US" dirty="0">
                <a:solidFill>
                  <a:schemeClr val="accent2"/>
                </a:solidFill>
              </a:rPr>
              <a:t>Switch((b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,e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), …, (</a:t>
            </a:r>
            <a:r>
              <a:rPr lang="en-US" dirty="0" err="1">
                <a:solidFill>
                  <a:schemeClr val="accent2"/>
                </a:solidFill>
              </a:rPr>
              <a:t>b</a:t>
            </a:r>
            <a:r>
              <a:rPr lang="en-US" baseline="-25000" dirty="0" err="1">
                <a:solidFill>
                  <a:schemeClr val="accent2"/>
                </a:solidFill>
              </a:rPr>
              <a:t>n</a:t>
            </a:r>
            <a:r>
              <a:rPr lang="en-US" dirty="0" err="1">
                <a:solidFill>
                  <a:schemeClr val="accent2"/>
                </a:solidFill>
              </a:rPr>
              <a:t>,e</a:t>
            </a:r>
            <a:r>
              <a:rPr lang="en-US" baseline="-25000" dirty="0" err="1">
                <a:solidFill>
                  <a:schemeClr val="accent2"/>
                </a:solidFill>
              </a:rPr>
              <a:t>n</a:t>
            </a:r>
            <a:r>
              <a:rPr lang="en-US" dirty="0" smtClean="0">
                <a:solidFill>
                  <a:schemeClr val="accent2"/>
                </a:solidFill>
              </a:rPr>
              <a:t>))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String Expression e </a:t>
            </a:r>
            <a:r>
              <a:rPr lang="en-US" dirty="0"/>
              <a:t> </a:t>
            </a:r>
            <a:r>
              <a:rPr lang="en-US" dirty="0" smtClean="0"/>
              <a:t>:= 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Concatenate(f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 …,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f</a:t>
            </a:r>
            <a:r>
              <a:rPr lang="en-US" baseline="-25000" dirty="0" err="1" smtClean="0">
                <a:solidFill>
                  <a:schemeClr val="accent2"/>
                </a:solidFill>
                <a:latin typeface="Comic Sans MS"/>
              </a:rPr>
              <a:t>n</a:t>
            </a:r>
            <a:r>
              <a:rPr lang="en-US" dirty="0" smtClean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 smtClean="0"/>
              <a:t>Base Expression f  :=  </a:t>
            </a:r>
            <a:r>
              <a:rPr lang="en-US" dirty="0" smtClean="0">
                <a:solidFill>
                  <a:schemeClr val="accent2"/>
                </a:solidFill>
              </a:rPr>
              <a:t>s </a:t>
            </a:r>
            <a:r>
              <a:rPr lang="en-US" dirty="0" smtClean="0"/>
              <a:t>  // Constant String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                              | </a:t>
            </a:r>
            <a:r>
              <a:rPr lang="en-US" dirty="0" err="1" smtClean="0">
                <a:solidFill>
                  <a:schemeClr val="accent2"/>
                </a:solidFill>
              </a:rPr>
              <a:t>SubStr</a:t>
            </a:r>
            <a:r>
              <a:rPr lang="en-US" dirty="0" smtClean="0">
                <a:solidFill>
                  <a:schemeClr val="accent2"/>
                </a:solidFill>
              </a:rPr>
              <a:t>(v</a:t>
            </a:r>
            <a:r>
              <a:rPr lang="en-US" baseline="-25000" dirty="0" smtClean="0">
                <a:solidFill>
                  <a:schemeClr val="accent2"/>
                </a:solidFill>
              </a:rPr>
              <a:t>i</a:t>
            </a:r>
            <a:r>
              <a:rPr lang="en-US" dirty="0" smtClean="0">
                <a:solidFill>
                  <a:schemeClr val="accent2"/>
                </a:solidFill>
              </a:rPr>
              <a:t>, p</a:t>
            </a:r>
            <a:r>
              <a:rPr lang="en-US" baseline="-25000" dirty="0" smtClean="0">
                <a:solidFill>
                  <a:schemeClr val="accent2"/>
                </a:solidFill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 p</a:t>
            </a:r>
            <a:r>
              <a:rPr lang="en-US" baseline="-25000" dirty="0" smtClean="0">
                <a:solidFill>
                  <a:schemeClr val="accent2"/>
                </a:solidFill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) 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Index Expression p  := </a:t>
            </a:r>
            <a:r>
              <a:rPr lang="en-US" dirty="0" smtClean="0">
                <a:solidFill>
                  <a:schemeClr val="accent2"/>
                </a:solidFill>
              </a:rPr>
              <a:t>k</a:t>
            </a:r>
            <a:r>
              <a:rPr lang="en-US" dirty="0" smtClean="0"/>
              <a:t>  // Constant Integer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mic Sans MS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                                |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Pos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(r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, r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, k</a:t>
            </a:r>
            <a:r>
              <a:rPr lang="en-US" dirty="0" smtClean="0">
                <a:solidFill>
                  <a:schemeClr val="accent2"/>
                </a:solidFill>
              </a:rPr>
              <a:t>) </a:t>
            </a:r>
            <a:r>
              <a:rPr lang="en-US" dirty="0" smtClean="0">
                <a:latin typeface="Comic Sans MS"/>
              </a:rPr>
              <a:t>// </a:t>
            </a:r>
            <a:r>
              <a:rPr lang="en-US" dirty="0" err="1" smtClean="0">
                <a:latin typeface="Comic Sans MS"/>
              </a:rPr>
              <a:t>k</a:t>
            </a:r>
            <a:r>
              <a:rPr lang="en-US" baseline="30000" dirty="0" err="1" smtClean="0">
                <a:latin typeface="Comic Sans MS"/>
              </a:rPr>
              <a:t>th</a:t>
            </a:r>
            <a:r>
              <a:rPr lang="en-US" dirty="0" smtClean="0"/>
              <a:t> position in string 		                                       whose left/right side 					         matches with 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/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2</a:t>
            </a:r>
          </a:p>
          <a:p>
            <a:pPr marL="0" indent="0">
              <a:buNone/>
            </a:pPr>
            <a:endParaRPr lang="en-US" baseline="-25000" dirty="0" smtClean="0">
              <a:latin typeface="Comic Sans MS"/>
            </a:endParaRPr>
          </a:p>
          <a:p>
            <a:pPr marL="0" indent="0">
              <a:buNone/>
            </a:pPr>
            <a:endParaRPr lang="en-US" sz="1500" dirty="0" smtClean="0"/>
          </a:p>
          <a:p>
            <a:pPr marL="0" indent="0">
              <a:buNone/>
            </a:pPr>
            <a:r>
              <a:rPr lang="en-US" dirty="0" smtClean="0"/>
              <a:t>Notation</a:t>
            </a:r>
            <a:r>
              <a:rPr lang="en-US" dirty="0"/>
              <a:t>: </a:t>
            </a:r>
            <a:r>
              <a:rPr lang="en-US" dirty="0">
                <a:solidFill>
                  <a:schemeClr val="accent2"/>
                </a:solidFill>
              </a:rPr>
              <a:t>SubStr2(</a:t>
            </a:r>
            <a:r>
              <a:rPr lang="en-US" dirty="0" err="1">
                <a:solidFill>
                  <a:schemeClr val="accent2"/>
                </a:solidFill>
              </a:rPr>
              <a:t>v</a:t>
            </a:r>
            <a:r>
              <a:rPr lang="en-US" baseline="-25000" dirty="0" err="1">
                <a:solidFill>
                  <a:schemeClr val="accent2"/>
                </a:solidFill>
              </a:rPr>
              <a:t>i</a:t>
            </a:r>
            <a:r>
              <a:rPr lang="en-US" dirty="0" err="1">
                <a:solidFill>
                  <a:schemeClr val="accent2"/>
                </a:solidFill>
              </a:rPr>
              <a:t>,r,k</a:t>
            </a:r>
            <a:r>
              <a:rPr lang="en-US" dirty="0">
                <a:solidFill>
                  <a:schemeClr val="accent2"/>
                </a:solidFill>
              </a:rPr>
              <a:t>)</a:t>
            </a:r>
            <a:r>
              <a:rPr lang="en-US" dirty="0"/>
              <a:t> </a:t>
            </a:r>
            <a:r>
              <a:rPr lang="en-US" dirty="0">
                <a:latin typeface="cmsy10"/>
              </a:rPr>
              <a:t>´</a:t>
            </a:r>
            <a:r>
              <a:rPr lang="en-US" dirty="0"/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SubsStr</a:t>
            </a:r>
            <a:r>
              <a:rPr lang="en-US" dirty="0" smtClean="0">
                <a:solidFill>
                  <a:schemeClr val="accent2"/>
                </a:solidFill>
              </a:rPr>
              <a:t>(</a:t>
            </a:r>
            <a:r>
              <a:rPr lang="en-US" dirty="0" err="1" smtClean="0">
                <a:solidFill>
                  <a:schemeClr val="accent2"/>
                </a:solidFill>
              </a:rPr>
              <a:t>v</a:t>
            </a:r>
            <a:r>
              <a:rPr lang="en-US" baseline="-25000" dirty="0" err="1" smtClean="0">
                <a:solidFill>
                  <a:schemeClr val="accent2"/>
                </a:solidFill>
              </a:rPr>
              <a:t>i</a:t>
            </a:r>
            <a:r>
              <a:rPr lang="en-US" dirty="0" err="1" smtClean="0">
                <a:solidFill>
                  <a:schemeClr val="accent2"/>
                </a:solidFill>
              </a:rPr>
              <a:t>,Pos</a:t>
            </a:r>
            <a:r>
              <a:rPr lang="en-US" dirty="0" smtClean="0">
                <a:solidFill>
                  <a:schemeClr val="accent2"/>
                </a:solidFill>
              </a:rPr>
              <a:t>(</a:t>
            </a:r>
            <a:r>
              <a:rPr lang="en-US" dirty="0" smtClean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dirty="0" smtClean="0">
                <a:solidFill>
                  <a:schemeClr val="accent2"/>
                </a:solidFill>
              </a:rPr>
              <a:t>,r,k</a:t>
            </a:r>
            <a:r>
              <a:rPr lang="en-US" dirty="0">
                <a:solidFill>
                  <a:schemeClr val="accent2"/>
                </a:solidFill>
              </a:rPr>
              <a:t>),</a:t>
            </a:r>
            <a:r>
              <a:rPr lang="en-US" dirty="0" err="1">
                <a:solidFill>
                  <a:schemeClr val="accent2"/>
                </a:solidFill>
              </a:rPr>
              <a:t>Pos</a:t>
            </a:r>
            <a:r>
              <a:rPr lang="en-US" dirty="0">
                <a:solidFill>
                  <a:schemeClr val="accent2"/>
                </a:solidFill>
              </a:rPr>
              <a:t>(r,</a:t>
            </a:r>
            <a:r>
              <a:rPr lang="en-US" dirty="0">
                <a:solidFill>
                  <a:schemeClr val="accent2"/>
                </a:solidFill>
                <a:latin typeface="cmmi10"/>
              </a:rPr>
              <a:t>²</a:t>
            </a:r>
            <a:r>
              <a:rPr lang="en-US" dirty="0">
                <a:solidFill>
                  <a:schemeClr val="accent2"/>
                </a:solidFill>
              </a:rPr>
              <a:t>,k))</a:t>
            </a:r>
          </a:p>
          <a:p>
            <a:pPr lvl="1"/>
            <a:r>
              <a:rPr lang="en-US" dirty="0" smtClean="0"/>
              <a:t>Denotes </a:t>
            </a:r>
            <a:r>
              <a:rPr lang="en-US" dirty="0" err="1"/>
              <a:t>k</a:t>
            </a:r>
            <a:r>
              <a:rPr lang="en-US" baseline="30000" dirty="0" err="1"/>
              <a:t>th</a:t>
            </a:r>
            <a:r>
              <a:rPr lang="en-US" dirty="0"/>
              <a:t> occurrence of </a:t>
            </a:r>
            <a:r>
              <a:rPr lang="en-US" dirty="0" smtClean="0"/>
              <a:t>regular expression </a:t>
            </a:r>
            <a:r>
              <a:rPr lang="en-US" dirty="0"/>
              <a:t>r in v</a:t>
            </a:r>
            <a:r>
              <a:rPr lang="en-US" baseline="-25000" dirty="0"/>
              <a:t>i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for Constructing Output Strings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3977971"/>
      </p:ext>
    </p:extLst>
  </p:cSld>
  <p:clrMapOvr>
    <a:masterClrMapping/>
  </p:clrMapOvr>
  <p:transition advTm="10665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72562" y="4130116"/>
            <a:ext cx="89154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</a:rPr>
              <a:t>S</a:t>
            </a:r>
            <a:r>
              <a:rPr lang="en-US" sz="2400" dirty="0" smtClean="0">
                <a:solidFill>
                  <a:schemeClr val="accent2"/>
                </a:solidFill>
              </a:rPr>
              <a:t>witch</a:t>
            </a:r>
            <a:r>
              <a:rPr lang="en-US" sz="2400" dirty="0">
                <a:solidFill>
                  <a:schemeClr val="accent2"/>
                </a:solidFill>
              </a:rPr>
              <a:t>((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, e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), </a:t>
            </a:r>
            <a:r>
              <a:rPr lang="en-US" sz="2400" dirty="0">
                <a:solidFill>
                  <a:schemeClr val="accent2"/>
                </a:solidFill>
              </a:rPr>
              <a:t>(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, e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))</a:t>
            </a:r>
            <a:r>
              <a:rPr lang="en-US" sz="2400" dirty="0" smtClean="0"/>
              <a:t>, where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>
                <a:latin typeface="Comic Sans MS"/>
              </a:rPr>
              <a:t>b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´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omic Sans MS"/>
              </a:rPr>
              <a:t>Match(v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,NumTok,3</a:t>
            </a:r>
            <a:r>
              <a:rPr lang="en-US" sz="2400" dirty="0"/>
              <a:t>), </a:t>
            </a:r>
            <a:r>
              <a:rPr lang="en-US" sz="2400" dirty="0" smtClean="0"/>
              <a:t>     </a:t>
            </a:r>
            <a:r>
              <a:rPr lang="en-US" sz="2400" dirty="0" smtClean="0">
                <a:latin typeface="Comic Sans MS"/>
              </a:rPr>
              <a:t>b</a:t>
            </a:r>
            <a:r>
              <a:rPr lang="en-US" sz="2400" baseline="-25000" dirty="0" smtClean="0">
                <a:latin typeface="Comic Sans MS"/>
              </a:rPr>
              <a:t>2 </a:t>
            </a:r>
            <a:r>
              <a:rPr lang="en-US" sz="2400" dirty="0" smtClean="0">
                <a:latin typeface="cmsy10"/>
              </a:rPr>
              <a:t>´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:</a:t>
            </a:r>
            <a:r>
              <a:rPr lang="en-US" sz="2400" dirty="0" smtClean="0">
                <a:latin typeface="Comic Sans MS"/>
              </a:rPr>
              <a:t>Match(v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,NumTok,3</a:t>
            </a:r>
            <a:r>
              <a:rPr lang="en-US" sz="2400" dirty="0"/>
              <a:t>),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Comic Sans MS"/>
              </a:rPr>
              <a:t>e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´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omic Sans MS"/>
              </a:rPr>
              <a:t>Concatenate(SubStr2(v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,NumTok,1), </a:t>
            </a:r>
            <a:r>
              <a:rPr lang="en-US" sz="2400" dirty="0" err="1"/>
              <a:t>ConstStr</a:t>
            </a:r>
            <a:r>
              <a:rPr lang="en-US" sz="2400" dirty="0" smtClean="0"/>
              <a:t>(“-”),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Comic Sans MS"/>
              </a:rPr>
              <a:t>		        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,NumTok,2), </a:t>
            </a:r>
            <a:r>
              <a:rPr lang="en-US" sz="2400" dirty="0" err="1" smtClean="0"/>
              <a:t>ConstStr</a:t>
            </a:r>
            <a:r>
              <a:rPr lang="en-US" sz="2400" dirty="0" smtClean="0"/>
              <a:t>(“-”),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Comic Sans MS"/>
              </a:rPr>
              <a:t>		        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,NumTok,3</a:t>
            </a:r>
            <a:r>
              <a:rPr lang="en-US" sz="2400" dirty="0"/>
              <a:t>))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Comic Sans MS"/>
              </a:rPr>
              <a:t>e</a:t>
            </a:r>
            <a:r>
              <a:rPr lang="en-US" sz="2400" baseline="-25000" dirty="0" smtClean="0">
                <a:latin typeface="Comic Sans MS"/>
              </a:rPr>
              <a:t>2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´</a:t>
            </a:r>
            <a:r>
              <a:rPr lang="en-US" sz="2400" dirty="0" smtClean="0"/>
              <a:t> Concatenate(</a:t>
            </a:r>
            <a:r>
              <a:rPr lang="en-US" sz="2400" dirty="0" err="1" smtClean="0"/>
              <a:t>ConstStr</a:t>
            </a:r>
            <a:r>
              <a:rPr lang="en-US" sz="2400" dirty="0"/>
              <a:t>(“425-</a:t>
            </a:r>
            <a:r>
              <a:rPr lang="en-US" sz="2400" dirty="0" smtClean="0"/>
              <a:t>”),</a:t>
            </a:r>
            <a:r>
              <a:rPr lang="en-US" sz="2400" dirty="0" smtClean="0">
                <a:latin typeface="Comic Sans MS"/>
              </a:rPr>
              <a:t>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,NumTok,1),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	                   </a:t>
            </a:r>
            <a:r>
              <a:rPr lang="en-US" sz="2400" dirty="0" err="1" smtClean="0"/>
              <a:t>ConstStr</a:t>
            </a:r>
            <a:r>
              <a:rPr lang="en-US" sz="2400" dirty="0" smtClean="0"/>
              <a:t>(“-”),</a:t>
            </a:r>
            <a:r>
              <a:rPr lang="en-US" sz="2400" dirty="0" smtClean="0">
                <a:latin typeface="Comic Sans MS"/>
              </a:rPr>
              <a:t>SubStr2(v</a:t>
            </a:r>
            <a:r>
              <a:rPr lang="en-US" sz="2400" baseline="-25000" dirty="0" smtClean="0">
                <a:latin typeface="Comic Sans MS"/>
              </a:rPr>
              <a:t>1</a:t>
            </a:r>
            <a:r>
              <a:rPr lang="en-US" sz="2400" dirty="0" smtClean="0"/>
              <a:t>,NumTok,2</a:t>
            </a:r>
            <a:r>
              <a:rPr lang="en-US" sz="2400" dirty="0"/>
              <a:t>))</a:t>
            </a:r>
            <a:endParaRPr lang="pt-BR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19807" y="949564"/>
            <a:ext cx="677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Format phone numbers</a:t>
            </a:r>
            <a:endParaRPr lang="en-US" sz="2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552310"/>
              </p:ext>
            </p:extLst>
          </p:nvPr>
        </p:nvGraphicFramePr>
        <p:xfrm>
          <a:off x="272562" y="1555265"/>
          <a:ext cx="7060223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9869"/>
                <a:gridCol w="371035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 v</a:t>
                      </a:r>
                      <a:r>
                        <a:rPr lang="en-US" sz="2400" baseline="-25000" dirty="0" smtClean="0"/>
                        <a:t>1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(425)-706-7709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425-706-7709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510.220.5586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510-220-5586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235 7654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425-235-7654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745-8139</a:t>
                      </a:r>
                      <a:endParaRPr lang="en-US" sz="2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425-745-8139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386252"/>
      </p:ext>
    </p:extLst>
  </p:cSld>
  <p:clrMapOvr>
    <a:masterClrMapping/>
  </p:clrMapOvr>
  <p:transition advTm="632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Language of String </a:t>
            </a:r>
            <a:r>
              <a:rPr lang="en-US" dirty="0"/>
              <a:t>P</a:t>
            </a:r>
            <a:r>
              <a:rPr lang="en-US" dirty="0" smtClean="0"/>
              <a:t>rograms</a:t>
            </a:r>
          </a:p>
          <a:p>
            <a:pPr marL="0" indent="0">
              <a:buNone/>
            </a:pPr>
            <a:endParaRPr lang="en-US" sz="3400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Synthesis Algorithm</a:t>
            </a:r>
          </a:p>
          <a:p>
            <a:pPr marL="0" indent="0">
              <a:buNone/>
            </a:pPr>
            <a:endParaRPr lang="en-US" sz="3400" dirty="0" smtClean="0"/>
          </a:p>
          <a:p>
            <a:r>
              <a:rPr lang="en-US" dirty="0" smtClean="0"/>
              <a:t>Ranking Strategy</a:t>
            </a:r>
          </a:p>
          <a:p>
            <a:endParaRPr lang="en-US" sz="3400" dirty="0" smtClean="0"/>
          </a:p>
          <a:p>
            <a:r>
              <a:rPr lang="en-US" dirty="0" smtClean="0"/>
              <a:t>Limitations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078770"/>
      </p:ext>
    </p:extLst>
  </p:cSld>
  <p:clrMapOvr>
    <a:masterClrMapping/>
  </p:clrMapOvr>
  <p:transition advTm="1965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5|3|1.8|1.4|1|13.3|2.7|1.8|3.6|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8.9|14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3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93137</TotalTime>
  <Words>1015</Words>
  <Application>Microsoft Office PowerPoint</Application>
  <PresentationFormat>On-screen Show (4:3)</PresentationFormat>
  <Paragraphs>247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cmsy10</vt:lpstr>
      <vt:lpstr>cmmi10</vt:lpstr>
      <vt:lpstr>Times New Roman</vt:lpstr>
      <vt:lpstr>Wingdings</vt:lpstr>
      <vt:lpstr>Comic Sans MS</vt:lpstr>
      <vt:lpstr>MT Extra</vt:lpstr>
      <vt:lpstr>Default Design</vt:lpstr>
      <vt:lpstr>2_Default Design</vt:lpstr>
      <vt:lpstr>PowerPoint Presentation</vt:lpstr>
      <vt:lpstr>Automated Program Synthesis</vt:lpstr>
      <vt:lpstr>Recent Success in Program Synthesis</vt:lpstr>
      <vt:lpstr>PowerPoint Presentation</vt:lpstr>
      <vt:lpstr>PowerPoint Presentation</vt:lpstr>
      <vt:lpstr>Outline</vt:lpstr>
      <vt:lpstr>Language for Constructing Output Strings</vt:lpstr>
      <vt:lpstr>Example</vt:lpstr>
      <vt:lpstr>Outline</vt:lpstr>
      <vt:lpstr>Key Synthesis Idea: Divide and Conquer</vt:lpstr>
      <vt:lpstr>Synthesizing Guarded Expression</vt:lpstr>
      <vt:lpstr>Example: Various choices for a String Expression</vt:lpstr>
      <vt:lpstr>Synthesizing String Expressions</vt:lpstr>
      <vt:lpstr>Example: Various choices for a SubStr Expression</vt:lpstr>
      <vt:lpstr>Synthesizing SubStr Expressions</vt:lpstr>
      <vt:lpstr>Back to Synthesizing Guarded Expression</vt:lpstr>
      <vt:lpstr>Outline</vt:lpstr>
      <vt:lpstr>Ranking Strategy</vt:lpstr>
      <vt:lpstr>Outline</vt:lpstr>
      <vt:lpstr>Limitations and Follow-up Work</vt:lpstr>
      <vt:lpstr>PowerPoint Presentation</vt:lpstr>
      <vt:lpstr>Conclusion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sumitg</cp:lastModifiedBy>
  <cp:revision>6096</cp:revision>
  <cp:lastPrinted>2011-01-25T02:43:07Z</cp:lastPrinted>
  <dcterms:created xsi:type="dcterms:W3CDTF">1601-01-01T00:00:00Z</dcterms:created>
  <dcterms:modified xsi:type="dcterms:W3CDTF">2011-01-29T04:38:21Z</dcterms:modified>
</cp:coreProperties>
</file>