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48"/>
  </p:notesMasterIdLst>
  <p:handoutMasterIdLst>
    <p:handoutMasterId r:id="rId49"/>
  </p:handoutMasterIdLst>
  <p:sldIdLst>
    <p:sldId id="976" r:id="rId3"/>
    <p:sldId id="1877" r:id="rId4"/>
    <p:sldId id="1890" r:id="rId5"/>
    <p:sldId id="1552" r:id="rId6"/>
    <p:sldId id="1894" r:id="rId7"/>
    <p:sldId id="1904" r:id="rId8"/>
    <p:sldId id="1895" r:id="rId9"/>
    <p:sldId id="1896" r:id="rId10"/>
    <p:sldId id="1897" r:id="rId11"/>
    <p:sldId id="1906" r:id="rId12"/>
    <p:sldId id="1819" r:id="rId13"/>
    <p:sldId id="1909" r:id="rId14"/>
    <p:sldId id="1903" r:id="rId15"/>
    <p:sldId id="1908" r:id="rId16"/>
    <p:sldId id="1910" r:id="rId17"/>
    <p:sldId id="1858" r:id="rId18"/>
    <p:sldId id="1899" r:id="rId19"/>
    <p:sldId id="1900" r:id="rId20"/>
    <p:sldId id="1902" r:id="rId21"/>
    <p:sldId id="1912" r:id="rId22"/>
    <p:sldId id="1884" r:id="rId23"/>
    <p:sldId id="1889" r:id="rId24"/>
    <p:sldId id="1885" r:id="rId25"/>
    <p:sldId id="1660" r:id="rId26"/>
    <p:sldId id="1666" r:id="rId27"/>
    <p:sldId id="1668" r:id="rId28"/>
    <p:sldId id="1670" r:id="rId29"/>
    <p:sldId id="1888" r:id="rId30"/>
    <p:sldId id="1674" r:id="rId31"/>
    <p:sldId id="1887" r:id="rId32"/>
    <p:sldId id="1918" r:id="rId33"/>
    <p:sldId id="1701" r:id="rId34"/>
    <p:sldId id="1702" r:id="rId35"/>
    <p:sldId id="1919" r:id="rId36"/>
    <p:sldId id="1913" r:id="rId37"/>
    <p:sldId id="1914" r:id="rId38"/>
    <p:sldId id="1915" r:id="rId39"/>
    <p:sldId id="1916" r:id="rId40"/>
    <p:sldId id="1917" r:id="rId41"/>
    <p:sldId id="1921" r:id="rId42"/>
    <p:sldId id="1920" r:id="rId43"/>
    <p:sldId id="1704" r:id="rId44"/>
    <p:sldId id="1706" r:id="rId45"/>
    <p:sldId id="1871" r:id="rId46"/>
    <p:sldId id="1785" r:id="rId47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50"/>
      <p:bold r:id="rId51"/>
      <p:italic r:id="rId52"/>
      <p:boldItalic r:id="rId53"/>
    </p:embeddedFont>
    <p:embeddedFont>
      <p:font typeface="MT Extra" panose="05050102010205020202" pitchFamily="18" charset="2"/>
      <p:regular r:id="rId54"/>
    </p:embeddedFont>
    <p:embeddedFont>
      <p:font typeface="Tahoma" panose="020B0604030504040204" pitchFamily="34" charset="0"/>
      <p:regular r:id="rId55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onsolas" panose="020B0609020204030204" pitchFamily="49" charset="0"/>
      <p:regular r:id="rId61"/>
      <p:bold r:id="rId62"/>
      <p:italic r:id="rId63"/>
      <p:boldItalic r:id="rId64"/>
    </p:embeddedFont>
    <p:embeddedFont>
      <p:font typeface="Cambria Math" panose="02040503050406030204" pitchFamily="18" charset="0"/>
      <p:regular r:id="rId65"/>
    </p:embeddedFont>
  </p:embeddedFontLst>
  <p:custDataLst>
    <p:tags r:id="rId66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00CC"/>
    <a:srgbClr val="FF9900"/>
    <a:srgbClr val="CC6600"/>
    <a:srgbClr val="008000"/>
    <a:srgbClr val="FF6600"/>
    <a:srgbClr val="FFFF00"/>
    <a:srgbClr val="FF99FF"/>
    <a:srgbClr val="00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80" autoAdjust="0"/>
    <p:restoredTop sz="88634" autoAdjust="0"/>
  </p:normalViewPr>
  <p:slideViewPr>
    <p:cSldViewPr snapToGrid="0">
      <p:cViewPr varScale="1">
        <p:scale>
          <a:sx n="79" d="100"/>
          <a:sy n="79" d="100"/>
        </p:scale>
        <p:origin x="821" y="43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507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0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DeduceIt</a:t>
            </a:r>
            <a:endParaRPr lang="en-US" dirty="0" smtClean="0"/>
          </a:p>
          <a:p>
            <a:r>
              <a:rPr lang="en-US" dirty="0" err="1" smtClean="0"/>
              <a:t>CodeWebs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96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5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040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5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086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5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4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948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29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gif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dp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3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4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0" y="-61726"/>
            <a:ext cx="9091708" cy="6824685"/>
          </a:xfrm>
          <a:prstGeom prst="rect">
            <a:avLst/>
          </a:prstGeom>
        </p:spPr>
      </p:pic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078292"/>
            <a:ext cx="2619269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13686" y="2289666"/>
            <a:ext cx="90703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500" b="1" dirty="0" smtClean="0">
                <a:solidFill>
                  <a:schemeClr val="accent2"/>
                </a:solidFill>
              </a:rPr>
              <a:t>Repetitive Tasks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70049" y="6352161"/>
            <a:ext cx="58386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400" dirty="0" smtClean="0">
                <a:solidFill>
                  <a:schemeClr val="accent2"/>
                </a:solidFill>
              </a:rPr>
              <a:t>Invited Talk @ POPL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17230" y="560249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212" y="1740897"/>
            <a:ext cx="90703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500" b="1" dirty="0" smtClean="0">
                <a:solidFill>
                  <a:schemeClr val="accent2"/>
                </a:solidFill>
              </a:rPr>
              <a:t>Automating</a:t>
            </a:r>
            <a:endParaRPr lang="en-US" sz="4500" b="1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142" y="2847458"/>
            <a:ext cx="90703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500" b="1" dirty="0" smtClean="0">
                <a:solidFill>
                  <a:schemeClr val="accent2"/>
                </a:solidFill>
              </a:rPr>
              <a:t>for the Masses</a:t>
            </a:r>
            <a:endParaRPr lang="en-US" sz="4500" dirty="0" smtClean="0">
              <a:solidFill>
                <a:schemeClr val="accent2"/>
              </a:solidFill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9" y="1002324"/>
            <a:ext cx="9636369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200" dirty="0" err="1" smtClean="0"/>
              <a:t>FlashExtract</a:t>
            </a:r>
            <a:r>
              <a:rPr lang="en-US" sz="2200" dirty="0" smtClean="0"/>
              <a:t>: </a:t>
            </a:r>
            <a:r>
              <a:rPr lang="en-US" sz="2200" dirty="0"/>
              <a:t>E</a:t>
            </a:r>
            <a:r>
              <a:rPr lang="en-US" sz="2200" dirty="0" smtClean="0"/>
              <a:t>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2014; </a:t>
            </a:r>
            <a:r>
              <a:rPr lang="en-US" sz="1800" dirty="0" err="1" smtClean="0">
                <a:solidFill>
                  <a:srgbClr val="C00000"/>
                </a:solidFill>
              </a:rPr>
              <a:t>Powershell</a:t>
            </a:r>
            <a:r>
              <a:rPr lang="en-US" sz="1800" dirty="0" smtClean="0">
                <a:solidFill>
                  <a:srgbClr val="C00000"/>
                </a:solidFill>
              </a:rPr>
              <a:t> convert-from-string API]</a:t>
            </a:r>
          </a:p>
          <a:p>
            <a:r>
              <a:rPr lang="en-US" dirty="0" err="1"/>
              <a:t>FlashRelate</a:t>
            </a:r>
            <a:r>
              <a:rPr lang="en-US" dirty="0"/>
              <a:t>: Extract data from spreadsheets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000" dirty="0" smtClean="0"/>
              <a:t>Flash Fill: Excel feature for Syntactic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POPL 2011]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CAV 2013]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Querying</a:t>
            </a:r>
            <a:endParaRPr lang="en-US" u="sng" dirty="0"/>
          </a:p>
          <a:p>
            <a:r>
              <a:rPr lang="en-US" sz="2200" dirty="0" err="1" smtClean="0"/>
              <a:t>NLyze</a:t>
            </a:r>
            <a:r>
              <a:rPr lang="en-US" sz="2200" dirty="0" smtClean="0"/>
              <a:t>: an Excel programming-by-natural-</a:t>
            </a:r>
            <a:r>
              <a:rPr lang="en-US" sz="2200" dirty="0" err="1" smtClean="0"/>
              <a:t>lang</a:t>
            </a:r>
            <a:r>
              <a:rPr lang="en-US" sz="22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SIGMOD 2014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>
              <a:solidFill>
                <a:srgbClr val="C00000"/>
              </a:solidFill>
            </a:endParaRPr>
          </a:p>
          <a:p>
            <a:pPr lvl="1"/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/>
              <a:t>Table re-formatting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2011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2200" dirty="0" smtClean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PBE/PBNL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73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+ </a:t>
            </a:r>
            <a:r>
              <a:rPr lang="en-US" sz="4000" dirty="0" err="1" smtClean="0">
                <a:solidFill>
                  <a:schemeClr val="accent2"/>
                </a:solidFill>
              </a:rPr>
              <a:t>NLyze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64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1" y="1143000"/>
            <a:ext cx="9231336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Issues</a:t>
            </a:r>
          </a:p>
          <a:p>
            <a:pPr marL="400050"/>
            <a:r>
              <a:rPr lang="en-US" dirty="0" smtClean="0"/>
              <a:t>Efficient design requires domain insights. </a:t>
            </a:r>
          </a:p>
          <a:p>
            <a:pPr marL="400050"/>
            <a:r>
              <a:rPr lang="en-US" dirty="0" smtClean="0"/>
              <a:t>Robust </a:t>
            </a:r>
            <a:r>
              <a:rPr lang="en-US" dirty="0"/>
              <a:t>implementation </a:t>
            </a:r>
            <a:r>
              <a:rPr lang="en-US" dirty="0" smtClean="0"/>
              <a:t>requires engineering.</a:t>
            </a:r>
          </a:p>
          <a:p>
            <a:pPr marL="400050"/>
            <a:r>
              <a:rPr lang="en-US" dirty="0" smtClean="0"/>
              <a:t>DSL extensions/modifications are not easy.</a:t>
            </a:r>
          </a:p>
          <a:p>
            <a:pPr marL="0" indent="0">
              <a:buNone/>
            </a:pPr>
            <a:endParaRPr lang="en-US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9900"/>
                </a:solidFill>
              </a:rPr>
              <a:t>Solution: DSL parameterized synthesis algorithm</a:t>
            </a:r>
            <a:endParaRPr lang="en-US" dirty="0" smtClean="0"/>
          </a:p>
          <a:p>
            <a:r>
              <a:rPr lang="en-US" dirty="0" smtClean="0"/>
              <a:t>Much like parser generators</a:t>
            </a:r>
          </a:p>
          <a:p>
            <a:r>
              <a:rPr lang="en-US" dirty="0" err="1" smtClean="0"/>
              <a:t>SyGus</a:t>
            </a:r>
            <a:r>
              <a:rPr lang="en-US" sz="2000" dirty="0" smtClean="0">
                <a:solidFill>
                  <a:srgbClr val="C00000"/>
                </a:solidFill>
              </a:rPr>
              <a:t> [Alur et.al, FMCAD 2013] </a:t>
            </a:r>
            <a:r>
              <a:rPr lang="en-US" dirty="0" smtClean="0"/>
              <a:t>and Rosette </a:t>
            </a:r>
            <a:r>
              <a:rPr lang="en-US" sz="2000" dirty="0" smtClean="0">
                <a:solidFill>
                  <a:srgbClr val="C00000"/>
                </a:solidFill>
              </a:rPr>
              <a:t>[Torlak et.al., PLDI 2014]</a:t>
            </a:r>
            <a:r>
              <a:rPr lang="en-US" dirty="0" smtClean="0"/>
              <a:t> are great initial efforts but too general.</a:t>
            </a:r>
          </a:p>
          <a:p>
            <a:r>
              <a:rPr lang="en-US" dirty="0" smtClean="0"/>
              <a:t>Should exploit domain-specific insights related to PBE.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algorithm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741" y="649917"/>
            <a:ext cx="2438740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49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39" y="1143000"/>
            <a:ext cx="893871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DSL parameterized synthesis framework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Key observations</a:t>
            </a:r>
          </a:p>
          <a:p>
            <a:r>
              <a:rPr lang="en-US" dirty="0" smtClean="0"/>
              <a:t>Many PBE algorithms </a:t>
            </a:r>
            <a:r>
              <a:rPr lang="en-US" dirty="0"/>
              <a:t>employ a hierarchical divide and conquer </a:t>
            </a:r>
            <a:r>
              <a:rPr lang="en-US" dirty="0" smtClean="0"/>
              <a:t>strategy, wherein </a:t>
            </a:r>
            <a:r>
              <a:rPr lang="en-US" dirty="0"/>
              <a:t>synthesis problem for an expression </a:t>
            </a:r>
            <a:r>
              <a:rPr lang="en-US" dirty="0" smtClean="0"/>
              <a:t>F(e1,e2) is </a:t>
            </a:r>
            <a:r>
              <a:rPr lang="en-US" dirty="0"/>
              <a:t>reduced to synthesis </a:t>
            </a:r>
            <a:r>
              <a:rPr lang="en-US" dirty="0" smtClean="0"/>
              <a:t>problems </a:t>
            </a:r>
            <a:r>
              <a:rPr lang="en-US" dirty="0"/>
              <a:t>for </a:t>
            </a:r>
            <a:r>
              <a:rPr lang="en-US" dirty="0" smtClean="0"/>
              <a:t>sub-expressions</a:t>
            </a:r>
            <a:r>
              <a:rPr lang="en-US" dirty="0"/>
              <a:t> </a:t>
            </a:r>
            <a:r>
              <a:rPr lang="en-US" dirty="0" smtClean="0"/>
              <a:t>e1 and e2.</a:t>
            </a:r>
          </a:p>
          <a:p>
            <a:pPr lvl="1"/>
            <a:r>
              <a:rPr lang="en-US" dirty="0" smtClean="0">
                <a:solidFill>
                  <a:srgbClr val="009900"/>
                </a:solidFill>
              </a:rPr>
              <a:t>The divide-and-conquer strategy can be refactored out.</a:t>
            </a:r>
          </a:p>
          <a:p>
            <a:endParaRPr lang="en-US" sz="1500" dirty="0" smtClean="0"/>
          </a:p>
          <a:p>
            <a:r>
              <a:rPr lang="en-US" dirty="0" smtClean="0"/>
              <a:t>Reduction </a:t>
            </a:r>
            <a:r>
              <a:rPr lang="en-US" dirty="0"/>
              <a:t>depends on the logical properties of </a:t>
            </a:r>
            <a:r>
              <a:rPr lang="en-US" dirty="0" smtClean="0"/>
              <a:t>operator F.</a:t>
            </a:r>
          </a:p>
          <a:p>
            <a:pPr lvl="1"/>
            <a:r>
              <a:rPr lang="en-US" dirty="0" smtClean="0">
                <a:solidFill>
                  <a:srgbClr val="009900"/>
                </a:solidFill>
              </a:rPr>
              <a:t>Operator properties can be captured in a modular manner for reuse inside other DSLs.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FlashMeta</a:t>
            </a:r>
            <a:r>
              <a:rPr lang="en-US" dirty="0" smtClean="0"/>
              <a:t> Framework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9938" y="5929525"/>
            <a:ext cx="8938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Technical report: “A Framework for Inductive Program Synthesis”</a:t>
            </a:r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Alex Polozov, Sumit Gulwani 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50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629886"/>
              </p:ext>
            </p:extLst>
          </p:nvPr>
        </p:nvGraphicFramePr>
        <p:xfrm>
          <a:off x="894948" y="1933570"/>
          <a:ext cx="2217906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26899"/>
              </p:ext>
            </p:extLst>
          </p:nvPr>
        </p:nvGraphicFramePr>
        <p:xfrm>
          <a:off x="3163342" y="1933570"/>
          <a:ext cx="24384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28764"/>
              </p:ext>
            </p:extLst>
          </p:nvPr>
        </p:nvGraphicFramePr>
        <p:xfrm>
          <a:off x="5656401" y="1941065"/>
          <a:ext cx="2438402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300263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300261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221801"/>
            <a:ext cx="93583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7578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" y="1143000"/>
            <a:ext cx="9097110" cy="5480538"/>
          </a:xfrm>
        </p:spPr>
        <p:txBody>
          <a:bodyPr/>
          <a:lstStyle/>
          <a:p>
            <a:r>
              <a:rPr lang="en-US" dirty="0" smtClean="0"/>
              <a:t>Multi-modal </a:t>
            </a:r>
            <a:r>
              <a:rPr lang="en-US" dirty="0"/>
              <a:t>programming models that</a:t>
            </a:r>
          </a:p>
          <a:p>
            <a:pPr lvl="1"/>
            <a:r>
              <a:rPr lang="en-US" dirty="0"/>
              <a:t>Allow different intent forms like examples &amp; natural </a:t>
            </a:r>
            <a:r>
              <a:rPr lang="en-US" dirty="0" smtClean="0"/>
              <a:t>language.</a:t>
            </a:r>
            <a:endParaRPr lang="en-US" dirty="0"/>
          </a:p>
          <a:p>
            <a:pPr lvl="1"/>
            <a:r>
              <a:rPr lang="en-US" dirty="0" smtClean="0"/>
              <a:t>Leverage multiple synthesizers to enable bigger tasks.</a:t>
            </a:r>
            <a:endParaRPr lang="en-US" dirty="0"/>
          </a:p>
          <a:p>
            <a:pPr lvl="1"/>
            <a:r>
              <a:rPr lang="en-US" dirty="0"/>
              <a:t>Support debugging experience </a:t>
            </a:r>
            <a:r>
              <a:rPr lang="en-US" dirty="0" smtClean="0"/>
              <a:t>such as active learning, paraphrasing, </a:t>
            </a:r>
            <a:r>
              <a:rPr lang="en-US" dirty="0"/>
              <a:t>and editing of synthesized </a:t>
            </a:r>
            <a:r>
              <a:rPr lang="en-US" dirty="0" smtClean="0"/>
              <a:t>programs.</a:t>
            </a:r>
          </a:p>
          <a:p>
            <a:pPr lvl="1"/>
            <a:endParaRPr lang="en-US" dirty="0"/>
          </a:p>
          <a:p>
            <a:r>
              <a:rPr lang="en-US" dirty="0" smtClean="0"/>
              <a:t>DSL parameterized synthesis algorithms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hallenging to develop/maintain a domain-specific synthesizer.</a:t>
            </a:r>
          </a:p>
          <a:p>
            <a:pPr lvl="2"/>
            <a:r>
              <a:rPr lang="en-US" dirty="0" smtClean="0"/>
              <a:t>Efficient algorithm design requires non-trivial domain insights.</a:t>
            </a:r>
          </a:p>
          <a:p>
            <a:pPr lvl="2"/>
            <a:r>
              <a:rPr lang="en-US" dirty="0" smtClean="0"/>
              <a:t>Robust implementation requires serious engineering resources.</a:t>
            </a:r>
          </a:p>
          <a:p>
            <a:pPr lvl="1"/>
            <a:r>
              <a:rPr lang="en-US" dirty="0" smtClean="0"/>
              <a:t>Synthesizer designer </a:t>
            </a:r>
            <a:r>
              <a:rPr lang="en-US" dirty="0"/>
              <a:t>simply </a:t>
            </a:r>
            <a:r>
              <a:rPr lang="en-US" dirty="0" smtClean="0"/>
              <a:t>experiments with </a:t>
            </a:r>
            <a:r>
              <a:rPr lang="en-US" dirty="0"/>
              <a:t>a</a:t>
            </a:r>
            <a:r>
              <a:rPr lang="en-US" dirty="0" smtClean="0"/>
              <a:t> DSL. An efficient search algorithm is automatically generated (much like parser generation from CFG description).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8834" y="304800"/>
            <a:ext cx="8322013" cy="609600"/>
          </a:xfrm>
        </p:spPr>
        <p:txBody>
          <a:bodyPr/>
          <a:lstStyle/>
          <a:p>
            <a:r>
              <a:rPr lang="en-US" dirty="0" smtClean="0"/>
              <a:t>New Directions in Program Synthesis (Summary)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57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Stupendo Fantabulously FantasticalTeam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47053" y="3174732"/>
            <a:ext cx="1688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2146" y="1017135"/>
            <a:ext cx="34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FlashMeta</a:t>
            </a:r>
            <a:r>
              <a:rPr lang="en-US" sz="2400" dirty="0" smtClean="0"/>
              <a:t> Framework </a:t>
            </a:r>
            <a:r>
              <a:rPr lang="en-US" sz="2400" dirty="0" smtClean="0">
                <a:solidFill>
                  <a:srgbClr val="CC00CC"/>
                </a:solidFill>
              </a:rPr>
              <a:t>Concept Design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70239" y="5451456"/>
            <a:ext cx="2065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err="1" smtClean="0"/>
              <a:t>FlashProg</a:t>
            </a:r>
            <a:r>
              <a:rPr lang="en-US" sz="2400" dirty="0" smtClean="0"/>
              <a:t> UI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C00CC"/>
                </a:solidFill>
              </a:rPr>
              <a:t>Effects</a:t>
            </a:r>
            <a:endParaRPr lang="en-US" sz="2400" dirty="0">
              <a:solidFill>
                <a:srgbClr val="CC00CC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63852" y="4644885"/>
            <a:ext cx="1780162" cy="2279355"/>
            <a:chOff x="5779766" y="1052058"/>
            <a:chExt cx="1780162" cy="227935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1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39" y="4664740"/>
            <a:ext cx="1286286" cy="1904244"/>
          </a:xfrm>
        </p:spPr>
      </p:pic>
      <p:sp>
        <p:nvSpPr>
          <p:cNvPr id="16" name="TextBox 15"/>
          <p:cNvSpPr txBox="1"/>
          <p:nvPr/>
        </p:nvSpPr>
        <p:spPr>
          <a:xfrm>
            <a:off x="1532711" y="6524130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7401643" y="2129834"/>
            <a:ext cx="1849358" cy="2331474"/>
            <a:chOff x="2023760" y="2318375"/>
            <a:chExt cx="1849358" cy="233147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5077" y="2318375"/>
              <a:ext cx="1333728" cy="200059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23760" y="4249739"/>
              <a:ext cx="18493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Mark Marron</a:t>
              </a:r>
              <a:endParaRPr lang="en-US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044953" y="2714631"/>
            <a:ext cx="1538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err="1" smtClean="0"/>
              <a:t>NLyze</a:t>
            </a: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C00CC"/>
                </a:solidFill>
              </a:rPr>
              <a:t>Dialogues</a:t>
            </a:r>
            <a:endParaRPr lang="en-US" sz="2400" dirty="0">
              <a:solidFill>
                <a:srgbClr val="CC00CC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15" y="4368257"/>
            <a:ext cx="1675387" cy="180765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57116" y="6196904"/>
            <a:ext cx="2425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Working too hard!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21" y="1431375"/>
            <a:ext cx="1621408" cy="1743357"/>
          </a:xfrm>
          <a:prstGeom prst="rect">
            <a:avLst/>
          </a:prstGeom>
        </p:spPr>
      </p:pic>
      <p:sp>
        <p:nvSpPr>
          <p:cNvPr id="24" name="U-Turn Arrow 23"/>
          <p:cNvSpPr/>
          <p:nvPr/>
        </p:nvSpPr>
        <p:spPr bwMode="auto">
          <a:xfrm>
            <a:off x="4580002" y="4046935"/>
            <a:ext cx="604969" cy="400110"/>
          </a:xfrm>
          <a:prstGeom prst="uturn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0" grpId="0"/>
      <p:bldP spid="22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079676" y="4668283"/>
            <a:ext cx="1845878" cy="2245988"/>
            <a:chOff x="5598983" y="1563490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563490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09368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Stupendo Fantabulously FantasticalTeam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590" y="1297987"/>
            <a:ext cx="1895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FlashRelate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C00CC"/>
                </a:solidFill>
              </a:rPr>
              <a:t>actors</a:t>
            </a:r>
            <a:endParaRPr lang="en-US" sz="2400" dirty="0">
              <a:solidFill>
                <a:srgbClr val="CC00CC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324" y="4473328"/>
            <a:ext cx="1756858" cy="175685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008674" y="1063474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880850" y="1063759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8778" y="5073011"/>
            <a:ext cx="2070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FlashExtract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C00CC"/>
                </a:solidFill>
              </a:rPr>
              <a:t>actors</a:t>
            </a:r>
            <a:endParaRPr lang="en-US" sz="2400" dirty="0">
              <a:solidFill>
                <a:srgbClr val="CC00C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44" y="1063474"/>
            <a:ext cx="1377215" cy="13772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49192" y="2453940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5719125" y="3070541"/>
            <a:ext cx="2128354" cy="2355539"/>
            <a:chOff x="6804059" y="1063474"/>
            <a:chExt cx="2128354" cy="235553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7519" y="1063474"/>
              <a:ext cx="1678629" cy="193123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804059" y="3018903"/>
              <a:ext cx="21283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Maxim Grechkin</a:t>
              </a:r>
              <a:endParaRPr lang="en-US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337594" y="6177062"/>
            <a:ext cx="3218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In the job market now!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U-Turn Arrow 5"/>
          <p:cNvSpPr/>
          <p:nvPr/>
        </p:nvSpPr>
        <p:spPr bwMode="auto">
          <a:xfrm>
            <a:off x="3168567" y="4136196"/>
            <a:ext cx="604969" cy="400110"/>
          </a:xfrm>
          <a:prstGeom prst="uturn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880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722" y="1502275"/>
            <a:ext cx="1454445" cy="17916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Stupendo Fantabulously FantasticalTeam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4114" y="1907008"/>
            <a:ext cx="1895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FlashFill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C00CC"/>
                </a:solidFill>
              </a:rPr>
              <a:t>actors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81859" y="4757222"/>
            <a:ext cx="167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Overhead </a:t>
            </a:r>
            <a:r>
              <a:rPr lang="en-US" sz="2400" dirty="0" smtClean="0">
                <a:solidFill>
                  <a:srgbClr val="CC00CC"/>
                </a:solidFill>
              </a:rPr>
              <a:t>director</a:t>
            </a:r>
            <a:endParaRPr lang="en-US" sz="2400" dirty="0">
              <a:solidFill>
                <a:srgbClr val="CC00CC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5381767" y="1278292"/>
            <a:ext cx="1752854" cy="2025320"/>
            <a:chOff x="3372154" y="3762021"/>
            <a:chExt cx="1752854" cy="202532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13944" y="3303612"/>
            <a:ext cx="1940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Rishabh Singh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54114" y="4985612"/>
            <a:ext cx="167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Generous </a:t>
            </a:r>
            <a:r>
              <a:rPr lang="en-US" sz="2400" dirty="0" smtClean="0">
                <a:solidFill>
                  <a:srgbClr val="CC00CC"/>
                </a:solidFill>
              </a:rPr>
              <a:t>producers</a:t>
            </a:r>
            <a:endParaRPr lang="en-US" sz="2400" dirty="0">
              <a:solidFill>
                <a:srgbClr val="CC00CC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581712" y="4397720"/>
            <a:ext cx="1337332" cy="2406892"/>
            <a:chOff x="1106273" y="2928344"/>
            <a:chExt cx="1337332" cy="2406892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212" y="4343103"/>
            <a:ext cx="1422736" cy="165923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831058" y="4397720"/>
            <a:ext cx="1623641" cy="2457228"/>
            <a:chOff x="1831058" y="4183707"/>
            <a:chExt cx="1623641" cy="245722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058" y="4183707"/>
              <a:ext cx="1500473" cy="198449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831058" y="6240825"/>
              <a:ext cx="1623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Rico Malvar</a:t>
              </a:r>
              <a:endParaRPr lang="en-US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341915" y="3198472"/>
            <a:ext cx="153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Recently graduated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913" y="1327494"/>
            <a:ext cx="1483870" cy="1930238"/>
          </a:xfrm>
          <a:prstGeom prst="rect">
            <a:avLst/>
          </a:prstGeom>
        </p:spPr>
      </p:pic>
      <p:sp>
        <p:nvSpPr>
          <p:cNvPr id="21" name="U-Turn Arrow 20"/>
          <p:cNvSpPr/>
          <p:nvPr/>
        </p:nvSpPr>
        <p:spPr bwMode="auto">
          <a:xfrm>
            <a:off x="2654173" y="1003296"/>
            <a:ext cx="604969" cy="400110"/>
          </a:xfrm>
          <a:prstGeom prst="uturn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96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5" grpId="0"/>
      <p:bldP spid="39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182609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22" y="976624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284083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03958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07721" y="4696200"/>
            <a:ext cx="53209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/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Software developer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7400" y="1059880"/>
            <a:ext cx="6126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</a:t>
            </a:r>
            <a:r>
              <a:rPr lang="en-US" sz="2400" dirty="0" smtClean="0"/>
              <a:t> orders of magnitude more end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Need domain-specific expert systems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271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454" y="1142999"/>
            <a:ext cx="9202368" cy="556908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Program Synthesis for End users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ata manipulation using Examples and Natural Language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Intelligent Tutoring Systems</a:t>
            </a:r>
          </a:p>
          <a:p>
            <a:pPr lvl="1"/>
            <a:r>
              <a:rPr lang="en-US" dirty="0" smtClean="0"/>
              <a:t>Problem Generation</a:t>
            </a:r>
          </a:p>
          <a:p>
            <a:pPr lvl="1"/>
            <a:r>
              <a:rPr lang="en-US" dirty="0" smtClean="0"/>
              <a:t>Feedback Generation</a:t>
            </a:r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 smtClean="0"/>
              <a:t>PL techniques can play a significant role</a:t>
            </a:r>
          </a:p>
          <a:p>
            <a:pPr marL="400050"/>
            <a:r>
              <a:rPr lang="en-US" dirty="0" smtClean="0">
                <a:solidFill>
                  <a:srgbClr val="009900"/>
                </a:solidFill>
              </a:rPr>
              <a:t>Language design</a:t>
            </a:r>
          </a:p>
          <a:p>
            <a:pPr marL="400050"/>
            <a:r>
              <a:rPr lang="en-US" dirty="0" smtClean="0">
                <a:solidFill>
                  <a:srgbClr val="009900"/>
                </a:solidFill>
              </a:rPr>
              <a:t>Search algorithms</a:t>
            </a:r>
          </a:p>
          <a:p>
            <a:pPr marL="57150" indent="0">
              <a:buNone/>
            </a:pPr>
            <a:r>
              <a:rPr lang="en-US" dirty="0" smtClean="0"/>
              <a:t>in conjunction with cross-disciplinary techniques from </a:t>
            </a:r>
            <a:r>
              <a:rPr lang="en-US" dirty="0" smtClean="0">
                <a:solidFill>
                  <a:srgbClr val="009900"/>
                </a:solidFill>
              </a:rPr>
              <a:t>ML, HCI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application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25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5943" y="2301625"/>
            <a:ext cx="3992146" cy="36293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Repetitive tasks</a:t>
            </a:r>
          </a:p>
          <a:p>
            <a:r>
              <a:rPr lang="en-US" dirty="0" smtClean="0"/>
              <a:t>Problem Generation</a:t>
            </a:r>
          </a:p>
          <a:p>
            <a:r>
              <a:rPr lang="en-US" dirty="0" smtClean="0"/>
              <a:t>Feedback Generation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subject domains</a:t>
            </a:r>
          </a:p>
          <a:p>
            <a:r>
              <a:rPr lang="en-US" dirty="0" smtClean="0"/>
              <a:t>Math, Logic</a:t>
            </a:r>
          </a:p>
          <a:p>
            <a:r>
              <a:rPr lang="en-US" dirty="0" smtClean="0"/>
              <a:t>Automata, Programming</a:t>
            </a:r>
          </a:p>
          <a:p>
            <a:r>
              <a:rPr lang="en-US" dirty="0" smtClean="0"/>
              <a:t>Language Learning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Intelligent Tutoring Systems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12" y="900228"/>
            <a:ext cx="3143689" cy="36581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73640"/>
            <a:ext cx="90286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</a:rPr>
              <a:t>CACM 2014; “Example-based </a:t>
            </a:r>
            <a:r>
              <a:rPr lang="en-US" sz="1900" dirty="0">
                <a:solidFill>
                  <a:srgbClr val="C00000"/>
                </a:solidFill>
              </a:rPr>
              <a:t>Learning in Computer-aided STEM </a:t>
            </a:r>
            <a:r>
              <a:rPr lang="en-US" sz="1900" dirty="0" smtClean="0">
                <a:solidFill>
                  <a:srgbClr val="C00000"/>
                </a:solidFill>
              </a:rPr>
              <a:t>Education”;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975" y="979537"/>
            <a:ext cx="3888030" cy="364117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1974715" y="3696513"/>
            <a:ext cx="4303374" cy="176577"/>
          </a:xfrm>
          <a:prstGeom prst="right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5512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Test input generation techniques</a:t>
            </a:r>
            <a:endParaRPr lang="en-US" sz="2200" dirty="0" smtClean="0">
              <a:solidFill>
                <a:srgbClr val="0099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24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60700" y="963120"/>
          <a:ext cx="83914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  <a:gridCol w="2598889"/>
                <a:gridCol w="1872343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Input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3+2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+8765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+ 8757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+ 8857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+ 8667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</a:t>
                      </a:r>
                      <a:r>
                        <a:rPr lang="en-US" baseline="0" dirty="0" smtClean="0"/>
                        <a:t> + 8767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9234 + 900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CHI 2013: “A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Progressions”; Andersen, Gulwani, Popovic.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215448" y="949975"/>
            <a:ext cx="2671735" cy="31940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7182" y="985552"/>
            <a:ext cx="2141469" cy="308061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64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Test input generation techniques</a:t>
            </a:r>
            <a:endParaRPr lang="en-US" sz="2200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16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/>
              <a:t>Problem Generation: Algebra (Trigonometry)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0336" y="4834647"/>
            <a:ext cx="6661204" cy="1206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Algebra (Limits)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2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0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Algebra (Determinant)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35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Test input generation techniques</a:t>
            </a:r>
            <a:endParaRPr lang="en-US" sz="2200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51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430" y="946328"/>
            <a:ext cx="9397722" cy="4000810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principal characterized his pupils as _________ </a:t>
            </a:r>
            <a:r>
              <a:rPr lang="en-US" sz="2100" baseline="-25000" dirty="0"/>
              <a:t> </a:t>
            </a:r>
            <a:r>
              <a:rPr lang="en-US" sz="2100" dirty="0"/>
              <a:t> </a:t>
            </a:r>
            <a:r>
              <a:rPr lang="en-US" sz="2100" dirty="0" smtClean="0"/>
              <a:t>               because </a:t>
            </a:r>
            <a:r>
              <a:rPr lang="en-US" sz="2100" dirty="0"/>
              <a:t>they were pampered and spoiled by their indulgent parents</a:t>
            </a:r>
            <a:r>
              <a:rPr lang="en-US" sz="2100" dirty="0" smtClean="0"/>
              <a:t>.</a:t>
            </a:r>
            <a:endParaRPr lang="en-US" sz="700" dirty="0"/>
          </a:p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commentator characterized the electorate as _________  because it was unpredictable and given to constantly shifting moods</a:t>
            </a:r>
            <a:r>
              <a:rPr lang="en-US" sz="2100" dirty="0" smtClean="0"/>
              <a:t>.</a:t>
            </a:r>
            <a:endParaRPr lang="en-US" sz="750" dirty="0"/>
          </a:p>
          <a:p>
            <a:pPr marL="0" indent="0">
              <a:buNone/>
            </a:pPr>
            <a:r>
              <a:rPr lang="en-US" sz="2101" dirty="0"/>
              <a:t>(a) c</a:t>
            </a:r>
            <a:r>
              <a:rPr lang="en-US" sz="2101" dirty="0" smtClean="0"/>
              <a:t>osseted                   (b</a:t>
            </a:r>
            <a:r>
              <a:rPr lang="en-US" sz="2101" dirty="0"/>
              <a:t>) </a:t>
            </a:r>
            <a:r>
              <a:rPr lang="en-US" sz="2101" dirty="0" smtClean="0"/>
              <a:t>disingenuous           (c</a:t>
            </a:r>
            <a:r>
              <a:rPr lang="en-US" sz="2101" dirty="0"/>
              <a:t>) c</a:t>
            </a:r>
            <a:r>
              <a:rPr lang="en-US" sz="2101" dirty="0" smtClean="0"/>
              <a:t>orrosive                               (d</a:t>
            </a:r>
            <a:r>
              <a:rPr lang="en-US" sz="2101" dirty="0"/>
              <a:t>) </a:t>
            </a:r>
            <a:r>
              <a:rPr lang="en-US" sz="2101" dirty="0" smtClean="0"/>
              <a:t>laconic                      (e</a:t>
            </a:r>
            <a:r>
              <a:rPr lang="en-US" sz="2101" dirty="0"/>
              <a:t>) </a:t>
            </a:r>
            <a:r>
              <a:rPr lang="en-US" sz="2101" dirty="0" smtClean="0"/>
              <a:t>mercurial</a:t>
            </a:r>
            <a:endParaRPr lang="en-US" sz="1125" dirty="0"/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</a:rPr>
              <a:t>the problems </a:t>
            </a:r>
            <a:r>
              <a:rPr lang="en-US" sz="2251" dirty="0">
                <a:solidFill>
                  <a:srgbClr val="CC00CC"/>
                </a:solidFill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</a:rPr>
              <a:t>(standardized US exam), </a:t>
            </a:r>
            <a:endParaRPr lang="en-US" sz="17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</a:rPr>
              <a:t>while </a:t>
            </a:r>
            <a:r>
              <a:rPr lang="en-US" sz="2251" dirty="0">
                <a:solidFill>
                  <a:srgbClr val="CC00CC"/>
                </a:solidFill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From problem 1, we generate: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template T</a:t>
            </a:r>
            <a:r>
              <a:rPr lang="en-US" sz="2200" baseline="-25000" dirty="0" smtClean="0"/>
              <a:t>1</a:t>
            </a:r>
            <a:r>
              <a:rPr lang="en-US" sz="2200" dirty="0"/>
              <a:t> =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chemeClr val="accent2"/>
                </a:solidFill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200" dirty="0" smtClean="0">
                <a:solidFill>
                  <a:schemeClr val="accent2"/>
                </a:solidFill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 as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3</a:t>
            </a:r>
            <a:r>
              <a:rPr lang="en-US" sz="2200" dirty="0" smtClean="0">
                <a:solidFill>
                  <a:schemeClr val="accent2"/>
                </a:solidFill>
              </a:rPr>
              <a:t> because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We specialize T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template T</a:t>
            </a:r>
            <a:r>
              <a:rPr lang="en-US" sz="2200" baseline="-25000" dirty="0" smtClean="0"/>
              <a:t>2</a:t>
            </a:r>
            <a:r>
              <a:rPr lang="en-US" sz="2200" dirty="0"/>
              <a:t> =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chemeClr val="accent2"/>
                </a:solidFill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200" dirty="0" smtClean="0">
                <a:solidFill>
                  <a:schemeClr val="accent2"/>
                </a:solidFill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 as mercurial because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Problem 2 is an instance of T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Sentence Completion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91064" y="5565239"/>
            <a:ext cx="3113903" cy="40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00CC"/>
                </a:solidFill>
              </a:rPr>
              <a:t>f</a:t>
            </a:r>
            <a:r>
              <a:rPr lang="en-US" dirty="0" smtClean="0">
                <a:solidFill>
                  <a:srgbClr val="CC00CC"/>
                </a:solidFill>
              </a:rPr>
              <a:t>ound using web search!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187" y="6218209"/>
            <a:ext cx="7509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KDD 2014: “</a:t>
            </a:r>
            <a:r>
              <a:rPr lang="en-US" i="1" dirty="0" err="1">
                <a:solidFill>
                  <a:srgbClr val="C00000"/>
                </a:solidFill>
              </a:rPr>
              <a:t>LaSEWeb</a:t>
            </a:r>
            <a:r>
              <a:rPr lang="en-US" i="1" dirty="0">
                <a:solidFill>
                  <a:srgbClr val="C00000"/>
                </a:solidFill>
              </a:rPr>
              <a:t>: Automating Search Strategies Over Semi-structured Web </a:t>
            </a:r>
            <a:r>
              <a:rPr lang="en-US" i="1" dirty="0" smtClean="0">
                <a:solidFill>
                  <a:srgbClr val="C00000"/>
                </a:solidFill>
              </a:rPr>
              <a:t>Data”; </a:t>
            </a:r>
            <a:r>
              <a:rPr lang="en-US" dirty="0" smtClean="0">
                <a:solidFill>
                  <a:srgbClr val="C00000"/>
                </a:solidFill>
              </a:rPr>
              <a:t>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760876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454" y="1142999"/>
            <a:ext cx="9202368" cy="556908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Program Synthesis for End users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ata manipulation using Examples and Natural Language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Intelligent Tutoring Systems</a:t>
            </a:r>
          </a:p>
          <a:p>
            <a:pPr lvl="1"/>
            <a:r>
              <a:rPr lang="en-US" dirty="0" smtClean="0"/>
              <a:t>Problem Generation</a:t>
            </a:r>
          </a:p>
          <a:p>
            <a:pPr lvl="1"/>
            <a:r>
              <a:rPr lang="en-US" dirty="0" smtClean="0"/>
              <a:t>Feedback Generation</a:t>
            </a:r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 smtClean="0"/>
              <a:t>PL techniques can play a significant role</a:t>
            </a:r>
          </a:p>
          <a:p>
            <a:pPr marL="400050"/>
            <a:r>
              <a:rPr lang="en-US" dirty="0" smtClean="0">
                <a:solidFill>
                  <a:srgbClr val="009900"/>
                </a:solidFill>
              </a:rPr>
              <a:t>Language design</a:t>
            </a:r>
          </a:p>
          <a:p>
            <a:pPr marL="400050"/>
            <a:r>
              <a:rPr lang="en-US" dirty="0" smtClean="0">
                <a:solidFill>
                  <a:srgbClr val="009900"/>
                </a:solidFill>
              </a:rPr>
              <a:t>Search algorithms</a:t>
            </a:r>
          </a:p>
          <a:p>
            <a:pPr marL="57150" indent="0">
              <a:buNone/>
            </a:pPr>
            <a:r>
              <a:rPr lang="en-US" dirty="0" smtClean="0"/>
              <a:t>in conjunction with cross-disciplinary techniques from </a:t>
            </a:r>
            <a:r>
              <a:rPr lang="en-US" dirty="0" smtClean="0">
                <a:solidFill>
                  <a:srgbClr val="009900"/>
                </a:solidFill>
              </a:rPr>
              <a:t>ML, HCI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application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15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Counterexamples</a:t>
            </a:r>
            <a:endParaRPr lang="en-US" sz="2200" dirty="0" smtClean="0"/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573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Nearest correct 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1253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Feedback Synthesis: Programming (Array Reverse)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0403" y="6195116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2013: “</a:t>
            </a:r>
            <a:r>
              <a:rPr lang="en-US" i="1" dirty="0">
                <a:solidFill>
                  <a:srgbClr val="C00000"/>
                </a:solidFill>
              </a:rPr>
              <a:t>Automated Feedback Generation for Introductory Programming Assignments</a:t>
            </a:r>
            <a:r>
              <a:rPr lang="en-US" i="1" dirty="0" smtClean="0">
                <a:solidFill>
                  <a:srgbClr val="C00000"/>
                </a:solidFill>
              </a:rPr>
              <a:t>”;</a:t>
            </a:r>
            <a:r>
              <a:rPr lang="en-US" dirty="0" smtClean="0">
                <a:solidFill>
                  <a:srgbClr val="C00000"/>
                </a:solidFill>
              </a:rPr>
              <a:t> Singh, Gulwani, Solar-Lezama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82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/>
              <a:t>(obtained from Introductory Programming course at MIT and its MOOC version on the </a:t>
            </a:r>
            <a:r>
              <a:rPr lang="en-US" dirty="0" err="1" smtClean="0"/>
              <a:t>EdX</a:t>
            </a:r>
            <a:r>
              <a:rPr lang="en-US" dirty="0" smtClean="0"/>
              <a:t> platform)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Average time for feedback = 10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Feedback generated for 64% of those attempts.</a:t>
            </a:r>
          </a:p>
          <a:p>
            <a:r>
              <a:rPr lang="en-US" dirty="0" smtClean="0"/>
              <a:t>Reasons for failure to generate feedback</a:t>
            </a:r>
          </a:p>
          <a:p>
            <a:pPr lvl="1"/>
            <a:r>
              <a:rPr lang="en-US" dirty="0" smtClean="0"/>
              <a:t>Large number of errors</a:t>
            </a:r>
          </a:p>
          <a:p>
            <a:pPr lvl="1"/>
            <a:r>
              <a:rPr lang="en-US" dirty="0" smtClean="0"/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884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r>
              <a:rPr lang="en-US" sz="2200" dirty="0" smtClean="0"/>
              <a:t>Nearest correct solution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Strategy-level feedback</a:t>
            </a: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0776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8" y="1951795"/>
            <a:ext cx="4282440" cy="43053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Anagram Problem: Counting Strategy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Strategy: </a:t>
            </a:r>
            <a:r>
              <a:rPr lang="en-US" dirty="0" smtClean="0"/>
              <a:t>For every character in one string, count and compare the number of occurrences in another.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Feedback</a:t>
            </a:r>
            <a:r>
              <a:rPr lang="en-US" dirty="0" smtClean="0"/>
              <a:t>: “Count the number of characters in each string in a pre-processing phase to amortize the cost.”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Problem:</a:t>
            </a:r>
            <a:r>
              <a:rPr lang="en-US" sz="2400" dirty="0" smtClean="0"/>
              <a:t> Are two input strings permutations of each other?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0800049"/>
      </p:ext>
    </p:extLst>
  </p:cSld>
  <p:clrMapOvr>
    <a:masterClrMapping/>
  </p:clrMapOvr>
  <p:transition advTm="682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Anagram Problem: Sorting Strategy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Strategy: </a:t>
            </a:r>
            <a:r>
              <a:rPr lang="en-US" dirty="0" smtClean="0"/>
              <a:t>Sort and compare the two input strings.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Feedback</a:t>
            </a:r>
            <a:r>
              <a:rPr lang="en-US" dirty="0" smtClean="0"/>
              <a:t>: “Instead of sorting, compare occurrences of each character.”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Problem:</a:t>
            </a:r>
            <a:r>
              <a:rPr lang="en-US" sz="2400" dirty="0" smtClean="0"/>
              <a:t> Are two input strings permutations of each other?</a:t>
            </a:r>
            <a:endParaRPr lang="en-US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3387"/>
            <a:ext cx="4716780" cy="2834640"/>
          </a:xfrm>
        </p:spPr>
      </p:pic>
    </p:spTree>
    <p:extLst>
      <p:ext uri="{BB962C8B-B14F-4D97-AF65-F5344CB8AC3E}">
        <p14:creationId xmlns:p14="http://schemas.microsoft.com/office/powerpoint/2010/main" val="2417605810"/>
      </p:ext>
    </p:extLst>
  </p:cSld>
  <p:clrMapOvr>
    <a:masterClrMapping/>
  </p:clrMapOvr>
  <p:transition advTm="29842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6154" y="304800"/>
            <a:ext cx="7883769" cy="609600"/>
          </a:xfrm>
        </p:spPr>
        <p:txBody>
          <a:bodyPr/>
          <a:lstStyle/>
          <a:p>
            <a:r>
              <a:rPr lang="en-US" dirty="0" smtClean="0"/>
              <a:t>Different implementations: Counting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" y="1428750"/>
            <a:ext cx="4282440" cy="4305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71" y="2353114"/>
            <a:ext cx="4175760" cy="20345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2298136"/>
      </p:ext>
    </p:extLst>
  </p:cSld>
  <p:clrMapOvr>
    <a:masterClrMapping/>
  </p:clrMapOvr>
  <p:transition advTm="11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implementations: Sorting strategy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" y="2210970"/>
            <a:ext cx="4104261" cy="24665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90" y="1765496"/>
            <a:ext cx="4869229" cy="31113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4305658"/>
      </p:ext>
    </p:extLst>
  </p:cSld>
  <p:clrMapOvr>
    <a:masterClrMapping/>
  </p:clrMapOvr>
  <p:transition advTm="13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Teacher documents various strategies and associated feedback. </a:t>
            </a:r>
          </a:p>
          <a:p>
            <a:pPr lvl="1"/>
            <a:r>
              <a:rPr lang="en-US" dirty="0" smtClean="0"/>
              <a:t>Strategies can potentially be automatically inferred from student data.</a:t>
            </a:r>
          </a:p>
          <a:p>
            <a:endParaRPr lang="en-US" dirty="0"/>
          </a:p>
          <a:p>
            <a:r>
              <a:rPr lang="en-US" dirty="0" smtClean="0"/>
              <a:t>Computer identifies the strategy used by a student implementation and passes on the associated feedback.</a:t>
            </a:r>
          </a:p>
          <a:p>
            <a:pPr lvl="1"/>
            <a:r>
              <a:rPr lang="en-US" dirty="0" smtClean="0"/>
              <a:t>Different implementations that employ the same strategy produce the same sequence of “key values”.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Strategy-level Feedback Generation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8873" y="6261298"/>
            <a:ext cx="9204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60" dirty="0" smtClean="0">
                <a:solidFill>
                  <a:srgbClr val="C00000"/>
                </a:solidFill>
              </a:rPr>
              <a:t>FSE 2014: “</a:t>
            </a:r>
            <a:r>
              <a:rPr lang="en-US" sz="1800" i="1" dirty="0">
                <a:solidFill>
                  <a:srgbClr val="C00000"/>
                </a:solidFill>
              </a:rPr>
              <a:t>Feedback Generation for Performance Problems in Introductory Programming Assignments</a:t>
            </a:r>
            <a:r>
              <a:rPr lang="en-US" sz="1660" i="1" dirty="0" smtClean="0">
                <a:solidFill>
                  <a:srgbClr val="C00000"/>
                </a:solidFill>
              </a:rPr>
              <a:t>”</a:t>
            </a:r>
            <a:r>
              <a:rPr lang="en-US" sz="1660" dirty="0" smtClean="0">
                <a:solidFill>
                  <a:srgbClr val="C00000"/>
                </a:solidFill>
              </a:rPr>
              <a:t> Gulwani, Radicek, Zuleger</a:t>
            </a:r>
            <a:endParaRPr lang="en-US" sz="166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88653"/>
      </p:ext>
    </p:extLst>
  </p:cSld>
  <p:clrMapOvr>
    <a:masterClrMapping/>
  </p:clrMapOvr>
  <p:transition advTm="5448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Synthesis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131204" y="1104586"/>
            <a:ext cx="8964156" cy="53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An old problem, but more significant today.</a:t>
            </a:r>
          </a:p>
          <a:p>
            <a:pPr>
              <a:spcBef>
                <a:spcPts val="0"/>
              </a:spcBef>
            </a:pPr>
            <a:r>
              <a:rPr lang="en-US" dirty="0"/>
              <a:t>Diverse computational platforms &amp; languages.</a:t>
            </a:r>
          </a:p>
          <a:p>
            <a:pPr>
              <a:spcBef>
                <a:spcPts val="0"/>
              </a:spcBef>
            </a:pPr>
            <a:r>
              <a:rPr lang="en-US" dirty="0"/>
              <a:t>Enabling technology: Better algorithms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                              and </a:t>
            </a:r>
            <a:r>
              <a:rPr lang="en-US" dirty="0"/>
              <a:t>faster machines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/>
                </a:solidFill>
              </a:rPr>
              <a:t>Goal: </a:t>
            </a:r>
            <a:r>
              <a:rPr lang="en-US" dirty="0" smtClean="0"/>
              <a:t>Synthesize a program in the underlying </a:t>
            </a:r>
            <a:r>
              <a:rPr lang="en-US" dirty="0" smtClean="0">
                <a:solidFill>
                  <a:srgbClr val="C00000"/>
                </a:solidFill>
              </a:rPr>
              <a:t>domain-specific language</a:t>
            </a:r>
            <a:r>
              <a:rPr lang="en-US" dirty="0" smtClean="0"/>
              <a:t> (DSL) from </a:t>
            </a:r>
            <a:r>
              <a:rPr lang="en-US" dirty="0" smtClean="0">
                <a:solidFill>
                  <a:srgbClr val="C00000"/>
                </a:solidFill>
              </a:rPr>
              <a:t>user intent</a:t>
            </a:r>
            <a:r>
              <a:rPr lang="en-US" dirty="0" smtClean="0"/>
              <a:t> using some </a:t>
            </a:r>
            <a:r>
              <a:rPr lang="en-US" dirty="0" smtClean="0">
                <a:solidFill>
                  <a:srgbClr val="C00000"/>
                </a:solidFill>
              </a:rPr>
              <a:t>search algorithm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3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Synthesis can revolutionize end-user programming if we: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target the right set of application domains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Data manipulation</a:t>
            </a:r>
          </a:p>
          <a:p>
            <a:pPr>
              <a:spcBef>
                <a:spcPts val="0"/>
              </a:spcBef>
            </a:pPr>
            <a:r>
              <a:rPr lang="en-US" dirty="0"/>
              <a:t>a</a:t>
            </a:r>
            <a:r>
              <a:rPr lang="en-US" dirty="0" smtClean="0"/>
              <a:t>llow the right intent specification mechanism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Examples, Natural Language</a:t>
            </a:r>
          </a:p>
          <a:p>
            <a:pPr>
              <a:spcBef>
                <a:spcPts val="0"/>
              </a:spcBef>
            </a:pPr>
            <a:r>
              <a:rPr lang="en-US" dirty="0"/>
              <a:t>c</a:t>
            </a:r>
            <a:r>
              <a:rPr lang="en-US" dirty="0" smtClean="0"/>
              <a:t>an tame the huge search space for real-time interaction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Domain-specific search algorithms</a:t>
            </a:r>
          </a:p>
          <a:p>
            <a:pPr lvl="1"/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41909" y="6479121"/>
            <a:ext cx="86448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PPDP 2010 [Invited talk paper]: “Dimensions in Program Synthesis”;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892" y="943087"/>
            <a:ext cx="2029108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6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30" y="969325"/>
            <a:ext cx="5311140" cy="4396740"/>
          </a:xfrm>
        </p:spPr>
      </p:pic>
      <p:sp>
        <p:nvSpPr>
          <p:cNvPr id="6" name="TextBox 5"/>
          <p:cNvSpPr txBox="1"/>
          <p:nvPr/>
        </p:nvSpPr>
        <p:spPr>
          <a:xfrm>
            <a:off x="3774251" y="5056591"/>
            <a:ext cx="28210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inspection steps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37564" y="2751154"/>
            <a:ext cx="39578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matched implementations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60641" y="304800"/>
            <a:ext cx="9452919" cy="609600"/>
          </a:xfrm>
        </p:spPr>
        <p:txBody>
          <a:bodyPr/>
          <a:lstStyle/>
          <a:p>
            <a:r>
              <a:rPr lang="en-US" dirty="0" smtClean="0"/>
              <a:t>Some Results: </a:t>
            </a:r>
            <a:r>
              <a:rPr lang="en-US" sz="2600" dirty="0" smtClean="0"/>
              <a:t>Documentation of teacher effort</a:t>
            </a:r>
            <a:endParaRPr lang="en-US" sz="2600" dirty="0"/>
          </a:p>
        </p:txBody>
      </p:sp>
      <p:sp>
        <p:nvSpPr>
          <p:cNvPr id="2" name="TextBox 1"/>
          <p:cNvSpPr txBox="1"/>
          <p:nvPr/>
        </p:nvSpPr>
        <p:spPr>
          <a:xfrm>
            <a:off x="234779" y="5634501"/>
            <a:ext cx="890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When a student implementation doesn’t match any strategy: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the teacher inspects it to refine or add a (new) strategy.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3493017"/>
      </p:ext>
    </p:extLst>
  </p:cSld>
  <p:clrMapOvr>
    <a:masterClrMapping/>
  </p:clrMapOvr>
  <p:transition advTm="108035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r>
              <a:rPr lang="en-US" sz="2200" dirty="0" smtClean="0"/>
              <a:t>Nearest correct solution</a:t>
            </a:r>
          </a:p>
          <a:p>
            <a:r>
              <a:rPr lang="en-US" sz="2200" dirty="0" smtClean="0"/>
              <a:t>Strategy-level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Nearest problem description (corresponding to student solution)</a:t>
            </a:r>
          </a:p>
          <a:p>
            <a:endParaRPr lang="en-US" sz="2200" dirty="0" smtClean="0"/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3191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Synthesis: Finite State Automata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Draw a</a:t>
            </a:r>
            <a:r>
              <a:rPr lang="en-US" sz="2200" dirty="0" smtClean="0"/>
              <a:t> </a:t>
            </a:r>
            <a:r>
              <a:rPr lang="en-US" sz="2200" dirty="0"/>
              <a:t>DFA </a:t>
            </a:r>
            <a:r>
              <a:rPr lang="en-US" sz="2200" dirty="0" smtClean="0"/>
              <a:t>that accepts: { </a:t>
            </a:r>
            <a:r>
              <a:rPr lang="en-US" sz="2200" i="1" dirty="0"/>
              <a:t>s</a:t>
            </a:r>
            <a:r>
              <a:rPr lang="en-US" sz="2200" dirty="0"/>
              <a:t> | ‘</a:t>
            </a:r>
            <a:r>
              <a:rPr lang="en-US" sz="2200" i="1" dirty="0" err="1"/>
              <a:t>ab</a:t>
            </a:r>
            <a:r>
              <a:rPr lang="en-US" sz="2200" dirty="0"/>
              <a:t>’ appears in </a:t>
            </a:r>
            <a:r>
              <a:rPr lang="en-US" sz="2200" i="1" dirty="0"/>
              <a:t>s</a:t>
            </a:r>
            <a:r>
              <a:rPr lang="en-US" sz="2200" dirty="0"/>
              <a:t> exactly </a:t>
            </a:r>
            <a:r>
              <a:rPr lang="en-US" sz="2200" i="1" dirty="0"/>
              <a:t>2</a:t>
            </a:r>
            <a:r>
              <a:rPr lang="en-US" sz="2200" dirty="0"/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Grade:</a:t>
            </a:r>
            <a:r>
              <a:rPr lang="en-US" dirty="0"/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/>
              <a:t>Feedback: </a:t>
            </a:r>
            <a:r>
              <a:rPr lang="en-US" dirty="0"/>
              <a:t>The DFA is incorrect on the string ‘</a:t>
            </a:r>
            <a:r>
              <a:rPr lang="en-US" i="1" dirty="0" err="1"/>
              <a:t>ababb</a:t>
            </a:r>
            <a:r>
              <a:rPr lang="en-US" dirty="0"/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The DFA accepts          {</a:t>
            </a:r>
            <a:r>
              <a:rPr lang="en-US" i="1" dirty="0" smtClean="0"/>
              <a:t>s </a:t>
            </a:r>
            <a:r>
              <a:rPr lang="en-US" dirty="0" smtClean="0"/>
              <a:t>| ‘</a:t>
            </a:r>
            <a:r>
              <a:rPr lang="en-US" i="1" dirty="0" err="1"/>
              <a:t>ab</a:t>
            </a:r>
            <a:r>
              <a:rPr lang="en-US" dirty="0"/>
              <a:t>’ appears in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>
                <a:solidFill>
                  <a:srgbClr val="3366FF"/>
                </a:solidFill>
              </a:rPr>
              <a:t>at least</a:t>
            </a:r>
            <a:r>
              <a:rPr lang="en-US" dirty="0" smtClean="0"/>
              <a:t> </a:t>
            </a:r>
            <a:r>
              <a:rPr lang="en-US" i="1" dirty="0" smtClean="0"/>
              <a:t>2</a:t>
            </a:r>
            <a:r>
              <a:rPr lang="en-US" dirty="0" smtClean="0"/>
              <a:t> times}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2055" y="2554278"/>
            <a:ext cx="56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correct solution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counterexamples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2823" y="5776287"/>
            <a:ext cx="474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problem description</a:t>
            </a:r>
            <a:endParaRPr lang="en-US" dirty="0">
              <a:solidFill>
                <a:srgbClr val="0099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IJCAI 2013: “</a:t>
            </a:r>
            <a:r>
              <a:rPr lang="en-US" i="1" dirty="0" smtClean="0">
                <a:solidFill>
                  <a:srgbClr val="C00000"/>
                </a:solidFill>
              </a:rPr>
              <a:t>Automated Grading of DFA Constructions”;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Alur, </a:t>
            </a:r>
            <a:r>
              <a:rPr lang="en-US" dirty="0" err="1" smtClean="0">
                <a:solidFill>
                  <a:srgbClr val="C00000"/>
                </a:solidFill>
              </a:rPr>
              <a:t>d’Antoni</a:t>
            </a:r>
            <a:r>
              <a:rPr lang="en-US" dirty="0" smtClean="0">
                <a:solidFill>
                  <a:srgbClr val="C00000"/>
                </a:solidFill>
              </a:rPr>
              <a:t>, Gulwani, Kini, Viswanathan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24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800+ attempts to 6 automata problems (obtained from automata course at UIUC) graded by tool and 2 instructors.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95% problems graded in &lt;6 seconds each</a:t>
            </a:r>
          </a:p>
          <a:p>
            <a:r>
              <a:rPr lang="en-US" sz="2300" dirty="0" smtClean="0"/>
              <a:t>Out of 131 attempts for one of those problems:</a:t>
            </a:r>
          </a:p>
          <a:p>
            <a:pPr lvl="1"/>
            <a:r>
              <a:rPr lang="en-US" dirty="0" smtClean="0"/>
              <a:t>6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incorrect </a:t>
            </a:r>
            <a:r>
              <a:rPr lang="en-US" dirty="0" smtClean="0"/>
              <a:t>(gave full marks to an incorrect attempt) </a:t>
            </a:r>
          </a:p>
          <a:p>
            <a:pPr lvl="1"/>
            <a:r>
              <a:rPr lang="en-US" dirty="0" smtClean="0"/>
              <a:t>20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inconsistent </a:t>
            </a:r>
            <a:r>
              <a:rPr lang="en-US" dirty="0" smtClean="0"/>
              <a:t>(gave different marks to syntactically equivalent attempts)</a:t>
            </a:r>
          </a:p>
          <a:p>
            <a:pPr lvl="1"/>
            <a:r>
              <a:rPr lang="en-US" dirty="0" smtClean="0"/>
              <a:t>34 attempts: &gt;= 3 point discrepancy between instructor &amp; tool; in 20 of those, </a:t>
            </a:r>
            <a:r>
              <a:rPr lang="en-US" dirty="0" smtClean="0">
                <a:solidFill>
                  <a:schemeClr val="accent2"/>
                </a:solidFill>
              </a:rPr>
              <a:t>instructor agreed that tool was more fair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Instructors concluded </a:t>
            </a:r>
            <a:r>
              <a:rPr lang="en-US" dirty="0"/>
              <a:t>that </a:t>
            </a:r>
            <a:r>
              <a:rPr lang="en-US" dirty="0" smtClean="0"/>
              <a:t>tool should be </a:t>
            </a:r>
            <a:r>
              <a:rPr lang="en-US" dirty="0"/>
              <a:t>preferred </a:t>
            </a:r>
            <a:r>
              <a:rPr lang="en-US" dirty="0" smtClean="0"/>
              <a:t>over humans for </a:t>
            </a:r>
            <a:r>
              <a:rPr lang="en-US" dirty="0"/>
              <a:t>consistency &amp; scalability.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61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9247" y="1143000"/>
            <a:ext cx="8594013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Domain-specific natural language understanding to deal with word </a:t>
            </a:r>
            <a:r>
              <a:rPr lang="en-US" dirty="0" smtClean="0"/>
              <a:t>problems.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Leverage large amounts of student data.</a:t>
            </a:r>
          </a:p>
          <a:p>
            <a:pPr lvl="1"/>
            <a:r>
              <a:rPr lang="en-US" dirty="0" smtClean="0"/>
              <a:t>Repair incorrect solution using a nearest correct solution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DeduceIt</a:t>
            </a:r>
            <a:r>
              <a:rPr lang="en-US" sz="1800" dirty="0">
                <a:solidFill>
                  <a:srgbClr val="C00000"/>
                </a:solidFill>
              </a:rPr>
              <a:t>/</a:t>
            </a:r>
            <a:r>
              <a:rPr lang="en-US" sz="1800" dirty="0" smtClean="0">
                <a:solidFill>
                  <a:srgbClr val="C00000"/>
                </a:solidFill>
              </a:rPr>
              <a:t>Aiken et.al./UIST 2013]</a:t>
            </a:r>
          </a:p>
          <a:p>
            <a:pPr lvl="1"/>
            <a:r>
              <a:rPr lang="en-US" dirty="0" smtClean="0"/>
              <a:t>Clustering for power-grading                                     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CodeWebs</a:t>
            </a:r>
            <a:r>
              <a:rPr lang="en-US" sz="1800" dirty="0" smtClean="0">
                <a:solidFill>
                  <a:srgbClr val="C00000"/>
                </a:solidFill>
              </a:rPr>
              <a:t>/Nguyen et.al./WWW 2014]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Leverage large populations of students and teachers.</a:t>
            </a:r>
          </a:p>
          <a:p>
            <a:pPr lvl="1"/>
            <a:r>
              <a:rPr lang="en-US" dirty="0" smtClean="0"/>
              <a:t>Peer-grading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5476" y="304800"/>
            <a:ext cx="8141677" cy="609600"/>
          </a:xfrm>
        </p:spPr>
        <p:txBody>
          <a:bodyPr/>
          <a:lstStyle/>
          <a:p>
            <a:r>
              <a:rPr lang="en-US" dirty="0" smtClean="0"/>
              <a:t>New Directions in Intelligent Tutoring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38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2" y="961998"/>
            <a:ext cx="8911920" cy="668393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" y="963412"/>
            <a:ext cx="9144000" cy="56775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Billions of non-programmers now have computing devices.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PL techniques can also directly address repetitive needs of these end-users.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Language design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Search algorithms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wo important applications with large scale societal impact.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End-User Programming using examples and natural language:    </a:t>
            </a:r>
            <a:r>
              <a:rPr lang="en-US" sz="2200" dirty="0" smtClean="0"/>
              <a:t>data manipulation, programming of smartphones and robots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Intelligent Tutoring Systems: </a:t>
            </a:r>
            <a:r>
              <a:rPr lang="en-US" sz="2200" dirty="0" smtClean="0"/>
              <a:t>problem &amp; feedback synthesis</a:t>
            </a:r>
          </a:p>
          <a:p>
            <a:pPr marL="0" indent="0">
              <a:buNone/>
            </a:pP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</a:rPr>
              <a:t>References: </a:t>
            </a:r>
          </a:p>
          <a:p>
            <a:r>
              <a:rPr lang="en-US" sz="1900" dirty="0" smtClean="0">
                <a:solidFill>
                  <a:srgbClr val="C00000"/>
                </a:solidFill>
              </a:rPr>
              <a:t>“Spreadsheet Data Manipulation using Examples”; CACM 2012</a:t>
            </a:r>
          </a:p>
          <a:p>
            <a:r>
              <a:rPr lang="en-US" sz="1900" dirty="0" smtClean="0">
                <a:solidFill>
                  <a:srgbClr val="C00000"/>
                </a:solidFill>
              </a:rPr>
              <a:t>“Example-based Learning in Computer-aided STEM Education”; CACM 2014</a:t>
            </a:r>
          </a:p>
          <a:p>
            <a:pPr marL="0" indent="0">
              <a:buNone/>
            </a:pPr>
            <a:endParaRPr lang="en-US" sz="22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Automating Repetitive Tasks for the Masses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85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9730" y="1143000"/>
            <a:ext cx="9105089" cy="5029200"/>
          </a:xfrm>
        </p:spPr>
        <p:txBody>
          <a:bodyPr/>
          <a:lstStyle/>
          <a:p>
            <a:r>
              <a:rPr lang="en-US" dirty="0" smtClean="0"/>
              <a:t>Data locked up in silos in various formats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Great flexibility in organizing (hierarchical) data for viewing</a:t>
            </a:r>
            <a:r>
              <a:rPr lang="en-US" dirty="0"/>
              <a:t> </a:t>
            </a:r>
            <a:r>
              <a:rPr lang="en-US" dirty="0" smtClean="0"/>
              <a:t>but challenging to manipulate and reason about the data.</a:t>
            </a:r>
          </a:p>
          <a:p>
            <a:pPr lvl="1"/>
            <a:endParaRPr lang="en-US" sz="1500" dirty="0"/>
          </a:p>
          <a:p>
            <a:r>
              <a:rPr lang="en-US" dirty="0" smtClean="0"/>
              <a:t>A typical workflow might involve one or more following steps</a:t>
            </a:r>
          </a:p>
          <a:p>
            <a:pPr lvl="1"/>
            <a:r>
              <a:rPr lang="en-US" dirty="0" smtClean="0"/>
              <a:t>Extraction</a:t>
            </a:r>
          </a:p>
          <a:p>
            <a:pPr lvl="1"/>
            <a:r>
              <a:rPr lang="en-US" dirty="0" smtClean="0"/>
              <a:t>Transformation</a:t>
            </a:r>
          </a:p>
          <a:p>
            <a:pPr lvl="1"/>
            <a:r>
              <a:rPr lang="en-US" dirty="0" smtClean="0"/>
              <a:t>Querying</a:t>
            </a:r>
          </a:p>
          <a:p>
            <a:pPr lvl="1"/>
            <a:r>
              <a:rPr lang="en-US" dirty="0" smtClean="0"/>
              <a:t>Formatting</a:t>
            </a:r>
          </a:p>
          <a:p>
            <a:pPr lvl="1"/>
            <a:endParaRPr lang="en-US" sz="2000" dirty="0"/>
          </a:p>
          <a:p>
            <a:r>
              <a:rPr lang="en-US" dirty="0" smtClean="0"/>
              <a:t>PBE and PBNL can enable delightful data wrangling.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Manipulation</a:t>
            </a:r>
            <a:endParaRPr lang="en-US" dirty="0"/>
          </a:p>
        </p:txBody>
      </p:sp>
      <p:pic>
        <p:nvPicPr>
          <p:cNvPr id="5" name="Picture 14" descr="TXT File Icon 512x512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81" y="1749326"/>
            <a:ext cx="1174314" cy="1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http://icons.iconarchive.com/icons/deleket/soft-scraps/256/Web-HTML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26" y="1749326"/>
            <a:ext cx="1147606" cy="9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file2cart.com/images/support1/xm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09" y="1655946"/>
            <a:ext cx="1031371" cy="103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encrypted-tbn1.gstatic.com/images?q=tbn:ANd9GcRacT9p4i6WV9ptugEy1-U0fk0OU16n6m-hHRxiCWRVN2J_w27YJfa0gTT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03" y="1743840"/>
            <a:ext cx="919162" cy="9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encrypted-tbn0.gstatic.com/images?q=tbn:ANd9GcTDJUz-taIMcOOvGRtTsm9ccPVTQTdjb-MEjO5E7GqwEZeK52l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840" y="1804491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50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3388383"/>
            <a:ext cx="8215894" cy="262331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Challenge 1: Ambiguous/under-specified intent might result in unintended programs.</a:t>
            </a:r>
          </a:p>
          <a:p>
            <a:endParaRPr lang="en-US" dirty="0"/>
          </a:p>
          <a:p>
            <a:r>
              <a:rPr lang="en-US" dirty="0"/>
              <a:t>Challenge </a:t>
            </a:r>
            <a:r>
              <a:rPr lang="en-US" dirty="0" smtClean="0"/>
              <a:t>2: Designing of efficient search algorithms.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Technical Challenges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42259" y="1108953"/>
            <a:ext cx="2825077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Search  Algorithm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7884" y="2217755"/>
            <a:ext cx="115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Intent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250610" y="2214948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Program</a:t>
            </a:r>
            <a:endParaRPr lang="en-US" sz="2400" dirty="0"/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315476" y="2447781"/>
            <a:ext cx="1026783" cy="80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67336" y="2445781"/>
            <a:ext cx="1083274" cy="2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Elbow Connector 44"/>
          <p:cNvCxnSpPr/>
          <p:nvPr/>
        </p:nvCxnSpPr>
        <p:spPr bwMode="auto">
          <a:xfrm rot="10800000">
            <a:off x="929102" y="2126848"/>
            <a:ext cx="1859496" cy="1750262"/>
          </a:xfrm>
          <a:prstGeom prst="bentConnector3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885" y="907478"/>
            <a:ext cx="2438740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73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250" y="1026266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90" y="1026266"/>
            <a:ext cx="8677073" cy="56884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9900"/>
                </a:solidFill>
              </a:rPr>
              <a:t>Solution 1: Synthesize multiple programs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</a:rPr>
              <a:t>                &amp; rank them using machine learning.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General Principles for ranking</a:t>
            </a:r>
          </a:p>
          <a:p>
            <a:r>
              <a:rPr lang="en-US" dirty="0" smtClean="0"/>
              <a:t>Prefer shorter programs.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Fewer conditionals.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Shorter string expressions, regular expressions.</a:t>
            </a:r>
            <a:endParaRPr lang="en-US" dirty="0"/>
          </a:p>
          <a:p>
            <a:r>
              <a:rPr lang="en-US" dirty="0" smtClean="0"/>
              <a:t>Prefer programs with fewer constants.</a:t>
            </a:r>
          </a:p>
          <a:p>
            <a:pPr marL="0" indent="0">
              <a:buNone/>
            </a:pPr>
            <a:endParaRPr lang="en-US" sz="1000" u="sng" dirty="0"/>
          </a:p>
          <a:p>
            <a:pPr marL="0" indent="0">
              <a:buNone/>
            </a:pPr>
            <a:r>
              <a:rPr lang="en-US" u="sng" dirty="0" smtClean="0"/>
              <a:t>Ranking Strategies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Baseline: </a:t>
            </a:r>
            <a:r>
              <a:rPr lang="en-US" dirty="0" smtClean="0"/>
              <a:t>Pick any minimal sized program using minimal number of constants.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Machine Learning: </a:t>
            </a:r>
            <a:r>
              <a:rPr lang="en-US" dirty="0" smtClean="0"/>
              <a:t>Score programs using a weighted combination of program features.</a:t>
            </a:r>
          </a:p>
          <a:p>
            <a:pPr lvl="1"/>
            <a:r>
              <a:rPr lang="en-US" dirty="0" smtClean="0"/>
              <a:t>Weights are learned using training data.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1: Handling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18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34909" y="304800"/>
            <a:ext cx="9383843" cy="609600"/>
          </a:xfrm>
        </p:spPr>
        <p:txBody>
          <a:bodyPr/>
          <a:lstStyle/>
          <a:p>
            <a:r>
              <a:rPr lang="en-US" sz="2700" dirty="0" smtClean="0"/>
              <a:t>Experimental Comparison of Ranking Strategies</a:t>
            </a:r>
            <a:endParaRPr lang="en-US" sz="27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/>
                <a:gridCol w="514162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Average # of examples required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Baseline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4.17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Learning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1.48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100943" y="6126450"/>
            <a:ext cx="936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Technical Report: 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Example”</a:t>
            </a:r>
            <a:endParaRPr lang="en-US" i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Rishabh Singh, Sumit Gulwani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Baseline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6195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9900"/>
                </a:solidFill>
              </a:rPr>
              <a:t>Solution 2: Enable interactive debugging session</a:t>
            </a:r>
          </a:p>
          <a:p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  <a:endParaRPr lang="en-US" dirty="0"/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</a:t>
            </a:r>
            <a:endParaRPr lang="en-US" dirty="0"/>
          </a:p>
          <a:p>
            <a:pPr lvl="1"/>
            <a:r>
              <a:rPr lang="en-US" dirty="0" smtClean="0"/>
              <a:t>in English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Challenge 1: Handling ambiguity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70018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|2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121237</TotalTime>
  <Words>2389</Words>
  <Application>Microsoft Office PowerPoint</Application>
  <PresentationFormat>On-screen Show (4:3)</PresentationFormat>
  <Paragraphs>575</Paragraphs>
  <Slides>45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Times New Roman</vt:lpstr>
      <vt:lpstr>Comic Sans MS</vt:lpstr>
      <vt:lpstr>MT Extra</vt:lpstr>
      <vt:lpstr>Tahoma</vt:lpstr>
      <vt:lpstr>Wingdings</vt:lpstr>
      <vt:lpstr>Calibri</vt:lpstr>
      <vt:lpstr>Consolas</vt:lpstr>
      <vt:lpstr>Cambria Math</vt:lpstr>
      <vt:lpstr>Arial</vt:lpstr>
      <vt:lpstr>Default Design</vt:lpstr>
      <vt:lpstr>2_Default Design</vt:lpstr>
      <vt:lpstr>PowerPoint Presentation</vt:lpstr>
      <vt:lpstr>The New Opportunity</vt:lpstr>
      <vt:lpstr>Two application areas</vt:lpstr>
      <vt:lpstr>Program Synthesis</vt:lpstr>
      <vt:lpstr>Data Manipulation</vt:lpstr>
      <vt:lpstr>Key Technical Challenges</vt:lpstr>
      <vt:lpstr>Challenge 1: Handling Ambiguity</vt:lpstr>
      <vt:lpstr>Experimental Comparison of Ranking Strategies</vt:lpstr>
      <vt:lpstr>Challenge 1: Handling ambiguity</vt:lpstr>
      <vt:lpstr>PowerPoint Presentation</vt:lpstr>
      <vt:lpstr>PBE/PBNL tools for Data Manipulation</vt:lpstr>
      <vt:lpstr>PowerPoint Presentation</vt:lpstr>
      <vt:lpstr>Challenge 2: Efficient search algorithm</vt:lpstr>
      <vt:lpstr>The FlashMeta Framework</vt:lpstr>
      <vt:lpstr>Comparison of FlashMeta with hand-tuned implementations</vt:lpstr>
      <vt:lpstr>New Directions in Program Synthesis (Summary)</vt:lpstr>
      <vt:lpstr>The Stupendo Fantabulously FantasticalTeam</vt:lpstr>
      <vt:lpstr>The Stupendo Fantabulously FantasticalTeam</vt:lpstr>
      <vt:lpstr>The Stupendo Fantabulously FantasticalTeam</vt:lpstr>
      <vt:lpstr>Two application areas</vt:lpstr>
      <vt:lpstr>Intelligent Tutoring Systems</vt:lpstr>
      <vt:lpstr>Problem Generation</vt:lpstr>
      <vt:lpstr>Problem Generation: Addition Procedure</vt:lpstr>
      <vt:lpstr>Problem Generation</vt:lpstr>
      <vt:lpstr>Problem Generation: Algebra (Trigonometry)</vt:lpstr>
      <vt:lpstr>Problem Generation: Algebra (Limits)</vt:lpstr>
      <vt:lpstr>Problem Generation: Algebra (Determinant)</vt:lpstr>
      <vt:lpstr>Problem Generation</vt:lpstr>
      <vt:lpstr>Problem Generation: Sentence Completion</vt:lpstr>
      <vt:lpstr>Feedback Generation</vt:lpstr>
      <vt:lpstr>Feedback Generation</vt:lpstr>
      <vt:lpstr>Feedback Synthesis: Programming (Array Reverse)</vt:lpstr>
      <vt:lpstr>Some Results</vt:lpstr>
      <vt:lpstr>Feedback Generation</vt:lpstr>
      <vt:lpstr>Anagram Problem: Counting Strategy</vt:lpstr>
      <vt:lpstr>Anagram Problem: Sorting Strategy</vt:lpstr>
      <vt:lpstr>Different implementations: Counting strategy</vt:lpstr>
      <vt:lpstr>Different implementations: Sorting strategy</vt:lpstr>
      <vt:lpstr>Strategy-level Feedback Generation</vt:lpstr>
      <vt:lpstr>Some Results: Documentation of teacher effort</vt:lpstr>
      <vt:lpstr>Feedback Generation</vt:lpstr>
      <vt:lpstr>Feedback Synthesis: Finite State Automata</vt:lpstr>
      <vt:lpstr>Some Results</vt:lpstr>
      <vt:lpstr>New Directions in Intelligent Tutoring Systems</vt:lpstr>
      <vt:lpstr>Automating Repetitive Tasks for the Masses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6700</cp:revision>
  <cp:lastPrinted>2011-01-25T02:43:07Z</cp:lastPrinted>
  <dcterms:created xsi:type="dcterms:W3CDTF">1601-01-01T00:00:00Z</dcterms:created>
  <dcterms:modified xsi:type="dcterms:W3CDTF">2015-01-17T04:23:33Z</dcterms:modified>
</cp:coreProperties>
</file>