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tags/tag4.xml" ContentType="application/vnd.openxmlformats-officedocument.presentationml.tags+xml"/>
  <Override PartName="/ppt/notesSlides/notesSlide7.xml" ContentType="application/vnd.openxmlformats-officedocument.presentationml.notesSlide+xml"/>
  <Override PartName="/ppt/tags/tag5.xml" ContentType="application/vnd.openxmlformats-officedocument.presentationml.tags+xml"/>
  <Override PartName="/ppt/notesSlides/notesSlide8.xml" ContentType="application/vnd.openxmlformats-officedocument.presentationml.notesSlide+xml"/>
  <Override PartName="/ppt/tags/tag6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 saveSubsetFonts="1">
  <p:sldMasterIdLst>
    <p:sldMasterId id="2147483648" r:id="rId1"/>
    <p:sldMasterId id="2147483751" r:id="rId2"/>
  </p:sldMasterIdLst>
  <p:notesMasterIdLst>
    <p:notesMasterId r:id="rId66"/>
  </p:notesMasterIdLst>
  <p:handoutMasterIdLst>
    <p:handoutMasterId r:id="rId67"/>
  </p:handoutMasterIdLst>
  <p:sldIdLst>
    <p:sldId id="976" r:id="rId3"/>
    <p:sldId id="1879" r:id="rId4"/>
    <p:sldId id="1854" r:id="rId5"/>
    <p:sldId id="1757" r:id="rId6"/>
    <p:sldId id="1753" r:id="rId7"/>
    <p:sldId id="1696" r:id="rId8"/>
    <p:sldId id="1791" r:id="rId9"/>
    <p:sldId id="1830" r:id="rId10"/>
    <p:sldId id="1831" r:id="rId11"/>
    <p:sldId id="1832" r:id="rId12"/>
    <p:sldId id="1792" r:id="rId13"/>
    <p:sldId id="1699" r:id="rId14"/>
    <p:sldId id="1700" r:id="rId15"/>
    <p:sldId id="1701" r:id="rId16"/>
    <p:sldId id="1702" r:id="rId17"/>
    <p:sldId id="1703" r:id="rId18"/>
    <p:sldId id="1827" r:id="rId19"/>
    <p:sldId id="1794" r:id="rId20"/>
    <p:sldId id="1776" r:id="rId21"/>
    <p:sldId id="1793" r:id="rId22"/>
    <p:sldId id="1790" r:id="rId23"/>
    <p:sldId id="1770" r:id="rId24"/>
    <p:sldId id="1771" r:id="rId25"/>
    <p:sldId id="1717" r:id="rId26"/>
    <p:sldId id="1718" r:id="rId27"/>
    <p:sldId id="1778" r:id="rId28"/>
    <p:sldId id="1799" r:id="rId29"/>
    <p:sldId id="1806" r:id="rId30"/>
    <p:sldId id="1807" r:id="rId31"/>
    <p:sldId id="1809" r:id="rId32"/>
    <p:sldId id="1810" r:id="rId33"/>
    <p:sldId id="1812" r:id="rId34"/>
    <p:sldId id="1817" r:id="rId35"/>
    <p:sldId id="1820" r:id="rId36"/>
    <p:sldId id="1847" r:id="rId37"/>
    <p:sldId id="1853" r:id="rId38"/>
    <p:sldId id="1846" r:id="rId39"/>
    <p:sldId id="1842" r:id="rId40"/>
    <p:sldId id="1622" r:id="rId41"/>
    <p:sldId id="1623" r:id="rId42"/>
    <p:sldId id="1624" r:id="rId43"/>
    <p:sldId id="1625" r:id="rId44"/>
    <p:sldId id="1626" r:id="rId45"/>
    <p:sldId id="1627" r:id="rId46"/>
    <p:sldId id="1628" r:id="rId47"/>
    <p:sldId id="1629" r:id="rId48"/>
    <p:sldId id="1630" r:id="rId49"/>
    <p:sldId id="1631" r:id="rId50"/>
    <p:sldId id="1632" r:id="rId51"/>
    <p:sldId id="1633" r:id="rId52"/>
    <p:sldId id="1634" r:id="rId53"/>
    <p:sldId id="1635" r:id="rId54"/>
    <p:sldId id="1636" r:id="rId55"/>
    <p:sldId id="1637" r:id="rId56"/>
    <p:sldId id="1852" r:id="rId57"/>
    <p:sldId id="1843" r:id="rId58"/>
    <p:sldId id="1599" r:id="rId59"/>
    <p:sldId id="1844" r:id="rId60"/>
    <p:sldId id="1848" r:id="rId61"/>
    <p:sldId id="1845" r:id="rId62"/>
    <p:sldId id="1767" r:id="rId63"/>
    <p:sldId id="1849" r:id="rId64"/>
    <p:sldId id="1712" r:id="rId65"/>
  </p:sldIdLst>
  <p:sldSz cx="9144000" cy="6858000" type="screen4x3"/>
  <p:notesSz cx="7023100" cy="9309100"/>
  <p:embeddedFontLst>
    <p:embeddedFont>
      <p:font typeface="Comic Sans MS" panose="030F0702030302020204" pitchFamily="66" charset="0"/>
      <p:regular r:id="rId68"/>
      <p:bold r:id="rId69"/>
      <p:italic r:id="rId70"/>
      <p:boldItalic r:id="rId71"/>
    </p:embeddedFont>
    <p:embeddedFont>
      <p:font typeface="Calibri" panose="020F0502020204030204" pitchFamily="34" charset="0"/>
      <p:regular r:id="rId72"/>
      <p:bold r:id="rId73"/>
      <p:italic r:id="rId74"/>
      <p:boldItalic r:id="rId75"/>
    </p:embeddedFont>
    <p:embeddedFont>
      <p:font typeface="MT Extra" panose="05050102010205020202" pitchFamily="18" charset="2"/>
      <p:regular r:id="rId76"/>
    </p:embeddedFont>
    <p:embeddedFont>
      <p:font typeface="cmsy10" panose="020B0604020202020204"/>
      <p:regular r:id="rId77"/>
    </p:embeddedFont>
    <p:embeddedFont>
      <p:font typeface="Consolas" panose="020B0609020204030204" pitchFamily="49" charset="0"/>
      <p:regular r:id="rId78"/>
      <p:bold r:id="rId79"/>
      <p:italic r:id="rId80"/>
      <p:boldItalic r:id="rId81"/>
    </p:embeddedFont>
    <p:embeddedFont>
      <p:font typeface="Tahoma" panose="020B0604030504040204" pitchFamily="34" charset="0"/>
      <p:regular r:id="rId82"/>
      <p:bold r:id="rId83"/>
    </p:embeddedFont>
    <p:embeddedFont>
      <p:font typeface="Gill Sans MT" panose="020B0502020104020203" pitchFamily="34" charset="0"/>
      <p:regular r:id="rId84"/>
      <p:bold r:id="rId85"/>
      <p:italic r:id="rId86"/>
      <p:boldItalic r:id="rId87"/>
    </p:embeddedFont>
    <p:embeddedFont>
      <p:font typeface="Cambria Math" panose="02040503050406030204" pitchFamily="18" charset="0"/>
      <p:regular r:id="rId88"/>
    </p:embeddedFont>
  </p:embeddedFontLst>
  <p:custDataLst>
    <p:tags r:id="rId89"/>
  </p:custData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>
          <p15:clr>
            <a:srgbClr val="A4A3A4"/>
          </p15:clr>
        </p15:guide>
        <p15:guide id="2" pos="221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09900"/>
    <a:srgbClr val="008000"/>
    <a:srgbClr val="FF6600"/>
    <a:srgbClr val="FFFF00"/>
    <a:srgbClr val="FF99FF"/>
    <a:srgbClr val="0099FF"/>
    <a:srgbClr val="FF6699"/>
    <a:srgbClr val="FF99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969" autoAdjust="0"/>
    <p:restoredTop sz="74189" autoAdjust="0"/>
  </p:normalViewPr>
  <p:slideViewPr>
    <p:cSldViewPr snapToGrid="0">
      <p:cViewPr varScale="1">
        <p:scale>
          <a:sx n="66" d="100"/>
          <a:sy n="66" d="100"/>
        </p:scale>
        <p:origin x="1915" y="58"/>
      </p:cViewPr>
      <p:guideLst>
        <p:guide orient="horz" pos="225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51" d="100"/>
          <a:sy n="51" d="100"/>
        </p:scale>
        <p:origin x="-2285" y="-86"/>
      </p:cViewPr>
      <p:guideLst>
        <p:guide orient="horz" pos="2932"/>
        <p:guide pos="2212"/>
      </p:guideLst>
    </p:cSldViewPr>
  </p:notesViewPr>
  <p:gridSpacing cx="38405" cy="384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font" Target="fonts/font1.fntdata"/><Relationship Id="rId76" Type="http://schemas.openxmlformats.org/officeDocument/2006/relationships/font" Target="fonts/font9.fntdata"/><Relationship Id="rId84" Type="http://schemas.openxmlformats.org/officeDocument/2006/relationships/font" Target="fonts/font17.fntdata"/><Relationship Id="rId89" Type="http://schemas.openxmlformats.org/officeDocument/2006/relationships/tags" Target="tags/tag1.xml"/><Relationship Id="rId7" Type="http://schemas.openxmlformats.org/officeDocument/2006/relationships/slide" Target="slides/slide5.xml"/><Relationship Id="rId71" Type="http://schemas.openxmlformats.org/officeDocument/2006/relationships/font" Target="fonts/font4.fntdata"/><Relationship Id="rId9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notesMaster" Target="notesMasters/notesMaster1.xml"/><Relationship Id="rId74" Type="http://schemas.openxmlformats.org/officeDocument/2006/relationships/font" Target="fonts/font7.fntdata"/><Relationship Id="rId79" Type="http://schemas.openxmlformats.org/officeDocument/2006/relationships/font" Target="fonts/font12.fntdata"/><Relationship Id="rId87" Type="http://schemas.openxmlformats.org/officeDocument/2006/relationships/font" Target="fonts/font20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font" Target="fonts/font15.fntdata"/><Relationship Id="rId90" Type="http://schemas.openxmlformats.org/officeDocument/2006/relationships/presProps" Target="pres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font" Target="fonts/font2.fntdata"/><Relationship Id="rId77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font" Target="fonts/font5.fntdata"/><Relationship Id="rId80" Type="http://schemas.openxmlformats.org/officeDocument/2006/relationships/font" Target="fonts/font13.fntdata"/><Relationship Id="rId85" Type="http://schemas.openxmlformats.org/officeDocument/2006/relationships/font" Target="fonts/font18.fntdata"/><Relationship Id="rId93" Type="http://schemas.openxmlformats.org/officeDocument/2006/relationships/tableStyles" Target="tableStyle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font" Target="fonts/font3.fntdata"/><Relationship Id="rId75" Type="http://schemas.openxmlformats.org/officeDocument/2006/relationships/font" Target="fonts/font8.fntdata"/><Relationship Id="rId83" Type="http://schemas.openxmlformats.org/officeDocument/2006/relationships/font" Target="fonts/font16.fntdata"/><Relationship Id="rId88" Type="http://schemas.openxmlformats.org/officeDocument/2006/relationships/font" Target="fonts/font21.fntdata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font" Target="fonts/font6.fntdata"/><Relationship Id="rId78" Type="http://schemas.openxmlformats.org/officeDocument/2006/relationships/font" Target="fonts/font11.fntdata"/><Relationship Id="rId81" Type="http://schemas.openxmlformats.org/officeDocument/2006/relationships/font" Target="fonts/font14.fntdata"/><Relationship Id="rId86" Type="http://schemas.openxmlformats.org/officeDocument/2006/relationships/font" Target="fonts/font19.fntdata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4584"/>
            <a:ext cx="3043033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C804160D-1AB6-4612-B7C0-444BA323A2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850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033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80068" y="0"/>
            <a:ext cx="3043032" cy="4645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4275" y="698500"/>
            <a:ext cx="4654550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7036" y="4421511"/>
            <a:ext cx="5149028" cy="418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80068" y="8844584"/>
            <a:ext cx="3043032" cy="4645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6" tIns="46654" rIns="93306" bIns="46654" numCol="1" anchor="b" anchorCtr="0" compatLnSpc="1">
            <a:prstTxWarp prst="textNoShape">
              <a:avLst/>
            </a:prstTxWarp>
          </a:bodyPr>
          <a:lstStyle>
            <a:lvl1pPr algn="r" defTabSz="933281">
              <a:spcBef>
                <a:spcPct val="0"/>
              </a:spcBef>
              <a:defRPr sz="1300">
                <a:latin typeface="Times New Roman" pitchFamily="18" charset="0"/>
              </a:defRPr>
            </a:lvl1pPr>
          </a:lstStyle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‹#›</a:t>
            </a:fld>
            <a:r>
              <a:rPr lang="en-US" dirty="0" smtClean="0"/>
              <a:t>/15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4"/>
          </p:nvPr>
        </p:nvSpPr>
        <p:spPr>
          <a:xfrm>
            <a:off x="0" y="8842375"/>
            <a:ext cx="3043238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065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846499C-1D18-4228-A5AB-E405494E3CB5}" type="slidenum">
              <a:rPr lang="en-US" smtClean="0">
                <a:solidFill>
                  <a:prstClr val="black"/>
                </a:solidFill>
              </a:rPr>
              <a:pPr/>
              <a:t>0</a:t>
            </a:fld>
            <a:endParaRPr lang="en-US" smtClean="0">
              <a:solidFill>
                <a:prstClr val="black"/>
              </a:solidFill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60559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9876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56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94534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60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085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328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12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1726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612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15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74640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27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7031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30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5275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31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12651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A5FE0CD-297A-4E4C-9143-A88652F4FA57}" type="slidenum">
              <a:rPr lang="en-US" smtClean="0"/>
              <a:pPr>
                <a:defRPr/>
              </a:pPr>
              <a:t>33</a:t>
            </a:fld>
            <a:r>
              <a:rPr lang="en-US" smtClean="0"/>
              <a:t>/15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5814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65597" y="6324600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99E645-D355-4FDE-B443-868FCDFF59F7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/>
              <a:t>3/30/2009</a:t>
            </a: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304800"/>
            <a:ext cx="7772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143000"/>
            <a:ext cx="77724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 smtClean="0">
                <a:solidFill>
                  <a:srgbClr val="000000"/>
                </a:solidFill>
              </a:rPr>
              <a:t>3/30/2009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2460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latin typeface="Times New Roman" pitchFamily="18" charset="0"/>
              </a:defRPr>
            </a:lvl1pPr>
          </a:lstStyle>
          <a:p>
            <a:pPr>
              <a:defRPr/>
            </a:pPr>
            <a:fld id="{D0D9DFD6-4969-45EA-B86D-E0000C936B8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031" name="Line 7"/>
          <p:cNvSpPr>
            <a:spLocks noChangeShapeType="1"/>
          </p:cNvSpPr>
          <p:nvPr/>
        </p:nvSpPr>
        <p:spPr bwMode="auto">
          <a:xfrm>
            <a:off x="381000" y="914400"/>
            <a:ext cx="8369300" cy="0"/>
          </a:xfrm>
          <a:prstGeom prst="line">
            <a:avLst/>
          </a:prstGeom>
          <a:noFill/>
          <a:ln w="50800">
            <a:solidFill>
              <a:srgbClr val="00808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gif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0.png"/><Relationship Id="rId4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079291" y="5081381"/>
            <a:ext cx="7064107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500"/>
              </a:spcBef>
            </a:pPr>
            <a:r>
              <a:rPr lang="en-US" sz="2400" dirty="0" smtClean="0"/>
              <a:t>December 2013</a:t>
            </a:r>
          </a:p>
          <a:p>
            <a:pPr algn="ctr">
              <a:spcBef>
                <a:spcPts val="500"/>
              </a:spcBef>
            </a:pPr>
            <a:r>
              <a:rPr lang="en-US" sz="2400" dirty="0" smtClean="0"/>
              <a:t>Technology for Education (T4E) Conference</a:t>
            </a:r>
          </a:p>
          <a:p>
            <a:pPr algn="ctr">
              <a:spcBef>
                <a:spcPts val="500"/>
              </a:spcBef>
            </a:pPr>
            <a:endParaRPr lang="en-US" sz="2400" dirty="0" smtClean="0">
              <a:solidFill>
                <a:srgbClr val="C00000"/>
              </a:solidFill>
            </a:endParaRPr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 bwMode="auto">
          <a:xfrm>
            <a:off x="105510" y="2880067"/>
            <a:ext cx="8880231" cy="1369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accent2"/>
                </a:solidFill>
                <a:latin typeface="Comic Sans MS"/>
              </a:rPr>
              <a:t>Sumit Gulwani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sumitg@microsoft.com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Affiliations: Researcher @ Microsoft Research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kern="0" dirty="0" smtClean="0">
                <a:solidFill>
                  <a:schemeClr val="tx2"/>
                </a:solidFill>
                <a:latin typeface="Comic Sans MS"/>
              </a:rPr>
              <a:t>            Adjunct Faculty @ IIT Kanpur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6334" y="-44056"/>
            <a:ext cx="3143689" cy="3658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0999" y="-5343"/>
            <a:ext cx="3888030" cy="3641170"/>
          </a:xfrm>
          <a:prstGeom prst="rect">
            <a:avLst/>
          </a:prstGeom>
        </p:spPr>
      </p:pic>
      <p:pic>
        <p:nvPicPr>
          <p:cNvPr id="9" name="Picture 8" descr="ms_masthead_ltr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1" y="6049109"/>
            <a:ext cx="2619269" cy="808892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44554" y="1453219"/>
            <a:ext cx="49298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0"/>
              </a:spcBef>
            </a:pPr>
            <a:r>
              <a:rPr lang="en-US" sz="2700" dirty="0" smtClean="0">
                <a:solidFill>
                  <a:srgbClr val="3333CC"/>
                </a:solidFill>
              </a:rPr>
              <a:t>Example-based Learning in</a:t>
            </a:r>
          </a:p>
          <a:p>
            <a:pPr algn="ctr">
              <a:spcBef>
                <a:spcPts val="0"/>
              </a:spcBef>
            </a:pPr>
            <a:r>
              <a:rPr lang="en-US" sz="2700" dirty="0" smtClean="0">
                <a:solidFill>
                  <a:srgbClr val="3333CC"/>
                </a:solidFill>
              </a:rPr>
              <a:t>Computer-aided Education</a:t>
            </a:r>
          </a:p>
          <a:p>
            <a:pPr algn="ctr">
              <a:spcBef>
                <a:spcPts val="0"/>
              </a:spcBef>
            </a:pPr>
            <a:endParaRPr lang="en-US" sz="800" dirty="0" smtClean="0">
              <a:solidFill>
                <a:srgbClr val="3333CC"/>
              </a:solidFill>
            </a:endParaRPr>
          </a:p>
        </p:txBody>
      </p:sp>
      <p:sp>
        <p:nvSpPr>
          <p:cNvPr id="10" name="Right Arrow 9"/>
          <p:cNvSpPr/>
          <p:nvPr/>
        </p:nvSpPr>
        <p:spPr bwMode="auto">
          <a:xfrm>
            <a:off x="2051308" y="1378075"/>
            <a:ext cx="4024652" cy="141514"/>
          </a:xfrm>
          <a:prstGeom prst="rightArrow">
            <a:avLst>
              <a:gd name="adj1" fmla="val 50000"/>
              <a:gd name="adj2" fmla="val 58088"/>
            </a:avLst>
          </a:prstGeom>
          <a:solidFill>
            <a:schemeClr val="accent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3" name="Right Arrow 12"/>
          <p:cNvSpPr/>
          <p:nvPr/>
        </p:nvSpPr>
        <p:spPr bwMode="auto">
          <a:xfrm>
            <a:off x="2051308" y="2388923"/>
            <a:ext cx="4024652" cy="141514"/>
          </a:xfrm>
          <a:prstGeom prst="rightArrow">
            <a:avLst>
              <a:gd name="adj1" fmla="val 50000"/>
              <a:gd name="adj2" fmla="val 58088"/>
            </a:avLst>
          </a:prstGeom>
          <a:solidFill>
            <a:schemeClr val="accent2"/>
          </a:solidFill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2830" y="5746829"/>
            <a:ext cx="1053297" cy="1053297"/>
          </a:xfrm>
          <a:prstGeom prst="rect">
            <a:avLst/>
          </a:prstGeom>
        </p:spPr>
      </p:pic>
    </p:spTree>
    <p:custDataLst>
      <p:tags r:id="rId2"/>
    </p:custData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2525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360700" y="963120"/>
          <a:ext cx="839141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  <a:gridCol w="2598889"/>
                <a:gridCol w="1872343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Sample</a:t>
                      </a:r>
                      <a:r>
                        <a:rPr lang="en-US" baseline="0" dirty="0" smtClean="0"/>
                        <a:t> Input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3+2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+8765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+ 8757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+ 8857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 + 8667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1234</a:t>
                      </a:r>
                      <a:r>
                        <a:rPr lang="en-US" baseline="0" dirty="0" smtClean="0"/>
                        <a:t> + 8767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9234 + 900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Progressions; CHI 2013; Andersen, Gulwani, </a:t>
            </a:r>
            <a:r>
              <a:rPr lang="en-US" sz="1800" dirty="0" err="1" smtClean="0">
                <a:solidFill>
                  <a:srgbClr val="C00000"/>
                </a:solidFill>
              </a:rPr>
              <a:t>Popovic</a:t>
            </a:r>
            <a:r>
              <a:rPr lang="en-US" sz="1800" dirty="0" smtClean="0">
                <a:solidFill>
                  <a:srgbClr val="C00000"/>
                </a:solidFill>
              </a:rPr>
              <a:t>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28729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Template 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46012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Trigonometry Problem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Reference: 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2012; </a:t>
            </a:r>
            <a:r>
              <a:rPr lang="en-US" dirty="0" err="1" smtClean="0">
                <a:solidFill>
                  <a:srgbClr val="C00000"/>
                </a:solidFill>
              </a:rPr>
              <a:t>Rohit</a:t>
            </a:r>
            <a:r>
              <a:rPr lang="en-US" dirty="0" smtClean="0">
                <a:solidFill>
                  <a:srgbClr val="C00000"/>
                </a:solidFill>
              </a:rPr>
              <a:t> Singh, Sumit Gulwani, Sriram Rajamani.</a:t>
            </a:r>
          </a:p>
        </p:txBody>
      </p:sp>
    </p:spTree>
    <p:extLst>
      <p:ext uri="{BB962C8B-B14F-4D97-AF65-F5344CB8AC3E}">
        <p14:creationId xmlns:p14="http://schemas.microsoft.com/office/powerpoint/2010/main" val="8008551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  <m:d>
                            <m:dPr>
                              <m:ctrlPr>
                                <a:rPr lang="en-US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d>
                        </m:e>
                      </m:func>
                      <m:r>
                        <a:rPr lang="en-US" b="0" i="0" smtClean="0">
                          <a:solidFill>
                            <a:srgbClr val="C00000"/>
                          </a:solidFill>
                          <a:latin typeface="Cambria Math"/>
                        </a:rPr>
                        <m:t>= 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sSup>
                                <m:sSupPr>
                                  <m:ctrlP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e>
                                <m:sup>
                                  <m:r>
                                    <a:rPr lang="en-US" b="0" i="1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endParaRPr lang="en-US" dirty="0" smtClean="0">
                  <a:solidFill>
                    <a:schemeClr val="tx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1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3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±</m:t>
                      </m:r>
                      <m:sSubSup>
                        <m:sSubSup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6</m:t>
                          </m:r>
                        </m:sub>
                        <m:sup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bSup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d>
                        <m:d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csc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func>
                        </m:e>
                      </m:d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e>
                            <m:sup>
                              <m: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+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e>
                            <m:sup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2</m:t>
                              </m:r>
                            </m:sup>
                          </m:sSup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func>
                    </m:oMath>
                  </m:oMathPara>
                </a14:m>
                <a:endParaRPr lang="en-US" b="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−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sec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+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  <a:endParaRPr lang="en-US" dirty="0">
                  <a:solidFill>
                    <a:srgbClr val="008000"/>
                  </a:solidFill>
                  <a:latin typeface="+mj-lt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tan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sin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tan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sin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</m:t>
                                          </m:r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(</m:t>
                      </m:r>
                      <m:func>
                        <m:funcPr>
                          <m:ctrlP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b="0" i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csc</m:t>
                          </m:r>
                        </m:fName>
                        <m:e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+</m:t>
                          </m:r>
                          <m:func>
                            <m:funcPr>
                              <m:ctrlP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)(</m:t>
                              </m:r>
                              <m:func>
                                <m:funcPr>
                                  <m:ctrlP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</m:t>
                                  </m:r>
                                  <m:func>
                                    <m:funcPr>
                                      <m:ctrlP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)=</m:t>
                                      </m:r>
                                      <m:func>
                                        <m:funcPr>
                                          <m:ctrlP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sSup>
                                            <m:sSup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sSupPr>
                                            <m: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e>
                                            <m:sup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2</m:t>
                                              </m:r>
                                            </m:sup>
                                          </m:sSup>
                                        </m:fName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 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sSup>
                                                <m:sSupPr>
                                                  <m:ctrlP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pPr>
                                                <m:e>
                                                  <m:r>
                                                    <m:rPr>
                                                      <m:sty m:val="p"/>
                                                    </m:rPr>
                                                    <a:rPr lang="en-US" b="0" i="0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cos</m:t>
                                                  </m:r>
                                                </m:e>
                                                <m:sup>
                                                  <m:r>
                                                    <a:rPr lang="en-US" b="0" i="1" smtClean="0">
                                                      <a:solidFill>
                                                        <a:srgbClr val="008000"/>
                                                      </a:solidFill>
                                                      <a:latin typeface="Cambria Math"/>
                                                    </a:rPr>
                                                    <m:t>2</m:t>
                                                  </m:r>
                                                </m:sup>
                                              </m:sSup>
                                            </m:fName>
                                            <m:e>
                                              <m:r>
                                                <a:rPr lang="en-US" b="0" i="1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  <a:p>
                <a:pPr marL="0" indent="0">
                  <a:buNone/>
                </a:pPr>
                <a:r>
                  <a:rPr lang="en-US" dirty="0" smtClean="0">
                    <a:solidFill>
                      <a:srgbClr val="008000"/>
                    </a:solidFill>
                    <a:latin typeface="+mj-lt"/>
                  </a:rPr>
                  <a:t>			:</a:t>
                </a:r>
              </a:p>
              <a:p>
                <a:pPr marL="0" indent="0">
                  <a:buNone/>
                </a:pPr>
                <a:endParaRPr lang="en-US" dirty="0" smtClean="0">
                  <a:solidFill>
                    <a:srgbClr val="008000"/>
                  </a:solidFill>
                  <a:latin typeface="MT Extra"/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96696"/>
                <a:ext cx="9144000" cy="5861304"/>
              </a:xfrm>
              <a:blipFill rotWithShape="0">
                <a:blip r:embed="rId3"/>
                <a:stretch>
                  <a:fillRect l="-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Trigonometry Problem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336" y="6140385"/>
            <a:ext cx="83526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Reference: </a:t>
            </a:r>
            <a:r>
              <a:rPr lang="en-US" i="1" dirty="0" smtClean="0">
                <a:solidFill>
                  <a:srgbClr val="C00000"/>
                </a:solidFill>
              </a:rPr>
              <a:t>Automatically generating algebra problems</a:t>
            </a:r>
            <a:r>
              <a:rPr lang="en-US" dirty="0" smtClean="0">
                <a:solidFill>
                  <a:srgbClr val="C00000"/>
                </a:solidFill>
              </a:rPr>
              <a:t>;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AAAI 2012; </a:t>
            </a:r>
            <a:r>
              <a:rPr lang="en-US" dirty="0" err="1" smtClean="0">
                <a:solidFill>
                  <a:srgbClr val="C00000"/>
                </a:solidFill>
              </a:rPr>
              <a:t>Rohit</a:t>
            </a:r>
            <a:r>
              <a:rPr lang="en-US" dirty="0" smtClean="0">
                <a:solidFill>
                  <a:srgbClr val="C00000"/>
                </a:solidFill>
              </a:rPr>
              <a:t> Singh, Sumit Gulwani, Sriram Rajamani.</a:t>
            </a:r>
          </a:p>
        </p:txBody>
      </p:sp>
    </p:spTree>
    <p:extLst>
      <p:ext uri="{BB962C8B-B14F-4D97-AF65-F5344CB8AC3E}">
        <p14:creationId xmlns:p14="http://schemas.microsoft.com/office/powerpoint/2010/main" val="31340605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   </m:t>
                          </m:r>
                          <m:limLow>
                            <m:limLowPr>
                              <m:ctrlP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 i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num>
                                <m:den>
                                  <m:r>
                                    <a:rPr lang="en-US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</m:t>
                      </m:r>
                      <m:r>
                        <a:rPr lang="en-US" b="0" i="1" dirty="0" smtClean="0">
                          <a:solidFill>
                            <a:schemeClr val="tx1"/>
                          </a:solidFill>
                          <a:latin typeface="Cambria Math"/>
                        </a:rPr>
                        <m:t>    </m:t>
                      </m:r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0</m:t>
                                      </m:r>
                                    </m:sub>
                                  </m:sSub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1</m:t>
                                      </m:r>
                                    </m:sub>
                                  </m:sSub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b>
                                  </m:sSub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sSub>
                                        <m:sSubPr>
                                          <m:ctrlP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𝐶</m:t>
                                          </m:r>
                                        </m:e>
                                        <m:sub>
                                          <m:r>
                                            <a:rPr lang="en-US" b="0" i="1" smtClean="0">
                                              <a:solidFill>
                                                <a:srgbClr val="FF9900"/>
                                              </a:solidFill>
                                              <a:latin typeface="Cambria Math"/>
                                            </a:rPr>
                                            <m:t>3</m:t>
                                          </m:r>
                                        </m:sub>
                                      </m:sSub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4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𝐶</m:t>
                                      </m:r>
                                    </m:e>
                                    <m:sub>
                                      <m:r>
                                        <a:rPr lang="en-US" b="0" i="1" smtClean="0">
                                          <a:solidFill>
                                            <a:srgbClr val="FF99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nary>
                          <m:r>
                            <m:rPr>
                              <m:nor/>
                            </m:rPr>
                            <a:rPr lang="en-US" b="0" i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</m:t>
                          </m:r>
                        </m:e>
                      </m:func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m:rPr>
                              <m:sty m:val="p"/>
                            </m:r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C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0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≠0  ∧  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0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func>
                        <m:funcPr>
                          <m:ctrlPr>
                            <a:rPr lang="en-US" i="1" dirty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gcd</m:t>
                          </m:r>
                        </m:fName>
                        <m:e>
                          <m:d>
                            <m:dPr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</m:sub>
                              </m:sSub>
                              <m: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5</m:t>
                                  </m:r>
                                </m:sub>
                              </m:sSub>
                            </m:e>
                          </m:d>
                        </m:e>
                      </m:func>
                      <m:r>
                        <a:rPr lang="en-US" i="1" dirty="0">
                          <a:solidFill>
                            <a:srgbClr val="FF9900"/>
                          </a:solidFill>
                          <a:latin typeface="Cambria Math"/>
                        </a:rPr>
                        <m:t>=1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7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7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</m:t>
                              </m:r>
                            </m:e>
                          </m:nary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+1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4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4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pt-BR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→∞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𝑖</m:t>
                              </m:r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=0</m:t>
                              </m:r>
                            </m:sub>
                            <m:sup>
                              <m: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𝑛</m:t>
                              </m:r>
                            </m:sup>
                            <m:e>
                              <m:f>
                                <m:f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i="1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3</m:t>
                                      </m:r>
                                    </m:e>
                                    <m: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= </m:t>
                              </m:r>
                              <m:f>
                                <m:fPr>
                                  <m:ctrl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</m:e>
                          </m:nary>
                          <m:r>
                            <a:rPr lang="en-US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             </m:t>
                          </m:r>
                          <m:func>
                            <m:funcPr>
                              <m:ctrlPr>
                                <a:rPr lang="pt-BR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                 </m:t>
                              </m:r>
                              <m:limLow>
                                <m:limLowPr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limLowPr>
                                <m:e>
                                  <m:r>
                                    <m:rPr>
                                      <m:sty m:val="p"/>
                                    </m:rPr>
                                    <a:rPr lang="pt-BR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lim</m:t>
                                  </m:r>
                                </m:e>
                                <m:lim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→∞</m:t>
                                  </m:r>
                                </m:lim>
                              </m:limLow>
                            </m:fName>
                            <m:e>
                              <m:nary>
                                <m:naryPr>
                                  <m:chr m:val="∑"/>
                                  <m:ctrlP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𝑖</m:t>
                                  </m:r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=0</m:t>
                                  </m:r>
                                </m:sub>
                                <m:sup>
                                  <m:r>
                                    <a:rPr lang="pt-BR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𝑛</m:t>
                                  </m:r>
                                </m:sup>
                                <m:e>
                                  <m:f>
                                    <m:fPr>
                                      <m:ctrlPr>
                                        <a:rPr lang="pt-BR" i="1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b="0" i="1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5</m:t>
                                      </m:r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𝑖</m:t>
                                      </m:r>
                                      <m:r>
                                        <a:rPr lang="en-US" i="1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+3</m:t>
                                      </m:r>
                                    </m:num>
                                    <m:den>
                                      <m:sSup>
                                        <m:sSupPr>
                                          <m:ctrlP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a:rPr lang="en-US" b="0" i="1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6</m:t>
                                          </m:r>
                                        </m:e>
                                        <m:sup>
                                          <m:r>
                                            <a:rPr lang="en-US" i="1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𝑖</m:t>
                                          </m:r>
                                        </m:sup>
                                      </m:sSup>
                                    </m:den>
                                  </m:f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</m:t>
                                  </m:r>
                                  <m:r>
                                    <a:rPr lang="en-US" b="0" i="1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6</m:t>
                                  </m:r>
                                  <m:r>
                                    <a:rPr lang="en-US" i="1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 </m:t>
                                  </m:r>
                                </m:e>
                              </m:nary>
                              <m:r>
                                <m:rPr>
                                  <m:nor/>
                                </m:rPr>
                                <a:rPr lang="en-US" dirty="0">
                                  <a:solidFill>
                                    <a:srgbClr val="008000"/>
                                  </a:solidFill>
                                </a:rPr>
                                <m:t> 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3"/>
                <a:stretch>
                  <a:fillRect l="-12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Limits/Series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30609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Example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m:rPr>
                              <m:nor/>
                            </m:rPr>
                            <a:rPr lang="en-US" dirty="0" smtClean="0">
                              <a:solidFill>
                                <a:schemeClr val="tx1"/>
                              </a:solidFill>
                            </a:rPr>
                            <m:t>: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nary>
                            <m:naryPr>
                              <m:limLoc m:val="undOvr"/>
                              <m:subHide m:val="on"/>
                              <m:supHide m:val="on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csc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) (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C00000"/>
                                          </a:solidFill>
                                          <a:latin typeface="Cambria Math"/>
                                        </a:rPr>
                                        <m:t>−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cot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) 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𝑑𝑥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= 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  <m:r>
                                            <a:rPr lang="en-US" b="0" i="1" dirty="0" smtClean="0">
                                              <a:solidFill>
                                                <a:srgbClr val="C00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cot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C00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nary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</m:oMath>
                  </m:oMathPara>
                </a14:m>
                <a:endParaRPr lang="en-US" sz="1000" dirty="0"/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Query</m:t>
                      </m:r>
                      <m:r>
                        <m:rPr>
                          <m:nor/>
                        </m:rPr>
                        <a:rPr lang="en-US" dirty="0" smtClean="0">
                          <a:solidFill>
                            <a:schemeClr val="tx1"/>
                          </a:solidFill>
                        </a:rPr>
                        <m:t>: </m:t>
                      </m:r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0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1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±</m:t>
                              </m:r>
                              <m:sSub>
                                <m:sSub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2</m:t>
                                  </m:r>
                                </m:sub>
                              </m:sSub>
                              <m:d>
                                <m:dPr>
                                  <m:ctrlP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FF99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d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𝑑𝑥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=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4</m:t>
                              </m:r>
                            </m:sub>
                          </m:sSub>
                          <m:d>
                            <m:d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𝑥</m:t>
                              </m:r>
                            </m:e>
                          </m:d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±</m:t>
                          </m:r>
                          <m:sSub>
                            <m:sSubPr>
                              <m:ctrlP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𝑇</m:t>
                              </m:r>
                            </m:e>
                            <m:sub>
                              <m:r>
                                <a:rPr lang="en-US" b="0" i="1" dirty="0" smtClean="0">
                                  <a:solidFill>
                                    <a:srgbClr val="FF9900"/>
                                  </a:solidFill>
                                  <a:latin typeface="Cambria Math"/>
                                </a:rPr>
                                <m:t>5</m:t>
                              </m:r>
                            </m:sub>
                          </m:s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)</m:t>
                          </m:r>
                        </m:e>
                      </m:nary>
                    </m:oMath>
                  </m:oMathPara>
                </a14:m>
                <a:endParaRPr lang="en-US" dirty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b="0" i="1" dirty="0" smtClean="0">
                  <a:solidFill>
                    <a:srgbClr val="FF9900"/>
                  </a:solidFill>
                  <a:latin typeface="Cambria Math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     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2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∧ 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≠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𝑇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</m:t>
                          </m:r>
                        </m:sub>
                      </m:sSub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tan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−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cos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func>
                            <m:funcPr>
                              <m:ctrlPr>
                                <a:rPr lang="en-US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m:rPr>
                                  <m:sty m:val="p"/>
                                </m:rPr>
                                <a:rPr lang="en-US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sec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tan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</m:e>
                              </m:func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 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sec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) 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𝑑𝑥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=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sec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cot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b="0" i="0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cot</m:t>
                              </m:r>
                            </m:fName>
                            <m:e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dirty="0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) (</m:t>
                              </m:r>
                              <m:func>
                                <m:funcPr>
                                  <m:ctrlP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b="0" i="0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sin</m:t>
                                  </m:r>
                                </m:fName>
                                <m:e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𝑥</m:t>
                                  </m:r>
                                  <m:r>
                                    <a:rPr lang="en-US" b="0" i="1" dirty="0" smtClean="0">
                                      <a:solidFill>
                                        <a:srgbClr val="008000"/>
                                      </a:solidFill>
                                      <a:latin typeface="Cambria Math"/>
                                    </a:rPr>
                                    <m:t>+ </m:t>
                                  </m:r>
                                  <m:func>
                                    <m:funcPr>
                                      <m:ctrlP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uncPr>
                                    <m:fName>
                                      <m:r>
                                        <m:rPr>
                                          <m:sty m:val="p"/>
                                        </m:rPr>
                                        <a:rPr lang="en-US" b="0" i="0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csc</m:t>
                                      </m:r>
                                    </m:fName>
                                    <m:e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) 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𝑑𝑥</m:t>
                                      </m:r>
                                      <m:r>
                                        <a:rPr lang="en-US" b="0" i="1" dirty="0" smtClean="0">
                                          <a:solidFill>
                                            <a:srgbClr val="008000"/>
                                          </a:solidFill>
                                          <a:latin typeface="Cambria Math"/>
                                        </a:rPr>
                                        <m:t>= </m:t>
                                      </m:r>
                                      <m:func>
                                        <m:funcPr>
                                          <m:ctrlP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b="0" i="0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sin</m:t>
                                          </m:r>
                                        </m:fName>
                                        <m:e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𝑥</m:t>
                                          </m:r>
                                          <m:r>
                                            <a:rPr lang="en-US" b="0" i="1" dirty="0" smtClean="0">
                                              <a:solidFill>
                                                <a:srgbClr val="008000"/>
                                              </a:solidFill>
                                              <a:latin typeface="Cambria Math"/>
                                            </a:rPr>
                                            <m:t>−</m:t>
                                          </m:r>
                                          <m:func>
                                            <m:funcPr>
                                              <m:ctrlP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funcPr>
                                            <m:fName>
                                              <m:r>
                                                <m:rPr>
                                                  <m:sty m:val="p"/>
                                                </m:rPr>
                                                <a:rPr lang="en-US" b="0" i="0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csc</m:t>
                                              </m:r>
                                            </m:fName>
                                            <m:e>
                                              <m:r>
                                                <a:rPr lang="en-US" b="0" i="1" dirty="0" smtClean="0">
                                                  <a:solidFill>
                                                    <a:srgbClr val="008000"/>
                                                  </a:solidFill>
                                                  <a:latin typeface="Cambria Math"/>
                                                </a:rPr>
                                                <m:t>𝑥</m:t>
                                              </m:r>
                                            </m:e>
                                          </m:func>
                                        </m:e>
                                      </m:func>
                                    </m:e>
                                  </m:func>
                                </m:e>
                              </m:func>
                            </m:e>
                          </m:func>
                        </m:e>
                      </m:nary>
                    </m:oMath>
                  </m:oMathPara>
                </a14:m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0936" y="996696"/>
                <a:ext cx="7772400" cy="5861304"/>
              </a:xfrm>
              <a:blipFill rotWithShape="0">
                <a:blip r:embed="rId2"/>
                <a:stretch>
                  <a:fillRect l="-1255" r="-58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Integration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5653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</p:spPr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Ex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. </m:t>
                          </m:r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Problem</m:t>
                          </m:r>
                          <m:r>
                            <a:rPr lang="en-US" b="0" i="1" dirty="0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b="0" i="1" dirty="0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m:rPr>
                                                <m:brk m:alnAt="7"/>
                                              </m:r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b="0" i="1" dirty="0" smtClean="0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b="0" i="1" dirty="0" smtClean="0">
                                                <a:solidFill>
                                                  <a:srgbClr val="C00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b="0" i="1" dirty="0" smtClean="0">
                                            <a:solidFill>
                                              <a:srgbClr val="C00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b="0" i="1" dirty="0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C00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=2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𝑥𝑦𝑧</m:t>
                      </m:r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b="0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𝑧</m:t>
                              </m:r>
                            </m:e>
                          </m:d>
                        </m:e>
                        <m:sup>
                          <m:r>
                            <a:rPr lang="en-US" b="0" i="1" smtClean="0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C00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:endParaRPr lang="en-US" sz="700" b="0" dirty="0" smtClean="0">
                  <a:solidFill>
                    <a:srgbClr val="C00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nor/>
                            </m:rPr>
                            <a:rPr lang="en-US" b="0" i="0" dirty="0" smtClean="0">
                              <a:solidFill>
                                <a:schemeClr val="tx1"/>
                              </a:solidFill>
                            </a:rPr>
                            <m:t>Query</m:t>
                          </m:r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  <m:d>
                            <m:dPr>
                              <m:begChr m:val="|"/>
                              <m:endChr m:val="|"/>
                              <m:ctrlPr>
                                <a:rPr lang="en-US" i="1" dirty="0">
                                  <a:solidFill>
                                    <a:srgbClr val="FF99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i="1" dirty="0">
                                      <a:solidFill>
                                        <a:srgbClr val="FF99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m:rPr>
                                            <m:brk m:alnAt="7"/>
                                          </m:rP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0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6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7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b="0" i="1" dirty="0" smtClean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i="1" dirty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𝐹</m:t>
                                        </m:r>
                                      </m:e>
                                      <m:sub>
                                        <m:r>
                                          <a:rPr lang="en-US" b="0" i="1" dirty="0" smtClean="0">
                                            <a:solidFill>
                                              <a:srgbClr val="FF9900"/>
                                            </a:solidFill>
                                            <a:latin typeface="Cambria Math"/>
                                          </a:rPr>
                                          <m:t>8</m:t>
                                        </m:r>
                                      </m:sub>
                                    </m:sSub>
                                    <m:r>
                                      <m:rPr>
                                        <m:brk m:alnAt="7"/>
                                      </m:rP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𝑥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i="1" dirty="0">
                                        <a:solidFill>
                                          <a:srgbClr val="FF9900"/>
                                        </a:solidFill>
                                        <a:latin typeface="Cambria Math"/>
                                      </a:rPr>
                                      <m:t>)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US" i="1" dirty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dirty="0">
                              <a:solidFill>
                                <a:srgbClr val="FF99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i="1">
                          <a:solidFill>
                            <a:srgbClr val="FF9900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10</m:t>
                          </m:r>
                        </m:sub>
                      </m:sSub>
                      <m:sSub>
                        <m:sSubPr>
                          <m:ctrlP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9</m:t>
                          </m:r>
                        </m:sub>
                      </m:sSub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𝑥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𝑦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,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𝑧</m:t>
                      </m:r>
                      <m:r>
                        <a:rPr lang="en-US" b="0" i="1" smtClean="0">
                          <a:solidFill>
                            <a:srgbClr val="FF990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n-US" dirty="0" smtClean="0">
                  <a:solidFill>
                    <a:srgbClr val="FF9900"/>
                  </a:solidFill>
                </a:endParaRPr>
              </a:p>
              <a:p>
                <a:pPr marL="0" indent="0">
                  <a:buNone/>
                </a:pPr>
                <a:endParaRPr lang="en-US" sz="50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       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</m:sub>
                      </m:sSub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≔</m:t>
                      </m:r>
                      <m:sSub>
                        <m:sSub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sub>
                      </m:sSub>
                      <m:d>
                        <m:dPr>
                          <m:begChr m:val="["/>
                          <m:endChr m:val="]"/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𝑦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;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𝑧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→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𝑤h𝑒𝑟𝑒</m:t>
                      </m:r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𝑖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,</m:t>
                          </m:r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𝑗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∈{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4,0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8,4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 </m:t>
                      </m:r>
                      <m:d>
                        <m:dPr>
                          <m:ctrlP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dirty="0" smtClean="0">
                              <a:solidFill>
                                <a:srgbClr val="FF9900"/>
                              </a:solidFill>
                              <a:latin typeface="Cambria Math"/>
                            </a:rPr>
                            <m:t>5,1</m:t>
                          </m:r>
                        </m:e>
                      </m:d>
                      <m:r>
                        <a:rPr lang="en-US" b="0" i="1" dirty="0" smtClean="0">
                          <a:solidFill>
                            <a:srgbClr val="FF9900"/>
                          </a:solidFill>
                          <a:latin typeface="Cambria Math"/>
                        </a:rPr>
                        <m:t>,…} </m:t>
                      </m:r>
                    </m:oMath>
                  </m:oMathPara>
                </a14:m>
                <a:endParaRPr lang="en-US" sz="1000" dirty="0"/>
              </a:p>
              <a:p>
                <a:pPr marL="0" indent="0">
                  <a:buNone/>
                </a:pPr>
                <a:r>
                  <a:rPr lang="en-US" dirty="0" smtClean="0"/>
                  <a:t>New problems generated:</a:t>
                </a:r>
              </a:p>
              <a:p>
                <a:pPr marL="0" indent="0">
                  <a:buNone/>
                </a:pPr>
                <a:endParaRPr lang="en-US" sz="50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𝑦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  <m:mr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d>
                                          <m:dPr>
                                            <m:ctrlP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dPr>
                                          <m:e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𝑥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+</m:t>
                                            </m:r>
                                            <m:r>
                                              <a:rPr lang="en-US" sz="2000" b="0" i="1" dirty="0" smtClean="0">
                                                <a:solidFill>
                                                  <a:srgbClr val="008000"/>
                                                </a:solidFill>
                                                <a:latin typeface="Cambria Math"/>
                                              </a:rPr>
                                              <m:t>𝑧</m:t>
                                            </m:r>
                                          </m:e>
                                        </m:d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sSup>
                                      <m:sSupPr>
                                        <m:ctrlP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i="1" dirty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=2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𝑥</m:t>
                              </m:r>
                              <m:r>
                                <a:rPr lang="en-US" sz="2000" b="0" i="1" smtClean="0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𝑦𝑧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solidFill>
                                    <a:srgbClr val="008000"/>
                                  </a:solidFill>
                                  <a:latin typeface="Cambria Math"/>
                                </a:rPr>
                                <m:t>𝑧𝑥</m:t>
                              </m:r>
                            </m:e>
                          </m:d>
                        </m:e>
                        <m:sup>
                          <m:r>
                            <a:rPr lang="en-US" sz="2000" i="1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3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 smtClean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sz="1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pt-BR" sz="2000" i="1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d>
                            <m:dPr>
                              <m:begChr m:val="|"/>
                              <m:endChr m:val="|"/>
                              <m:ctrlPr>
                                <a:rPr lang="en-US" sz="2000" i="1" dirty="0">
                                  <a:solidFill>
                                    <a:srgbClr val="008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3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sz="2000" i="1" dirty="0">
                                      <a:solidFill>
                                        <a:srgbClr val="008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𝑦</m:t>
                                        </m:r>
                                      </m:e>
                                      <m:sup>
                                        <m:r>
                                          <m:rPr>
                                            <m:brk m:alnAt="7"/>
                                          </m:r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𝑧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𝑦𝑧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𝑧𝑥</m:t>
                                    </m:r>
                                  </m:e>
                                  <m:e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𝑥𝑦</m:t>
                                    </m:r>
                                    <m:r>
                                      <a:rPr lang="en-US" sz="2000" b="0" i="1" dirty="0" smtClean="0">
                                        <a:solidFill>
                                          <a:srgbClr val="008000"/>
                                        </a:solidFill>
                                        <a:latin typeface="Cambria Math"/>
                                      </a:rPr>
                                      <m:t>+</m:t>
                                    </m:r>
                                    <m:sSup>
                                      <m:sSupPr>
                                        <m:ctrlP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𝑥</m:t>
                                        </m:r>
                                      </m:e>
                                      <m:sup>
                                        <m:r>
                                          <a:rPr lang="en-US" sz="2000" b="0" i="1" dirty="0" smtClean="0">
                                            <a:solidFill>
                                              <a:srgbClr val="008000"/>
                                            </a:solidFill>
                                            <a:latin typeface="Cambria Math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e>
                                </m:mr>
                              </m:m>
                            </m:e>
                          </m:d>
                          <m:r>
                            <a:rPr lang="en-US" sz="2000" i="1" dirty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 </m:t>
                          </m:r>
                        </m:fName>
                        <m:e>
                          <m:r>
                            <m:rPr>
                              <m:nor/>
                            </m:rPr>
                            <a:rPr lang="en-US" sz="2000" dirty="0">
                              <a:solidFill>
                                <a:srgbClr val="008000"/>
                              </a:solidFill>
                            </a:rPr>
                            <m:t> </m:t>
                          </m:r>
                        </m:e>
                      </m:func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0" i="1" smtClean="0">
                          <a:solidFill>
                            <a:srgbClr val="008000"/>
                          </a:solidFill>
                          <a:latin typeface="Cambria Math"/>
                        </a:rPr>
                        <m:t>4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𝑥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𝑦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𝑧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8000"/>
                              </a:solidFill>
                              <a:latin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8000"/>
                          </a:solidFill>
                          <a:latin typeface="Cambria Math"/>
                        </a:rPr>
                        <m:t> </m:t>
                      </m:r>
                    </m:oMath>
                  </m:oMathPara>
                </a14:m>
                <a:endParaRPr lang="en-US" sz="2000" dirty="0">
                  <a:solidFill>
                    <a:srgbClr val="008000"/>
                  </a:solidFill>
                </a:endParaRPr>
              </a:p>
              <a:p>
                <a:pPr marL="0" indent="0">
                  <a:buNone/>
                </a:pPr>
                <a:endParaRPr lang="en-US" dirty="0">
                  <a:solidFill>
                    <a:srgbClr val="008000"/>
                  </a:solidFill>
                </a:endParaRPr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39624" y="996696"/>
                <a:ext cx="9183624" cy="5861304"/>
              </a:xfrm>
              <a:blipFill rotWithShape="0">
                <a:blip r:embed="rId3"/>
                <a:stretch>
                  <a:fillRect l="-9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Determinant Problem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357027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>
              <a:xfrm>
                <a:off x="38281" y="1142999"/>
                <a:ext cx="9186737" cy="5584371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Polynomial Identity Testing: A classical result</a:t>
                </a:r>
              </a:p>
              <a:p>
                <a:r>
                  <a:rPr lang="en-US" dirty="0" smtClean="0"/>
                  <a:t>Problem: Given two polynomials P1 and P2, determine whether they are equivalent.</a:t>
                </a:r>
                <a:endParaRPr lang="en-US" sz="1000" dirty="0"/>
              </a:p>
              <a:p>
                <a:r>
                  <a:rPr lang="en-US" dirty="0" smtClean="0"/>
                  <a:t>The naïve deterministic algorithm of expanding polynomials to compare them term-wise is exponential.</a:t>
                </a:r>
                <a:endParaRPr lang="en-US" sz="1000" dirty="0"/>
              </a:p>
              <a:p>
                <a:r>
                  <a:rPr lang="en-US" dirty="0" smtClean="0"/>
                  <a:t>A simple randomized test is probabilistically sufficient:</a:t>
                </a:r>
              </a:p>
              <a:p>
                <a:pPr lvl="1"/>
                <a:r>
                  <a:rPr lang="en-US" dirty="0" smtClean="0"/>
                  <a:t>Choose random values r for polynomial variables x</a:t>
                </a:r>
              </a:p>
              <a:p>
                <a:pPr lvl="1"/>
                <a:r>
                  <a:rPr lang="en-US" dirty="0" smtClean="0"/>
                  <a:t>If P1(r) ≠ P2(r), then P1 is not equivalent to P2.</a:t>
                </a:r>
              </a:p>
              <a:p>
                <a:pPr lvl="1"/>
                <a:r>
                  <a:rPr lang="en-US" dirty="0" smtClean="0"/>
                  <a:t>Otherwise P1 is equivalent to P2 with high probability</a:t>
                </a:r>
              </a:p>
              <a:p>
                <a:pPr marL="57150" indent="0">
                  <a:buNone/>
                </a:pPr>
                <a:endParaRPr lang="en-US" sz="1000" dirty="0" smtClean="0">
                  <a:solidFill>
                    <a:schemeClr val="accent2"/>
                  </a:solidFill>
                </a:endParaRPr>
              </a:p>
              <a:p>
                <a:pPr marL="57150" indent="0">
                  <a:buNone/>
                </a:pPr>
                <a:r>
                  <a:rPr lang="en-US" dirty="0" smtClean="0">
                    <a:solidFill>
                      <a:schemeClr val="accent2"/>
                    </a:solidFill>
                  </a:rPr>
                  <a:t>Similar result holds for Analytic Functions</a:t>
                </a:r>
              </a:p>
              <a:p>
                <a:pPr marL="0" indent="0">
                  <a:buNone/>
                </a:pPr>
                <a:r>
                  <a:rPr lang="en-US" dirty="0" smtClean="0"/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d>
                    <m:r>
                      <a:rPr lang="en-US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𝑋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dirty="0"/>
                  <a:t> be non-identical real-valued analytic </a:t>
                </a:r>
                <a:r>
                  <a:rPr lang="en-US" dirty="0" err="1"/>
                  <a:t>fns</a:t>
                </a:r>
                <a:r>
                  <a:rPr lang="en-US" dirty="0"/>
                  <a:t> over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</m:oMath>
                </a14:m>
                <a:r>
                  <a:rPr lang="en-US" dirty="0"/>
                  <a:t>. </a:t>
                </a:r>
              </a:p>
              <a:p>
                <a:pPr marL="0" indent="0">
                  <a:buNone/>
                </a:pPr>
                <a:r>
                  <a:rPr lang="en-US" dirty="0"/>
                  <a:t>Let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𝑌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be selected uniformly at random. </a:t>
                </a:r>
              </a:p>
              <a:p>
                <a:pPr marL="0" indent="0">
                  <a:buNone/>
                </a:pPr>
                <a:r>
                  <a:rPr lang="en-US" dirty="0"/>
                  <a:t>Then, with high probability over this selection, </a:t>
                </a:r>
                <a14:m>
                  <m:oMath xmlns:m="http://schemas.openxmlformats.org/officeDocument/2006/math">
                    <m:r>
                      <a:rPr lang="en-US" i="1" dirty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≠</m:t>
                    </m:r>
                    <m:r>
                      <a:rPr lang="en-US" i="1" dirty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i="1" dirty="0">
                            <a:latin typeface="Cambria Math" panose="02040503050406030204" pitchFamily="18" charset="0"/>
                          </a:rPr>
                          <m:t>𝑌</m:t>
                        </m:r>
                      </m:e>
                    </m:d>
                    <m:r>
                      <a:rPr lang="en-US" i="1" dirty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/>
              </a:p>
              <a:p>
                <a:pPr lvl="1"/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281" y="1142999"/>
                <a:ext cx="9186737" cy="5584371"/>
              </a:xfrm>
              <a:blipFill rotWithShape="0">
                <a:blip r:embed="rId2"/>
                <a:stretch>
                  <a:fillRect l="-1327" t="-763" r="-1659" b="-35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Randomized Identity Testing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75282"/>
      </p:ext>
    </p:extLst>
  </p:cSld>
  <p:clrMapOvr>
    <a:masterClrMapping/>
  </p:clrMapOvr>
  <p:transition advTm="295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Template based generalization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7347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54430" y="981497"/>
            <a:ext cx="9337326" cy="5756760"/>
          </a:xfrm>
        </p:spPr>
        <p:txBody>
          <a:bodyPr/>
          <a:lstStyle/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principal characterized his pupils as _________ </a:t>
            </a:r>
            <a:r>
              <a:rPr lang="en-US" sz="2100" baseline="-25000" dirty="0"/>
              <a:t> </a:t>
            </a:r>
            <a:r>
              <a:rPr lang="en-US" sz="2100" dirty="0"/>
              <a:t> </a:t>
            </a:r>
            <a:r>
              <a:rPr lang="en-US" sz="2100" dirty="0" smtClean="0"/>
              <a:t>               because </a:t>
            </a:r>
            <a:r>
              <a:rPr lang="en-US" sz="2100" dirty="0"/>
              <a:t>they were pampered and spoiled by their indulgent parents.</a:t>
            </a:r>
          </a:p>
          <a:p>
            <a:pPr marL="342991" indent="-342991">
              <a:buFont typeface="+mj-lt"/>
              <a:buAutoNum type="arabicPeriod"/>
            </a:pPr>
            <a:endParaRPr lang="en-US" sz="700" dirty="0"/>
          </a:p>
          <a:p>
            <a:pPr marL="342991" indent="-342991">
              <a:buFont typeface="+mj-lt"/>
              <a:buAutoNum type="arabicPeriod"/>
            </a:pPr>
            <a:r>
              <a:rPr lang="en-US" sz="2100" dirty="0"/>
              <a:t>The commentator characterized the electorate as _________  because it was unpredictable and given to constantly shifting moods.</a:t>
            </a:r>
          </a:p>
          <a:p>
            <a:pPr marL="0" indent="0">
              <a:buNone/>
            </a:pPr>
            <a:endParaRPr lang="en-US" sz="750" dirty="0"/>
          </a:p>
          <a:p>
            <a:pPr marL="0" indent="0">
              <a:buNone/>
            </a:pPr>
            <a:r>
              <a:rPr lang="en-US" sz="2101" dirty="0"/>
              <a:t>(a) cosseted</a:t>
            </a:r>
          </a:p>
          <a:p>
            <a:pPr marL="0" indent="0">
              <a:buNone/>
            </a:pPr>
            <a:r>
              <a:rPr lang="en-US" sz="2101" dirty="0"/>
              <a:t>(b) disingenuous</a:t>
            </a:r>
          </a:p>
          <a:p>
            <a:pPr marL="0" indent="0">
              <a:buNone/>
            </a:pPr>
            <a:r>
              <a:rPr lang="en-US" sz="2101" dirty="0"/>
              <a:t>(c) corrosive</a:t>
            </a:r>
          </a:p>
          <a:p>
            <a:pPr marL="0" indent="0">
              <a:buNone/>
            </a:pPr>
            <a:r>
              <a:rPr lang="en-US" sz="2101" dirty="0"/>
              <a:t>(d) laconic</a:t>
            </a:r>
          </a:p>
          <a:p>
            <a:pPr marL="0" indent="0">
              <a:buNone/>
            </a:pPr>
            <a:r>
              <a:rPr lang="en-US" sz="2101" dirty="0"/>
              <a:t>(e) mercurial</a:t>
            </a:r>
          </a:p>
          <a:p>
            <a:pPr marL="0" indent="0">
              <a:buNone/>
            </a:pPr>
            <a:endParaRPr lang="en-US" sz="1125" dirty="0"/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>
                <a:solidFill>
                  <a:srgbClr val="CC00CC"/>
                </a:solidFill>
              </a:rPr>
              <a:t>One of </a:t>
            </a:r>
            <a:r>
              <a:rPr lang="en-US" sz="2251" dirty="0" smtClean="0">
                <a:solidFill>
                  <a:srgbClr val="CC00CC"/>
                </a:solidFill>
              </a:rPr>
              <a:t>the problems </a:t>
            </a:r>
            <a:r>
              <a:rPr lang="en-US" sz="2251" dirty="0">
                <a:solidFill>
                  <a:srgbClr val="CC00CC"/>
                </a:solidFill>
              </a:rPr>
              <a:t>is a real </a:t>
            </a:r>
            <a:r>
              <a:rPr lang="en-US" sz="2251" dirty="0" smtClean="0">
                <a:solidFill>
                  <a:srgbClr val="CC00CC"/>
                </a:solidFill>
              </a:rPr>
              <a:t>problem from SAT </a:t>
            </a:r>
            <a:r>
              <a:rPr lang="en-US" sz="1700" dirty="0" smtClean="0">
                <a:solidFill>
                  <a:srgbClr val="CC00CC"/>
                </a:solidFill>
              </a:rPr>
              <a:t>(standardized US exam), </a:t>
            </a:r>
            <a:endParaRPr lang="en-US" sz="1700" dirty="0">
              <a:solidFill>
                <a:srgbClr val="CC00CC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251" dirty="0" smtClean="0">
                <a:solidFill>
                  <a:srgbClr val="CC00CC"/>
                </a:solidFill>
              </a:rPr>
              <a:t>while </a:t>
            </a:r>
            <a:r>
              <a:rPr lang="en-US" sz="2251" dirty="0">
                <a:solidFill>
                  <a:srgbClr val="CC00CC"/>
                </a:solidFill>
              </a:rPr>
              <a:t>the other one was automatically </a:t>
            </a:r>
            <a:r>
              <a:rPr lang="en-US" sz="2251" dirty="0" smtClean="0">
                <a:solidFill>
                  <a:srgbClr val="CC00CC"/>
                </a:solidFill>
              </a:rPr>
              <a:t>generated!</a:t>
            </a:r>
          </a:p>
          <a:p>
            <a:pPr marL="0" indent="0">
              <a:spcBef>
                <a:spcPts val="0"/>
              </a:spcBef>
              <a:buNone/>
            </a:pPr>
            <a:endParaRPr lang="en-US" sz="2251" dirty="0">
              <a:solidFill>
                <a:schemeClr val="accent2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From problem 1, we generate template T</a:t>
            </a:r>
            <a:r>
              <a:rPr lang="en-US" sz="1900" baseline="-25000" dirty="0" smtClean="0"/>
              <a:t>1</a:t>
            </a:r>
            <a:r>
              <a:rPr lang="en-US" sz="2000" dirty="0" smtClean="0"/>
              <a:t>: </a:t>
            </a:r>
            <a:r>
              <a:rPr lang="en-US" sz="2000" dirty="0" smtClean="0">
                <a:solidFill>
                  <a:schemeClr val="accent2"/>
                </a:solidFill>
              </a:rPr>
              <a:t>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 characterized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 as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3</a:t>
            </a:r>
            <a:r>
              <a:rPr lang="en-US" sz="2000" dirty="0" smtClean="0">
                <a:solidFill>
                  <a:schemeClr val="accent2"/>
                </a:solidFill>
              </a:rPr>
              <a:t> because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We specialize T</a:t>
            </a:r>
            <a:r>
              <a:rPr lang="en-US" sz="1900" baseline="-25000" dirty="0" smtClean="0"/>
              <a:t>1</a:t>
            </a:r>
            <a:r>
              <a:rPr lang="en-US" sz="1900" dirty="0" smtClean="0"/>
              <a:t> to template T</a:t>
            </a:r>
            <a:r>
              <a:rPr lang="en-US" sz="1900" baseline="-25000" dirty="0"/>
              <a:t>2</a:t>
            </a:r>
            <a:r>
              <a:rPr lang="en-US" sz="1900" dirty="0" smtClean="0"/>
              <a:t>: </a:t>
            </a:r>
            <a:r>
              <a:rPr lang="en-US" sz="2000" dirty="0" smtClean="0">
                <a:solidFill>
                  <a:schemeClr val="accent2"/>
                </a:solidFill>
              </a:rPr>
              <a:t>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1</a:t>
            </a:r>
            <a:r>
              <a:rPr lang="en-US" sz="2000" dirty="0" smtClean="0">
                <a:solidFill>
                  <a:schemeClr val="accent2"/>
                </a:solidFill>
              </a:rPr>
              <a:t> characterized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2</a:t>
            </a:r>
            <a:r>
              <a:rPr lang="en-US" sz="2000" dirty="0" smtClean="0">
                <a:solidFill>
                  <a:schemeClr val="accent2"/>
                </a:solidFill>
              </a:rPr>
              <a:t> as mercurial because *</a:t>
            </a:r>
            <a:r>
              <a:rPr lang="en-US" sz="2000" baseline="-25000" dirty="0" smtClean="0">
                <a:solidFill>
                  <a:schemeClr val="accent2"/>
                </a:solidFill>
              </a:rPr>
              <a:t>4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900" dirty="0" smtClean="0"/>
              <a:t>Problem 2 is an instance of T</a:t>
            </a:r>
            <a:r>
              <a:rPr lang="en-US" sz="1900" baseline="-25000" dirty="0" smtClean="0"/>
              <a:t>2</a:t>
            </a:r>
            <a:r>
              <a:rPr lang="en-US" sz="1900" dirty="0" smtClean="0"/>
              <a:t>. </a:t>
            </a:r>
            <a:endParaRPr lang="en-US" sz="1900" dirty="0"/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Sentence Completion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30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671" y="1143000"/>
            <a:ext cx="8905835" cy="5029200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smtClean="0">
                <a:solidFill>
                  <a:srgbClr val="C00000"/>
                </a:solidFill>
              </a:rPr>
              <a:t>Example-based </a:t>
            </a:r>
            <a:r>
              <a:rPr lang="en-US" dirty="0">
                <a:solidFill>
                  <a:srgbClr val="C00000"/>
                </a:solidFill>
              </a:rPr>
              <a:t>Learning in Computer-aided STEM Education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 smtClean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smtClean="0">
                <a:solidFill>
                  <a:srgbClr val="C00000"/>
                </a:solidFill>
              </a:rPr>
              <a:t>MSR Technical Report MSR-TR-2013-50</a:t>
            </a:r>
          </a:p>
          <a:p>
            <a:pPr marL="0" indent="0" algn="ctr">
              <a:spcBef>
                <a:spcPts val="0"/>
              </a:spcBef>
              <a:buNone/>
            </a:pPr>
            <a:endParaRPr lang="en-US" dirty="0">
              <a:solidFill>
                <a:srgbClr val="C00000"/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en-US" dirty="0" smtClean="0">
                <a:solidFill>
                  <a:srgbClr val="C00000"/>
                </a:solidFill>
              </a:rPr>
              <a:t>To </a:t>
            </a:r>
            <a:r>
              <a:rPr lang="en-US" dirty="0">
                <a:solidFill>
                  <a:srgbClr val="C00000"/>
                </a:solidFill>
              </a:rPr>
              <a:t>appear in </a:t>
            </a:r>
            <a:r>
              <a:rPr lang="en-US" dirty="0" smtClean="0">
                <a:solidFill>
                  <a:srgbClr val="C00000"/>
                </a:solidFill>
              </a:rPr>
              <a:t>CACM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159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/>
            <a:r>
              <a:rPr lang="en-US" dirty="0" smtClean="0"/>
              <a:t>Procedural Content: Test input generation techniques</a:t>
            </a:r>
          </a:p>
          <a:p>
            <a:pPr marL="400050"/>
            <a:r>
              <a:rPr lang="en-US" dirty="0" smtClean="0"/>
              <a:t>Conceptual Content</a:t>
            </a:r>
          </a:p>
          <a:p>
            <a:pPr marL="800100" lvl="1"/>
            <a:r>
              <a:rPr lang="en-US" dirty="0" smtClean="0"/>
              <a:t>Template based generalization</a:t>
            </a:r>
          </a:p>
          <a:p>
            <a:pPr marL="857250" lvl="1" indent="-34290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Symbolic methods (solution generation in reverse)</a:t>
            </a:r>
            <a:endParaRPr lang="en-US" dirty="0">
              <a:solidFill>
                <a:srgbClr val="009900"/>
              </a:solidFill>
            </a:endParaRP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1202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05375578"/>
                  </p:ext>
                </p:extLst>
              </p:nvPr>
            </p:nvGraphicFramePr>
            <p:xfrm>
              <a:off x="239847" y="2195766"/>
              <a:ext cx="8589363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2215"/>
                    <a:gridCol w="2428404"/>
                    <a:gridCol w="191874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Inference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Premises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Conclusion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Modus Ponens (MP)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  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1800" dirty="0" smtClean="0"/>
                            <a:t> 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Hypothetical</a:t>
                          </a:r>
                          <a:r>
                            <a:rPr lang="en-US" sz="1800" baseline="0" dirty="0" smtClean="0"/>
                            <a:t> Syllogism (HS)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1800" dirty="0" smtClean="0"/>
                            <a:t>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→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Disjunctive Syllogism (DS)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∨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</m:oMath>
                          </a14:m>
                          <a:r>
                            <a:rPr lang="en-US" sz="1800" dirty="0" smtClean="0"/>
                            <a:t>   </a:t>
                          </a:r>
                          <a14:m>
                            <m:oMath xmlns:m="http://schemas.openxmlformats.org/officeDocument/2006/math"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¬</m:t>
                              </m:r>
                              <m:r>
                                <a:rPr lang="en-US" sz="1800" b="0" i="1" dirty="0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oMath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Simplification (</a:t>
                          </a:r>
                          <a:r>
                            <a:rPr lang="en-US" sz="1800" dirty="0" err="1" smtClean="0"/>
                            <a:t>Simp</a:t>
                          </a:r>
                          <a:r>
                            <a:rPr lang="en-US" sz="1800" dirty="0" smtClean="0"/>
                            <a:t>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1805375578"/>
                  </p:ext>
                </p:extLst>
              </p:nvPr>
            </p:nvGraphicFramePr>
            <p:xfrm>
              <a:off x="239847" y="2195766"/>
              <a:ext cx="8589363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4242215"/>
                    <a:gridCol w="2428404"/>
                    <a:gridCol w="191874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Inference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Premises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Conclusion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Modus Ponens (MP)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106557" r="-79950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106557" r="-1270" b="-3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Hypothetical</a:t>
                          </a:r>
                          <a:r>
                            <a:rPr lang="en-US" sz="1800" baseline="0" dirty="0" smtClean="0"/>
                            <a:t> Syllogism (HS)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206557" r="-79950" b="-2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206557" r="-1270" b="-2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Disjunctive Syllogism (DS)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306557" r="-79950" b="-1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306557" r="-1270" b="-1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Simplification (</a:t>
                          </a:r>
                          <a:r>
                            <a:rPr lang="en-US" sz="1800" dirty="0" err="1" smtClean="0"/>
                            <a:t>Simp</a:t>
                          </a:r>
                          <a:r>
                            <a:rPr lang="en-US" sz="1800" dirty="0" smtClean="0"/>
                            <a:t>)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74687" t="-406557" r="-79950" b="-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347937" t="-406557" r="-1270" b="-2623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304800"/>
            <a:ext cx="9028652" cy="609600"/>
          </a:xfrm>
        </p:spPr>
        <p:txBody>
          <a:bodyPr/>
          <a:lstStyle/>
          <a:p>
            <a:r>
              <a:rPr lang="en-US" dirty="0" smtClean="0"/>
              <a:t>Natural Deduction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63916973"/>
                  </p:ext>
                </p:extLst>
              </p:nvPr>
            </p:nvGraphicFramePr>
            <p:xfrm>
              <a:off x="209770" y="4205863"/>
              <a:ext cx="8828722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89568"/>
                    <a:gridCol w="2110154"/>
                    <a:gridCol w="3429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Replacement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Proposition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Equiv. Proposition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Distribution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∨(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∧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) </m:t>
                              </m:r>
                            </m:oMath>
                          </a14:m>
                          <a:r>
                            <a:rPr lang="en-US" sz="1800" dirty="0" smtClean="0"/>
                            <a:t> 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aseline="0" dirty="0" smtClean="0"/>
                            <a:t>Double Negation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¬¬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Implication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Equivalence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l"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r>
                                      <a:rPr lang="en-US" sz="1800" b="0" i="1" smtClean="0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</m:d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  <m:r>
                                  <a:rPr lang="en-US" sz="18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18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Content Placeholder 4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863916973"/>
                  </p:ext>
                </p:extLst>
              </p:nvPr>
            </p:nvGraphicFramePr>
            <p:xfrm>
              <a:off x="209770" y="4205863"/>
              <a:ext cx="8828722" cy="185420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3289568"/>
                    <a:gridCol w="2110154"/>
                    <a:gridCol w="3429000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Replacement Rule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Proposition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Equiv. Proposition</a:t>
                          </a:r>
                          <a:endParaRPr lang="en-US" sz="18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Distribution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106557" r="-163873" b="-32623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106557" r="-710" b="-32623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baseline="0" dirty="0" smtClean="0"/>
                            <a:t>Double Negation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203226" r="-163873" b="-2209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203226" r="-710" b="-220968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Implication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308197" r="-163873" b="-1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308197" r="-710" b="-124590"/>
                          </a:stretch>
                        </a:blipFill>
                      </a:tcPr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1800" dirty="0" smtClean="0"/>
                            <a:t>Equivalence</a:t>
                          </a:r>
                          <a:endParaRPr lang="en-US" sz="18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6358" t="-408197" r="-163873" b="-2459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57549" t="-408197" r="-710" b="-24590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7" name="TextBox 6"/>
          <p:cNvSpPr txBox="1"/>
          <p:nvPr/>
        </p:nvSpPr>
        <p:spPr>
          <a:xfrm>
            <a:off x="-18181" y="6197288"/>
            <a:ext cx="9249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Automatically </a:t>
            </a:r>
            <a:r>
              <a:rPr lang="en-US" sz="1800" dirty="0">
                <a:solidFill>
                  <a:srgbClr val="C00000"/>
                </a:solidFill>
              </a:rPr>
              <a:t>Generating Problems and Solutions for Natural Deduction</a:t>
            </a:r>
            <a:endParaRPr lang="en-US" sz="1800" dirty="0" smtClean="0">
              <a:solidFill>
                <a:srgbClr val="C00000"/>
              </a:solidFill>
            </a:endParaRP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IJCAI 2013; Umair Ahmed, Sumit Gulwani, Amey Karkare</a:t>
            </a:r>
            <a:endParaRPr lang="en-US" sz="18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409074" y="1049315"/>
                <a:ext cx="3462727" cy="11079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Bef>
                    <a:spcPts val="0"/>
                  </a:spcBef>
                </a:pPr>
                <a:r>
                  <a:rPr lang="en-US" sz="2200" dirty="0" smtClean="0"/>
                  <a:t>Prove that: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∨</m:t>
                    </m:r>
                    <m:d>
                      <m:d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∧</m:t>
                        </m:r>
                        <m:sSub>
                          <m:sSubPr>
                            <m:ctrlP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sz="22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  <m:r>
                      <a:rPr lang="en-US" sz="2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sz="2200" b="0" i="1" dirty="0" smtClean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  <a:p>
                <a:pPr>
                  <a:spcBef>
                    <a:spcPts val="0"/>
                  </a:spcBef>
                </a:pPr>
                <a:r>
                  <a:rPr lang="en-US" sz="2200" b="0" dirty="0" smtClean="0"/>
                  <a:t>           and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</m:oMath>
                </a14:m>
                <a:endParaRPr lang="en-US" sz="2200" dirty="0" smtClean="0"/>
              </a:p>
              <a:p>
                <a:pPr>
                  <a:spcBef>
                    <a:spcPts val="0"/>
                  </a:spcBef>
                </a:pPr>
                <a:r>
                  <a:rPr lang="en-US" sz="2200" dirty="0"/>
                  <a:t> </a:t>
                </a:r>
                <a:r>
                  <a:rPr lang="en-US" sz="2200" dirty="0" smtClean="0"/>
                  <a:t>         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sub>
                    </m:sSub>
                    <m:r>
                      <a:rPr lang="en-US" sz="22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→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sz="2200" dirty="0" smtClean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9074" y="1049315"/>
                <a:ext cx="3462727" cy="1107996"/>
              </a:xfrm>
              <a:prstGeom prst="rect">
                <a:avLst/>
              </a:prstGeom>
              <a:blipFill rotWithShape="0">
                <a:blip r:embed="rId4"/>
                <a:stretch>
                  <a:fillRect l="-2289" t="-3846" b="-104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812354" y="1426345"/>
                <a:ext cx="2192109" cy="43088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200" dirty="0" smtClean="0"/>
                  <a:t>implies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200" i="1" smtClean="0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sz="2200" i="1">
                        <a:solidFill>
                          <a:srgbClr val="CC00CC"/>
                        </a:solidFill>
                        <a:latin typeface="Cambria Math" panose="02040503050406030204" pitchFamily="18" charset="0"/>
                      </a:rPr>
                      <m:t>∨</m:t>
                    </m:r>
                    <m:sSub>
                      <m:sSubPr>
                        <m:ctrlP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sz="2200" i="1">
                            <a:solidFill>
                              <a:srgbClr val="CC00CC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sub>
                    </m:sSub>
                  </m:oMath>
                </a14:m>
                <a:endParaRPr lang="en-US" sz="22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2354" y="1426345"/>
                <a:ext cx="2192109" cy="430887"/>
              </a:xfrm>
              <a:prstGeom prst="rect">
                <a:avLst/>
              </a:prstGeom>
              <a:blipFill rotWithShape="0">
                <a:blip r:embed="rId5"/>
                <a:stretch>
                  <a:fillRect l="-3611" t="-9859" b="-267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25250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219457" y="3911382"/>
              <a:ext cx="8705087" cy="25867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∨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4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→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≡¬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5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219457" y="3911382"/>
              <a:ext cx="8705087" cy="258673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53136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102667" r="-330330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102667" r="-205556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102667" r="-110826" b="-37733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102667" r="-1302" b="-377333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217143" r="-330330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217143" r="-205556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217143" r="-110826" b="-3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217143" r="-1302" b="-3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317143" r="-330330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317143" r="-205556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317143" r="-110826" b="-2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317143" r="-1302" b="-2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417143" r="-330330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417143" r="-205556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417143" r="-110826" b="-1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417143" r="-1302" b="-1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601" t="-517143" r="-330330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93056" t="-517143" r="-205556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198006" t="-517143" r="-110826" b="-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2"/>
                          <a:stretch>
                            <a:fillRect l="-272396" t="-517143" r="-1302" b="-4286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94674" y="304800"/>
            <a:ext cx="8128416" cy="609600"/>
          </a:xfrm>
        </p:spPr>
        <p:txBody>
          <a:bodyPr/>
          <a:lstStyle/>
          <a:p>
            <a:r>
              <a:rPr lang="en-US" dirty="0" smtClean="0"/>
              <a:t>Similar Problem Generation: Natural Deduction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7" name="Content Placeholder 4"/>
              <p:cNvGraphicFramePr>
                <a:graphicFrameLocks/>
              </p:cNvGraphicFramePr>
              <p:nvPr/>
            </p:nvGraphicFramePr>
            <p:xfrm>
              <a:off x="188977" y="2134848"/>
              <a:ext cx="8705087" cy="853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∨(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7" name="Content Placeholder 4"/>
              <p:cNvGraphicFramePr>
                <a:graphicFrameLocks/>
              </p:cNvGraphicFramePr>
              <p:nvPr/>
            </p:nvGraphicFramePr>
            <p:xfrm>
              <a:off x="188977" y="2134848"/>
              <a:ext cx="8705087" cy="85344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29967"/>
                    <a:gridCol w="2194560"/>
                    <a:gridCol w="2139696"/>
                    <a:gridCol w="2340864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601" t="-112857" r="-330330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93056" t="-112857" r="-205556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98006" t="-112857" r="-110826" b="-1714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72396" t="-112857" r="-1302" b="-17143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8" name="Down Arrow 7"/>
          <p:cNvSpPr/>
          <p:nvPr/>
        </p:nvSpPr>
        <p:spPr bwMode="auto">
          <a:xfrm>
            <a:off x="4272196" y="3127756"/>
            <a:ext cx="284816" cy="64976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42022" y="3217696"/>
            <a:ext cx="2581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Similar Problems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4852" y="944382"/>
            <a:ext cx="83982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Similar Problems = those that have a minimal proof with the same sequence of inference rules as used by a minimal proof of given problem.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2561228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Content Placeholder 1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 smtClean="0"/>
                  <a:t>Parameters:</a:t>
                </a:r>
              </a:p>
              <a:p>
                <a:pPr marL="0" indent="0">
                  <a:buNone/>
                </a:pPr>
                <a:r>
                  <a:rPr lang="en-US" dirty="0" smtClean="0"/>
                  <a:t># of premises = 3, Size of propositions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≤</m:t>
                    </m:r>
                  </m:oMath>
                </a14:m>
                <a:r>
                  <a:rPr lang="en-US" dirty="0" smtClean="0"/>
                  <a:t> 4</a:t>
                </a:r>
              </a:p>
              <a:p>
                <a:pPr marL="0" indent="0">
                  <a:buNone/>
                </a:pPr>
                <a:r>
                  <a:rPr lang="en-US" dirty="0" smtClean="0"/>
                  <a:t># of variables = 3, # of inference steps = 2</a:t>
                </a:r>
              </a:p>
              <a:p>
                <a:pPr marL="0" indent="0">
                  <a:buNone/>
                </a:pPr>
                <a:r>
                  <a:rPr lang="en-US" dirty="0" smtClean="0"/>
                  <a:t>Inference rules = { DS, HS }</a:t>
                </a:r>
                <a:endParaRPr lang="en-US" dirty="0"/>
              </a:p>
            </p:txBody>
          </p:sp>
        </mc:Choice>
        <mc:Fallback xmlns="">
          <p:sp>
            <p:nvSpPr>
              <p:cNvPr id="2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/>
                <a:stretch>
                  <a:fillRect l="-1255" t="-9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49900" y="304800"/>
            <a:ext cx="9433386" cy="609600"/>
          </a:xfrm>
        </p:spPr>
        <p:txBody>
          <a:bodyPr/>
          <a:lstStyle/>
          <a:p>
            <a:r>
              <a:rPr lang="en-US" dirty="0" smtClean="0"/>
              <a:t>Parameterized Problem Generation: Natural Deduction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Content Placeholder 4"/>
              <p:cNvGraphicFramePr>
                <a:graphicFrameLocks/>
              </p:cNvGraphicFramePr>
              <p:nvPr/>
            </p:nvGraphicFramePr>
            <p:xfrm>
              <a:off x="502920" y="3794760"/>
              <a:ext cx="806500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2927"/>
                    <a:gridCol w="2029968"/>
                    <a:gridCol w="1554480"/>
                    <a:gridCol w="1627632"/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≡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)→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≡¬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∨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∧¬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  <a:tr h="370840"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</m:t>
                                </m:r>
                                <m:d>
                                  <m:d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∧</m:t>
                                    </m:r>
                                    <m:sSub>
                                      <m:sSub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𝑥</m:t>
                                        </m:r>
                                      </m:e>
                                      <m:sub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3</m:t>
                                        </m:r>
                                      </m:sub>
                                    </m:sSub>
                                  </m:e>
                                </m:d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→¬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left"/>
                              </m:oMathParaPr>
                              <m:oMath xmlns:m="http://schemas.openxmlformats.org/officeDocument/2006/math"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¬</m:t>
                                </m:r>
                                <m:sSub>
                                  <m:sSub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en-US" sz="2200" dirty="0"/>
                        </a:p>
                      </a:txBody>
                      <a:tcPr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Content Placeholder 4"/>
              <p:cNvGraphicFramePr>
                <a:graphicFrameLocks/>
              </p:cNvGraphicFramePr>
              <p:nvPr/>
            </p:nvGraphicFramePr>
            <p:xfrm>
              <a:off x="502920" y="3794760"/>
              <a:ext cx="8065007" cy="256032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852927"/>
                    <a:gridCol w="2029968"/>
                    <a:gridCol w="1554480"/>
                    <a:gridCol w="1627632"/>
                  </a:tblGrid>
                  <a:tr h="426720"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</a:t>
                          </a:r>
                          <a:r>
                            <a:rPr lang="en-US" sz="2200" baseline="0" dirty="0" smtClean="0"/>
                            <a:t> 1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2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Premise 3</a:t>
                          </a:r>
                          <a:endParaRPr lang="en-US" sz="22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sz="2200" dirty="0" smtClean="0"/>
                            <a:t>Conclusion</a:t>
                          </a:r>
                          <a:endParaRPr lang="en-US" sz="2200" dirty="0"/>
                        </a:p>
                      </a:txBody>
                      <a:tcPr/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110000" r="-183761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110000" r="-157485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110000" r="-106275" b="-40428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110000" r="-1498" b="-404286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207042" r="-183761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207042" r="-157485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207042" r="-106275" b="-29859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207042" r="-1498" b="-298592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311429" r="-183761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311429" r="-157485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311429" r="-106275" b="-2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311429" r="-1498" b="-202857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411429" r="-183761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411429" r="-157485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411429" r="-106275" b="-10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411429" r="-1498" b="-102857"/>
                          </a:stretch>
                        </a:blipFill>
                      </a:tcPr>
                    </a:tc>
                  </a:tr>
                  <a:tr h="426720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214" t="-511429" r="-183761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140419" t="-511429" r="-157485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14902" t="-511429" r="-106275" b="-28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 rotWithShape="0">
                          <a:blip r:embed="rId3"/>
                          <a:stretch>
                            <a:fillRect l="-396255" t="-511429" r="-1498" b="-2857"/>
                          </a:stretch>
                        </a:blipFill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6" name="Down Arrow 5"/>
          <p:cNvSpPr/>
          <p:nvPr/>
        </p:nvSpPr>
        <p:spPr bwMode="auto">
          <a:xfrm>
            <a:off x="3760132" y="3036764"/>
            <a:ext cx="284816" cy="649760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29958" y="3126704"/>
            <a:ext cx="38704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Parameterized Problems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039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Solution Generation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954010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5981" y="1158240"/>
            <a:ext cx="9289903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r>
              <a:rPr lang="en-US" dirty="0" smtClean="0"/>
              <a:t>Generate sample solutions to new problems.</a:t>
            </a:r>
          </a:p>
          <a:p>
            <a:r>
              <a:rPr lang="en-US" dirty="0" smtClean="0"/>
              <a:t>Generate customized solutions or complete unfinished ones.</a:t>
            </a:r>
          </a:p>
          <a:p>
            <a:r>
              <a:rPr lang="en-US" dirty="0" smtClean="0"/>
              <a:t>Inform solution characteristics during problem generation.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Procedural Content: Programming by Demonstration</a:t>
            </a:r>
          </a:p>
          <a:p>
            <a:pPr marL="0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34357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4306" y="962942"/>
            <a:ext cx="4692637" cy="2425934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4503" y="3327193"/>
            <a:ext cx="6261783" cy="257945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Generation: GCF Computation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51756" y="1035347"/>
            <a:ext cx="34177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Time-stamped sequence  of (location, value) pairs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970613" y="3979465"/>
            <a:ext cx="19787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Spreadsheet Program</a:t>
            </a:r>
            <a:endParaRPr lang="en-US" dirty="0"/>
          </a:p>
        </p:txBody>
      </p:sp>
      <p:sp>
        <p:nvSpPr>
          <p:cNvPr id="10" name="Down Arrow 9"/>
          <p:cNvSpPr/>
          <p:nvPr/>
        </p:nvSpPr>
        <p:spPr bwMode="auto">
          <a:xfrm>
            <a:off x="2160634" y="1724382"/>
            <a:ext cx="355663" cy="2148422"/>
          </a:xfrm>
          <a:prstGeom prst="downArrow">
            <a:avLst/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482" y="2434499"/>
            <a:ext cx="2195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Programming by Demonstration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0" y="5835679"/>
            <a:ext cx="91440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dirty="0" smtClean="0">
                <a:solidFill>
                  <a:schemeClr val="accent2"/>
                </a:solidFill>
              </a:rPr>
              <a:t>Can also be used to synthesize incorrect procedures from buggy traces!</a:t>
            </a:r>
            <a:endParaRPr lang="en-US" sz="2100" dirty="0">
              <a:solidFill>
                <a:schemeClr val="accent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-89802" y="6271505"/>
            <a:ext cx="91293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Programming </a:t>
            </a:r>
            <a:r>
              <a:rPr lang="en-US" sz="1800" dirty="0">
                <a:solidFill>
                  <a:srgbClr val="C00000"/>
                </a:solidFill>
              </a:rPr>
              <a:t>by Demonstration f</a:t>
            </a:r>
            <a:r>
              <a:rPr lang="en-US" sz="1800" dirty="0" smtClean="0">
                <a:solidFill>
                  <a:srgbClr val="C00000"/>
                </a:solidFill>
              </a:rPr>
              <a:t>ramework applied </a:t>
            </a:r>
            <a:r>
              <a:rPr lang="en-US" sz="1800" dirty="0">
                <a:solidFill>
                  <a:srgbClr val="C00000"/>
                </a:solidFill>
              </a:rPr>
              <a:t>to </a:t>
            </a:r>
            <a:r>
              <a:rPr lang="en-US" sz="1800" dirty="0" smtClean="0">
                <a:solidFill>
                  <a:srgbClr val="C00000"/>
                </a:solidFill>
              </a:rPr>
              <a:t>procedural </a:t>
            </a:r>
            <a:r>
              <a:rPr lang="en-US" sz="1800" dirty="0">
                <a:solidFill>
                  <a:srgbClr val="C00000"/>
                </a:solidFill>
              </a:rPr>
              <a:t>m</a:t>
            </a:r>
            <a:r>
              <a:rPr lang="en-US" sz="1800" dirty="0" smtClean="0">
                <a:solidFill>
                  <a:srgbClr val="C00000"/>
                </a:solidFill>
              </a:rPr>
              <a:t>ath </a:t>
            </a:r>
            <a:r>
              <a:rPr lang="en-US" sz="1800" dirty="0">
                <a:solidFill>
                  <a:srgbClr val="C00000"/>
                </a:solidFill>
              </a:rPr>
              <a:t>p</a:t>
            </a:r>
            <a:r>
              <a:rPr lang="en-US" sz="1800" dirty="0" smtClean="0">
                <a:solidFill>
                  <a:srgbClr val="C00000"/>
                </a:solidFill>
              </a:rPr>
              <a:t>roblems; Technical Report; Andersen, Gulwani, </a:t>
            </a:r>
            <a:r>
              <a:rPr lang="en-US" sz="1800" dirty="0" err="1" smtClean="0">
                <a:solidFill>
                  <a:srgbClr val="C00000"/>
                </a:solidFill>
              </a:rPr>
              <a:t>Popovic</a:t>
            </a:r>
            <a:r>
              <a:rPr lang="en-US" sz="1800" dirty="0" smtClean="0">
                <a:solidFill>
                  <a:srgbClr val="C00000"/>
                </a:solidFill>
              </a:rPr>
              <a:t>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0701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 animBg="1"/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25981" y="1158240"/>
            <a:ext cx="9289903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r>
              <a:rPr lang="en-US" dirty="0" smtClean="0"/>
              <a:t>Generate sample solutions to new problems.</a:t>
            </a:r>
          </a:p>
          <a:p>
            <a:r>
              <a:rPr lang="en-US" dirty="0" smtClean="0"/>
              <a:t>Generate customized solutions or complete unfinished ones.</a:t>
            </a:r>
          </a:p>
          <a:p>
            <a:r>
              <a:rPr lang="en-US" dirty="0" smtClean="0"/>
              <a:t>Inform solution characteristics during problem generation.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r>
              <a:rPr lang="en-US" dirty="0" smtClean="0"/>
              <a:t>Procedural Content: Programming by Demonstration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Conceptual Content</a:t>
            </a:r>
          </a:p>
          <a:p>
            <a:pPr lvl="1"/>
            <a:r>
              <a:rPr lang="en-US" dirty="0"/>
              <a:t>Perform reasoning over models </a:t>
            </a:r>
            <a:r>
              <a:rPr lang="en-US" sz="2100" dirty="0" smtClean="0"/>
              <a:t>(vs. abstract symbolic reasoning).</a:t>
            </a:r>
          </a:p>
          <a:p>
            <a:pPr lvl="1"/>
            <a:r>
              <a:rPr lang="en-US" dirty="0"/>
              <a:t>Reduce solution space to solutions with small </a:t>
            </a:r>
            <a:r>
              <a:rPr lang="en-US" dirty="0" smtClean="0"/>
              <a:t>length.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534668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3" name="Straight Connector 102"/>
          <p:cNvCxnSpPr/>
          <p:nvPr/>
        </p:nvCxnSpPr>
        <p:spPr bwMode="auto">
          <a:xfrm>
            <a:off x="7047749" y="2687757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29" y="1037490"/>
            <a:ext cx="5052745" cy="123092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/>
              <a:t>Given a </a:t>
            </a:r>
            <a:r>
              <a:rPr lang="en-US" sz="2800" dirty="0" smtClean="0">
                <a:solidFill>
                  <a:srgbClr val="C00000"/>
                </a:solidFill>
              </a:rPr>
              <a:t>triangle XYZ</a:t>
            </a:r>
            <a:r>
              <a:rPr lang="en-US" sz="2800" dirty="0" smtClean="0"/>
              <a:t>, construct </a:t>
            </a:r>
            <a:r>
              <a:rPr lang="en-US" sz="2800" dirty="0" smtClean="0">
                <a:solidFill>
                  <a:srgbClr val="008000"/>
                </a:solidFill>
              </a:rPr>
              <a:t>circle C</a:t>
            </a:r>
            <a:r>
              <a:rPr lang="en-US" sz="2800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09364" y="237068"/>
            <a:ext cx="8530404" cy="609600"/>
          </a:xfrm>
        </p:spPr>
        <p:txBody>
          <a:bodyPr/>
          <a:lstStyle/>
          <a:p>
            <a:r>
              <a:rPr lang="en-US" sz="3000" dirty="0" smtClean="0"/>
              <a:t>Ruler/Compass based Geometry Constructions</a:t>
            </a:r>
            <a:endParaRPr lang="en-US" sz="3000" dirty="0"/>
          </a:p>
        </p:txBody>
      </p:sp>
      <p:cxnSp>
        <p:nvCxnSpPr>
          <p:cNvPr id="75" name="Straight Connector 74"/>
          <p:cNvCxnSpPr/>
          <p:nvPr/>
        </p:nvCxnSpPr>
        <p:spPr bwMode="auto">
          <a:xfrm flipV="1">
            <a:off x="4852793" y="2958933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7" name="Oval 76"/>
          <p:cNvSpPr/>
          <p:nvPr/>
        </p:nvSpPr>
        <p:spPr bwMode="auto">
          <a:xfrm>
            <a:off x="5679913" y="2246768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78" name="Straight Connector 77"/>
          <p:cNvCxnSpPr/>
          <p:nvPr/>
        </p:nvCxnSpPr>
        <p:spPr bwMode="auto">
          <a:xfrm flipV="1">
            <a:off x="6484390" y="4813930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79" name="Straight Connector 78"/>
          <p:cNvCxnSpPr/>
          <p:nvPr/>
        </p:nvCxnSpPr>
        <p:spPr bwMode="auto">
          <a:xfrm flipH="1" flipV="1">
            <a:off x="5889444" y="4302765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80" name="Straight Connector 79"/>
          <p:cNvCxnSpPr>
            <a:endCxn id="101" idx="6"/>
          </p:cNvCxnSpPr>
          <p:nvPr/>
        </p:nvCxnSpPr>
        <p:spPr bwMode="auto">
          <a:xfrm>
            <a:off x="5859433" y="4287100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1" name="TextBox 80"/>
          <p:cNvSpPr txBox="1"/>
          <p:nvPr/>
        </p:nvSpPr>
        <p:spPr>
          <a:xfrm>
            <a:off x="6092879" y="4693032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5488834" y="4100592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7646733" y="4721607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6793861" y="2317442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7511307" y="2551419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97" name="Flowchart: Connector 96"/>
          <p:cNvSpPr/>
          <p:nvPr/>
        </p:nvSpPr>
        <p:spPr bwMode="auto">
          <a:xfrm>
            <a:off x="7021133" y="3536468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98" name="TextBox 97"/>
          <p:cNvSpPr txBox="1"/>
          <p:nvPr/>
        </p:nvSpPr>
        <p:spPr>
          <a:xfrm>
            <a:off x="6678067" y="3230381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5812280" y="2278825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100" name="Flowchart: Connector 99"/>
          <p:cNvSpPr/>
          <p:nvPr/>
        </p:nvSpPr>
        <p:spPr bwMode="auto">
          <a:xfrm>
            <a:off x="6453910" y="4779939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1" name="Flowchart: Connector 100"/>
          <p:cNvSpPr/>
          <p:nvPr/>
        </p:nvSpPr>
        <p:spPr bwMode="auto">
          <a:xfrm>
            <a:off x="7631493" y="4757321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102" name="Flowchart: Connector 101"/>
          <p:cNvSpPr/>
          <p:nvPr/>
        </p:nvSpPr>
        <p:spPr bwMode="auto">
          <a:xfrm>
            <a:off x="5829683" y="424961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-18181" y="6197288"/>
            <a:ext cx="92492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Synthesizing Geometry Constructions</a:t>
            </a:r>
          </a:p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PLDI 2011; Gulwani, </a:t>
            </a:r>
            <a:r>
              <a:rPr lang="en-US" sz="1800" dirty="0" err="1" smtClean="0">
                <a:solidFill>
                  <a:srgbClr val="C00000"/>
                </a:solidFill>
              </a:rPr>
              <a:t>Korthikanti</a:t>
            </a:r>
            <a:r>
              <a:rPr lang="en-US" sz="1800" dirty="0" smtClean="0">
                <a:solidFill>
                  <a:srgbClr val="C00000"/>
                </a:solidFill>
              </a:rPr>
              <a:t>, Tiwari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08991216"/>
      </p:ext>
    </p:extLst>
  </p:cSld>
  <p:clrMapOvr>
    <a:masterClrMapping/>
  </p:clrMapOvr>
  <p:transition advTm="520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77" grpId="2" animBg="1"/>
      <p:bldP spid="87" grpId="0"/>
      <p:bldP spid="96" grpId="0"/>
      <p:bldP spid="97" grpId="0" animBg="1"/>
      <p:bldP spid="98" grpId="0"/>
      <p:bldP spid="99" grpId="0"/>
      <p:bldP spid="99" grpId="1"/>
      <p:bldP spid="99" grpId="2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Draw a regular hexagon given a side.</a:t>
            </a:r>
          </a:p>
          <a:p>
            <a:endParaRPr lang="en-US" dirty="0" smtClean="0"/>
          </a:p>
          <a:p>
            <a:r>
              <a:rPr lang="en-US" dirty="0" smtClean="0"/>
              <a:t>Given 3 parallel lines, draw an equilateral triangle whose vertices lie on the parallel lines.</a:t>
            </a:r>
          </a:p>
          <a:p>
            <a:endParaRPr lang="en-US" dirty="0" smtClean="0"/>
          </a:p>
          <a:p>
            <a:r>
              <a:rPr lang="en-US" dirty="0" smtClean="0"/>
              <a:t>Given 4 points, draw a square whose sides contain those points.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Examples of Geometry Constructions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35512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69450" y="1073552"/>
            <a:ext cx="9329197" cy="5029200"/>
          </a:xfrm>
        </p:spPr>
        <p:txBody>
          <a:bodyPr/>
          <a:lstStyle/>
          <a:p>
            <a:r>
              <a:rPr lang="en-US" dirty="0" smtClean="0"/>
              <a:t>Human learning </a:t>
            </a:r>
            <a:r>
              <a:rPr lang="en-US" smtClean="0"/>
              <a:t>is often structured </a:t>
            </a:r>
            <a:r>
              <a:rPr lang="en-US" dirty="0" smtClean="0"/>
              <a:t>around examples.</a:t>
            </a:r>
          </a:p>
          <a:p>
            <a:pPr lvl="1"/>
            <a:r>
              <a:rPr lang="en-US" dirty="0" smtClean="0"/>
              <a:t>Students master various concepts using examples.</a:t>
            </a:r>
          </a:p>
          <a:p>
            <a:pPr lvl="1"/>
            <a:r>
              <a:rPr lang="en-US" dirty="0" smtClean="0"/>
              <a:t>Teachers guess student misconceptions from erroneous demonstrations or provide feedback using counter-examples.</a:t>
            </a:r>
          </a:p>
          <a:p>
            <a:pPr lvl="1"/>
            <a:endParaRPr lang="en-US" sz="500" dirty="0"/>
          </a:p>
          <a:p>
            <a:r>
              <a:rPr lang="en-US" dirty="0" smtClean="0"/>
              <a:t>Example-based reasoning also used in Computer-aided Programming (CAP).</a:t>
            </a:r>
          </a:p>
          <a:p>
            <a:pPr lvl="1"/>
            <a:r>
              <a:rPr lang="en-US" dirty="0" smtClean="0"/>
              <a:t>Program analysis: test input generation for bug finding</a:t>
            </a:r>
          </a:p>
          <a:p>
            <a:pPr lvl="1"/>
            <a:r>
              <a:rPr lang="en-US" dirty="0" smtClean="0"/>
              <a:t>Program synthesis: programming by example</a:t>
            </a:r>
          </a:p>
          <a:p>
            <a:pPr lvl="2"/>
            <a:r>
              <a:rPr lang="en-US" dirty="0" smtClean="0">
                <a:solidFill>
                  <a:schemeClr val="accent2"/>
                </a:solidFill>
              </a:rPr>
              <a:t>e.g., Flash Fill: an Excel 2013 feature [POPL 2011, CACM 2012]</a:t>
            </a:r>
          </a:p>
          <a:p>
            <a:pPr lvl="2"/>
            <a:endParaRPr lang="en-US" sz="500" dirty="0"/>
          </a:p>
          <a:p>
            <a:r>
              <a:rPr lang="en-US" dirty="0"/>
              <a:t>E</a:t>
            </a:r>
            <a:r>
              <a:rPr lang="en-US" dirty="0" smtClean="0"/>
              <a:t>xample-based reasoning techniques developed in CAP community can help automate several tasks in Education. </a:t>
            </a:r>
          </a:p>
          <a:p>
            <a:pPr lvl="1"/>
            <a:r>
              <a:rPr lang="en-US" dirty="0" smtClean="0"/>
              <a:t>Implications: CAP research can fuel research in Computer-aided Education &amp; vice versa.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Example-based Learning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711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indent="0">
              <a:buNone/>
            </a:pPr>
            <a:r>
              <a:rPr lang="en-US" dirty="0">
                <a:solidFill>
                  <a:schemeClr val="accent2"/>
                </a:solidFill>
              </a:rPr>
              <a:t>Types:</a:t>
            </a:r>
            <a:r>
              <a:rPr lang="en-US" dirty="0"/>
              <a:t> </a:t>
            </a:r>
            <a:r>
              <a:rPr lang="en-US" dirty="0" smtClean="0"/>
              <a:t>Point, Line, Circle</a:t>
            </a:r>
            <a:endParaRPr lang="en-US" dirty="0"/>
          </a:p>
          <a:p>
            <a:pPr marL="57150" indent="0">
              <a:buNone/>
            </a:pPr>
            <a:endParaRPr lang="en-US" dirty="0"/>
          </a:p>
          <a:p>
            <a:pPr marL="57150" indent="0">
              <a:buNone/>
            </a:pPr>
            <a:r>
              <a:rPr lang="en-US" dirty="0">
                <a:solidFill>
                  <a:schemeClr val="accent2"/>
                </a:solidFill>
              </a:rPr>
              <a:t>Methods:</a:t>
            </a:r>
          </a:p>
          <a:p>
            <a:r>
              <a:rPr lang="en-US" dirty="0"/>
              <a:t>Ruler(Point, Point) -&gt; Line </a:t>
            </a:r>
          </a:p>
          <a:p>
            <a:r>
              <a:rPr lang="en-US" dirty="0"/>
              <a:t>Compass(Point, Point) -&gt; Circle</a:t>
            </a:r>
          </a:p>
          <a:p>
            <a:r>
              <a:rPr lang="en-US" dirty="0"/>
              <a:t>Intersect(Circle, Circle) -&gt; Pair of Points</a:t>
            </a:r>
          </a:p>
          <a:p>
            <a:r>
              <a:rPr lang="en-US" dirty="0"/>
              <a:t>Intersect(Line, Circle) -&gt; Pair of Points</a:t>
            </a:r>
          </a:p>
          <a:p>
            <a:r>
              <a:rPr lang="en-US" dirty="0"/>
              <a:t>Intersect(Line, Line) -&gt; </a:t>
            </a:r>
            <a:r>
              <a:rPr lang="en-US" dirty="0" smtClean="0"/>
              <a:t>Point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Geometry Program: </a:t>
            </a:r>
            <a:r>
              <a:rPr lang="en-US" dirty="0" smtClean="0"/>
              <a:t>A straight-line composition of the above methods.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5749" y="304800"/>
            <a:ext cx="8897815" cy="609600"/>
          </a:xfrm>
        </p:spPr>
        <p:txBody>
          <a:bodyPr/>
          <a:lstStyle/>
          <a:p>
            <a:r>
              <a:rPr lang="en-US" dirty="0" smtClean="0"/>
              <a:t>A Geometry Construction is a straight-line program!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630206"/>
      </p:ext>
    </p:extLst>
  </p:cSld>
  <p:clrMapOvr>
    <a:masterClrMapping/>
  </p:clrMapOvr>
  <p:transition advTm="43453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Oval 83"/>
          <p:cNvSpPr/>
          <p:nvPr/>
        </p:nvSpPr>
        <p:spPr bwMode="auto">
          <a:xfrm>
            <a:off x="6502337" y="425740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5684473" y="4564786"/>
            <a:ext cx="1701390" cy="1665790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36" name="Oval 35"/>
          <p:cNvSpPr/>
          <p:nvPr/>
        </p:nvSpPr>
        <p:spPr bwMode="auto">
          <a:xfrm>
            <a:off x="5046247" y="3992241"/>
            <a:ext cx="1704251" cy="1674106"/>
          </a:xfrm>
          <a:prstGeom prst="ellipse">
            <a:avLst/>
          </a:prstGeom>
          <a:noFill/>
          <a:ln w="1270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8" name="Straight Connector 7"/>
          <p:cNvCxnSpPr/>
          <p:nvPr/>
        </p:nvCxnSpPr>
        <p:spPr bwMode="auto">
          <a:xfrm flipV="1">
            <a:off x="4852793" y="3558540"/>
            <a:ext cx="2778700" cy="3024488"/>
          </a:xfrm>
          <a:prstGeom prst="line">
            <a:avLst/>
          </a:prstGeom>
          <a:noFill/>
          <a:ln w="19050" cap="flat" cmpd="sng" algn="ctr">
            <a:solidFill>
              <a:srgbClr val="3366FF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4" name="Oval 33"/>
          <p:cNvSpPr/>
          <p:nvPr/>
        </p:nvSpPr>
        <p:spPr bwMode="auto">
          <a:xfrm>
            <a:off x="5328857" y="4249782"/>
            <a:ext cx="2347291" cy="2280558"/>
          </a:xfrm>
          <a:prstGeom prst="ellipse">
            <a:avLst/>
          </a:prstGeom>
          <a:noFill/>
          <a:ln w="1270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cxnSp>
        <p:nvCxnSpPr>
          <p:cNvPr id="6" name="Straight Connector 5"/>
          <p:cNvCxnSpPr/>
          <p:nvPr/>
        </p:nvCxnSpPr>
        <p:spPr bwMode="auto">
          <a:xfrm>
            <a:off x="7047749" y="3287364"/>
            <a:ext cx="50070" cy="3448064"/>
          </a:xfrm>
          <a:prstGeom prst="line">
            <a:avLst/>
          </a:prstGeom>
          <a:noFill/>
          <a:ln w="19050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Oval 16"/>
          <p:cNvSpPr/>
          <p:nvPr/>
        </p:nvSpPr>
        <p:spPr bwMode="auto">
          <a:xfrm>
            <a:off x="5679913" y="2846375"/>
            <a:ext cx="2750913" cy="2698052"/>
          </a:xfrm>
          <a:prstGeom prst="ellipse">
            <a:avLst/>
          </a:prstGeom>
          <a:noFill/>
          <a:ln w="381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Geometry Program</a:t>
            </a:r>
            <a:endParaRPr lang="en-US" dirty="0"/>
          </a:p>
        </p:txBody>
      </p:sp>
      <p:cxnSp>
        <p:nvCxnSpPr>
          <p:cNvPr id="19" name="Straight Connector 18"/>
          <p:cNvCxnSpPr/>
          <p:nvPr/>
        </p:nvCxnSpPr>
        <p:spPr bwMode="auto">
          <a:xfrm flipV="1">
            <a:off x="6484390" y="5413537"/>
            <a:ext cx="1169963" cy="11309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/>
          <p:nvPr/>
        </p:nvCxnSpPr>
        <p:spPr bwMode="auto">
          <a:xfrm flipH="1" flipV="1">
            <a:off x="5889444" y="4902372"/>
            <a:ext cx="646022" cy="565676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endCxn id="70" idx="6"/>
          </p:cNvCxnSpPr>
          <p:nvPr/>
        </p:nvCxnSpPr>
        <p:spPr bwMode="auto">
          <a:xfrm>
            <a:off x="5859433" y="4886707"/>
            <a:ext cx="1868856" cy="519210"/>
          </a:xfrm>
          <a:prstGeom prst="line">
            <a:avLst/>
          </a:prstGeom>
          <a:noFill/>
          <a:ln w="381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31200" y="1872177"/>
            <a:ext cx="4529370" cy="41395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endParaRPr lang="en-US" sz="2400" dirty="0" smtClean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C1 = Compass(X,Y);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C2 = Compass(Y,X);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&lt;P1,P2&gt; = Intersect(C1,C2);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D1 = Compass(Z,X);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D2 = Compass(X,Z);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300" dirty="0" smtClean="0">
                <a:solidFill>
                  <a:srgbClr val="3366FF"/>
                </a:solidFill>
              </a:rPr>
              <a:t>&lt;R1,R2&gt; = Intersect(D1,D2);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92879" y="529263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X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488834" y="4700199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Z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646733" y="5321214"/>
            <a:ext cx="48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Y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5908635" y="409668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96516" y="4118021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C2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804743" y="4394195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9900"/>
                </a:solidFill>
              </a:rPr>
              <a:t>P</a:t>
            </a:r>
            <a:r>
              <a:rPr lang="en-US" sz="2400" dirty="0" smtClean="0">
                <a:solidFill>
                  <a:srgbClr val="FF9900"/>
                </a:solidFill>
              </a:rPr>
              <a:t>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39409" y="6344576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P</a:t>
            </a:r>
            <a:r>
              <a:rPr lang="en-US" sz="2400" dirty="0">
                <a:solidFill>
                  <a:srgbClr val="FF9900"/>
                </a:solidFill>
              </a:rPr>
              <a:t>2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793861" y="2917049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9900"/>
                </a:solidFill>
              </a:rPr>
              <a:t>L1</a:t>
            </a:r>
            <a:endParaRPr lang="en-US" sz="2400" dirty="0">
              <a:solidFill>
                <a:srgbClr val="FF9900"/>
              </a:solidFill>
            </a:endParaRPr>
          </a:p>
        </p:txBody>
      </p:sp>
      <p:sp>
        <p:nvSpPr>
          <p:cNvPr id="56" name="Flowchart: Connector 55"/>
          <p:cNvSpPr/>
          <p:nvPr/>
        </p:nvSpPr>
        <p:spPr bwMode="auto">
          <a:xfrm>
            <a:off x="7028613" y="4385200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8" name="Flowchart: Connector 57"/>
          <p:cNvSpPr/>
          <p:nvPr/>
        </p:nvSpPr>
        <p:spPr bwMode="auto">
          <a:xfrm>
            <a:off x="7045608" y="6363955"/>
            <a:ext cx="96796" cy="97977"/>
          </a:xfrm>
          <a:prstGeom prst="flowChartConnector">
            <a:avLst/>
          </a:prstGeom>
          <a:solidFill>
            <a:srgbClr val="FF99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6079655" y="599493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D</a:t>
            </a:r>
            <a:r>
              <a:rPr lang="en-US" sz="2400" dirty="0" smtClean="0">
                <a:solidFill>
                  <a:srgbClr val="3366FF"/>
                </a:solidFill>
              </a:rPr>
              <a:t>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4753733" y="4582818"/>
            <a:ext cx="6155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D1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6355561" y="4575198"/>
            <a:ext cx="527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3366FF"/>
                </a:solidFill>
              </a:rPr>
              <a:t>R</a:t>
            </a:r>
            <a:r>
              <a:rPr lang="en-US" sz="2400" dirty="0" smtClean="0">
                <a:solidFill>
                  <a:srgbClr val="3366FF"/>
                </a:solidFill>
              </a:rPr>
              <a:t>1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268731" y="5578087"/>
            <a:ext cx="685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R</a:t>
            </a:r>
            <a:r>
              <a:rPr lang="en-US" sz="2400" dirty="0">
                <a:solidFill>
                  <a:srgbClr val="3366FF"/>
                </a:solidFill>
              </a:rPr>
              <a:t>2</a:t>
            </a:r>
          </a:p>
        </p:txBody>
      </p:sp>
      <p:sp>
        <p:nvSpPr>
          <p:cNvPr id="63" name="Flowchart: Connector 62"/>
          <p:cNvSpPr/>
          <p:nvPr/>
        </p:nvSpPr>
        <p:spPr bwMode="auto">
          <a:xfrm>
            <a:off x="5678031" y="5609738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4" name="Flowchart: Connector 63"/>
          <p:cNvSpPr/>
          <p:nvPr/>
        </p:nvSpPr>
        <p:spPr bwMode="auto">
          <a:xfrm>
            <a:off x="6670824" y="4528061"/>
            <a:ext cx="96796" cy="97977"/>
          </a:xfrm>
          <a:prstGeom prst="flowChartConnector">
            <a:avLst/>
          </a:prstGeom>
          <a:solidFill>
            <a:srgbClr val="3366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7511307" y="3151026"/>
            <a:ext cx="679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3366FF"/>
                </a:solidFill>
              </a:rPr>
              <a:t>L2</a:t>
            </a:r>
            <a:endParaRPr lang="en-US" sz="2400" dirty="0">
              <a:solidFill>
                <a:srgbClr val="3366FF"/>
              </a:solidFill>
            </a:endParaRPr>
          </a:p>
        </p:txBody>
      </p:sp>
      <p:sp>
        <p:nvSpPr>
          <p:cNvPr id="66" name="Flowchart: Connector 65"/>
          <p:cNvSpPr/>
          <p:nvPr/>
        </p:nvSpPr>
        <p:spPr bwMode="auto">
          <a:xfrm>
            <a:off x="7021133" y="4136075"/>
            <a:ext cx="96796" cy="97977"/>
          </a:xfrm>
          <a:prstGeom prst="flowChartConnector">
            <a:avLst/>
          </a:prstGeom>
          <a:solidFill>
            <a:srgbClr val="008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678067" y="3829988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8000"/>
                </a:solidFill>
              </a:rPr>
              <a:t>N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6166610" y="2592682"/>
            <a:ext cx="4982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8000"/>
                </a:solidFill>
              </a:rPr>
              <a:t>C</a:t>
            </a:r>
            <a:endParaRPr lang="en-US" sz="2400" dirty="0">
              <a:solidFill>
                <a:srgbClr val="008000"/>
              </a:solidFill>
            </a:endParaRPr>
          </a:p>
        </p:txBody>
      </p:sp>
      <p:sp>
        <p:nvSpPr>
          <p:cNvPr id="69" name="Flowchart: Connector 68"/>
          <p:cNvSpPr/>
          <p:nvPr/>
        </p:nvSpPr>
        <p:spPr bwMode="auto">
          <a:xfrm>
            <a:off x="6453910" y="5379546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0" name="Flowchart: Connector 69"/>
          <p:cNvSpPr/>
          <p:nvPr/>
        </p:nvSpPr>
        <p:spPr bwMode="auto">
          <a:xfrm>
            <a:off x="7631493" y="5356928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  <p:sp>
        <p:nvSpPr>
          <p:cNvPr id="71" name="Flowchart: Connector 70"/>
          <p:cNvSpPr/>
          <p:nvPr/>
        </p:nvSpPr>
        <p:spPr bwMode="auto">
          <a:xfrm>
            <a:off x="5829683" y="4849223"/>
            <a:ext cx="96796" cy="97977"/>
          </a:xfrm>
          <a:prstGeom prst="flowChartConnector">
            <a:avLst/>
          </a:prstGeom>
          <a:solidFill>
            <a:srgbClr val="C0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89517563"/>
      </p:ext>
    </p:extLst>
  </p:cSld>
  <p:clrMapOvr>
    <a:masterClrMapping/>
  </p:clrMapOvr>
  <p:transition advTm="4425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 animBg="1"/>
      <p:bldP spid="47" grpId="0" animBg="1"/>
      <p:bldP spid="36" grpId="0" animBg="1"/>
      <p:bldP spid="34" grpId="0" animBg="1"/>
      <p:bldP spid="17" grpId="0" animBg="1"/>
      <p:bldP spid="49" grpId="0"/>
      <p:bldP spid="50" grpId="0"/>
      <p:bldP spid="52" grpId="0"/>
      <p:bldP spid="54" grpId="0"/>
      <p:bldP spid="55" grpId="0"/>
      <p:bldP spid="56" grpId="0" animBg="1"/>
      <p:bldP spid="58" grpId="0" animBg="1"/>
      <p:bldP spid="59" grpId="0"/>
      <p:bldP spid="60" grpId="0"/>
      <p:bldP spid="61" grpId="0"/>
      <p:bldP spid="62" grpId="0"/>
      <p:bldP spid="63" grpId="0" animBg="1"/>
      <p:bldP spid="64" grpId="0" animBg="1"/>
      <p:bldP spid="65" grpId="0"/>
      <p:bldP spid="66" grpId="0" animBg="1"/>
      <p:bldP spid="67" grpId="0"/>
      <p:bldP spid="68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037490"/>
            <a:ext cx="9028652" cy="5502206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Spec = (Precondition, </a:t>
            </a:r>
            <a:r>
              <a:rPr lang="en-US" dirty="0" err="1" smtClean="0"/>
              <a:t>Postcondition</a:t>
            </a:r>
            <a:r>
              <a:rPr lang="en-US" dirty="0" smtClean="0"/>
              <a:t>), where each is an equality/inequality predicate over distance/slope constructs.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u="sng" dirty="0" smtClean="0"/>
              <a:t>Example: </a:t>
            </a:r>
          </a:p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Precondition: 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C00000"/>
                </a:solidFill>
              </a:rPr>
              <a:t>Slope(X,Y) </a:t>
            </a:r>
            <a:r>
              <a:rPr lang="en-US" dirty="0" smtClean="0">
                <a:solidFill>
                  <a:srgbClr val="C00000"/>
                </a:solidFill>
                <a:latin typeface="Symbol"/>
                <a:sym typeface="Symbol"/>
              </a:rPr>
              <a:t></a:t>
            </a:r>
            <a:r>
              <a:rPr lang="en-US" dirty="0" smtClean="0">
                <a:solidFill>
                  <a:srgbClr val="C00000"/>
                </a:solidFill>
              </a:rPr>
              <a:t> Slope(X,Z)  </a:t>
            </a:r>
            <a:r>
              <a:rPr lang="en-US" dirty="0" smtClean="0">
                <a:solidFill>
                  <a:srgbClr val="C00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C00000"/>
                </a:solidFill>
              </a:rPr>
              <a:t> Slope(X,Y) </a:t>
            </a:r>
            <a:r>
              <a:rPr lang="en-US" dirty="0" smtClean="0">
                <a:solidFill>
                  <a:srgbClr val="C00000"/>
                </a:solidFill>
                <a:latin typeface="Symbol"/>
                <a:sym typeface="Symbol"/>
              </a:rPr>
              <a:t></a:t>
            </a:r>
            <a:r>
              <a:rPr lang="en-US" dirty="0" smtClean="0">
                <a:solidFill>
                  <a:srgbClr val="C00000"/>
                </a:solidFill>
              </a:rPr>
              <a:t> Slope(Z,X)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 err="1" smtClean="0">
                <a:solidFill>
                  <a:schemeClr val="accent2"/>
                </a:solidFill>
              </a:rPr>
              <a:t>Postcondition</a:t>
            </a:r>
            <a:r>
              <a:rPr lang="en-US" dirty="0" smtClean="0">
                <a:solidFill>
                  <a:schemeClr val="accent2"/>
                </a:solidFill>
              </a:rPr>
              <a:t>: </a:t>
            </a:r>
          </a:p>
          <a:p>
            <a:pPr marL="0" indent="0">
              <a:buNone/>
            </a:pP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(X,C)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Æ</a:t>
            </a:r>
            <a:r>
              <a:rPr lang="en-US" dirty="0" smtClean="0">
                <a:solidFill>
                  <a:srgbClr val="008000"/>
                </a:solidFill>
              </a:rPr>
              <a:t> </a:t>
            </a: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(Y,C) </a:t>
            </a:r>
            <a:r>
              <a:rPr lang="en-US" dirty="0" smtClean="0">
                <a:solidFill>
                  <a:srgbClr val="008000"/>
                </a:solidFill>
                <a:latin typeface="cmsy10"/>
              </a:rPr>
              <a:t>Æ </a:t>
            </a:r>
            <a:r>
              <a:rPr lang="en-US" dirty="0" err="1" smtClean="0">
                <a:solidFill>
                  <a:srgbClr val="008000"/>
                </a:solidFill>
              </a:rPr>
              <a:t>LiesOn</a:t>
            </a:r>
            <a:r>
              <a:rPr lang="en-US" dirty="0" smtClean="0">
                <a:solidFill>
                  <a:srgbClr val="008000"/>
                </a:solidFill>
              </a:rPr>
              <a:t>(Z,C)</a:t>
            </a:r>
          </a:p>
          <a:p>
            <a:pPr marL="0" indent="0">
              <a:buNone/>
            </a:pPr>
            <a:endParaRPr lang="en-US" sz="1000" dirty="0"/>
          </a:p>
          <a:p>
            <a:pPr marL="0" indent="0">
              <a:buNone/>
            </a:pPr>
            <a:r>
              <a:rPr lang="en-US" dirty="0"/>
              <a:t>w</a:t>
            </a:r>
            <a:r>
              <a:rPr lang="en-US" dirty="0" smtClean="0"/>
              <a:t>here </a:t>
            </a:r>
            <a:r>
              <a:rPr lang="en-US" dirty="0" err="1" smtClean="0"/>
              <a:t>LiesOn</a:t>
            </a:r>
            <a:r>
              <a:rPr lang="en-US" dirty="0" smtClean="0"/>
              <a:t>(X,C)   </a:t>
            </a:r>
            <a:r>
              <a:rPr lang="en-US" dirty="0" smtClean="0">
                <a:latin typeface="cmsy10"/>
              </a:rPr>
              <a:t>´</a:t>
            </a:r>
            <a:r>
              <a:rPr lang="en-US" dirty="0" smtClean="0"/>
              <a:t>   Distance(</a:t>
            </a:r>
            <a:r>
              <a:rPr lang="en-US" dirty="0" err="1" smtClean="0"/>
              <a:t>X,Center</a:t>
            </a:r>
            <a:r>
              <a:rPr lang="en-US" dirty="0" smtClean="0"/>
              <a:t>(C)) = Radius(C)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Specification for Geometry Constructions</a:t>
            </a:r>
            <a:endParaRPr lang="en-US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" name="Slide Number Placeholder 2"/>
          <p:cNvSpPr>
            <a:spLocks noGrp="1"/>
          </p:cNvSpPr>
          <p:nvPr>
            <p:ph type="sldNum" sz="quarter" idx="11"/>
          </p:nvPr>
        </p:nvSpPr>
        <p:spPr>
          <a:xfrm>
            <a:off x="7123652" y="6450435"/>
            <a:ext cx="1905000" cy="381000"/>
          </a:xfrm>
        </p:spPr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8974364"/>
      </p:ext>
    </p:extLst>
  </p:cSld>
  <p:clrMapOvr>
    <a:masterClrMapping/>
  </p:clrMapOvr>
  <p:transition advTm="450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57993" y="1056735"/>
            <a:ext cx="8578974" cy="502920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rgbClr val="008000"/>
                </a:solidFill>
              </a:rPr>
              <a:t>Synthesis Algorithm:  </a:t>
            </a:r>
          </a:p>
          <a:p>
            <a:pPr marL="0" indent="0">
              <a:buNone/>
            </a:pPr>
            <a:r>
              <a:rPr lang="en-US" dirty="0" smtClean="0"/>
              <a:t>// First obtain a random input-output example.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Choose </a:t>
            </a:r>
            <a:r>
              <a:rPr lang="en-US" dirty="0">
                <a:solidFill>
                  <a:schemeClr val="accent2"/>
                </a:solidFill>
              </a:rPr>
              <a:t>I’ randomly from the set { I | Pre(I) </a:t>
            </a:r>
            <a:r>
              <a:rPr lang="en-US" dirty="0" smtClean="0">
                <a:solidFill>
                  <a:schemeClr val="accent2"/>
                </a:solidFill>
              </a:rPr>
              <a:t>}.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solidFill>
                  <a:schemeClr val="accent2"/>
                </a:solidFill>
              </a:rPr>
              <a:t>Compute </a:t>
            </a:r>
            <a:r>
              <a:rPr lang="en-US" dirty="0">
                <a:solidFill>
                  <a:schemeClr val="accent2"/>
                </a:solidFill>
              </a:rPr>
              <a:t>O’ </a:t>
            </a:r>
            <a:r>
              <a:rPr lang="en-US" dirty="0" err="1" smtClean="0">
                <a:solidFill>
                  <a:schemeClr val="accent2"/>
                </a:solidFill>
              </a:rPr>
              <a:t>s.t.</a:t>
            </a:r>
            <a:r>
              <a:rPr lang="en-US" dirty="0" smtClean="0">
                <a:solidFill>
                  <a:schemeClr val="accent2"/>
                </a:solidFill>
              </a:rPr>
              <a:t> Post(I’,O’) using numerical methods.</a:t>
            </a:r>
          </a:p>
          <a:p>
            <a:pPr marL="0" indent="0">
              <a:buNone/>
            </a:pPr>
            <a:r>
              <a:rPr lang="en-US" dirty="0" smtClean="0"/>
              <a:t>// Now obtain a construction that can generate O’ from I’ (using exhaustive search).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S := I’;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While (S does not contain O’)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        S := S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[</a:t>
            </a:r>
            <a:r>
              <a:rPr lang="en-US" dirty="0" smtClean="0">
                <a:solidFill>
                  <a:schemeClr val="accent2"/>
                </a:solidFill>
              </a:rPr>
              <a:t> { 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M(O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1</a:t>
            </a:r>
            <a:r>
              <a:rPr lang="en-US" dirty="0" smtClean="0">
                <a:solidFill>
                  <a:schemeClr val="accent2"/>
                </a:solidFill>
              </a:rPr>
              <a:t>,</a:t>
            </a:r>
            <a:r>
              <a:rPr lang="en-US" dirty="0" smtClean="0">
                <a:solidFill>
                  <a:schemeClr val="accent2"/>
                </a:solidFill>
                <a:latin typeface="Comic Sans MS"/>
              </a:rPr>
              <a:t>O</a:t>
            </a:r>
            <a:r>
              <a:rPr lang="en-US" baseline="-25000" dirty="0" smtClean="0">
                <a:solidFill>
                  <a:schemeClr val="accent2"/>
                </a:solidFill>
                <a:latin typeface="Comic Sans MS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) | </a:t>
            </a:r>
            <a:r>
              <a:rPr lang="en-US" dirty="0" err="1">
                <a:solidFill>
                  <a:schemeClr val="accent2"/>
                </a:solidFill>
                <a:latin typeface="Comic Sans MS"/>
              </a:rPr>
              <a:t>O</a:t>
            </a:r>
            <a:r>
              <a:rPr lang="en-US" baseline="-25000" dirty="0" err="1" smtClean="0">
                <a:solidFill>
                  <a:schemeClr val="accent2"/>
                </a:solidFill>
                <a:latin typeface="Comic Sans MS"/>
              </a:rPr>
              <a:t>i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>
                <a:solidFill>
                  <a:schemeClr val="accent2"/>
                </a:solidFill>
              </a:rPr>
              <a:t> </a:t>
            </a:r>
            <a:r>
              <a:rPr lang="en-US" dirty="0" smtClean="0">
                <a:solidFill>
                  <a:schemeClr val="accent2"/>
                </a:solidFill>
              </a:rPr>
              <a:t>S, M </a:t>
            </a:r>
            <a:r>
              <a:rPr lang="en-US" dirty="0" smtClean="0">
                <a:solidFill>
                  <a:schemeClr val="accent2"/>
                </a:solidFill>
                <a:latin typeface="cmsy10"/>
              </a:rPr>
              <a:t>2</a:t>
            </a:r>
            <a:r>
              <a:rPr lang="en-US" dirty="0" smtClean="0">
                <a:solidFill>
                  <a:schemeClr val="accent2"/>
                </a:solidFill>
              </a:rPr>
              <a:t> Methods } </a:t>
            </a:r>
          </a:p>
          <a:p>
            <a:pPr marL="457200" indent="-457200">
              <a:buFont typeface="+mj-lt"/>
              <a:buAutoNum type="arabicPeriod" startAt="3"/>
            </a:pPr>
            <a:r>
              <a:rPr lang="en-US" dirty="0" smtClean="0">
                <a:solidFill>
                  <a:schemeClr val="accent2"/>
                </a:solidFill>
              </a:rPr>
              <a:t>Output construction steps for O’.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156605"/>
            <a:ext cx="9144000" cy="791305"/>
          </a:xfrm>
        </p:spPr>
        <p:txBody>
          <a:bodyPr/>
          <a:lstStyle/>
          <a:p>
            <a:r>
              <a:rPr lang="en-US" dirty="0" smtClean="0"/>
              <a:t>Idea 1: Search using random concrete models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709830"/>
      </p:ext>
    </p:extLst>
  </p:cSld>
  <p:clrMapOvr>
    <a:masterClrMapping/>
  </p:clrMapOvr>
  <p:transition advTm="5560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98930" y="1037490"/>
            <a:ext cx="7772400" cy="77372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Given a </a:t>
            </a:r>
            <a:r>
              <a:rPr lang="en-US" dirty="0" smtClean="0">
                <a:solidFill>
                  <a:srgbClr val="C00000"/>
                </a:solidFill>
              </a:rPr>
              <a:t>triangle XYZ</a:t>
            </a:r>
            <a:r>
              <a:rPr lang="en-US" dirty="0" smtClean="0"/>
              <a:t>, construct </a:t>
            </a:r>
            <a:r>
              <a:rPr lang="en-US" dirty="0" smtClean="0">
                <a:solidFill>
                  <a:srgbClr val="008000"/>
                </a:solidFill>
              </a:rPr>
              <a:t>circle C</a:t>
            </a:r>
            <a:r>
              <a:rPr lang="en-US" dirty="0" smtClean="0"/>
              <a:t> such that C passes through X, Y, and Z.</a:t>
            </a:r>
          </a:p>
          <a:p>
            <a:pPr marL="0" indent="0">
              <a:buNone/>
            </a:pPr>
            <a:r>
              <a:rPr lang="en-US" dirty="0" smtClean="0"/>
              <a:t>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62102" y="270294"/>
            <a:ext cx="9613133" cy="609600"/>
          </a:xfrm>
        </p:spPr>
        <p:txBody>
          <a:bodyPr/>
          <a:lstStyle/>
          <a:p>
            <a:r>
              <a:rPr lang="en-US" sz="2900" dirty="0" smtClean="0"/>
              <a:t>Idea 2: Use high-level abstractions to reduce size</a:t>
            </a:r>
            <a:endParaRPr lang="en-US" sz="2900" dirty="0"/>
          </a:p>
        </p:txBody>
      </p:sp>
      <p:cxnSp>
        <p:nvCxnSpPr>
          <p:cNvPr id="45" name="Straight Connector 44"/>
          <p:cNvCxnSpPr/>
          <p:nvPr/>
        </p:nvCxnSpPr>
        <p:spPr bwMode="auto">
          <a:xfrm>
            <a:off x="11447585" y="5205046"/>
            <a:ext cx="914400" cy="914400"/>
          </a:xfrm>
          <a:prstGeom prst="line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1" name="Rectangle 40"/>
          <p:cNvSpPr/>
          <p:nvPr/>
        </p:nvSpPr>
        <p:spPr>
          <a:xfrm>
            <a:off x="31200" y="2199984"/>
            <a:ext cx="4803690" cy="37702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C1 = Compass(X,Y);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C2 = Compass(Y,X);</a:t>
            </a:r>
            <a:endParaRPr lang="en-US" sz="2400" dirty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&lt;P1,P2&gt; = Intersect(C1,C2);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Ruler(P1,P2);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D1 = Compass(Z,X);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D2 = Compass(X,Z);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300" dirty="0" smtClean="0">
                <a:solidFill>
                  <a:srgbClr val="3366FF"/>
                </a:solidFill>
              </a:rPr>
              <a:t>&lt;R1,R2&gt; = Intersect(D1,D2);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Ruler(R1,R2);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290438" y="2624208"/>
            <a:ext cx="39225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buClr>
                <a:schemeClr val="tx1"/>
              </a:buClr>
            </a:pPr>
            <a:endParaRPr lang="en-US" sz="2400" dirty="0" smtClean="0">
              <a:solidFill>
                <a:srgbClr val="FF9900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FF9900"/>
                </a:solidFill>
              </a:rPr>
              <a:t>L1 = </a:t>
            </a:r>
            <a:r>
              <a:rPr lang="en-US" sz="2400" dirty="0" err="1" smtClean="0">
                <a:solidFill>
                  <a:srgbClr val="FF9900"/>
                </a:solidFill>
              </a:rPr>
              <a:t>PBisector</a:t>
            </a:r>
            <a:r>
              <a:rPr lang="en-US" sz="2400" dirty="0" smtClean="0">
                <a:solidFill>
                  <a:srgbClr val="FF9900"/>
                </a:solidFill>
              </a:rPr>
              <a:t>(X,Y);</a:t>
            </a:r>
            <a:endParaRPr lang="en-US" sz="2300" dirty="0" smtClean="0">
              <a:solidFill>
                <a:srgbClr val="3366FF"/>
              </a:solidFill>
            </a:endParaRP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3366FF"/>
                </a:solidFill>
              </a:rPr>
              <a:t>L2 = </a:t>
            </a:r>
            <a:r>
              <a:rPr lang="en-US" sz="2400" dirty="0" err="1" smtClean="0">
                <a:solidFill>
                  <a:srgbClr val="3366FF"/>
                </a:solidFill>
              </a:rPr>
              <a:t>PBisector</a:t>
            </a:r>
            <a:r>
              <a:rPr lang="en-US" sz="2400" dirty="0" smtClean="0">
                <a:solidFill>
                  <a:srgbClr val="3366FF"/>
                </a:solidFill>
              </a:rPr>
              <a:t>(X,Z);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N = Intersect(L1,L2);</a:t>
            </a:r>
          </a:p>
          <a:p>
            <a:pPr marL="457200" indent="-457200">
              <a:spcBef>
                <a:spcPts val="0"/>
              </a:spcBef>
              <a:buClr>
                <a:schemeClr val="tx1"/>
              </a:buClr>
              <a:buFont typeface="+mj-lt"/>
              <a:buAutoNum type="arabicPeriod"/>
            </a:pPr>
            <a:r>
              <a:rPr lang="en-US" sz="2400" dirty="0" smtClean="0">
                <a:solidFill>
                  <a:srgbClr val="008000"/>
                </a:solidFill>
              </a:rPr>
              <a:t>C = Compass(N,X);</a:t>
            </a:r>
          </a:p>
        </p:txBody>
      </p:sp>
      <p:sp>
        <p:nvSpPr>
          <p:cNvPr id="5" name="Right Arrow 4"/>
          <p:cNvSpPr/>
          <p:nvPr/>
        </p:nvSpPr>
        <p:spPr bwMode="auto">
          <a:xfrm>
            <a:off x="3855577" y="3511333"/>
            <a:ext cx="1100084" cy="559878"/>
          </a:xfrm>
          <a:prstGeom prst="rightArrow">
            <a:avLst/>
          </a:prstGeom>
          <a:solidFill>
            <a:srgbClr val="FF66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1258251"/>
      </p:ext>
    </p:extLst>
  </p:cSld>
  <p:clrMapOvr>
    <a:masterClrMapping/>
  </p:clrMapOvr>
  <p:transition advTm="820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2"/>
                </a:solidFill>
                <a:latin typeface="Comic Sans MS" pitchFamily="66" charset="0"/>
              </a:defRPr>
            </a:lvl9pPr>
          </a:lstStyle>
          <a:p>
            <a:r>
              <a:rPr lang="en-US" sz="4400" kern="0" dirty="0" smtClean="0"/>
              <a:t>Feedback Generation</a:t>
            </a:r>
            <a:endParaRPr lang="en-US" sz="4400" kern="0" dirty="0"/>
          </a:p>
        </p:txBody>
      </p:sp>
    </p:spTree>
    <p:extLst>
      <p:ext uri="{BB962C8B-B14F-4D97-AF65-F5344CB8AC3E}">
        <p14:creationId xmlns:p14="http://schemas.microsoft.com/office/powerpoint/2010/main" val="24654636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Procedural Content: Use PBE techniques to learn buggy procedures in a student’s mind.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69268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1143000"/>
            <a:ext cx="8919148" cy="5029200"/>
          </a:xfrm>
        </p:spPr>
        <p:txBody>
          <a:bodyPr/>
          <a:lstStyle/>
          <a:p>
            <a:r>
              <a:rPr lang="en-US" dirty="0" err="1" smtClean="0"/>
              <a:t>Ashlock</a:t>
            </a:r>
            <a:r>
              <a:rPr lang="en-US" dirty="0" smtClean="0"/>
              <a:t> identified buggy </a:t>
            </a:r>
            <a:r>
              <a:rPr lang="en-US" dirty="0"/>
              <a:t>computational patterns </a:t>
            </a:r>
            <a:r>
              <a:rPr lang="en-US" dirty="0" smtClean="0"/>
              <a:t>for various procedures. Following are some bugs for addition.</a:t>
            </a:r>
            <a:endParaRPr lang="en-US" dirty="0"/>
          </a:p>
          <a:p>
            <a:pPr lvl="1"/>
            <a:r>
              <a:rPr lang="en-US" dirty="0" smtClean="0"/>
              <a:t>Add </a:t>
            </a:r>
            <a:r>
              <a:rPr lang="en-US" dirty="0"/>
              <a:t>each column and write the sum below each column, </a:t>
            </a:r>
            <a:r>
              <a:rPr lang="en-US" dirty="0" smtClean="0"/>
              <a:t>even if it is greater than nine.</a:t>
            </a:r>
          </a:p>
          <a:p>
            <a:pPr lvl="1"/>
            <a:r>
              <a:rPr lang="en-US" dirty="0" smtClean="0"/>
              <a:t>Add </a:t>
            </a:r>
            <a:r>
              <a:rPr lang="en-US" dirty="0"/>
              <a:t>each column, from left to right. If the sum </a:t>
            </a:r>
            <a:r>
              <a:rPr lang="en-US" dirty="0" smtClean="0"/>
              <a:t>&gt;</a:t>
            </a:r>
            <a:r>
              <a:rPr lang="en-US" dirty="0"/>
              <a:t> </a:t>
            </a:r>
            <a:r>
              <a:rPr lang="en-US" dirty="0" smtClean="0"/>
              <a:t>9, </a:t>
            </a:r>
            <a:r>
              <a:rPr lang="en-US" dirty="0"/>
              <a:t>write the tens digit beneath the column and the ones </a:t>
            </a:r>
            <a:r>
              <a:rPr lang="en-US" dirty="0" smtClean="0"/>
              <a:t>digit above </a:t>
            </a:r>
            <a:r>
              <a:rPr lang="en-US" dirty="0"/>
              <a:t>the column to the </a:t>
            </a:r>
            <a:r>
              <a:rPr lang="en-US" dirty="0" smtClean="0"/>
              <a:t>right.</a:t>
            </a:r>
          </a:p>
          <a:p>
            <a:r>
              <a:rPr lang="en-US" dirty="0"/>
              <a:t>Van Lehn identified &gt;100 bugs in subtraction alone. 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Key Idea: </a:t>
            </a:r>
            <a:r>
              <a:rPr lang="en-US" dirty="0"/>
              <a:t>U</a:t>
            </a:r>
            <a:r>
              <a:rPr lang="en-US" dirty="0" smtClean="0"/>
              <a:t>se Programming by Demonstration technology (also used for solution synthesis for procedural problems) for synthesizing such buggy procedures.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799" y="304800"/>
            <a:ext cx="7925765" cy="609600"/>
          </a:xfrm>
        </p:spPr>
        <p:txBody>
          <a:bodyPr/>
          <a:lstStyle/>
          <a:p>
            <a:r>
              <a:rPr lang="en-US" dirty="0" smtClean="0"/>
              <a:t>Feedback Generation for Procedural Problems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4872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Counterexamples: Inputs on which the solution is not correct</a:t>
            </a:r>
            <a:endParaRPr lang="en-US" sz="2000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43385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 based Feedback: </a:t>
            </a:r>
            <a:r>
              <a:rPr lang="en-US" dirty="0" err="1" smtClean="0"/>
              <a:t>PexForFun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0837" y="1007228"/>
            <a:ext cx="6340123" cy="57745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7807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tasks</a:t>
            </a:r>
          </a:p>
          <a:p>
            <a:r>
              <a:rPr lang="en-US" dirty="0" smtClean="0"/>
              <a:t>Problem Generation</a:t>
            </a:r>
          </a:p>
          <a:p>
            <a:r>
              <a:rPr lang="en-US" dirty="0" smtClean="0"/>
              <a:t>Solution Generation</a:t>
            </a:r>
          </a:p>
          <a:p>
            <a:r>
              <a:rPr lang="en-US" dirty="0" smtClean="0"/>
              <a:t>Feedback Generation</a:t>
            </a:r>
          </a:p>
          <a:p>
            <a:pPr marL="0" indent="0">
              <a:buNone/>
            </a:pPr>
            <a:endParaRPr lang="en-US" sz="4000" dirty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Various subject-domains</a:t>
            </a:r>
          </a:p>
          <a:p>
            <a:r>
              <a:rPr lang="en-US" dirty="0" smtClean="0"/>
              <a:t>Arithmetic, Algebra, Geometry</a:t>
            </a:r>
          </a:p>
          <a:p>
            <a:r>
              <a:rPr lang="en-US" dirty="0" smtClean="0"/>
              <a:t>Programming</a:t>
            </a:r>
            <a:r>
              <a:rPr lang="en-US" dirty="0"/>
              <a:t>, Automata, Logic</a:t>
            </a:r>
          </a:p>
          <a:p>
            <a:r>
              <a:rPr lang="en-US" dirty="0" smtClean="0"/>
              <a:t>Language Learning</a:t>
            </a:r>
          </a:p>
          <a:p>
            <a:r>
              <a:rPr lang="en-US" dirty="0" smtClean="0"/>
              <a:t>...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Computer-aided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1049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>
                <a:solidFill>
                  <a:srgbClr val="FF0000"/>
                </a:solidFill>
              </a:rPr>
              <a:t>=</a:t>
            </a:r>
            <a:r>
              <a:rPr lang="en-US" dirty="0" err="1">
                <a:solidFill>
                  <a:srgbClr val="FF0000"/>
                </a:solidFill>
              </a:rPr>
              <a:t>a.Length</a:t>
            </a:r>
            <a:r>
              <a:rPr lang="en-US" dirty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39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6:28::50 AM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939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=a.Length-1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a.Length-1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6:32::01 AM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18895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=a.Length-1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a.Length-1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6:32::32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0" y="6185207"/>
            <a:ext cx="48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No change! Sign of </a:t>
            </a:r>
            <a:r>
              <a:rPr lang="en-US" sz="2400" dirty="0" err="1" smtClean="0">
                <a:solidFill>
                  <a:schemeClr val="accent2"/>
                </a:solidFill>
              </a:rPr>
              <a:t>Frustation</a:t>
            </a:r>
            <a:r>
              <a:rPr lang="en-US" sz="2400" dirty="0">
                <a:solidFill>
                  <a:schemeClr val="accent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4475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&lt;=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6:33::19 AM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1830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	</a:t>
            </a:r>
            <a:r>
              <a:rPr lang="en-US" dirty="0" err="1" smtClean="0"/>
              <a:t>Console.Writeline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6:33::55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8634" y="6185207"/>
            <a:ext cx="77424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Same as initial attempt except </a:t>
            </a:r>
            <a:r>
              <a:rPr lang="en-US" sz="2400" dirty="0" err="1" smtClean="0">
                <a:solidFill>
                  <a:schemeClr val="accent2"/>
                </a:solidFill>
              </a:rPr>
              <a:t>Console.Writeline</a:t>
            </a:r>
            <a:r>
              <a:rPr lang="en-US" sz="2400" dirty="0" smtClean="0">
                <a:solidFill>
                  <a:schemeClr val="accent2"/>
                </a:solidFill>
              </a:rPr>
              <a:t>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73414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	</a:t>
            </a:r>
            <a:r>
              <a:rPr lang="en-US" dirty="0" err="1" smtClean="0"/>
              <a:t>Console.Writeline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6:34::06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48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No change! Sign of </a:t>
            </a:r>
            <a:r>
              <a:rPr lang="en-US" sz="2400" dirty="0" err="1" smtClean="0">
                <a:solidFill>
                  <a:schemeClr val="accent2"/>
                </a:solidFill>
              </a:rPr>
              <a:t>Frustation</a:t>
            </a:r>
            <a:r>
              <a:rPr lang="en-US" sz="2400" dirty="0">
                <a:solidFill>
                  <a:schemeClr val="accent2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5924959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&lt;=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	</a:t>
            </a:r>
            <a:r>
              <a:rPr lang="en-US" dirty="0" err="1" smtClean="0"/>
              <a:t>Console.Writeline</a:t>
            </a: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);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6:34::56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527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The student has tried this before!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5264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6:36::24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527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Same as initial attempt!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0076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=a.Length-1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a.Length-1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6:37::39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527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The student has tried this before!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613009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&gt; 0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6:38::11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9680" y="6185207"/>
            <a:ext cx="7680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Almost correct! </a:t>
            </a:r>
            <a:r>
              <a:rPr lang="en-US" sz="2400" dirty="0" smtClean="0">
                <a:solidFill>
                  <a:schemeClr val="accent2"/>
                </a:solidFill>
              </a:rPr>
              <a:t>(a[i-1] instead of a[</a:t>
            </a:r>
            <a:r>
              <a:rPr lang="en-US" sz="2400" dirty="0" err="1" smtClean="0">
                <a:solidFill>
                  <a:schemeClr val="accent2"/>
                </a:solidFill>
              </a:rPr>
              <a:t>i</a:t>
            </a:r>
            <a:r>
              <a:rPr lang="en-US" sz="2400" dirty="0" smtClean="0">
                <a:solidFill>
                  <a:schemeClr val="accent2"/>
                </a:solidFill>
              </a:rPr>
              <a:t>] in loop body)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783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862" y="1023079"/>
            <a:ext cx="8818790" cy="5647543"/>
          </a:xfrm>
        </p:spPr>
        <p:txBody>
          <a:bodyPr/>
          <a:lstStyle/>
          <a:p>
            <a:r>
              <a:rPr lang="en-US" u="sng" dirty="0" smtClean="0">
                <a:solidFill>
                  <a:schemeClr val="accent2"/>
                </a:solidFill>
              </a:rPr>
              <a:t>Procedural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Mathematical Procedures</a:t>
            </a:r>
          </a:p>
          <a:p>
            <a:pPr lvl="2"/>
            <a:r>
              <a:rPr lang="en-US" dirty="0" smtClean="0"/>
              <a:t>Addition, Long division, GCD/LCM, Gaussian Elimination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Algorithmic Procedures </a:t>
            </a:r>
          </a:p>
          <a:p>
            <a:pPr lvl="2"/>
            <a:r>
              <a:rPr lang="en-US" dirty="0" smtClean="0"/>
              <a:t>Students asked to show understanding of classical algorithms on specific inputs.</a:t>
            </a:r>
          </a:p>
          <a:p>
            <a:pPr lvl="3"/>
            <a:r>
              <a:rPr lang="en-US" dirty="0" smtClean="0"/>
              <a:t>BFS, insertion sort, shortest path</a:t>
            </a:r>
          </a:p>
          <a:p>
            <a:pPr lvl="3"/>
            <a:r>
              <a:rPr lang="en-US" dirty="0" smtClean="0"/>
              <a:t>translating regular expression into an automaton.</a:t>
            </a:r>
            <a:endParaRPr lang="en-US" dirty="0"/>
          </a:p>
          <a:p>
            <a:r>
              <a:rPr lang="en-US" u="sng" dirty="0" smtClean="0">
                <a:solidFill>
                  <a:schemeClr val="accent2"/>
                </a:solidFill>
              </a:rPr>
              <a:t>Conceptual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Proofs</a:t>
            </a:r>
          </a:p>
          <a:p>
            <a:pPr lvl="2"/>
            <a:r>
              <a:rPr lang="en-US" dirty="0" smtClean="0"/>
              <a:t>Algebraic theorems, Natural deduction, Non-regularity</a:t>
            </a:r>
          </a:p>
          <a:p>
            <a:pPr lvl="1"/>
            <a:r>
              <a:rPr lang="en-US" dirty="0" smtClean="0">
                <a:solidFill>
                  <a:schemeClr val="accent2"/>
                </a:solidFill>
              </a:rPr>
              <a:t>Constructions</a:t>
            </a:r>
          </a:p>
          <a:p>
            <a:pPr lvl="2"/>
            <a:r>
              <a:rPr lang="en-US" dirty="0" smtClean="0"/>
              <a:t>Geometric ruler/compass based constructions, Automata constructions, Algorithms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Classification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0712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&gt;= 0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49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6:38::44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527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</a:rPr>
              <a:t>Student going in wrong direction!</a:t>
            </a:r>
            <a:endParaRPr lang="en-US" sz="24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798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6:39::33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0" y="6185207"/>
            <a:ext cx="52730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Back to bigger error!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1039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6:39::45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6185207"/>
            <a:ext cx="48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No change! </a:t>
            </a:r>
            <a:r>
              <a:rPr lang="en-US" sz="2400" dirty="0" err="1" smtClean="0">
                <a:solidFill>
                  <a:schemeClr val="accent2"/>
                </a:solidFill>
              </a:rPr>
              <a:t>Frustation</a:t>
            </a:r>
            <a:r>
              <a:rPr lang="en-US" sz="2400" dirty="0" smtClean="0">
                <a:solidFill>
                  <a:schemeClr val="accent2"/>
                </a:solidFill>
              </a:rPr>
              <a:t>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405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6:40::27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6185207"/>
            <a:ext cx="48615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No change! More </a:t>
            </a:r>
            <a:r>
              <a:rPr lang="en-US" sz="2400" dirty="0" err="1" smtClean="0">
                <a:solidFill>
                  <a:schemeClr val="accent2"/>
                </a:solidFill>
              </a:rPr>
              <a:t>Frustation</a:t>
            </a:r>
            <a:r>
              <a:rPr lang="en-US" sz="2400" dirty="0" smtClean="0">
                <a:solidFill>
                  <a:schemeClr val="accent2"/>
                </a:solidFill>
              </a:rPr>
              <a:t>!!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4947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85800" y="975360"/>
            <a:ext cx="7772400" cy="50292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System;</a:t>
            </a:r>
          </a:p>
          <a:p>
            <a:pPr marL="0" indent="0">
              <a:buNone/>
            </a:pPr>
            <a:r>
              <a:rPr lang="en-US" dirty="0"/>
              <a:t>public class Program {</a:t>
            </a:r>
          </a:p>
          <a:p>
            <a:pPr marL="0" indent="0">
              <a:buNone/>
            </a:pPr>
            <a:r>
              <a:rPr lang="en-US" dirty="0" smtClean="0"/>
              <a:t>public </a:t>
            </a:r>
            <a:r>
              <a:rPr lang="en-US" dirty="0"/>
              <a:t>static </a:t>
            </a:r>
            <a:r>
              <a:rPr lang="en-US" dirty="0" err="1"/>
              <a:t>int</a:t>
            </a:r>
            <a:r>
              <a:rPr lang="en-US" dirty="0"/>
              <a:t>[] Puzzle(</a:t>
            </a:r>
            <a:r>
              <a:rPr lang="en-US" dirty="0" err="1"/>
              <a:t>int</a:t>
            </a:r>
            <a:r>
              <a:rPr lang="en-US" dirty="0"/>
              <a:t>[] a) {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/>
              <a:t>[] b = new </a:t>
            </a:r>
            <a:r>
              <a:rPr lang="en-US" dirty="0" err="1"/>
              <a:t>int</a:t>
            </a:r>
            <a:r>
              <a:rPr lang="en-US" dirty="0"/>
              <a:t>[</a:t>
            </a:r>
            <a:r>
              <a:rPr lang="en-US" dirty="0" err="1"/>
              <a:t>a.Length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count = 0;</a:t>
            </a:r>
          </a:p>
          <a:p>
            <a:pPr marL="0" indent="0">
              <a:buNone/>
            </a:pPr>
            <a:r>
              <a:rPr lang="en-US" dirty="0" smtClean="0"/>
              <a:t>	for(</a:t>
            </a:r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 err="1" smtClean="0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=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>
                <a:solidFill>
                  <a:srgbClr val="FF0000"/>
                </a:solidFill>
              </a:rPr>
              <a:t>i</a:t>
            </a:r>
            <a:r>
              <a:rPr lang="en-US" dirty="0" smtClean="0">
                <a:solidFill>
                  <a:srgbClr val="FF0000"/>
                </a:solidFill>
              </a:rPr>
              <a:t> &lt; </a:t>
            </a:r>
            <a:r>
              <a:rPr lang="en-US" dirty="0" err="1" smtClean="0">
                <a:solidFill>
                  <a:srgbClr val="FF0000"/>
                </a:solidFill>
              </a:rPr>
              <a:t>a.Length</a:t>
            </a:r>
            <a:r>
              <a:rPr lang="en-US" dirty="0" smtClean="0"/>
              <a:t>; </a:t>
            </a:r>
            <a:r>
              <a:rPr lang="en-US" dirty="0" err="1" smtClean="0"/>
              <a:t>i</a:t>
            </a:r>
            <a:r>
              <a:rPr lang="en-US" dirty="0" smtClean="0"/>
              <a:t>--)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{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	b[count</a:t>
            </a:r>
            <a:r>
              <a:rPr lang="en-US" dirty="0"/>
              <a:t>] = a[</a:t>
            </a:r>
            <a:r>
              <a:rPr lang="en-US" dirty="0" err="1"/>
              <a:t>i</a:t>
            </a:r>
            <a:r>
              <a:rPr lang="en-US" dirty="0"/>
              <a:t>];</a:t>
            </a:r>
          </a:p>
          <a:p>
            <a:pPr marL="0" indent="0">
              <a:buNone/>
            </a:pPr>
            <a:r>
              <a:rPr lang="en-US" dirty="0" smtClean="0"/>
              <a:t>		count</a:t>
            </a:r>
            <a:r>
              <a:rPr lang="en-US" dirty="0"/>
              <a:t>++;</a:t>
            </a:r>
          </a:p>
          <a:p>
            <a:pPr marL="0" indent="0">
              <a:buNone/>
            </a:pPr>
            <a:r>
              <a:rPr lang="en-US" dirty="0" smtClean="0"/>
              <a:t>	}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	return </a:t>
            </a:r>
            <a:r>
              <a:rPr lang="en-US" dirty="0"/>
              <a:t>b;</a:t>
            </a:r>
          </a:p>
          <a:p>
            <a:pPr marL="0" indent="0">
              <a:buNone/>
            </a:pPr>
            <a:r>
              <a:rPr lang="en-US" dirty="0" smtClean="0"/>
              <a:t>} }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53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Buggy Program for Array Reverse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477000" y="1245215"/>
            <a:ext cx="2164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6:40::57 AM</a:t>
            </a:r>
            <a:endParaRPr lang="en-US" sz="2400" dirty="0">
              <a:solidFill>
                <a:schemeClr val="accent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0" y="6185207"/>
            <a:ext cx="6355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accent2"/>
                </a:solidFill>
              </a:rPr>
              <a:t>No change! Too </a:t>
            </a:r>
            <a:r>
              <a:rPr lang="en-US" sz="2400" dirty="0" err="1" smtClean="0">
                <a:solidFill>
                  <a:schemeClr val="accent2"/>
                </a:solidFill>
              </a:rPr>
              <a:t>Frustated</a:t>
            </a:r>
            <a:r>
              <a:rPr lang="en-US" sz="2400" dirty="0" smtClean="0">
                <a:solidFill>
                  <a:schemeClr val="accent2"/>
                </a:solidFill>
              </a:rPr>
              <a:t> now!!! Gives up.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06291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i="1" dirty="0" smtClean="0">
              <a:latin typeface="Gill Sans MT" panose="020B0502020104020203" pitchFamily="34" charset="0"/>
            </a:endParaRP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latin typeface="Gill Sans MT" panose="020B0502020104020203" pitchFamily="34" charset="0"/>
              </a:rPr>
              <a:t>"</a:t>
            </a:r>
            <a:r>
              <a:rPr lang="en-US" i="1" dirty="0">
                <a:latin typeface="Gill Sans MT" panose="020B0502020104020203" pitchFamily="34" charset="0"/>
              </a:rPr>
              <a:t>Not only did it take </a:t>
            </a:r>
            <a:r>
              <a:rPr lang="en-US" b="1" i="1" dirty="0">
                <a:solidFill>
                  <a:srgbClr val="00B0F0"/>
                </a:solidFill>
                <a:latin typeface="Gill Sans MT" panose="020B0502020104020203" pitchFamily="34" charset="0"/>
              </a:rPr>
              <a:t>1-2 weeks </a:t>
            </a:r>
            <a:r>
              <a:rPr lang="en-US" i="1" dirty="0">
                <a:latin typeface="Gill Sans MT" panose="020B0502020104020203" pitchFamily="34" charset="0"/>
              </a:rPr>
              <a:t>to grade problem, but the comments were </a:t>
            </a:r>
            <a:r>
              <a:rPr lang="en-US" b="1" i="1" dirty="0">
                <a:solidFill>
                  <a:srgbClr val="00B0F0"/>
                </a:solidFill>
                <a:latin typeface="Gill Sans MT" panose="020B0502020104020203" pitchFamily="34" charset="0"/>
              </a:rPr>
              <a:t>entirely unhelpful </a:t>
            </a:r>
            <a:r>
              <a:rPr lang="en-US" i="1" dirty="0">
                <a:latin typeface="Gill Sans MT" panose="020B0502020104020203" pitchFamily="34" charset="0"/>
              </a:rPr>
              <a:t>in actually helping us fix our errors. …. Apparently they don't read the code -- they just ran their tests and docked points mercilessly. What if I just had </a:t>
            </a:r>
            <a:r>
              <a:rPr lang="en-US" b="1" i="1" dirty="0">
                <a:solidFill>
                  <a:srgbClr val="00B0F0"/>
                </a:solidFill>
                <a:latin typeface="Gill Sans MT" panose="020B0502020104020203" pitchFamily="34" charset="0"/>
              </a:rPr>
              <a:t>a simple typo</a:t>
            </a:r>
            <a:r>
              <a:rPr lang="en-US" i="1" dirty="0">
                <a:latin typeface="Gill Sans MT" panose="020B0502020104020203" pitchFamily="34" charset="0"/>
              </a:rPr>
              <a:t>, but my </a:t>
            </a:r>
            <a:r>
              <a:rPr lang="en-US" b="1" i="1" dirty="0">
                <a:solidFill>
                  <a:srgbClr val="00B0F0"/>
                </a:solidFill>
                <a:latin typeface="Gill Sans MT" panose="020B0502020104020203" pitchFamily="34" charset="0"/>
              </a:rPr>
              <a:t>algorithm was fine</a:t>
            </a:r>
            <a:r>
              <a:rPr lang="en-US" i="1" dirty="0">
                <a:latin typeface="Gill Sans MT" panose="020B0502020104020203" pitchFamily="34" charset="0"/>
              </a:rPr>
              <a:t>? </a:t>
            </a:r>
            <a:r>
              <a:rPr lang="en-US" i="1" dirty="0" smtClean="0">
                <a:latin typeface="Gill Sans MT" panose="020B0502020104020203" pitchFamily="34" charset="0"/>
              </a:rPr>
              <a:t>....“</a:t>
            </a:r>
          </a:p>
          <a:p>
            <a:pPr marL="0" indent="0">
              <a:buNone/>
            </a:pPr>
            <a:endParaRPr lang="en-US" i="1" dirty="0">
              <a:latin typeface="Gill Sans MT" panose="020B0502020104020203" pitchFamily="34" charset="0"/>
            </a:endParaRPr>
          </a:p>
          <a:p>
            <a:pPr marL="0" indent="0">
              <a:buNone/>
            </a:pPr>
            <a:r>
              <a:rPr lang="en-US" dirty="0" smtClean="0">
                <a:latin typeface="+mj-lt"/>
              </a:rPr>
              <a:t>- Student Feedback from MIT 6.00 course, 2013.</a:t>
            </a:r>
            <a:endParaRPr lang="en-US" dirty="0">
              <a:latin typeface="+mj-lt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54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Counterexamples are not sufficient!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6157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92100"/>
            <a:ext cx="9397334" cy="5364480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/>
            <a:r>
              <a:rPr lang="en-US" dirty="0" smtClean="0"/>
              <a:t>Counterexamples: Inputs on which the solution is not correct.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 smtClean="0">
                <a:solidFill>
                  <a:srgbClr val="009900"/>
                </a:solidFill>
              </a:rPr>
              <a:t>Edit distance to a nearest correct solution.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55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Generation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86171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6174" y="1142999"/>
            <a:ext cx="8809897" cy="5604641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Array Index</a:t>
            </a:r>
            <a:r>
              <a:rPr lang="en-US" dirty="0" smtClean="0"/>
              <a:t>:    v[a] -&gt;  </a:t>
            </a:r>
            <a:r>
              <a:rPr lang="en-US" dirty="0" smtClean="0">
                <a:solidFill>
                  <a:srgbClr val="C00000"/>
                </a:solidFill>
              </a:rPr>
              <a:t>v[{a+1, a-1}]</a:t>
            </a:r>
            <a:endParaRPr lang="en-US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en-US" sz="150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Increment:       </a:t>
            </a:r>
            <a:r>
              <a:rPr lang="en-US" dirty="0" smtClean="0"/>
              <a:t>v++  -&gt;  </a:t>
            </a:r>
            <a:r>
              <a:rPr lang="en-US" dirty="0" smtClean="0">
                <a:solidFill>
                  <a:srgbClr val="C00000"/>
                </a:solidFill>
              </a:rPr>
              <a:t>{ ++v, v--, --v }</a:t>
            </a:r>
          </a:p>
          <a:p>
            <a:pPr marL="0" indent="0">
              <a:buNone/>
            </a:pPr>
            <a:endParaRPr lang="en-US" sz="15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Conditional:       </a:t>
            </a:r>
            <a:r>
              <a:rPr lang="en-US" dirty="0" smtClean="0"/>
              <a:t>a </a:t>
            </a:r>
            <a:r>
              <a:rPr lang="en-US" dirty="0"/>
              <a:t>op b  -&gt;  </a:t>
            </a:r>
            <a:r>
              <a:rPr lang="en-US" dirty="0" smtClean="0">
                <a:solidFill>
                  <a:srgbClr val="C00000"/>
                </a:solidFill>
              </a:rPr>
              <a:t>a </a:t>
            </a:r>
            <a:r>
              <a:rPr lang="en-US" dirty="0">
                <a:solidFill>
                  <a:srgbClr val="C00000"/>
                </a:solidFill>
              </a:rPr>
              <a:t>ops b</a:t>
            </a:r>
          </a:p>
          <a:p>
            <a:pPr marL="0" indent="0">
              <a:buNone/>
            </a:pPr>
            <a:r>
              <a:rPr lang="en-US" dirty="0"/>
              <a:t>			           </a:t>
            </a:r>
            <a:r>
              <a:rPr lang="en-US" dirty="0" smtClean="0"/>
              <a:t>where </a:t>
            </a:r>
            <a:r>
              <a:rPr lang="en-US" dirty="0"/>
              <a:t>ops = { &lt;, &gt;, &lt;=, &gt;=, ==, != }</a:t>
            </a:r>
          </a:p>
          <a:p>
            <a:pPr marL="0" indent="0">
              <a:buNone/>
            </a:pPr>
            <a:endParaRPr lang="en-US" sz="1500" dirty="0" smtClean="0">
              <a:solidFill>
                <a:schemeClr val="accent2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Initialization</a:t>
            </a:r>
            <a:r>
              <a:rPr lang="en-US" dirty="0">
                <a:solidFill>
                  <a:schemeClr val="accent2"/>
                </a:solidFill>
              </a:rPr>
              <a:t>:    </a:t>
            </a:r>
            <a:r>
              <a:rPr lang="en-US" dirty="0"/>
              <a:t>v=n  -&gt; </a:t>
            </a:r>
            <a:r>
              <a:rPr lang="en-US" dirty="0">
                <a:solidFill>
                  <a:srgbClr val="C00000"/>
                </a:solidFill>
              </a:rPr>
              <a:t> v={n+1, n-1, 0}</a:t>
            </a:r>
          </a:p>
          <a:p>
            <a:pPr marL="0" indent="0">
              <a:buNone/>
            </a:pPr>
            <a:endParaRPr lang="en-US" sz="1500" b="0" dirty="0" smtClean="0"/>
          </a:p>
          <a:p>
            <a:pPr marL="0" indent="0">
              <a:buNone/>
            </a:pPr>
            <a:r>
              <a:rPr lang="en-US" dirty="0" smtClean="0">
                <a:solidFill>
                  <a:schemeClr val="accent2"/>
                </a:solidFill>
              </a:rPr>
              <a:t>Return Value:    </a:t>
            </a:r>
            <a:r>
              <a:rPr lang="en-US" dirty="0" smtClean="0"/>
              <a:t>return v  -&gt;  </a:t>
            </a:r>
            <a:r>
              <a:rPr lang="en-US" dirty="0" smtClean="0">
                <a:solidFill>
                  <a:srgbClr val="C00000"/>
                </a:solidFill>
              </a:rPr>
              <a:t>return ?v</a:t>
            </a:r>
          </a:p>
          <a:p>
            <a:pPr marL="0" indent="0">
              <a:buNone/>
            </a:pPr>
            <a:endParaRPr lang="en-US" b="0" dirty="0" smtClean="0"/>
          </a:p>
          <a:p>
            <a:pPr marL="0" indent="0">
              <a:buNone/>
            </a:pPr>
            <a:r>
              <a:rPr lang="en-US" dirty="0" smtClean="0">
                <a:solidFill>
                  <a:srgbClr val="00B050"/>
                </a:solidFill>
              </a:rPr>
              <a:t>Key Idea: </a:t>
            </a:r>
            <a:r>
              <a:rPr lang="en-US" sz="2200" dirty="0" smtClean="0"/>
              <a:t>Finding minimal set of such changes that convert a buggy solution into a correct one is phrased as a sketch problem. </a:t>
            </a:r>
            <a:endParaRPr lang="en-US" sz="2200" b="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46175" y="304800"/>
            <a:ext cx="8809896" cy="609600"/>
          </a:xfrm>
        </p:spPr>
        <p:txBody>
          <a:bodyPr/>
          <a:lstStyle/>
          <a:p>
            <a:r>
              <a:rPr lang="en-US" dirty="0" smtClean="0"/>
              <a:t>Correction Model for Programming Assignments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61531" y="6204762"/>
            <a:ext cx="89945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900" dirty="0" smtClean="0">
                <a:solidFill>
                  <a:srgbClr val="C00000"/>
                </a:solidFill>
              </a:rPr>
              <a:t>Reference: </a:t>
            </a:r>
            <a:r>
              <a:rPr lang="en-US" sz="1900" i="1" dirty="0">
                <a:solidFill>
                  <a:srgbClr val="C00000"/>
                </a:solidFill>
              </a:rPr>
              <a:t>Automated Feedback Generation for Introductory Programming </a:t>
            </a:r>
            <a:r>
              <a:rPr lang="en-US" sz="1900" i="1" dirty="0" smtClean="0">
                <a:solidFill>
                  <a:srgbClr val="C00000"/>
                </a:solidFill>
              </a:rPr>
              <a:t>Assignments</a:t>
            </a:r>
            <a:r>
              <a:rPr lang="en-US" sz="1900" dirty="0" smtClean="0">
                <a:solidFill>
                  <a:srgbClr val="C00000"/>
                </a:solidFill>
              </a:rPr>
              <a:t>; PLDI 2013; Singh, Gulwani, Solar-</a:t>
            </a:r>
            <a:r>
              <a:rPr lang="en-US" sz="1900" dirty="0" err="1" smtClean="0">
                <a:solidFill>
                  <a:srgbClr val="C00000"/>
                </a:solidFill>
              </a:rPr>
              <a:t>Lezama</a:t>
            </a:r>
            <a:endParaRPr lang="en-US" sz="1900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340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Array Reverse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05714"/>
            <a:ext cx="432435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12244"/>
            <a:ext cx="4066101" cy="3581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Oval 7"/>
          <p:cNvSpPr/>
          <p:nvPr/>
        </p:nvSpPr>
        <p:spPr>
          <a:xfrm>
            <a:off x="1608080" y="2742606"/>
            <a:ext cx="662689" cy="322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2255004" y="2722507"/>
            <a:ext cx="1302610" cy="3586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895459" y="4012190"/>
            <a:ext cx="10108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= 1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34024" y="4462946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i</a:t>
            </a:r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 &lt;= </a:t>
            </a:r>
            <a:r>
              <a:rPr lang="en-US" b="1" dirty="0" err="1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a.Length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12" name="Curved Connector 11"/>
          <p:cNvCxnSpPr>
            <a:stCxn id="8" idx="4"/>
            <a:endCxn id="10" idx="0"/>
          </p:cNvCxnSpPr>
          <p:nvPr/>
        </p:nvCxnSpPr>
        <p:spPr>
          <a:xfrm rot="16200000" flipH="1">
            <a:off x="1696754" y="3308060"/>
            <a:ext cx="946800" cy="461459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urved Connector 12"/>
          <p:cNvCxnSpPr>
            <a:stCxn id="9" idx="4"/>
            <a:endCxn id="11" idx="0"/>
          </p:cNvCxnSpPr>
          <p:nvPr/>
        </p:nvCxnSpPr>
        <p:spPr>
          <a:xfrm rot="16200000" flipH="1">
            <a:off x="2313368" y="3674097"/>
            <a:ext cx="1381790" cy="195908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/>
          <p:cNvSpPr/>
          <p:nvPr/>
        </p:nvSpPr>
        <p:spPr>
          <a:xfrm>
            <a:off x="5260424" y="4261794"/>
            <a:ext cx="777769" cy="3833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5702133" y="3402678"/>
            <a:ext cx="1439645" cy="37950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/>
          <p:cNvSpPr txBox="1"/>
          <p:nvPr/>
        </p:nvSpPr>
        <p:spPr>
          <a:xfrm>
            <a:off x="5579335" y="5607718"/>
            <a:ext cx="11548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--back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604024" y="4331059"/>
            <a:ext cx="21363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nsolas" pitchFamily="49" charset="0"/>
                <a:ea typeface="Tahoma" pitchFamily="34" charset="0"/>
                <a:cs typeface="Consolas" pitchFamily="49" charset="0"/>
              </a:rPr>
              <a:t>front &lt;= back</a:t>
            </a:r>
            <a:endParaRPr lang="en-US" b="1" dirty="0">
              <a:solidFill>
                <a:srgbClr val="FF0000"/>
              </a:solidFill>
              <a:latin typeface="Consolas" pitchFamily="49" charset="0"/>
              <a:ea typeface="Tahoma" pitchFamily="34" charset="0"/>
              <a:cs typeface="Consolas" pitchFamily="49" charset="0"/>
            </a:endParaRPr>
          </a:p>
        </p:txBody>
      </p:sp>
      <p:cxnSp>
        <p:nvCxnSpPr>
          <p:cNvPr id="30" name="Curved Connector 29"/>
          <p:cNvCxnSpPr>
            <a:stCxn id="26" idx="4"/>
            <a:endCxn id="28" idx="0"/>
          </p:cNvCxnSpPr>
          <p:nvPr/>
        </p:nvCxnSpPr>
        <p:spPr>
          <a:xfrm rot="16200000" flipH="1">
            <a:off x="5421749" y="4872711"/>
            <a:ext cx="962567" cy="507446"/>
          </a:xfrm>
          <a:prstGeom prst="curvedConnector3">
            <a:avLst>
              <a:gd name="adj1" fmla="val 50000"/>
            </a:avLst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urved Connector 30"/>
          <p:cNvCxnSpPr>
            <a:stCxn id="27" idx="6"/>
            <a:endCxn id="29" idx="0"/>
          </p:cNvCxnSpPr>
          <p:nvPr/>
        </p:nvCxnSpPr>
        <p:spPr>
          <a:xfrm>
            <a:off x="7141778" y="3592432"/>
            <a:ext cx="530439" cy="738627"/>
          </a:xfrm>
          <a:prstGeom prst="curvedConnector2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98450" y="6673718"/>
            <a:ext cx="88960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endParaRPr lang="en-US" sz="2400" u="sng" dirty="0" smtClean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52639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26" grpId="0" animBg="1"/>
      <p:bldP spid="27" grpId="0" animBg="1"/>
      <p:bldP spid="28" grpId="0"/>
      <p:bldP spid="29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13,365 incorrect attempts for 13 Python problems.</a:t>
            </a:r>
          </a:p>
          <a:p>
            <a:pPr marL="0" indent="0">
              <a:buNone/>
            </a:pPr>
            <a:r>
              <a:rPr lang="en-US" dirty="0" smtClean="0"/>
              <a:t>(obtained from Introductory Programming course at MIT and its MOOC version on the </a:t>
            </a:r>
            <a:r>
              <a:rPr lang="en-US" dirty="0" err="1" smtClean="0"/>
              <a:t>EdX</a:t>
            </a:r>
            <a:r>
              <a:rPr lang="en-US" dirty="0" smtClean="0"/>
              <a:t> platform)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Average time for feedback = 10 </a:t>
            </a:r>
            <a:r>
              <a:rPr lang="en-US" dirty="0" smtClean="0"/>
              <a:t>seconds</a:t>
            </a:r>
          </a:p>
          <a:p>
            <a:r>
              <a:rPr lang="en-US" dirty="0" smtClean="0"/>
              <a:t>Feedback generated for 64% of those attempts.</a:t>
            </a:r>
          </a:p>
          <a:p>
            <a:r>
              <a:rPr lang="en-US" dirty="0" smtClean="0"/>
              <a:t>Reasons for failure to generate feedback</a:t>
            </a:r>
          </a:p>
          <a:p>
            <a:pPr lvl="1"/>
            <a:r>
              <a:rPr lang="en-US" dirty="0" smtClean="0"/>
              <a:t>Completely incorrect solutions</a:t>
            </a:r>
          </a:p>
          <a:p>
            <a:pPr lvl="1"/>
            <a:r>
              <a:rPr lang="en-US" dirty="0" smtClean="0"/>
              <a:t>Big conceptual errors</a:t>
            </a:r>
          </a:p>
          <a:p>
            <a:pPr lvl="1"/>
            <a:r>
              <a:rPr lang="en-US" dirty="0" smtClean="0"/>
              <a:t>Timeout (4 min)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2819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http://sketch1.csail.mit.edu/python-autofeedback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72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Problem Generation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0966940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13490" y="902159"/>
            <a:ext cx="9042142" cy="5854325"/>
          </a:xfrm>
        </p:spPr>
        <p:txBody>
          <a:bodyPr/>
          <a:lstStyle/>
          <a:p>
            <a:pPr marL="0" indent="0">
              <a:spcBef>
                <a:spcPts val="200"/>
              </a:spcBef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  <a:endParaRPr lang="en-US" u="sng" dirty="0">
              <a:solidFill>
                <a:schemeClr val="accent2"/>
              </a:solidFill>
            </a:endParaRPr>
          </a:p>
          <a:p>
            <a:pPr>
              <a:spcBef>
                <a:spcPts val="200"/>
              </a:spcBef>
            </a:pPr>
            <a:r>
              <a:rPr lang="en-US" dirty="0" smtClean="0"/>
              <a:t>Makes teachers more effective.</a:t>
            </a:r>
          </a:p>
          <a:p>
            <a:pPr lvl="1">
              <a:spcBef>
                <a:spcPts val="200"/>
              </a:spcBef>
            </a:pPr>
            <a:r>
              <a:rPr lang="en-US" dirty="0"/>
              <a:t>S</a:t>
            </a:r>
            <a:r>
              <a:rPr lang="en-US" dirty="0" smtClean="0"/>
              <a:t>aves them time. 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Provides immediate insights on where students are struggling.</a:t>
            </a:r>
          </a:p>
          <a:p>
            <a:pPr>
              <a:spcBef>
                <a:spcPts val="200"/>
              </a:spcBef>
            </a:pPr>
            <a:r>
              <a:rPr lang="en-US" dirty="0" smtClean="0"/>
              <a:t>Can enable rich interactive experience for students.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Generation of hints.</a:t>
            </a:r>
          </a:p>
          <a:p>
            <a:pPr lvl="1">
              <a:spcBef>
                <a:spcPts val="200"/>
              </a:spcBef>
            </a:pPr>
            <a:r>
              <a:rPr lang="en-US" dirty="0" smtClean="0"/>
              <a:t>Pointer to simpler problems depending on kind of mistake.</a:t>
            </a:r>
          </a:p>
          <a:p>
            <a:endParaRPr lang="en-US" sz="500" dirty="0" smtClean="0"/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  <a:r>
              <a:rPr lang="en-US" dirty="0" smtClean="0"/>
              <a:t>:</a:t>
            </a:r>
          </a:p>
          <a:p>
            <a:r>
              <a:rPr lang="en-US" dirty="0" smtClean="0"/>
              <a:t>Procedural Content: Use PBE techniques to learn buggy procedures in a student’s mind.</a:t>
            </a:r>
          </a:p>
          <a:p>
            <a:r>
              <a:rPr lang="en-US" dirty="0" smtClean="0"/>
              <a:t>Conceptual Content: Various feedback metrics</a:t>
            </a:r>
            <a:endParaRPr lang="en-US" dirty="0"/>
          </a:p>
          <a:p>
            <a:pPr lvl="1"/>
            <a:r>
              <a:rPr lang="en-US" dirty="0" smtClean="0"/>
              <a:t>Counterexamples: Inputs on which the solution is not correct.</a:t>
            </a:r>
          </a:p>
          <a:p>
            <a:pPr lvl="1"/>
            <a:r>
              <a:rPr lang="en-US" sz="2000" dirty="0" smtClean="0"/>
              <a:t>Edit distance to a nearest correct solution.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000" dirty="0">
                <a:solidFill>
                  <a:srgbClr val="009900"/>
                </a:solidFill>
              </a:rPr>
              <a:t>Edit distance to the problem description (of a nearest corresponding problem description).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000" dirty="0" smtClean="0">
              <a:solidFill>
                <a:srgbClr val="0099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59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Feedback Synthesis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21876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60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Finite State Automata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94871" y="1023053"/>
            <a:ext cx="872427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dirty="0"/>
              <a:t>Draw a</a:t>
            </a:r>
            <a:r>
              <a:rPr lang="en-US" sz="2200" dirty="0" smtClean="0"/>
              <a:t> </a:t>
            </a:r>
            <a:r>
              <a:rPr lang="en-US" sz="2200" dirty="0"/>
              <a:t>DFA </a:t>
            </a:r>
            <a:r>
              <a:rPr lang="en-US" sz="2200" dirty="0" smtClean="0"/>
              <a:t>that accepts: { </a:t>
            </a:r>
            <a:r>
              <a:rPr lang="en-US" sz="2200" i="1" dirty="0"/>
              <a:t>s</a:t>
            </a:r>
            <a:r>
              <a:rPr lang="en-US" sz="2200" dirty="0"/>
              <a:t> | ‘</a:t>
            </a:r>
            <a:r>
              <a:rPr lang="en-US" sz="2200" i="1" dirty="0" err="1"/>
              <a:t>ab</a:t>
            </a:r>
            <a:r>
              <a:rPr lang="en-US" sz="2200" dirty="0"/>
              <a:t>’ appears in </a:t>
            </a:r>
            <a:r>
              <a:rPr lang="en-US" sz="2200" i="1" dirty="0"/>
              <a:t>s</a:t>
            </a:r>
            <a:r>
              <a:rPr lang="en-US" sz="2200" dirty="0"/>
              <a:t> exactly </a:t>
            </a:r>
            <a:r>
              <a:rPr lang="en-US" sz="2200" i="1" dirty="0"/>
              <a:t>2</a:t>
            </a:r>
            <a:r>
              <a:rPr lang="en-US" sz="2200" dirty="0"/>
              <a:t> times }</a:t>
            </a:r>
          </a:p>
        </p:txBody>
      </p:sp>
      <p:pic>
        <p:nvPicPr>
          <p:cNvPr id="12" name="Picture 11" descr="Screen Shot 2013-05-29 at 11.24.01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3223381"/>
            <a:ext cx="4945673" cy="1004122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157695" y="3164519"/>
            <a:ext cx="389452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/>
              <a:t>Grade:</a:t>
            </a:r>
            <a:r>
              <a:rPr lang="en-US" dirty="0"/>
              <a:t> 6/10</a:t>
            </a:r>
          </a:p>
          <a:p>
            <a:pPr>
              <a:spcBef>
                <a:spcPts val="0"/>
              </a:spcBef>
            </a:pPr>
            <a:r>
              <a:rPr lang="en-US" b="1" dirty="0"/>
              <a:t>Feedback: </a:t>
            </a:r>
            <a:r>
              <a:rPr lang="en-US" dirty="0"/>
              <a:t>The DFA is incorrect on the string ‘</a:t>
            </a:r>
            <a:r>
              <a:rPr lang="en-US" i="1" dirty="0" err="1"/>
              <a:t>ababb</a:t>
            </a:r>
            <a:r>
              <a:rPr lang="en-US" dirty="0"/>
              <a:t>’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47837" y="1490189"/>
            <a:ext cx="35000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9/10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One more state should be made final</a:t>
            </a:r>
          </a:p>
        </p:txBody>
      </p:sp>
      <p:pic>
        <p:nvPicPr>
          <p:cNvPr id="10" name="Picture 9" descr="Screen Shot 2013-05-29 at 11.0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8" y="4710490"/>
            <a:ext cx="4260954" cy="104601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01981" y="4660855"/>
            <a:ext cx="45570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b="1" dirty="0" smtClean="0"/>
              <a:t>Grade:</a:t>
            </a:r>
            <a:r>
              <a:rPr lang="en-US" dirty="0" smtClean="0"/>
              <a:t> 5/10</a:t>
            </a:r>
          </a:p>
          <a:p>
            <a:pPr>
              <a:spcBef>
                <a:spcPts val="0"/>
              </a:spcBef>
            </a:pPr>
            <a:r>
              <a:rPr lang="en-US" b="1" dirty="0" smtClean="0"/>
              <a:t>Feedback: </a:t>
            </a:r>
            <a:r>
              <a:rPr lang="en-US" dirty="0" smtClean="0"/>
              <a:t>The DFA accepts          {</a:t>
            </a:r>
            <a:r>
              <a:rPr lang="en-US" i="1" dirty="0" smtClean="0"/>
              <a:t>s </a:t>
            </a:r>
            <a:r>
              <a:rPr lang="en-US" dirty="0" smtClean="0"/>
              <a:t>| ‘</a:t>
            </a:r>
            <a:r>
              <a:rPr lang="en-US" i="1" dirty="0" err="1"/>
              <a:t>ab</a:t>
            </a:r>
            <a:r>
              <a:rPr lang="en-US" dirty="0"/>
              <a:t>’ appears in </a:t>
            </a:r>
            <a:r>
              <a:rPr lang="en-US" i="1" dirty="0"/>
              <a:t>s</a:t>
            </a:r>
            <a:r>
              <a:rPr lang="en-US" dirty="0"/>
              <a:t> </a:t>
            </a:r>
            <a:r>
              <a:rPr lang="en-US" dirty="0" smtClean="0">
                <a:solidFill>
                  <a:srgbClr val="3366FF"/>
                </a:solidFill>
              </a:rPr>
              <a:t>at least</a:t>
            </a:r>
            <a:r>
              <a:rPr lang="en-US" dirty="0" smtClean="0"/>
              <a:t> </a:t>
            </a:r>
            <a:r>
              <a:rPr lang="en-US" i="1" dirty="0" smtClean="0"/>
              <a:t>2</a:t>
            </a:r>
            <a:r>
              <a:rPr lang="en-US" dirty="0" smtClean="0"/>
              <a:t> times}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419526" y="5754682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3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88058" y="2573320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1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88058" y="4150208"/>
            <a:ext cx="14990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2"/>
                </a:solidFill>
              </a:rPr>
              <a:t>Attempt 2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787655" y="2553858"/>
            <a:ext cx="5626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Edit-distance to a correct solution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567006" y="4159766"/>
            <a:ext cx="3461646" cy="397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counterexamples</a:t>
            </a:r>
            <a:endParaRPr lang="en-US" dirty="0">
              <a:solidFill>
                <a:srgbClr val="0099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061740" y="5820205"/>
            <a:ext cx="65019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9900"/>
                </a:solidFill>
              </a:rPr>
              <a:t>Based on Edit-distance to the problem description</a:t>
            </a:r>
            <a:endParaRPr lang="en-US" dirty="0">
              <a:solidFill>
                <a:srgbClr val="009900"/>
              </a:solidFill>
            </a:endParaRPr>
          </a:p>
        </p:txBody>
      </p:sp>
      <p:cxnSp>
        <p:nvCxnSpPr>
          <p:cNvPr id="27" name="Straight Connector 26"/>
          <p:cNvCxnSpPr/>
          <p:nvPr/>
        </p:nvCxnSpPr>
        <p:spPr bwMode="auto">
          <a:xfrm>
            <a:off x="83528" y="147653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28" name="Picture 27" descr="Screen Shot 2013-05-29 at 11.13.03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22" y="1561262"/>
            <a:ext cx="4945672" cy="865652"/>
          </a:xfrm>
          <a:prstGeom prst="rect">
            <a:avLst/>
          </a:prstGeom>
        </p:spPr>
      </p:pic>
      <p:cxnSp>
        <p:nvCxnSpPr>
          <p:cNvPr id="30" name="Straight Connector 29"/>
          <p:cNvCxnSpPr/>
          <p:nvPr/>
        </p:nvCxnSpPr>
        <p:spPr bwMode="auto">
          <a:xfrm>
            <a:off x="109758" y="3081752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/>
          <p:nvPr/>
        </p:nvCxnSpPr>
        <p:spPr bwMode="auto">
          <a:xfrm>
            <a:off x="109758" y="4609125"/>
            <a:ext cx="8809388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-60403" y="6230285"/>
            <a:ext cx="772037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Reference: </a:t>
            </a:r>
            <a:r>
              <a:rPr lang="en-US" i="1" dirty="0" smtClean="0">
                <a:solidFill>
                  <a:srgbClr val="C00000"/>
                </a:solidFill>
              </a:rPr>
              <a:t>Automated Grading of DFA Constructions,</a:t>
            </a:r>
            <a:r>
              <a:rPr lang="en-US" dirty="0" smtClean="0">
                <a:solidFill>
                  <a:srgbClr val="C00000"/>
                </a:solidFill>
              </a:rPr>
              <a:t> </a:t>
            </a:r>
          </a:p>
          <a:p>
            <a:pPr>
              <a:spcBef>
                <a:spcPts val="0"/>
              </a:spcBef>
            </a:pPr>
            <a:r>
              <a:rPr lang="en-US" dirty="0" smtClean="0">
                <a:solidFill>
                  <a:srgbClr val="C00000"/>
                </a:solidFill>
              </a:rPr>
              <a:t>IJCAI 2013; </a:t>
            </a:r>
            <a:r>
              <a:rPr lang="en-US" dirty="0" err="1" smtClean="0">
                <a:solidFill>
                  <a:srgbClr val="C00000"/>
                </a:solidFill>
              </a:rPr>
              <a:t>Alur</a:t>
            </a:r>
            <a:r>
              <a:rPr lang="en-US" dirty="0" smtClean="0">
                <a:solidFill>
                  <a:srgbClr val="C00000"/>
                </a:solidFill>
              </a:rPr>
              <a:t>, </a:t>
            </a:r>
            <a:r>
              <a:rPr lang="en-US" dirty="0" err="1" smtClean="0">
                <a:solidFill>
                  <a:srgbClr val="C00000"/>
                </a:solidFill>
              </a:rPr>
              <a:t>d’Antoni</a:t>
            </a:r>
            <a:r>
              <a:rPr lang="en-US" dirty="0" smtClean="0">
                <a:solidFill>
                  <a:srgbClr val="C00000"/>
                </a:solidFill>
              </a:rPr>
              <a:t>, Gulwani, Kini, </a:t>
            </a:r>
            <a:r>
              <a:rPr lang="en-US" dirty="0" err="1" smtClean="0">
                <a:solidFill>
                  <a:srgbClr val="C00000"/>
                </a:solidFill>
              </a:rPr>
              <a:t>Viswanathan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42529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4971" y="978110"/>
            <a:ext cx="9099029" cy="50292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dirty="0" smtClean="0"/>
              <a:t>800+ attempts to 6 automata problems (obtained from automata course at UIUC) graded by tool and 2 instructors.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sz="2300" dirty="0" smtClean="0"/>
              <a:t>Out of 131 attempts for one of those problems:</a:t>
            </a:r>
          </a:p>
          <a:p>
            <a:pPr lvl="1"/>
            <a:r>
              <a:rPr lang="en-US" dirty="0" smtClean="0"/>
              <a:t>6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incorrect </a:t>
            </a:r>
            <a:r>
              <a:rPr lang="en-US" dirty="0" smtClean="0"/>
              <a:t>(gave full marks to an incorrect attempt) </a:t>
            </a:r>
          </a:p>
          <a:p>
            <a:pPr lvl="1"/>
            <a:r>
              <a:rPr lang="en-US" dirty="0" smtClean="0"/>
              <a:t>20 attempts: instructors were </a:t>
            </a:r>
            <a:r>
              <a:rPr lang="en-US" dirty="0" smtClean="0">
                <a:solidFill>
                  <a:schemeClr val="accent2"/>
                </a:solidFill>
              </a:rPr>
              <a:t>inconsistent </a:t>
            </a:r>
            <a:r>
              <a:rPr lang="en-US" dirty="0" smtClean="0"/>
              <a:t>(gave different marks to syntactically equivalent attempts)</a:t>
            </a:r>
          </a:p>
          <a:p>
            <a:pPr lvl="1"/>
            <a:r>
              <a:rPr lang="en-US" dirty="0" smtClean="0"/>
              <a:t>34 attempts: &gt;= 3 point discrepancy between instructor and tool; in 20 of those, </a:t>
            </a:r>
            <a:r>
              <a:rPr lang="en-US" dirty="0" smtClean="0">
                <a:solidFill>
                  <a:schemeClr val="accent2"/>
                </a:solidFill>
              </a:rPr>
              <a:t>instructor agreed that tool was more fair</a:t>
            </a:r>
            <a:r>
              <a:rPr lang="en-US" dirty="0" smtClean="0"/>
              <a:t>.</a:t>
            </a:r>
          </a:p>
          <a:p>
            <a:pPr>
              <a:spcBef>
                <a:spcPts val="0"/>
              </a:spcBef>
            </a:pPr>
            <a:r>
              <a:rPr lang="en-US" dirty="0" smtClean="0"/>
              <a:t>More agreement between instructor/tool than instructors. </a:t>
            </a:r>
            <a:endParaRPr lang="en-US" dirty="0"/>
          </a:p>
          <a:p>
            <a:r>
              <a:rPr lang="en-US" dirty="0" smtClean="0"/>
              <a:t>Instructors concluded </a:t>
            </a:r>
            <a:r>
              <a:rPr lang="en-US" dirty="0"/>
              <a:t>that </a:t>
            </a:r>
            <a:r>
              <a:rPr lang="en-US" dirty="0" smtClean="0"/>
              <a:t>tool should be </a:t>
            </a:r>
            <a:r>
              <a:rPr lang="en-US" dirty="0"/>
              <a:t>preferred </a:t>
            </a:r>
            <a:r>
              <a:rPr lang="en-US" dirty="0" smtClean="0"/>
              <a:t>over humans for </a:t>
            </a:r>
            <a:r>
              <a:rPr lang="en-US" dirty="0"/>
              <a:t>consistency &amp; scalability.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Results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-14990" y="6388151"/>
            <a:ext cx="89945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Tool </a:t>
            </a:r>
            <a:r>
              <a:rPr lang="en-US" sz="2400" dirty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accessible at: http://www.automatatutor.com</a:t>
            </a:r>
            <a:r>
              <a:rPr lang="en-US" sz="2400" dirty="0" smtClean="0">
                <a:solidFill>
                  <a:srgbClr val="C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24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44612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-75200" y="1142999"/>
            <a:ext cx="9369671" cy="5307435"/>
          </a:xfrm>
        </p:spPr>
        <p:txBody>
          <a:bodyPr/>
          <a:lstStyle/>
          <a:p>
            <a:r>
              <a:rPr lang="en-US" dirty="0">
                <a:solidFill>
                  <a:schemeClr val="accent2"/>
                </a:solidFill>
              </a:rPr>
              <a:t>Technical Perspective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Aspects:</a:t>
            </a:r>
            <a:r>
              <a:rPr lang="en-US" dirty="0"/>
              <a:t> </a:t>
            </a:r>
            <a:r>
              <a:rPr lang="en-US" dirty="0" smtClean="0"/>
              <a:t>Problem/Solution/Feedback Generation</a:t>
            </a:r>
            <a:endParaRPr lang="en-US" dirty="0"/>
          </a:p>
          <a:p>
            <a:pPr lvl="1"/>
            <a:r>
              <a:rPr lang="en-US" dirty="0">
                <a:solidFill>
                  <a:schemeClr val="accent2"/>
                </a:solidFill>
              </a:rPr>
              <a:t>Domains:</a:t>
            </a:r>
            <a:r>
              <a:rPr lang="en-US" dirty="0"/>
              <a:t> </a:t>
            </a:r>
            <a:r>
              <a:rPr lang="en-US" dirty="0" smtClean="0"/>
              <a:t>Math, </a:t>
            </a:r>
            <a:r>
              <a:rPr lang="en-US" dirty="0"/>
              <a:t>Programming, </a:t>
            </a:r>
            <a:r>
              <a:rPr lang="en-US" dirty="0" smtClean="0"/>
              <a:t>Logic, Language Learning, ...</a:t>
            </a:r>
          </a:p>
          <a:p>
            <a:pPr lvl="1"/>
            <a:endParaRPr lang="en-US" sz="1000" dirty="0"/>
          </a:p>
          <a:p>
            <a:r>
              <a:rPr lang="en-US" dirty="0" smtClean="0">
                <a:solidFill>
                  <a:schemeClr val="accent6"/>
                </a:solidFill>
              </a:rPr>
              <a:t>Inter-disciplinary research area</a:t>
            </a:r>
          </a:p>
          <a:p>
            <a:pPr lvl="1"/>
            <a:r>
              <a:rPr lang="en-US" dirty="0" smtClean="0"/>
              <a:t>Computer-aided Programming techniques</a:t>
            </a:r>
          </a:p>
          <a:p>
            <a:pPr lvl="1"/>
            <a:r>
              <a:rPr lang="en-US" dirty="0"/>
              <a:t>Natural language processing (for word problems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Machine learning (leverage large amounts of student data)</a:t>
            </a:r>
          </a:p>
          <a:p>
            <a:pPr lvl="1"/>
            <a:r>
              <a:rPr lang="en-US" dirty="0" smtClean="0"/>
              <a:t>HCI (leverage large populations of students and teachers) </a:t>
            </a:r>
          </a:p>
          <a:p>
            <a:pPr lvl="1"/>
            <a:endParaRPr lang="en-US" sz="1000" dirty="0"/>
          </a:p>
          <a:p>
            <a:r>
              <a:rPr lang="en-US" dirty="0">
                <a:solidFill>
                  <a:schemeClr val="accent2"/>
                </a:solidFill>
              </a:rPr>
              <a:t>Value Proposition: </a:t>
            </a:r>
          </a:p>
          <a:p>
            <a:pPr lvl="1"/>
            <a:r>
              <a:rPr lang="en-US" dirty="0">
                <a:solidFill>
                  <a:schemeClr val="accent2"/>
                </a:solidFill>
              </a:rPr>
              <a:t>Short term: </a:t>
            </a:r>
            <a:r>
              <a:rPr lang="en-US" dirty="0" smtClean="0"/>
              <a:t>Improve Education (personalized + interactive)</a:t>
            </a:r>
            <a:endParaRPr lang="en-US" dirty="0"/>
          </a:p>
          <a:p>
            <a:pPr lvl="1"/>
            <a:r>
              <a:rPr lang="en-US" dirty="0">
                <a:solidFill>
                  <a:schemeClr val="accent2"/>
                </a:solidFill>
              </a:rPr>
              <a:t>Long Term:</a:t>
            </a:r>
            <a:r>
              <a:rPr lang="en-US" dirty="0"/>
              <a:t> Ultra-intelligent computer, Model of human mind</a:t>
            </a:r>
            <a:r>
              <a:rPr lang="en-US" dirty="0" smtClean="0"/>
              <a:t>,</a:t>
            </a:r>
          </a:p>
          <a:p>
            <a:pPr marL="457200" lvl="1" indent="0">
              <a:buNone/>
            </a:pPr>
            <a:r>
              <a:rPr lang="en-US" dirty="0" smtClean="0"/>
              <a:t>    Inter-stellar </a:t>
            </a:r>
            <a:r>
              <a:rPr lang="en-US" dirty="0"/>
              <a:t>travel </a:t>
            </a:r>
            <a:r>
              <a:rPr lang="en-US" dirty="0">
                <a:sym typeface="Wingdings" pitchFamily="2" charset="2"/>
              </a:rPr>
              <a:t></a:t>
            </a:r>
            <a:endParaRPr lang="en-US" dirty="0"/>
          </a:p>
          <a:p>
            <a:pPr lvl="1"/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62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Computer Aided Education: 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68646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036320"/>
            <a:ext cx="8571452" cy="5516880"/>
          </a:xfrm>
        </p:spPr>
        <p:txBody>
          <a:bodyPr/>
          <a:lstStyle/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Motivation</a:t>
            </a:r>
          </a:p>
          <a:p>
            <a:r>
              <a:rPr lang="en-US" sz="2200" dirty="0" smtClean="0"/>
              <a:t>Problems similar to a given problem.</a:t>
            </a:r>
          </a:p>
          <a:p>
            <a:pPr lvl="1"/>
            <a:r>
              <a:rPr lang="en-US" dirty="0" smtClean="0"/>
              <a:t>Avoid copyright issues</a:t>
            </a:r>
          </a:p>
          <a:p>
            <a:pPr lvl="1"/>
            <a:r>
              <a:rPr lang="en-US" dirty="0" smtClean="0"/>
              <a:t>Prevent cheating </a:t>
            </a:r>
            <a:r>
              <a:rPr lang="en-US" dirty="0"/>
              <a:t>in </a:t>
            </a:r>
            <a:r>
              <a:rPr lang="en-US" dirty="0" smtClean="0"/>
              <a:t>MOOCs (Unsynchronized instruction)</a:t>
            </a:r>
            <a:endParaRPr lang="en-US" dirty="0"/>
          </a:p>
          <a:p>
            <a:r>
              <a:rPr lang="en-US" sz="2200" dirty="0" smtClean="0"/>
              <a:t>Problems </a:t>
            </a:r>
            <a:r>
              <a:rPr lang="en-US" sz="2200" dirty="0"/>
              <a:t>of a given difficulty level and </a:t>
            </a:r>
            <a:r>
              <a:rPr lang="en-US" sz="2200" dirty="0" smtClean="0"/>
              <a:t>concept usage.</a:t>
            </a:r>
            <a:endParaRPr lang="en-US" sz="2200" dirty="0"/>
          </a:p>
          <a:p>
            <a:pPr lvl="1"/>
            <a:r>
              <a:rPr lang="en-US" dirty="0"/>
              <a:t>Generate progressions </a:t>
            </a:r>
            <a:endParaRPr lang="en-US" dirty="0" smtClean="0"/>
          </a:p>
          <a:p>
            <a:pPr lvl="1"/>
            <a:r>
              <a:rPr lang="en-US" dirty="0" smtClean="0"/>
              <a:t>Generate </a:t>
            </a:r>
            <a:r>
              <a:rPr lang="en-US" dirty="0"/>
              <a:t>personalized </a:t>
            </a:r>
            <a:r>
              <a:rPr lang="en-US" dirty="0" smtClean="0"/>
              <a:t>workflows</a:t>
            </a:r>
          </a:p>
          <a:p>
            <a:pPr marL="0" indent="0">
              <a:buNone/>
            </a:pPr>
            <a:endParaRPr lang="en-US" dirty="0" smtClean="0">
              <a:solidFill>
                <a:srgbClr val="008000"/>
              </a:solidFill>
            </a:endParaRPr>
          </a:p>
          <a:p>
            <a:pPr marL="0" indent="0">
              <a:buNone/>
            </a:pPr>
            <a:r>
              <a:rPr lang="en-US" u="sng" dirty="0" smtClean="0">
                <a:solidFill>
                  <a:schemeClr val="accent2"/>
                </a:solidFill>
              </a:rPr>
              <a:t>Key Ideas</a:t>
            </a:r>
          </a:p>
          <a:p>
            <a:pPr marL="400050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rgbClr val="009900"/>
                </a:solidFill>
              </a:rPr>
              <a:t>Procedural Content: Test input generation techniques</a:t>
            </a:r>
          </a:p>
          <a:p>
            <a:pPr marL="400050"/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263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6341"/>
              </p:ext>
            </p:extLst>
          </p:nvPr>
        </p:nvGraphicFramePr>
        <p:xfrm>
          <a:off x="360700" y="963120"/>
          <a:ext cx="3920182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Progressions; CHI 2013; Andersen, Gulwani, </a:t>
            </a:r>
            <a:r>
              <a:rPr lang="en-US" sz="1800" dirty="0" err="1" smtClean="0">
                <a:solidFill>
                  <a:srgbClr val="C00000"/>
                </a:solidFill>
              </a:rPr>
              <a:t>Popovic</a:t>
            </a:r>
            <a:r>
              <a:rPr lang="en-US" sz="1800" dirty="0" smtClean="0">
                <a:solidFill>
                  <a:srgbClr val="C00000"/>
                </a:solidFill>
              </a:rPr>
              <a:t>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093629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40" y="3872060"/>
            <a:ext cx="7179217" cy="2507223"/>
          </a:xfrm>
          <a:prstGeom prst="rect">
            <a:avLst/>
          </a:prstGeom>
        </p:spPr>
      </p:pic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60894322"/>
              </p:ext>
            </p:extLst>
          </p:nvPr>
        </p:nvGraphicFramePr>
        <p:xfrm>
          <a:off x="360700" y="963120"/>
          <a:ext cx="6519071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0182"/>
                <a:gridCol w="2598889"/>
              </a:tblGrid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Concept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Trace Characteristic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digit addition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Multiple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digit w/o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LL+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Single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Two single carries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(LC) L+ (LC)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Double</a:t>
                      </a:r>
                      <a:r>
                        <a:rPr lang="en-US" baseline="0" dirty="0" smtClean="0"/>
                        <a:t>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(LCLC)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Triple carry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(LCLCLCLC)</a:t>
                      </a:r>
                      <a:r>
                        <a:rPr lang="en-US" baseline="0" dirty="0" smtClean="0"/>
                        <a:t> L*</a:t>
                      </a:r>
                      <a:endParaRPr lang="en-US" dirty="0"/>
                    </a:p>
                  </a:txBody>
                  <a:tcPr/>
                </a:tc>
              </a:tr>
              <a:tr h="356568">
                <a:tc>
                  <a:txBody>
                    <a:bodyPr/>
                    <a:lstStyle/>
                    <a:p>
                      <a:r>
                        <a:rPr lang="en-US" dirty="0" smtClean="0"/>
                        <a:t>Extra digit in </a:t>
                      </a:r>
                      <a:r>
                        <a:rPr lang="en-US" dirty="0" err="1" smtClean="0"/>
                        <a:t>i</a:t>
                      </a:r>
                      <a:r>
                        <a:rPr lang="en-US" dirty="0" smtClean="0"/>
                        <a:t>/p</a:t>
                      </a:r>
                      <a:r>
                        <a:rPr lang="en-US" baseline="0" dirty="0" smtClean="0"/>
                        <a:t> &amp; new digit in </a:t>
                      </a:r>
                      <a:r>
                        <a:rPr lang="en-US" dirty="0" smtClean="0"/>
                        <a:t>o/p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L* CLDCE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5D07661B-1E0D-4001-BF89-AF1DFB53F90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Problem Generation: Addition Procedure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-60180" y="6263276"/>
            <a:ext cx="914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</a:pPr>
            <a:r>
              <a:rPr lang="en-US" sz="1800" dirty="0" smtClean="0">
                <a:solidFill>
                  <a:srgbClr val="C00000"/>
                </a:solidFill>
              </a:rPr>
              <a:t>Reference: A </a:t>
            </a:r>
            <a:r>
              <a:rPr lang="en-US" sz="1800" dirty="0">
                <a:solidFill>
                  <a:srgbClr val="C00000"/>
                </a:solidFill>
              </a:rPr>
              <a:t>Trace-based Framework for Analyzing and </a:t>
            </a:r>
            <a:r>
              <a:rPr lang="en-US" sz="1800" dirty="0" smtClean="0">
                <a:solidFill>
                  <a:srgbClr val="C00000"/>
                </a:solidFill>
              </a:rPr>
              <a:t>Synthesizing</a:t>
            </a:r>
            <a:r>
              <a:rPr lang="en-US" sz="1800" dirty="0">
                <a:solidFill>
                  <a:srgbClr val="C00000"/>
                </a:solidFill>
              </a:rPr>
              <a:t> </a:t>
            </a:r>
            <a:r>
              <a:rPr lang="en-US" sz="1800" dirty="0" smtClean="0">
                <a:solidFill>
                  <a:srgbClr val="C00000"/>
                </a:solidFill>
              </a:rPr>
              <a:t>Educational Progressions; CHI 2013; Andersen, Gulwani, </a:t>
            </a:r>
            <a:r>
              <a:rPr lang="en-US" sz="1800" dirty="0" err="1" smtClean="0">
                <a:solidFill>
                  <a:srgbClr val="C00000"/>
                </a:solidFill>
              </a:rPr>
              <a:t>Popovic</a:t>
            </a:r>
            <a:r>
              <a:rPr lang="en-US" sz="1800" dirty="0" smtClean="0">
                <a:solidFill>
                  <a:srgbClr val="C00000"/>
                </a:solidFill>
              </a:rPr>
              <a:t>.</a:t>
            </a:r>
            <a:endParaRPr lang="en-US" sz="1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18476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EFAULTFONTSIZE" val="10"/>
  <p:tag name="DEFAULTWIDTH" val="354"/>
  <p:tag name="DEFAULTHEIGHT" val="200"/>
  <p:tag name="FIRSTSUMITG@PR10562AXNJXY5K9" val="3079"/>
  <p:tag name="FIRSTSUMITG@PWS13125SVWXY5K9" val="3113"/>
  <p:tag name="FIRSTSUMITG@YFGYMLOFUVWXY5M7" val="3493"/>
  <p:tag name="FIRSTSUMITG@OMKLSHNFUVWYY57I" val="4026"/>
  <p:tag name="DEFAULTDISPLAYSOURCE" val="\documentclass{article}\pagestyle{empty}&#10;\begin{document}&#10;&#10;\end{document}&#10;"/>
  <p:tag name="EMBEDFONTS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6.7|20.2|42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2|9|3.6|2.7|3.2|4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3|4|3.9|2.3|4.5|1.4|0.4|0.4|0.5|2.4|4.6|2.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14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fault Design 1">
    <a:dk1>
      <a:srgbClr val="000000"/>
    </a:dk1>
    <a:lt1>
      <a:srgbClr val="FFFFFF"/>
    </a:lt1>
    <a:dk2>
      <a:srgbClr val="000000"/>
    </a:dk2>
    <a:lt2>
      <a:srgbClr val="808080"/>
    </a:lt2>
    <a:accent1>
      <a:srgbClr val="00CC99"/>
    </a:accent1>
    <a:accent2>
      <a:srgbClr val="3333CC"/>
    </a:accent2>
    <a:accent3>
      <a:srgbClr val="FFFFFF"/>
    </a:accent3>
    <a:accent4>
      <a:srgbClr val="000000"/>
    </a:accent4>
    <a:accent5>
      <a:srgbClr val="AAE2CA"/>
    </a:accent5>
    <a:accent6>
      <a:srgbClr val="2D2DB9"/>
    </a:accent6>
    <a:hlink>
      <a:srgbClr val="CCCCFF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109434</TotalTime>
  <Words>3313</Words>
  <Application>Microsoft Office PowerPoint</Application>
  <PresentationFormat>On-screen Show (4:3)</PresentationFormat>
  <Paragraphs>920</Paragraphs>
  <Slides>63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63</vt:i4>
      </vt:variant>
    </vt:vector>
  </HeadingPairs>
  <TitlesOfParts>
    <vt:vector size="76" baseType="lpstr">
      <vt:lpstr>Comic Sans MS</vt:lpstr>
      <vt:lpstr>Wingdings</vt:lpstr>
      <vt:lpstr>Calibri</vt:lpstr>
      <vt:lpstr>Symbol</vt:lpstr>
      <vt:lpstr>MT Extra</vt:lpstr>
      <vt:lpstr>cmsy10</vt:lpstr>
      <vt:lpstr>Times New Roman</vt:lpstr>
      <vt:lpstr>Consolas</vt:lpstr>
      <vt:lpstr>Tahoma</vt:lpstr>
      <vt:lpstr>Gill Sans MT</vt:lpstr>
      <vt:lpstr>Cambria Math</vt:lpstr>
      <vt:lpstr>Default Design</vt:lpstr>
      <vt:lpstr>2_Default Design</vt:lpstr>
      <vt:lpstr>PowerPoint Presentation</vt:lpstr>
      <vt:lpstr>Reference</vt:lpstr>
      <vt:lpstr>Example-based Learning</vt:lpstr>
      <vt:lpstr>Computer-aided Education</vt:lpstr>
      <vt:lpstr>Content Classification</vt:lpstr>
      <vt:lpstr>Problem Generation</vt:lpstr>
      <vt:lpstr>Problem Generation</vt:lpstr>
      <vt:lpstr>Problem Generation: Addition Procedure</vt:lpstr>
      <vt:lpstr>Problem Generation: Addition Procedure</vt:lpstr>
      <vt:lpstr>Problem Generation: Addition Procedure</vt:lpstr>
      <vt:lpstr>Problem Generation</vt:lpstr>
      <vt:lpstr>Trigonometry Problem</vt:lpstr>
      <vt:lpstr>Trigonometry Problem</vt:lpstr>
      <vt:lpstr>Limits/Series Problem</vt:lpstr>
      <vt:lpstr>Integration Problem</vt:lpstr>
      <vt:lpstr>Determinant Problem</vt:lpstr>
      <vt:lpstr>Randomized Identity Testing</vt:lpstr>
      <vt:lpstr>Problem Generation</vt:lpstr>
      <vt:lpstr>Problem Generation: Sentence Completion</vt:lpstr>
      <vt:lpstr>Problem Generation</vt:lpstr>
      <vt:lpstr>Natural Deduction</vt:lpstr>
      <vt:lpstr>Similar Problem Generation: Natural Deduction</vt:lpstr>
      <vt:lpstr>Parameterized Problem Generation: Natural Deduction</vt:lpstr>
      <vt:lpstr>Solution Generation</vt:lpstr>
      <vt:lpstr>Solution Generation</vt:lpstr>
      <vt:lpstr>Solution Generation: GCF Computation</vt:lpstr>
      <vt:lpstr>Solution Generation</vt:lpstr>
      <vt:lpstr>Ruler/Compass based Geometry Constructions</vt:lpstr>
      <vt:lpstr>Other Examples of Geometry Constructions</vt:lpstr>
      <vt:lpstr>A Geometry Construction is a straight-line program!</vt:lpstr>
      <vt:lpstr>Example: Geometry Program</vt:lpstr>
      <vt:lpstr>Specification for Geometry Constructions</vt:lpstr>
      <vt:lpstr>Idea 1: Search using random concrete models</vt:lpstr>
      <vt:lpstr>Idea 2: Use high-level abstractions to reduce size</vt:lpstr>
      <vt:lpstr>PowerPoint Presentation</vt:lpstr>
      <vt:lpstr>Feedback Generation</vt:lpstr>
      <vt:lpstr>Feedback Generation for Procedural Problems</vt:lpstr>
      <vt:lpstr>Feedback Generation</vt:lpstr>
      <vt:lpstr>Counterexample based Feedback: PexForFun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Buggy Program for Array Reverse</vt:lpstr>
      <vt:lpstr>Counterexamples are not sufficient!</vt:lpstr>
      <vt:lpstr>Feedback Generation</vt:lpstr>
      <vt:lpstr>Correction Model for Programming Assignments</vt:lpstr>
      <vt:lpstr>Array Reverse</vt:lpstr>
      <vt:lpstr>Experimental Results</vt:lpstr>
      <vt:lpstr>Feedback Synthesis</vt:lpstr>
      <vt:lpstr>Finite State Automata</vt:lpstr>
      <vt:lpstr>Experimental Results</vt:lpstr>
      <vt:lpstr>Computer Aided Education: Conclusion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Sumit Gulwani</cp:lastModifiedBy>
  <cp:revision>6641</cp:revision>
  <cp:lastPrinted>2011-01-25T02:43:07Z</cp:lastPrinted>
  <dcterms:created xsi:type="dcterms:W3CDTF">1601-01-01T00:00:00Z</dcterms:created>
  <dcterms:modified xsi:type="dcterms:W3CDTF">2013-12-31T10:34:49Z</dcterms:modified>
</cp:coreProperties>
</file>