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57" r:id="rId3"/>
    <p:sldId id="283" r:id="rId4"/>
    <p:sldId id="265" r:id="rId5"/>
    <p:sldId id="303" r:id="rId6"/>
    <p:sldId id="285" r:id="rId7"/>
    <p:sldId id="314" r:id="rId8"/>
    <p:sldId id="291" r:id="rId9"/>
    <p:sldId id="289" r:id="rId10"/>
    <p:sldId id="292" r:id="rId11"/>
    <p:sldId id="293" r:id="rId12"/>
    <p:sldId id="298" r:id="rId13"/>
    <p:sldId id="278" r:id="rId14"/>
    <p:sldId id="313" r:id="rId15"/>
    <p:sldId id="259" r:id="rId16"/>
    <p:sldId id="305" r:id="rId17"/>
    <p:sldId id="311" r:id="rId18"/>
    <p:sldId id="297" r:id="rId19"/>
    <p:sldId id="315" r:id="rId20"/>
    <p:sldId id="306" r:id="rId21"/>
    <p:sldId id="299" r:id="rId22"/>
    <p:sldId id="307" r:id="rId23"/>
    <p:sldId id="261" r:id="rId24"/>
    <p:sldId id="308" r:id="rId25"/>
    <p:sldId id="268" r:id="rId26"/>
    <p:sldId id="310" r:id="rId27"/>
    <p:sldId id="309" r:id="rId28"/>
    <p:sldId id="273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410A357-660C-4EB0-854B-E026760EA326}">
          <p14:sldIdLst>
            <p14:sldId id="256"/>
            <p14:sldId id="257"/>
            <p14:sldId id="283"/>
            <p14:sldId id="265"/>
            <p14:sldId id="303"/>
            <p14:sldId id="285"/>
            <p14:sldId id="314"/>
            <p14:sldId id="291"/>
            <p14:sldId id="289"/>
            <p14:sldId id="292"/>
            <p14:sldId id="293"/>
            <p14:sldId id="298"/>
            <p14:sldId id="278"/>
            <p14:sldId id="313"/>
            <p14:sldId id="259"/>
            <p14:sldId id="305"/>
            <p14:sldId id="311"/>
            <p14:sldId id="297"/>
            <p14:sldId id="315"/>
            <p14:sldId id="306"/>
            <p14:sldId id="299"/>
            <p14:sldId id="307"/>
            <p14:sldId id="261"/>
            <p14:sldId id="308"/>
            <p14:sldId id="268"/>
            <p14:sldId id="310"/>
            <p14:sldId id="309"/>
            <p14:sldId id="27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7989" autoAdjust="0"/>
    <p:restoredTop sz="94136"/>
  </p:normalViewPr>
  <p:slideViewPr>
    <p:cSldViewPr snapToGrid="0">
      <p:cViewPr varScale="1">
        <p:scale>
          <a:sx n="253" d="100"/>
          <a:sy n="253" d="100"/>
        </p:scale>
        <p:origin x="283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47B8D2-29CF-BB4C-994C-C7F67EAB85BD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B3F58F-C07A-124C-A417-6149B30EA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361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the number of input videos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increases for each query. Further, query optimization ensures the most efficient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cluster resource utilization in terms of processing time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3F58F-C07A-124C-A417-6149B30EA86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72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C0DD-0285-4DE3-A7C3-032D94991B6D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28D8-F760-4EBA-82B8-D4C7700AE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989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C0DD-0285-4DE3-A7C3-032D94991B6D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28D8-F760-4EBA-82B8-D4C7700AE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613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C0DD-0285-4DE3-A7C3-032D94991B6D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28D8-F760-4EBA-82B8-D4C7700AE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702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C0DD-0285-4DE3-A7C3-032D94991B6D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28D8-F760-4EBA-82B8-D4C7700AE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057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C0DD-0285-4DE3-A7C3-032D94991B6D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28D8-F760-4EBA-82B8-D4C7700AE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015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C0DD-0285-4DE3-A7C3-032D94991B6D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28D8-F760-4EBA-82B8-D4C7700AE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858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C0DD-0285-4DE3-A7C3-032D94991B6D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28D8-F760-4EBA-82B8-D4C7700AE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877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C0DD-0285-4DE3-A7C3-032D94991B6D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28D8-F760-4EBA-82B8-D4C7700AE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413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C0DD-0285-4DE3-A7C3-032D94991B6D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28D8-F760-4EBA-82B8-D4C7700AE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60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C0DD-0285-4DE3-A7C3-032D94991B6D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28D8-F760-4EBA-82B8-D4C7700AE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31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C0DD-0285-4DE3-A7C3-032D94991B6D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28D8-F760-4EBA-82B8-D4C7700AE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844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BC0DD-0285-4DE3-A7C3-032D94991B6D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428D8-F760-4EBA-82B8-D4C7700AE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025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if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if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244997"/>
            <a:ext cx="6858000" cy="1790700"/>
          </a:xfrm>
        </p:spPr>
        <p:txBody>
          <a:bodyPr>
            <a:noAutofit/>
          </a:bodyPr>
          <a:lstStyle/>
          <a:p>
            <a:r>
              <a:rPr lang="en-US" sz="3600" dirty="0"/>
              <a:t> </a:t>
            </a:r>
            <a:r>
              <a:rPr lang="en-US" sz="3200" dirty="0"/>
              <a:t>A Relational Platform for Efficient Large-Scale Video Analytics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525838"/>
            <a:ext cx="6858000" cy="709278"/>
          </a:xfrm>
        </p:spPr>
        <p:txBody>
          <a:bodyPr/>
          <a:lstStyle/>
          <a:p>
            <a:r>
              <a:rPr lang="en-US" dirty="0"/>
              <a:t>Yao Lu, Aakanksha Chowdhery, Srikanth Kandula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510" y="4068604"/>
            <a:ext cx="1602043" cy="16020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1862" y="4069794"/>
            <a:ext cx="1605464" cy="16054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113" y="6069167"/>
            <a:ext cx="2730951" cy="58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098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44520" y="518884"/>
            <a:ext cx="8208321" cy="560618"/>
          </a:xfrm>
        </p:spPr>
        <p:txBody>
          <a:bodyPr>
            <a:noAutofit/>
          </a:bodyPr>
          <a:lstStyle/>
          <a:p>
            <a:r>
              <a:rPr lang="en-US" sz="2800" dirty="0"/>
              <a:t>Reducers operate over groups of rows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2221" y="1079502"/>
            <a:ext cx="7886700" cy="5778497"/>
          </a:xfrm>
        </p:spPr>
        <p:txBody>
          <a:bodyPr>
            <a:normAutofit/>
          </a:bodyPr>
          <a:lstStyle/>
          <a:p>
            <a:pPr lvl="1" defTabSz="2278979">
              <a:lnSpc>
                <a:spcPct val="125000"/>
              </a:lnSpc>
              <a:spcBef>
                <a:spcPts val="0"/>
              </a:spcBef>
            </a:pPr>
            <a:endParaRPr lang="en-US" sz="105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 defTabSz="2278979">
              <a:lnSpc>
                <a:spcPct val="125000"/>
              </a:lnSpc>
              <a:spcBef>
                <a:spcPts val="0"/>
              </a:spcBef>
              <a:buNone/>
            </a:pP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914400" lvl="2" indent="0" defTabSz="2278979">
              <a:lnSpc>
                <a:spcPct val="125000"/>
              </a:lnSpc>
              <a:spcBef>
                <a:spcPts val="0"/>
              </a:spcBef>
              <a:buNone/>
            </a:pPr>
            <a:endParaRPr lang="en-US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2278979">
              <a:lnSpc>
                <a:spcPct val="125000"/>
              </a:lnSpc>
              <a:spcBef>
                <a:spcPts val="0"/>
              </a:spcBef>
            </a:pPr>
            <a:endParaRPr lang="en-US" sz="105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2278979">
              <a:lnSpc>
                <a:spcPct val="125000"/>
              </a:lnSpc>
              <a:spcBef>
                <a:spcPts val="0"/>
              </a:spcBef>
            </a:pPr>
            <a:endParaRPr lang="en-US" sz="105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2278979">
              <a:lnSpc>
                <a:spcPct val="125000"/>
              </a:lnSpc>
              <a:spcBef>
                <a:spcPts val="0"/>
              </a:spcBef>
            </a:pPr>
            <a:endParaRPr lang="en-US" sz="105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ctr" defTabSz="2278979">
              <a:lnSpc>
                <a:spcPct val="125000"/>
              </a:lnSpc>
              <a:spcBef>
                <a:spcPts val="0"/>
              </a:spcBef>
              <a:buNone/>
            </a:pP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720933" y="1652853"/>
                <a:ext cx="2918920" cy="156966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defTabSz="2278922"/>
                <a:r>
                  <a:rPr lang="en-US" sz="12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$cars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←</m:t>
                    </m:r>
                  </m:oMath>
                </a14:m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REDUCE</a:t>
                </a:r>
                <a:r>
                  <a:rPr lang="en-US" sz="1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defTabSz="2278922"/>
                <a:r>
                  <a:rPr lang="en-US" sz="12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ON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2278922"/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CameraID </a:t>
                </a:r>
              </a:p>
              <a:p>
                <a:pPr defTabSz="2278922"/>
                <a:r>
                  <a:rPr lang="en-US" sz="12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USING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2278922"/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en-US" sz="1200" dirty="0" err="1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TrackingReducer</a:t>
                </a:r>
                <a:r>
                  <a:rPr lang="en-US" sz="1200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()</a:t>
                </a:r>
                <a:endParaRPr lang="en-US" sz="1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2278922"/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PRODUCE </a:t>
                </a:r>
              </a:p>
              <a:p>
                <a:pPr defTabSz="2278922"/>
                <a:r>
                  <a:rPr lang="en-US" sz="12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FrameID :int,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CarBlob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:binary;</a:t>
                </a:r>
              </a:p>
              <a:p>
                <a:endParaRPr lang="en-US" sz="1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0933" y="1652853"/>
                <a:ext cx="2918920" cy="156966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5844784"/>
              </p:ext>
            </p:extLst>
          </p:nvPr>
        </p:nvGraphicFramePr>
        <p:xfrm>
          <a:off x="6072987" y="3313750"/>
          <a:ext cx="2888133" cy="9407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94586">
                  <a:extLst>
                    <a:ext uri="{9D8B030D-6E8A-4147-A177-3AD203B41FA5}">
                      <a16:colId xmlns:a16="http://schemas.microsoft.com/office/drawing/2014/main" val="1502665797"/>
                    </a:ext>
                  </a:extLst>
                </a:gridCol>
                <a:gridCol w="1893547">
                  <a:extLst>
                    <a:ext uri="{9D8B030D-6E8A-4147-A177-3AD203B41FA5}">
                      <a16:colId xmlns:a16="http://schemas.microsoft.com/office/drawing/2014/main" val="874989450"/>
                    </a:ext>
                  </a:extLst>
                </a:gridCol>
              </a:tblGrid>
              <a:tr h="313579">
                <a:tc>
                  <a:txBody>
                    <a:bodyPr/>
                    <a:lstStyle/>
                    <a:p>
                      <a:r>
                        <a:rPr lang="en-US" sz="1400" dirty="0"/>
                        <a:t>FrameID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CarBlob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7560197"/>
                  </a:ext>
                </a:extLst>
              </a:tr>
              <a:tr h="31357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2060"/>
                          </a:solidFill>
                        </a:rPr>
                        <a:t>Track(frame 1,2,3)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0805362"/>
                  </a:ext>
                </a:extLst>
              </a:tr>
              <a:tr h="31357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2060"/>
                          </a:solidFill>
                        </a:rPr>
                        <a:t>Track(frame 4,5,6)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642817"/>
                  </a:ext>
                </a:extLst>
              </a:tr>
            </a:tbl>
          </a:graphicData>
        </a:graphic>
      </p:graphicFrame>
      <p:sp>
        <p:nvSpPr>
          <p:cNvPr id="14" name="Rectangle 13"/>
          <p:cNvSpPr/>
          <p:nvPr/>
        </p:nvSpPr>
        <p:spPr>
          <a:xfrm>
            <a:off x="6916960" y="4456629"/>
            <a:ext cx="6030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$cars </a:t>
            </a:r>
            <a:endParaRPr lang="en-US" sz="1200" dirty="0"/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880705"/>
              </p:ext>
            </p:extLst>
          </p:nvPr>
        </p:nvGraphicFramePr>
        <p:xfrm>
          <a:off x="2327583" y="3313750"/>
          <a:ext cx="2140207" cy="12543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0193">
                  <a:extLst>
                    <a:ext uri="{9D8B030D-6E8A-4147-A177-3AD203B41FA5}">
                      <a16:colId xmlns:a16="http://schemas.microsoft.com/office/drawing/2014/main" val="1502665797"/>
                    </a:ext>
                  </a:extLst>
                </a:gridCol>
                <a:gridCol w="1320014">
                  <a:extLst>
                    <a:ext uri="{9D8B030D-6E8A-4147-A177-3AD203B41FA5}">
                      <a16:colId xmlns:a16="http://schemas.microsoft.com/office/drawing/2014/main" val="874989450"/>
                    </a:ext>
                  </a:extLst>
                </a:gridCol>
              </a:tblGrid>
              <a:tr h="313579">
                <a:tc>
                  <a:txBody>
                    <a:bodyPr/>
                    <a:lstStyle/>
                    <a:p>
                      <a:r>
                        <a:rPr lang="en-US" sz="1400" dirty="0" err="1"/>
                        <a:t>frameId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Frame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7560197"/>
                  </a:ext>
                </a:extLst>
              </a:tr>
              <a:tr h="31357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2060"/>
                          </a:solidFill>
                        </a:rPr>
                        <a:t>[JPEG content]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0805362"/>
                  </a:ext>
                </a:extLst>
              </a:tr>
              <a:tr h="31357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2060"/>
                          </a:solidFill>
                        </a:rPr>
                        <a:t>[JPEG content]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642817"/>
                  </a:ext>
                </a:extLst>
              </a:tr>
              <a:tr h="31357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2060"/>
                          </a:solidFill>
                        </a:rPr>
                        <a:t>[JPEG content]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820455"/>
                  </a:ext>
                </a:extLst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2994370" y="4595042"/>
            <a:ext cx="8066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$images </a:t>
            </a:r>
            <a:endParaRPr lang="en-US" sz="1200" dirty="0"/>
          </a:p>
        </p:txBody>
      </p:sp>
      <p:sp>
        <p:nvSpPr>
          <p:cNvPr id="24" name="Right Arrow 23"/>
          <p:cNvSpPr/>
          <p:nvPr/>
        </p:nvSpPr>
        <p:spPr>
          <a:xfrm>
            <a:off x="4536143" y="3638811"/>
            <a:ext cx="1640255" cy="352598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rgbClr val="7030A0"/>
                </a:solidFill>
              </a:rPr>
              <a:t>TrackingReducer</a:t>
            </a:r>
            <a:r>
              <a:rPr lang="en-US" sz="1200" dirty="0">
                <a:solidFill>
                  <a:srgbClr val="7030A0"/>
                </a:solidFill>
              </a:rPr>
              <a:t>()</a:t>
            </a:r>
          </a:p>
        </p:txBody>
      </p:sp>
      <p:sp>
        <p:nvSpPr>
          <p:cNvPr id="27" name="Bent-Up Arrow 26"/>
          <p:cNvSpPr/>
          <p:nvPr/>
        </p:nvSpPr>
        <p:spPr>
          <a:xfrm>
            <a:off x="4548674" y="4179457"/>
            <a:ext cx="910864" cy="277172"/>
          </a:xfrm>
          <a:prstGeom prst="ben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Bent-Up Arrow 27"/>
          <p:cNvSpPr/>
          <p:nvPr/>
        </p:nvSpPr>
        <p:spPr>
          <a:xfrm>
            <a:off x="4548673" y="3877360"/>
            <a:ext cx="910864" cy="285367"/>
          </a:xfrm>
          <a:prstGeom prst="ben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520" y="3043922"/>
            <a:ext cx="1428750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54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24" grpId="0" animBg="1"/>
      <p:bldP spid="27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44520" y="518884"/>
            <a:ext cx="8208321" cy="560618"/>
          </a:xfrm>
        </p:spPr>
        <p:txBody>
          <a:bodyPr>
            <a:noAutofit/>
          </a:bodyPr>
          <a:lstStyle/>
          <a:p>
            <a:r>
              <a:rPr lang="en-US" sz="2800" dirty="0"/>
              <a:t>Combiners join two or more rowsets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2221" y="1079502"/>
            <a:ext cx="7886700" cy="5778497"/>
          </a:xfrm>
        </p:spPr>
        <p:txBody>
          <a:bodyPr>
            <a:normAutofit/>
          </a:bodyPr>
          <a:lstStyle/>
          <a:p>
            <a:pPr lvl="1" defTabSz="2278979">
              <a:lnSpc>
                <a:spcPct val="125000"/>
              </a:lnSpc>
              <a:spcBef>
                <a:spcPts val="0"/>
              </a:spcBef>
            </a:pPr>
            <a:endParaRPr lang="en-US" sz="105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 defTabSz="2278979">
              <a:lnSpc>
                <a:spcPct val="125000"/>
              </a:lnSpc>
              <a:spcBef>
                <a:spcPts val="0"/>
              </a:spcBef>
              <a:buNone/>
            </a:pP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914400" lvl="2" indent="0" defTabSz="2278979">
              <a:lnSpc>
                <a:spcPct val="125000"/>
              </a:lnSpc>
              <a:spcBef>
                <a:spcPts val="0"/>
              </a:spcBef>
              <a:buNone/>
            </a:pPr>
            <a:endParaRPr lang="en-US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2278979">
              <a:lnSpc>
                <a:spcPct val="125000"/>
              </a:lnSpc>
              <a:spcBef>
                <a:spcPts val="0"/>
              </a:spcBef>
            </a:pPr>
            <a:endParaRPr lang="en-US" sz="105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2278979">
              <a:lnSpc>
                <a:spcPct val="125000"/>
              </a:lnSpc>
              <a:spcBef>
                <a:spcPts val="0"/>
              </a:spcBef>
            </a:pPr>
            <a:endParaRPr lang="en-US" sz="105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2278979">
              <a:lnSpc>
                <a:spcPct val="125000"/>
              </a:lnSpc>
              <a:spcBef>
                <a:spcPts val="0"/>
              </a:spcBef>
            </a:pPr>
            <a:endParaRPr lang="en-US" sz="105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ctr" defTabSz="2278979">
              <a:lnSpc>
                <a:spcPct val="125000"/>
              </a:lnSpc>
              <a:spcBef>
                <a:spcPts val="0"/>
              </a:spcBef>
              <a:buNone/>
            </a:pP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defTabSz="2278979">
              <a:lnSpc>
                <a:spcPct val="125000"/>
              </a:lnSpc>
              <a:spcBef>
                <a:spcPts val="0"/>
              </a:spcBef>
              <a:buNone/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968219" y="1304356"/>
                <a:ext cx="3721340" cy="193899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defTabSz="2278922"/>
                <a:r>
                  <a:rPr lang="en-US" sz="1200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$distance</a:t>
                </a:r>
                <a:r>
                  <a:rPr lang="en-US" sz="1200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←</m:t>
                    </m:r>
                  </m:oMath>
                </a14:m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2278922"/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COMBINE</a:t>
                </a:r>
                <a:r>
                  <a:rPr lang="en-US" sz="1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defTabSz="2278922"/>
                <a:r>
                  <a:rPr lang="en-US" sz="1200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$images_1</a:t>
                </a:r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1200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$images_2</a:t>
                </a:r>
              </a:p>
              <a:p>
                <a:pPr defTabSz="2278922"/>
                <a:r>
                  <a:rPr lang="en-US" sz="12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ON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2278922"/>
                <a:r>
                  <a:rPr lang="en-US" sz="1200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$images_1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.frameId = </a:t>
                </a:r>
                <a:r>
                  <a:rPr lang="en-US" sz="1200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$images_2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.frameId</a:t>
                </a:r>
              </a:p>
              <a:p>
                <a:pPr defTabSz="2278922"/>
                <a:r>
                  <a:rPr lang="en-US" sz="12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USING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2278922"/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:r>
                  <a:rPr lang="en-US" sz="1200" dirty="0" err="1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MatchingCombiner</a:t>
                </a:r>
                <a:r>
                  <a:rPr lang="en-US" sz="1200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()</a:t>
                </a:r>
                <a:endParaRPr lang="en-US" sz="1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2278922"/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PRODUCE </a:t>
                </a:r>
              </a:p>
              <a:p>
                <a:pPr defTabSz="2278922"/>
                <a:r>
                  <a:rPr lang="en-US" sz="12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FrameID :int, Distance :float;</a:t>
                </a:r>
              </a:p>
              <a:p>
                <a:endParaRPr lang="en-US" sz="1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8219" y="1304356"/>
                <a:ext cx="3721340" cy="1938992"/>
              </a:xfrm>
              <a:prstGeom prst="rect">
                <a:avLst/>
              </a:prstGeom>
              <a:blipFill rotWithShape="0">
                <a:blip r:embed="rId2"/>
                <a:stretch>
                  <a:fillRect t="-313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9440775"/>
              </p:ext>
            </p:extLst>
          </p:nvPr>
        </p:nvGraphicFramePr>
        <p:xfrm>
          <a:off x="6313530" y="3346182"/>
          <a:ext cx="2439311" cy="9407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0025">
                  <a:extLst>
                    <a:ext uri="{9D8B030D-6E8A-4147-A177-3AD203B41FA5}">
                      <a16:colId xmlns:a16="http://schemas.microsoft.com/office/drawing/2014/main" val="1502665797"/>
                    </a:ext>
                  </a:extLst>
                </a:gridCol>
                <a:gridCol w="1599286">
                  <a:extLst>
                    <a:ext uri="{9D8B030D-6E8A-4147-A177-3AD203B41FA5}">
                      <a16:colId xmlns:a16="http://schemas.microsoft.com/office/drawing/2014/main" val="874989450"/>
                    </a:ext>
                  </a:extLst>
                </a:gridCol>
              </a:tblGrid>
              <a:tr h="313579">
                <a:tc>
                  <a:txBody>
                    <a:bodyPr/>
                    <a:lstStyle/>
                    <a:p>
                      <a:r>
                        <a:rPr lang="en-US" sz="1400" dirty="0" err="1"/>
                        <a:t>frameId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distance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7560197"/>
                  </a:ext>
                </a:extLst>
              </a:tr>
              <a:tr h="31357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solidFill>
                            <a:srgbClr val="002060"/>
                          </a:solidFill>
                        </a:rPr>
                        <a:t>dist</a:t>
                      </a:r>
                      <a:r>
                        <a:rPr lang="en-US" sz="1400" dirty="0">
                          <a:solidFill>
                            <a:srgbClr val="002060"/>
                          </a:solidFill>
                        </a:rPr>
                        <a:t>(frame 1.1, 2.1)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0805362"/>
                  </a:ext>
                </a:extLst>
              </a:tr>
              <a:tr h="31357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solidFill>
                            <a:srgbClr val="002060"/>
                          </a:solidFill>
                        </a:rPr>
                        <a:t>dist</a:t>
                      </a:r>
                      <a:r>
                        <a:rPr lang="en-US" sz="1400" dirty="0">
                          <a:solidFill>
                            <a:srgbClr val="002060"/>
                          </a:solidFill>
                        </a:rPr>
                        <a:t>(frame 1.2, 2.2)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642817"/>
                  </a:ext>
                </a:extLst>
              </a:tr>
            </a:tbl>
          </a:graphicData>
        </a:graphic>
      </p:graphicFrame>
      <p:sp>
        <p:nvSpPr>
          <p:cNvPr id="14" name="Rectangle 13"/>
          <p:cNvSpPr/>
          <p:nvPr/>
        </p:nvSpPr>
        <p:spPr>
          <a:xfrm>
            <a:off x="7231660" y="4302849"/>
            <a:ext cx="88357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$distance </a:t>
            </a:r>
            <a:endParaRPr lang="en-US" sz="1200" dirty="0"/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9224632"/>
              </p:ext>
            </p:extLst>
          </p:nvPr>
        </p:nvGraphicFramePr>
        <p:xfrm>
          <a:off x="2568127" y="3346182"/>
          <a:ext cx="2140207" cy="9407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0193">
                  <a:extLst>
                    <a:ext uri="{9D8B030D-6E8A-4147-A177-3AD203B41FA5}">
                      <a16:colId xmlns:a16="http://schemas.microsoft.com/office/drawing/2014/main" val="1502665797"/>
                    </a:ext>
                  </a:extLst>
                </a:gridCol>
                <a:gridCol w="1320014">
                  <a:extLst>
                    <a:ext uri="{9D8B030D-6E8A-4147-A177-3AD203B41FA5}">
                      <a16:colId xmlns:a16="http://schemas.microsoft.com/office/drawing/2014/main" val="874989450"/>
                    </a:ext>
                  </a:extLst>
                </a:gridCol>
              </a:tblGrid>
              <a:tr h="313579">
                <a:tc>
                  <a:txBody>
                    <a:bodyPr/>
                    <a:lstStyle/>
                    <a:p>
                      <a:r>
                        <a:rPr lang="en-US" sz="1400" dirty="0" err="1"/>
                        <a:t>frameId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Frame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7560197"/>
                  </a:ext>
                </a:extLst>
              </a:tr>
              <a:tr h="31357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2060"/>
                          </a:solidFill>
                        </a:rPr>
                        <a:t>[JPEG content]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0805362"/>
                  </a:ext>
                </a:extLst>
              </a:tr>
              <a:tr h="31357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2060"/>
                          </a:solidFill>
                        </a:rPr>
                        <a:t>[JPEG content]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642817"/>
                  </a:ext>
                </a:extLst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3133610" y="4240167"/>
            <a:ext cx="9765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$images_1 </a:t>
            </a:r>
            <a:endParaRPr lang="en-US" sz="1200" dirty="0"/>
          </a:p>
        </p:txBody>
      </p:sp>
      <p:sp>
        <p:nvSpPr>
          <p:cNvPr id="24" name="Right Arrow 23"/>
          <p:cNvSpPr/>
          <p:nvPr/>
        </p:nvSpPr>
        <p:spPr>
          <a:xfrm>
            <a:off x="4776688" y="3671243"/>
            <a:ext cx="1626276" cy="306475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MatchingCombiner</a:t>
            </a:r>
            <a:r>
              <a:rPr lang="en-US" sz="1200" dirty="0">
                <a:solidFill>
                  <a:srgbClr val="7030A0"/>
                </a:solidFill>
              </a:rPr>
              <a:t>()</a:t>
            </a:r>
          </a:p>
        </p:txBody>
      </p:sp>
      <p:sp>
        <p:nvSpPr>
          <p:cNvPr id="27" name="Bent-Up Arrow 26"/>
          <p:cNvSpPr/>
          <p:nvPr/>
        </p:nvSpPr>
        <p:spPr>
          <a:xfrm>
            <a:off x="4766033" y="4192007"/>
            <a:ext cx="993220" cy="1163212"/>
          </a:xfrm>
          <a:custGeom>
            <a:avLst/>
            <a:gdLst>
              <a:gd name="connsiteX0" fmla="*/ 0 w 1110451"/>
              <a:gd name="connsiteY0" fmla="*/ 873876 h 1151489"/>
              <a:gd name="connsiteX1" fmla="*/ 694032 w 1110451"/>
              <a:gd name="connsiteY1" fmla="*/ 873876 h 1151489"/>
              <a:gd name="connsiteX2" fmla="*/ 694032 w 1110451"/>
              <a:gd name="connsiteY2" fmla="*/ 277613 h 1151489"/>
              <a:gd name="connsiteX3" fmla="*/ 555226 w 1110451"/>
              <a:gd name="connsiteY3" fmla="*/ 277613 h 1151489"/>
              <a:gd name="connsiteX4" fmla="*/ 832838 w 1110451"/>
              <a:gd name="connsiteY4" fmla="*/ 0 h 1151489"/>
              <a:gd name="connsiteX5" fmla="*/ 1110451 w 1110451"/>
              <a:gd name="connsiteY5" fmla="*/ 277613 h 1151489"/>
              <a:gd name="connsiteX6" fmla="*/ 971645 w 1110451"/>
              <a:gd name="connsiteY6" fmla="*/ 277613 h 1151489"/>
              <a:gd name="connsiteX7" fmla="*/ 971645 w 1110451"/>
              <a:gd name="connsiteY7" fmla="*/ 1151489 h 1151489"/>
              <a:gd name="connsiteX8" fmla="*/ 0 w 1110451"/>
              <a:gd name="connsiteY8" fmla="*/ 1151489 h 1151489"/>
              <a:gd name="connsiteX9" fmla="*/ 0 w 1110451"/>
              <a:gd name="connsiteY9" fmla="*/ 873876 h 1151489"/>
              <a:gd name="connsiteX0" fmla="*/ 0 w 1110451"/>
              <a:gd name="connsiteY0" fmla="*/ 873876 h 1151489"/>
              <a:gd name="connsiteX1" fmla="*/ 694032 w 1110451"/>
              <a:gd name="connsiteY1" fmla="*/ 873876 h 1151489"/>
              <a:gd name="connsiteX2" fmla="*/ 694032 w 1110451"/>
              <a:gd name="connsiteY2" fmla="*/ 277613 h 1151489"/>
              <a:gd name="connsiteX3" fmla="*/ 555226 w 1110451"/>
              <a:gd name="connsiteY3" fmla="*/ 277613 h 1151489"/>
              <a:gd name="connsiteX4" fmla="*/ 832838 w 1110451"/>
              <a:gd name="connsiteY4" fmla="*/ 0 h 1151489"/>
              <a:gd name="connsiteX5" fmla="*/ 1110451 w 1110451"/>
              <a:gd name="connsiteY5" fmla="*/ 277613 h 1151489"/>
              <a:gd name="connsiteX6" fmla="*/ 866137 w 1110451"/>
              <a:gd name="connsiteY6" fmla="*/ 277613 h 1151489"/>
              <a:gd name="connsiteX7" fmla="*/ 971645 w 1110451"/>
              <a:gd name="connsiteY7" fmla="*/ 1151489 h 1151489"/>
              <a:gd name="connsiteX8" fmla="*/ 0 w 1110451"/>
              <a:gd name="connsiteY8" fmla="*/ 1151489 h 1151489"/>
              <a:gd name="connsiteX9" fmla="*/ 0 w 1110451"/>
              <a:gd name="connsiteY9" fmla="*/ 873876 h 1151489"/>
              <a:gd name="connsiteX0" fmla="*/ 0 w 993220"/>
              <a:gd name="connsiteY0" fmla="*/ 873876 h 1151489"/>
              <a:gd name="connsiteX1" fmla="*/ 694032 w 993220"/>
              <a:gd name="connsiteY1" fmla="*/ 873876 h 1151489"/>
              <a:gd name="connsiteX2" fmla="*/ 694032 w 993220"/>
              <a:gd name="connsiteY2" fmla="*/ 277613 h 1151489"/>
              <a:gd name="connsiteX3" fmla="*/ 555226 w 993220"/>
              <a:gd name="connsiteY3" fmla="*/ 277613 h 1151489"/>
              <a:gd name="connsiteX4" fmla="*/ 832838 w 993220"/>
              <a:gd name="connsiteY4" fmla="*/ 0 h 1151489"/>
              <a:gd name="connsiteX5" fmla="*/ 993220 w 993220"/>
              <a:gd name="connsiteY5" fmla="*/ 277613 h 1151489"/>
              <a:gd name="connsiteX6" fmla="*/ 866137 w 993220"/>
              <a:gd name="connsiteY6" fmla="*/ 277613 h 1151489"/>
              <a:gd name="connsiteX7" fmla="*/ 971645 w 993220"/>
              <a:gd name="connsiteY7" fmla="*/ 1151489 h 1151489"/>
              <a:gd name="connsiteX8" fmla="*/ 0 w 993220"/>
              <a:gd name="connsiteY8" fmla="*/ 1151489 h 1151489"/>
              <a:gd name="connsiteX9" fmla="*/ 0 w 993220"/>
              <a:gd name="connsiteY9" fmla="*/ 873876 h 1151489"/>
              <a:gd name="connsiteX0" fmla="*/ 0 w 993220"/>
              <a:gd name="connsiteY0" fmla="*/ 873876 h 1163212"/>
              <a:gd name="connsiteX1" fmla="*/ 694032 w 993220"/>
              <a:gd name="connsiteY1" fmla="*/ 873876 h 1163212"/>
              <a:gd name="connsiteX2" fmla="*/ 694032 w 993220"/>
              <a:gd name="connsiteY2" fmla="*/ 277613 h 1163212"/>
              <a:gd name="connsiteX3" fmla="*/ 555226 w 993220"/>
              <a:gd name="connsiteY3" fmla="*/ 277613 h 1163212"/>
              <a:gd name="connsiteX4" fmla="*/ 832838 w 993220"/>
              <a:gd name="connsiteY4" fmla="*/ 0 h 1163212"/>
              <a:gd name="connsiteX5" fmla="*/ 993220 w 993220"/>
              <a:gd name="connsiteY5" fmla="*/ 277613 h 1163212"/>
              <a:gd name="connsiteX6" fmla="*/ 866137 w 993220"/>
              <a:gd name="connsiteY6" fmla="*/ 277613 h 1163212"/>
              <a:gd name="connsiteX7" fmla="*/ 877861 w 993220"/>
              <a:gd name="connsiteY7" fmla="*/ 1163212 h 1163212"/>
              <a:gd name="connsiteX8" fmla="*/ 0 w 993220"/>
              <a:gd name="connsiteY8" fmla="*/ 1151489 h 1163212"/>
              <a:gd name="connsiteX9" fmla="*/ 0 w 993220"/>
              <a:gd name="connsiteY9" fmla="*/ 873876 h 1163212"/>
              <a:gd name="connsiteX0" fmla="*/ 0 w 993220"/>
              <a:gd name="connsiteY0" fmla="*/ 873876 h 1163212"/>
              <a:gd name="connsiteX1" fmla="*/ 694032 w 993220"/>
              <a:gd name="connsiteY1" fmla="*/ 944215 h 1163212"/>
              <a:gd name="connsiteX2" fmla="*/ 694032 w 993220"/>
              <a:gd name="connsiteY2" fmla="*/ 277613 h 1163212"/>
              <a:gd name="connsiteX3" fmla="*/ 555226 w 993220"/>
              <a:gd name="connsiteY3" fmla="*/ 277613 h 1163212"/>
              <a:gd name="connsiteX4" fmla="*/ 832838 w 993220"/>
              <a:gd name="connsiteY4" fmla="*/ 0 h 1163212"/>
              <a:gd name="connsiteX5" fmla="*/ 993220 w 993220"/>
              <a:gd name="connsiteY5" fmla="*/ 277613 h 1163212"/>
              <a:gd name="connsiteX6" fmla="*/ 866137 w 993220"/>
              <a:gd name="connsiteY6" fmla="*/ 277613 h 1163212"/>
              <a:gd name="connsiteX7" fmla="*/ 877861 w 993220"/>
              <a:gd name="connsiteY7" fmla="*/ 1163212 h 1163212"/>
              <a:gd name="connsiteX8" fmla="*/ 0 w 993220"/>
              <a:gd name="connsiteY8" fmla="*/ 1151489 h 1163212"/>
              <a:gd name="connsiteX9" fmla="*/ 0 w 993220"/>
              <a:gd name="connsiteY9" fmla="*/ 873876 h 1163212"/>
              <a:gd name="connsiteX0" fmla="*/ 0 w 993220"/>
              <a:gd name="connsiteY0" fmla="*/ 955938 h 1163212"/>
              <a:gd name="connsiteX1" fmla="*/ 694032 w 993220"/>
              <a:gd name="connsiteY1" fmla="*/ 944215 h 1163212"/>
              <a:gd name="connsiteX2" fmla="*/ 694032 w 993220"/>
              <a:gd name="connsiteY2" fmla="*/ 277613 h 1163212"/>
              <a:gd name="connsiteX3" fmla="*/ 555226 w 993220"/>
              <a:gd name="connsiteY3" fmla="*/ 277613 h 1163212"/>
              <a:gd name="connsiteX4" fmla="*/ 832838 w 993220"/>
              <a:gd name="connsiteY4" fmla="*/ 0 h 1163212"/>
              <a:gd name="connsiteX5" fmla="*/ 993220 w 993220"/>
              <a:gd name="connsiteY5" fmla="*/ 277613 h 1163212"/>
              <a:gd name="connsiteX6" fmla="*/ 866137 w 993220"/>
              <a:gd name="connsiteY6" fmla="*/ 277613 h 1163212"/>
              <a:gd name="connsiteX7" fmla="*/ 877861 w 993220"/>
              <a:gd name="connsiteY7" fmla="*/ 1163212 h 1163212"/>
              <a:gd name="connsiteX8" fmla="*/ 0 w 993220"/>
              <a:gd name="connsiteY8" fmla="*/ 1151489 h 1163212"/>
              <a:gd name="connsiteX9" fmla="*/ 0 w 993220"/>
              <a:gd name="connsiteY9" fmla="*/ 955938 h 1163212"/>
              <a:gd name="connsiteX0" fmla="*/ 0 w 993220"/>
              <a:gd name="connsiteY0" fmla="*/ 955938 h 1163212"/>
              <a:gd name="connsiteX1" fmla="*/ 670586 w 993220"/>
              <a:gd name="connsiteY1" fmla="*/ 991108 h 1163212"/>
              <a:gd name="connsiteX2" fmla="*/ 694032 w 993220"/>
              <a:gd name="connsiteY2" fmla="*/ 277613 h 1163212"/>
              <a:gd name="connsiteX3" fmla="*/ 555226 w 993220"/>
              <a:gd name="connsiteY3" fmla="*/ 277613 h 1163212"/>
              <a:gd name="connsiteX4" fmla="*/ 832838 w 993220"/>
              <a:gd name="connsiteY4" fmla="*/ 0 h 1163212"/>
              <a:gd name="connsiteX5" fmla="*/ 993220 w 993220"/>
              <a:gd name="connsiteY5" fmla="*/ 277613 h 1163212"/>
              <a:gd name="connsiteX6" fmla="*/ 866137 w 993220"/>
              <a:gd name="connsiteY6" fmla="*/ 277613 h 1163212"/>
              <a:gd name="connsiteX7" fmla="*/ 877861 w 993220"/>
              <a:gd name="connsiteY7" fmla="*/ 1163212 h 1163212"/>
              <a:gd name="connsiteX8" fmla="*/ 0 w 993220"/>
              <a:gd name="connsiteY8" fmla="*/ 1151489 h 1163212"/>
              <a:gd name="connsiteX9" fmla="*/ 0 w 993220"/>
              <a:gd name="connsiteY9" fmla="*/ 955938 h 1163212"/>
              <a:gd name="connsiteX0" fmla="*/ 0 w 993220"/>
              <a:gd name="connsiteY0" fmla="*/ 955938 h 1163212"/>
              <a:gd name="connsiteX1" fmla="*/ 658863 w 993220"/>
              <a:gd name="connsiteY1" fmla="*/ 955939 h 1163212"/>
              <a:gd name="connsiteX2" fmla="*/ 694032 w 993220"/>
              <a:gd name="connsiteY2" fmla="*/ 277613 h 1163212"/>
              <a:gd name="connsiteX3" fmla="*/ 555226 w 993220"/>
              <a:gd name="connsiteY3" fmla="*/ 277613 h 1163212"/>
              <a:gd name="connsiteX4" fmla="*/ 832838 w 993220"/>
              <a:gd name="connsiteY4" fmla="*/ 0 h 1163212"/>
              <a:gd name="connsiteX5" fmla="*/ 993220 w 993220"/>
              <a:gd name="connsiteY5" fmla="*/ 277613 h 1163212"/>
              <a:gd name="connsiteX6" fmla="*/ 866137 w 993220"/>
              <a:gd name="connsiteY6" fmla="*/ 277613 h 1163212"/>
              <a:gd name="connsiteX7" fmla="*/ 877861 w 993220"/>
              <a:gd name="connsiteY7" fmla="*/ 1163212 h 1163212"/>
              <a:gd name="connsiteX8" fmla="*/ 0 w 993220"/>
              <a:gd name="connsiteY8" fmla="*/ 1151489 h 1163212"/>
              <a:gd name="connsiteX9" fmla="*/ 0 w 993220"/>
              <a:gd name="connsiteY9" fmla="*/ 955938 h 1163212"/>
              <a:gd name="connsiteX0" fmla="*/ 0 w 993220"/>
              <a:gd name="connsiteY0" fmla="*/ 955938 h 1163212"/>
              <a:gd name="connsiteX1" fmla="*/ 694032 w 993220"/>
              <a:gd name="connsiteY1" fmla="*/ 955939 h 1163212"/>
              <a:gd name="connsiteX2" fmla="*/ 694032 w 993220"/>
              <a:gd name="connsiteY2" fmla="*/ 277613 h 1163212"/>
              <a:gd name="connsiteX3" fmla="*/ 555226 w 993220"/>
              <a:gd name="connsiteY3" fmla="*/ 277613 h 1163212"/>
              <a:gd name="connsiteX4" fmla="*/ 832838 w 993220"/>
              <a:gd name="connsiteY4" fmla="*/ 0 h 1163212"/>
              <a:gd name="connsiteX5" fmla="*/ 993220 w 993220"/>
              <a:gd name="connsiteY5" fmla="*/ 277613 h 1163212"/>
              <a:gd name="connsiteX6" fmla="*/ 866137 w 993220"/>
              <a:gd name="connsiteY6" fmla="*/ 277613 h 1163212"/>
              <a:gd name="connsiteX7" fmla="*/ 877861 w 993220"/>
              <a:gd name="connsiteY7" fmla="*/ 1163212 h 1163212"/>
              <a:gd name="connsiteX8" fmla="*/ 0 w 993220"/>
              <a:gd name="connsiteY8" fmla="*/ 1151489 h 1163212"/>
              <a:gd name="connsiteX9" fmla="*/ 0 w 993220"/>
              <a:gd name="connsiteY9" fmla="*/ 955938 h 1163212"/>
              <a:gd name="connsiteX0" fmla="*/ 0 w 993220"/>
              <a:gd name="connsiteY0" fmla="*/ 955938 h 1163212"/>
              <a:gd name="connsiteX1" fmla="*/ 705755 w 993220"/>
              <a:gd name="connsiteY1" fmla="*/ 944216 h 1163212"/>
              <a:gd name="connsiteX2" fmla="*/ 694032 w 993220"/>
              <a:gd name="connsiteY2" fmla="*/ 277613 h 1163212"/>
              <a:gd name="connsiteX3" fmla="*/ 555226 w 993220"/>
              <a:gd name="connsiteY3" fmla="*/ 277613 h 1163212"/>
              <a:gd name="connsiteX4" fmla="*/ 832838 w 993220"/>
              <a:gd name="connsiteY4" fmla="*/ 0 h 1163212"/>
              <a:gd name="connsiteX5" fmla="*/ 993220 w 993220"/>
              <a:gd name="connsiteY5" fmla="*/ 277613 h 1163212"/>
              <a:gd name="connsiteX6" fmla="*/ 866137 w 993220"/>
              <a:gd name="connsiteY6" fmla="*/ 277613 h 1163212"/>
              <a:gd name="connsiteX7" fmla="*/ 877861 w 993220"/>
              <a:gd name="connsiteY7" fmla="*/ 1163212 h 1163212"/>
              <a:gd name="connsiteX8" fmla="*/ 0 w 993220"/>
              <a:gd name="connsiteY8" fmla="*/ 1151489 h 1163212"/>
              <a:gd name="connsiteX9" fmla="*/ 0 w 993220"/>
              <a:gd name="connsiteY9" fmla="*/ 955938 h 1163212"/>
              <a:gd name="connsiteX0" fmla="*/ 0 w 993220"/>
              <a:gd name="connsiteY0" fmla="*/ 955938 h 1163212"/>
              <a:gd name="connsiteX1" fmla="*/ 705755 w 993220"/>
              <a:gd name="connsiteY1" fmla="*/ 944216 h 1163212"/>
              <a:gd name="connsiteX2" fmla="*/ 694032 w 993220"/>
              <a:gd name="connsiteY2" fmla="*/ 277613 h 1163212"/>
              <a:gd name="connsiteX3" fmla="*/ 555226 w 993220"/>
              <a:gd name="connsiteY3" fmla="*/ 277613 h 1163212"/>
              <a:gd name="connsiteX4" fmla="*/ 785946 w 993220"/>
              <a:gd name="connsiteY4" fmla="*/ 0 h 1163212"/>
              <a:gd name="connsiteX5" fmla="*/ 993220 w 993220"/>
              <a:gd name="connsiteY5" fmla="*/ 277613 h 1163212"/>
              <a:gd name="connsiteX6" fmla="*/ 866137 w 993220"/>
              <a:gd name="connsiteY6" fmla="*/ 277613 h 1163212"/>
              <a:gd name="connsiteX7" fmla="*/ 877861 w 993220"/>
              <a:gd name="connsiteY7" fmla="*/ 1163212 h 1163212"/>
              <a:gd name="connsiteX8" fmla="*/ 0 w 993220"/>
              <a:gd name="connsiteY8" fmla="*/ 1151489 h 1163212"/>
              <a:gd name="connsiteX9" fmla="*/ 0 w 993220"/>
              <a:gd name="connsiteY9" fmla="*/ 955938 h 1163212"/>
              <a:gd name="connsiteX0" fmla="*/ 0 w 993220"/>
              <a:gd name="connsiteY0" fmla="*/ 955938 h 1163212"/>
              <a:gd name="connsiteX1" fmla="*/ 705755 w 993220"/>
              <a:gd name="connsiteY1" fmla="*/ 958504 h 1163212"/>
              <a:gd name="connsiteX2" fmla="*/ 694032 w 993220"/>
              <a:gd name="connsiteY2" fmla="*/ 277613 h 1163212"/>
              <a:gd name="connsiteX3" fmla="*/ 555226 w 993220"/>
              <a:gd name="connsiteY3" fmla="*/ 277613 h 1163212"/>
              <a:gd name="connsiteX4" fmla="*/ 785946 w 993220"/>
              <a:gd name="connsiteY4" fmla="*/ 0 h 1163212"/>
              <a:gd name="connsiteX5" fmla="*/ 993220 w 993220"/>
              <a:gd name="connsiteY5" fmla="*/ 277613 h 1163212"/>
              <a:gd name="connsiteX6" fmla="*/ 866137 w 993220"/>
              <a:gd name="connsiteY6" fmla="*/ 277613 h 1163212"/>
              <a:gd name="connsiteX7" fmla="*/ 877861 w 993220"/>
              <a:gd name="connsiteY7" fmla="*/ 1163212 h 1163212"/>
              <a:gd name="connsiteX8" fmla="*/ 0 w 993220"/>
              <a:gd name="connsiteY8" fmla="*/ 1151489 h 1163212"/>
              <a:gd name="connsiteX9" fmla="*/ 0 w 993220"/>
              <a:gd name="connsiteY9" fmla="*/ 955938 h 1163212"/>
              <a:gd name="connsiteX0" fmla="*/ 0 w 993220"/>
              <a:gd name="connsiteY0" fmla="*/ 955938 h 1163212"/>
              <a:gd name="connsiteX1" fmla="*/ 698611 w 993220"/>
              <a:gd name="connsiteY1" fmla="*/ 958504 h 1163212"/>
              <a:gd name="connsiteX2" fmla="*/ 694032 w 993220"/>
              <a:gd name="connsiteY2" fmla="*/ 277613 h 1163212"/>
              <a:gd name="connsiteX3" fmla="*/ 555226 w 993220"/>
              <a:gd name="connsiteY3" fmla="*/ 277613 h 1163212"/>
              <a:gd name="connsiteX4" fmla="*/ 785946 w 993220"/>
              <a:gd name="connsiteY4" fmla="*/ 0 h 1163212"/>
              <a:gd name="connsiteX5" fmla="*/ 993220 w 993220"/>
              <a:gd name="connsiteY5" fmla="*/ 277613 h 1163212"/>
              <a:gd name="connsiteX6" fmla="*/ 866137 w 993220"/>
              <a:gd name="connsiteY6" fmla="*/ 277613 h 1163212"/>
              <a:gd name="connsiteX7" fmla="*/ 877861 w 993220"/>
              <a:gd name="connsiteY7" fmla="*/ 1163212 h 1163212"/>
              <a:gd name="connsiteX8" fmla="*/ 0 w 993220"/>
              <a:gd name="connsiteY8" fmla="*/ 1151489 h 1163212"/>
              <a:gd name="connsiteX9" fmla="*/ 0 w 993220"/>
              <a:gd name="connsiteY9" fmla="*/ 955938 h 1163212"/>
              <a:gd name="connsiteX0" fmla="*/ 0 w 993220"/>
              <a:gd name="connsiteY0" fmla="*/ 955938 h 1163212"/>
              <a:gd name="connsiteX1" fmla="*/ 698611 w 993220"/>
              <a:gd name="connsiteY1" fmla="*/ 958504 h 1163212"/>
              <a:gd name="connsiteX2" fmla="*/ 694032 w 993220"/>
              <a:gd name="connsiteY2" fmla="*/ 277613 h 1163212"/>
              <a:gd name="connsiteX3" fmla="*/ 555226 w 993220"/>
              <a:gd name="connsiteY3" fmla="*/ 277613 h 1163212"/>
              <a:gd name="connsiteX4" fmla="*/ 773246 w 993220"/>
              <a:gd name="connsiteY4" fmla="*/ 0 h 1163212"/>
              <a:gd name="connsiteX5" fmla="*/ 993220 w 993220"/>
              <a:gd name="connsiteY5" fmla="*/ 277613 h 1163212"/>
              <a:gd name="connsiteX6" fmla="*/ 866137 w 993220"/>
              <a:gd name="connsiteY6" fmla="*/ 277613 h 1163212"/>
              <a:gd name="connsiteX7" fmla="*/ 877861 w 993220"/>
              <a:gd name="connsiteY7" fmla="*/ 1163212 h 1163212"/>
              <a:gd name="connsiteX8" fmla="*/ 0 w 993220"/>
              <a:gd name="connsiteY8" fmla="*/ 1151489 h 1163212"/>
              <a:gd name="connsiteX9" fmla="*/ 0 w 993220"/>
              <a:gd name="connsiteY9" fmla="*/ 955938 h 1163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3220" h="1163212">
                <a:moveTo>
                  <a:pt x="0" y="955938"/>
                </a:moveTo>
                <a:lnTo>
                  <a:pt x="698611" y="958504"/>
                </a:lnTo>
                <a:cubicBezTo>
                  <a:pt x="697085" y="731540"/>
                  <a:pt x="695558" y="504577"/>
                  <a:pt x="694032" y="277613"/>
                </a:cubicBezTo>
                <a:lnTo>
                  <a:pt x="555226" y="277613"/>
                </a:lnTo>
                <a:lnTo>
                  <a:pt x="773246" y="0"/>
                </a:lnTo>
                <a:lnTo>
                  <a:pt x="993220" y="277613"/>
                </a:lnTo>
                <a:lnTo>
                  <a:pt x="866137" y="277613"/>
                </a:lnTo>
                <a:lnTo>
                  <a:pt x="877861" y="1163212"/>
                </a:lnTo>
                <a:lnTo>
                  <a:pt x="0" y="1151489"/>
                </a:lnTo>
                <a:lnTo>
                  <a:pt x="0" y="955938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910728"/>
              </p:ext>
            </p:extLst>
          </p:nvPr>
        </p:nvGraphicFramePr>
        <p:xfrm>
          <a:off x="2568125" y="4505811"/>
          <a:ext cx="2140207" cy="9407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0193">
                  <a:extLst>
                    <a:ext uri="{9D8B030D-6E8A-4147-A177-3AD203B41FA5}">
                      <a16:colId xmlns:a16="http://schemas.microsoft.com/office/drawing/2014/main" val="1502665797"/>
                    </a:ext>
                  </a:extLst>
                </a:gridCol>
                <a:gridCol w="1320014">
                  <a:extLst>
                    <a:ext uri="{9D8B030D-6E8A-4147-A177-3AD203B41FA5}">
                      <a16:colId xmlns:a16="http://schemas.microsoft.com/office/drawing/2014/main" val="874989450"/>
                    </a:ext>
                  </a:extLst>
                </a:gridCol>
              </a:tblGrid>
              <a:tr h="313579">
                <a:tc>
                  <a:txBody>
                    <a:bodyPr/>
                    <a:lstStyle/>
                    <a:p>
                      <a:r>
                        <a:rPr lang="en-US" sz="1400" dirty="0" err="1"/>
                        <a:t>frameId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Frame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7560197"/>
                  </a:ext>
                </a:extLst>
              </a:tr>
              <a:tr h="31357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2060"/>
                          </a:solidFill>
                        </a:rPr>
                        <a:t>[JPEG content]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0805362"/>
                  </a:ext>
                </a:extLst>
              </a:tr>
              <a:tr h="31357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2060"/>
                          </a:solidFill>
                        </a:rPr>
                        <a:t>[JPEG content]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642817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198" y="3513478"/>
            <a:ext cx="1771650" cy="1704975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133609" y="5411919"/>
            <a:ext cx="9765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$images_2 </a:t>
            </a:r>
            <a:endParaRPr lang="en-US" sz="1200" dirty="0"/>
          </a:p>
        </p:txBody>
      </p:sp>
      <p:sp>
        <p:nvSpPr>
          <p:cNvPr id="18" name="Right Arrow 17"/>
          <p:cNvSpPr/>
          <p:nvPr/>
        </p:nvSpPr>
        <p:spPr>
          <a:xfrm>
            <a:off x="4776687" y="3977718"/>
            <a:ext cx="1636849" cy="309201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MatchingCombiner</a:t>
            </a:r>
            <a:r>
              <a:rPr lang="en-US" sz="1200" dirty="0">
                <a:solidFill>
                  <a:srgbClr val="7030A0"/>
                </a:solidFill>
              </a:rPr>
              <a:t>()</a:t>
            </a:r>
          </a:p>
        </p:txBody>
      </p:sp>
      <p:sp>
        <p:nvSpPr>
          <p:cNvPr id="28" name="Bent-Up Arrow 27"/>
          <p:cNvSpPr/>
          <p:nvPr/>
        </p:nvSpPr>
        <p:spPr>
          <a:xfrm>
            <a:off x="4766033" y="3889910"/>
            <a:ext cx="709831" cy="1191542"/>
          </a:xfrm>
          <a:prstGeom prst="ben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288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24" grpId="0" animBg="1"/>
      <p:bldP spid="27" grpId="0" animBg="1"/>
      <p:bldP spid="17" grpId="0"/>
      <p:bldP spid="18" grpId="0" animBg="1"/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44520" y="518884"/>
            <a:ext cx="8208321" cy="560618"/>
          </a:xfrm>
        </p:spPr>
        <p:txBody>
          <a:bodyPr>
            <a:noAutofit/>
          </a:bodyPr>
          <a:lstStyle/>
          <a:p>
            <a:r>
              <a:rPr lang="en-US" sz="2800" dirty="0"/>
              <a:t>Pipelines (and queries) are declarative compositions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79502"/>
            <a:ext cx="7886700" cy="5778497"/>
          </a:xfrm>
        </p:spPr>
        <p:txBody>
          <a:bodyPr>
            <a:normAutofit/>
          </a:bodyPr>
          <a:lstStyle/>
          <a:p>
            <a:pPr marL="914400" lvl="2" indent="0" defTabSz="2278979">
              <a:lnSpc>
                <a:spcPct val="125000"/>
              </a:lnSpc>
              <a:spcBef>
                <a:spcPts val="0"/>
              </a:spcBef>
              <a:buNone/>
            </a:pP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defTabSz="2278979">
              <a:lnSpc>
                <a:spcPct val="125000"/>
              </a:lnSpc>
              <a:spcBef>
                <a:spcPts val="0"/>
              </a:spcBef>
            </a:pP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20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529584" y="1869936"/>
                <a:ext cx="3290936" cy="2308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2278922"/>
                <a:r>
                  <a:rPr lang="en-US" sz="12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$rawdata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←</m:t>
                    </m:r>
                  </m:oMath>
                </a14:m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EXTRACT</a:t>
                </a:r>
                <a:r>
                  <a:rPr lang="en-US" sz="1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camId :int, </a:t>
                </a:r>
              </a:p>
              <a:p>
                <a:pPr defTabSz="2278922"/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frameId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:int, </a:t>
                </a:r>
              </a:p>
              <a:p>
                <a:pPr defTabSz="2278922"/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frame :binary</a:t>
                </a:r>
              </a:p>
              <a:p>
                <a:pPr defTabSz="2278922"/>
                <a:r>
                  <a:rPr lang="en-US" sz="12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FROM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@"/videos/*.avi" </a:t>
                </a:r>
              </a:p>
              <a:p>
                <a:pPr defTabSz="2278922"/>
                <a:r>
                  <a:rPr lang="en-US" sz="12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USING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VideoExtractor()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defTabSz="2278922"/>
                <a:endParaRPr lang="en-US" sz="1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2278922"/>
                <a:r>
                  <a:rPr lang="en-US" sz="12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$lp</a:t>
                </a:r>
                <a14:m>
                  <m:oMath xmlns:m="http://schemas.openxmlformats.org/officeDocument/2006/math">
                    <m:r>
                      <a:rPr lang="en-US" sz="120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←</m:t>
                    </m:r>
                  </m:oMath>
                </a14:m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PROCESS</a:t>
                </a:r>
                <a:r>
                  <a:rPr lang="en-US" sz="1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$</a:t>
                </a:r>
                <a:r>
                  <a:rPr lang="en-US" sz="1200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rawdata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2278922"/>
                <a:r>
                  <a:rPr lang="en-US" sz="12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USING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LicensePlateRecognitionProcessor()</a:t>
                </a:r>
              </a:p>
              <a:p>
                <a:pPr defTabSz="2278922"/>
                <a:r>
                  <a:rPr lang="en-US" sz="12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PRODUCE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camId,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frameId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LP;</a:t>
                </a:r>
              </a:p>
              <a:p>
                <a:pPr defTabSz="2278922"/>
                <a:endParaRPr lang="en-US" sz="1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2278922"/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SELECT</a:t>
                </a:r>
                <a:r>
                  <a:rPr lang="en-US" sz="12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camId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frameId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FROM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$</a:t>
                </a:r>
                <a:r>
                  <a:rPr lang="en-US" sz="1200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lp</a:t>
                </a:r>
                <a:endParaRPr lang="en-US" sz="12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2278922"/>
                <a:r>
                  <a:rPr lang="en-US" sz="12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WHERE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$</a:t>
                </a:r>
                <a:r>
                  <a:rPr lang="en-US" sz="1200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lp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.LP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"ABC1234";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9584" y="1869936"/>
                <a:ext cx="3290936" cy="2308324"/>
              </a:xfrm>
              <a:prstGeom prst="rect">
                <a:avLst/>
              </a:prstGeom>
              <a:blipFill rotWithShape="0">
                <a:blip r:embed="rId2"/>
                <a:stretch>
                  <a:fillRect l="-185" t="-529" b="-1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2585" y="1869936"/>
            <a:ext cx="1676482" cy="275568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610167" y="1202420"/>
            <a:ext cx="2637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License Plate Recognition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544520" y="1202420"/>
            <a:ext cx="12234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Example: 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4147570" y="2132370"/>
            <a:ext cx="911298" cy="4326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253919" y="3118192"/>
            <a:ext cx="650731" cy="563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152631" y="3968750"/>
            <a:ext cx="1104020" cy="38186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ight Brace 17"/>
          <p:cNvSpPr/>
          <p:nvPr/>
        </p:nvSpPr>
        <p:spPr>
          <a:xfrm>
            <a:off x="6539067" y="1869936"/>
            <a:ext cx="476450" cy="168659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Brace 18"/>
          <p:cNvSpPr/>
          <p:nvPr/>
        </p:nvSpPr>
        <p:spPr>
          <a:xfrm>
            <a:off x="6539067" y="4117153"/>
            <a:ext cx="476450" cy="168659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7070661" y="2326791"/>
            <a:ext cx="1897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Vision engineer writes pipeline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83994" y="4775786"/>
            <a:ext cx="1897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End-user queries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293111" y="2429050"/>
            <a:ext cx="1031101" cy="338554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r>
              <a:rPr lang="en-US" sz="1600" dirty="0"/>
              <a:t>10K frames</a:t>
            </a:r>
          </a:p>
        </p:txBody>
      </p:sp>
    </p:spTree>
    <p:extLst>
      <p:ext uri="{BB962C8B-B14F-4D97-AF65-F5344CB8AC3E}">
        <p14:creationId xmlns:p14="http://schemas.microsoft.com/office/powerpoint/2010/main" val="250844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7" grpId="0"/>
      <p:bldP spid="18" grpId="0" animBg="1"/>
      <p:bldP spid="19" grpId="0" animBg="1"/>
      <p:bldP spid="20" grpId="0"/>
      <p:bldP spid="21" grpId="0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952" y="512534"/>
            <a:ext cx="7920309" cy="560618"/>
          </a:xfrm>
        </p:spPr>
        <p:txBody>
          <a:bodyPr>
            <a:noAutofit/>
          </a:bodyPr>
          <a:lstStyle/>
          <a:p>
            <a:r>
              <a:rPr lang="en-US" sz="3200" dirty="0"/>
              <a:t>Query optimization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04850" y="1073152"/>
                <a:ext cx="8058150" cy="478692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1800" dirty="0">
                    <a:solidFill>
                      <a:srgbClr val="C00000"/>
                    </a:solidFill>
                    <a:latin typeface="Corbel" charset="0"/>
                    <a:ea typeface="Corbel" charset="0"/>
                    <a:cs typeface="Corbel" charset="0"/>
                  </a:rPr>
                  <a:t>Cascades-style cost-based query optimizer</a:t>
                </a:r>
              </a:p>
              <a:p>
                <a:pPr lvl="1"/>
                <a:r>
                  <a:rPr lang="en-US" sz="1800" dirty="0">
                    <a:solidFill>
                      <a:srgbClr val="002060"/>
                    </a:solidFill>
                    <a:latin typeface="Corbel" charset="0"/>
                    <a:ea typeface="Corbel" charset="0"/>
                    <a:cs typeface="Corbel" charset="0"/>
                  </a:rPr>
                  <a:t>Transformation rules generate alternatives, e.g., predicate push-down</a:t>
                </a:r>
              </a:p>
              <a:p>
                <a:pPr marL="457200" lvl="1" indent="0">
                  <a:buNone/>
                </a:pPr>
                <a:r>
                  <a:rPr lang="en-US" sz="18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800" dirty="0">
                    <a:latin typeface="Corbel" charset="0"/>
                    <a:ea typeface="Corbel" charset="0"/>
                    <a:cs typeface="Corbel" charset="0"/>
                  </a:rPr>
                  <a:t>→𝑆→𝐹𝑖𝑙𝑡𝑒𝑟→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800" dirty="0">
                    <a:latin typeface="Corbel" charset="0"/>
                    <a:ea typeface="Corbel" charset="0"/>
                    <a:cs typeface="Corbel" charset="0"/>
                  </a:rPr>
                  <a:t>         ⇒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800" dirty="0">
                    <a:latin typeface="Corbel" charset="0"/>
                    <a:ea typeface="Corbel" charset="0"/>
                    <a:cs typeface="Corbel" charset="0"/>
                  </a:rPr>
                  <a:t>→𝐹𝑖𝑙𝑡𝑒𝑟→𝑆→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1800" dirty="0">
                  <a:latin typeface="Corbel" charset="0"/>
                  <a:ea typeface="Corbel" charset="0"/>
                  <a:cs typeface="Corbel" charset="0"/>
                </a:endParaRPr>
              </a:p>
              <a:p>
                <a:pPr marL="457200" lvl="1" indent="0">
                  <a:buNone/>
                </a:pPr>
                <a:endParaRPr lang="en-US" sz="1800" dirty="0">
                  <a:solidFill>
                    <a:srgbClr val="002060"/>
                  </a:solidFill>
                  <a:latin typeface="Corbel" charset="0"/>
                  <a:ea typeface="Corbel" charset="0"/>
                  <a:cs typeface="Corbel" charset="0"/>
                </a:endParaRPr>
              </a:p>
              <a:p>
                <a:pPr lvl="1"/>
                <a:r>
                  <a:rPr lang="en-US" sz="1800" dirty="0">
                    <a:solidFill>
                      <a:srgbClr val="002060"/>
                    </a:solidFill>
                    <a:latin typeface="Corbel" charset="0"/>
                    <a:ea typeface="Corbel" charset="0"/>
                    <a:cs typeface="Corbel" charset="0"/>
                  </a:rPr>
                  <a:t>UDOs annotated with cost etc. </a:t>
                </a:r>
                <a:r>
                  <a:rPr lang="en-US" sz="1800" b="1" dirty="0">
                    <a:solidFill>
                      <a:srgbClr val="C00000"/>
                    </a:solidFill>
                    <a:latin typeface="Corbel" charset="0"/>
                    <a:ea typeface="Corbel" charset="0"/>
                    <a:cs typeface="Corbel" charset="0"/>
                  </a:rPr>
                  <a:t>			</a:t>
                </a:r>
              </a:p>
              <a:p>
                <a:pPr marL="342892" lvl="1" indent="0" algn="ctr">
                  <a:buNone/>
                </a:pPr>
                <a:endParaRPr lang="en-US" sz="1800" dirty="0">
                  <a:solidFill>
                    <a:schemeClr val="tx1"/>
                  </a:solidFill>
                  <a:latin typeface="Corbel" charset="0"/>
                  <a:ea typeface="Corbel" charset="0"/>
                  <a:cs typeface="Corbel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04850" y="1073152"/>
                <a:ext cx="8058150" cy="4786925"/>
              </a:xfrm>
              <a:blipFill rotWithShape="0">
                <a:blip r:embed="rId2"/>
                <a:stretch>
                  <a:fillRect l="-681" t="-11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4112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952" y="512534"/>
            <a:ext cx="7920309" cy="560618"/>
          </a:xfrm>
        </p:spPr>
        <p:txBody>
          <a:bodyPr>
            <a:noAutofit/>
          </a:bodyPr>
          <a:lstStyle/>
          <a:p>
            <a:r>
              <a:rPr lang="en-US" sz="3200" dirty="0"/>
              <a:t>Query optimization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04850" y="1073152"/>
                <a:ext cx="8058150" cy="478692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1800" dirty="0">
                    <a:solidFill>
                      <a:srgbClr val="C00000"/>
                    </a:solidFill>
                    <a:latin typeface="Corbel" charset="0"/>
                    <a:ea typeface="Corbel" charset="0"/>
                    <a:cs typeface="Corbel" charset="0"/>
                  </a:rPr>
                  <a:t>Cascades-style cost-based query optimizer</a:t>
                </a:r>
              </a:p>
              <a:p>
                <a:pPr lvl="1"/>
                <a:r>
                  <a:rPr lang="en-US" sz="1800" dirty="0">
                    <a:solidFill>
                      <a:srgbClr val="002060"/>
                    </a:solidFill>
                    <a:latin typeface="Corbel" charset="0"/>
                    <a:ea typeface="Corbel" charset="0"/>
                    <a:cs typeface="Corbel" charset="0"/>
                  </a:rPr>
                  <a:t>Transformation rules generate alternatives, e.g., predicate push-down</a:t>
                </a:r>
              </a:p>
              <a:p>
                <a:pPr marL="457200" lvl="1" indent="0">
                  <a:buNone/>
                </a:pPr>
                <a:r>
                  <a:rPr lang="en-US" sz="18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800" dirty="0">
                    <a:latin typeface="Corbel" charset="0"/>
                    <a:ea typeface="Corbel" charset="0"/>
                    <a:cs typeface="Corbel" charset="0"/>
                  </a:rPr>
                  <a:t>→𝑆→𝐹𝑖𝑙𝑡𝑒𝑟→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800" dirty="0">
                    <a:latin typeface="Corbel" charset="0"/>
                    <a:ea typeface="Corbel" charset="0"/>
                    <a:cs typeface="Corbel" charset="0"/>
                  </a:rPr>
                  <a:t>         ⇒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800" dirty="0">
                    <a:latin typeface="Corbel" charset="0"/>
                    <a:ea typeface="Corbel" charset="0"/>
                    <a:cs typeface="Corbel" charset="0"/>
                  </a:rPr>
                  <a:t>→𝐹𝑖𝑙𝑡𝑒𝑟→𝑆→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1800" dirty="0">
                  <a:solidFill>
                    <a:srgbClr val="002060"/>
                  </a:solidFill>
                  <a:latin typeface="Corbel" charset="0"/>
                  <a:ea typeface="Corbel" charset="0"/>
                  <a:cs typeface="Corbel" charset="0"/>
                </a:endParaRPr>
              </a:p>
              <a:p>
                <a:pPr lvl="1"/>
                <a:endParaRPr lang="en-US" sz="1800" dirty="0">
                  <a:solidFill>
                    <a:srgbClr val="002060"/>
                  </a:solidFill>
                  <a:latin typeface="Corbel" charset="0"/>
                  <a:ea typeface="Corbel" charset="0"/>
                  <a:cs typeface="Corbel" charset="0"/>
                </a:endParaRPr>
              </a:p>
              <a:p>
                <a:pPr lvl="1"/>
                <a:r>
                  <a:rPr lang="en-US" sz="1800" dirty="0">
                    <a:solidFill>
                      <a:srgbClr val="002060"/>
                    </a:solidFill>
                    <a:latin typeface="Corbel" charset="0"/>
                    <a:ea typeface="Corbel" charset="0"/>
                    <a:cs typeface="Corbel" charset="0"/>
                  </a:rPr>
                  <a:t>UDOs annotated with cost etc. </a:t>
                </a:r>
                <a:endParaRPr lang="en-US" sz="1800" dirty="0">
                  <a:solidFill>
                    <a:schemeClr val="tx1"/>
                  </a:solidFill>
                  <a:latin typeface="Corbel" charset="0"/>
                  <a:ea typeface="Corbel" charset="0"/>
                  <a:cs typeface="Corbel" charset="0"/>
                </a:endParaRPr>
              </a:p>
              <a:p>
                <a:pPr lvl="1"/>
                <a:endParaRPr lang="en-US" sz="1800" dirty="0">
                  <a:solidFill>
                    <a:srgbClr val="002060"/>
                  </a:solidFill>
                  <a:latin typeface="Corbel" charset="0"/>
                  <a:ea typeface="Corbel" charset="0"/>
                  <a:cs typeface="Corbel" charset="0"/>
                </a:endParaRPr>
              </a:p>
              <a:p>
                <a:pPr lvl="1"/>
                <a:r>
                  <a:rPr lang="en-US" sz="1800" dirty="0">
                    <a:solidFill>
                      <a:srgbClr val="002060"/>
                    </a:solidFill>
                    <a:latin typeface="Corbel" charset="0"/>
                    <a:ea typeface="Corbel" charset="0"/>
                    <a:cs typeface="Corbel" charset="0"/>
                  </a:rPr>
                  <a:t>Auto parallelization, 1 GB vs. 100 GB:</a:t>
                </a:r>
                <a:r>
                  <a:rPr lang="en-US" sz="1800" b="1" dirty="0">
                    <a:solidFill>
                      <a:srgbClr val="002060"/>
                    </a:solidFill>
                    <a:latin typeface="Corbel" charset="0"/>
                    <a:ea typeface="Corbel" charset="0"/>
                    <a:cs typeface="Corbel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04850" y="1073152"/>
                <a:ext cx="8058150" cy="4786925"/>
              </a:xfrm>
              <a:blipFill rotWithShape="0">
                <a:blip r:embed="rId2"/>
                <a:stretch>
                  <a:fillRect l="-681" t="-11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377" y="3154766"/>
            <a:ext cx="2490903" cy="31545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550" y="3154766"/>
            <a:ext cx="1933575" cy="31352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738" y="3759608"/>
            <a:ext cx="1766747" cy="232508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631" y="3759608"/>
            <a:ext cx="1791630" cy="21802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70194" y="6334970"/>
            <a:ext cx="616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1 GB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51572" y="6334970"/>
            <a:ext cx="735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10 GB</a:t>
            </a:r>
          </a:p>
        </p:txBody>
      </p:sp>
    </p:spTree>
    <p:extLst>
      <p:ext uri="{BB962C8B-B14F-4D97-AF65-F5344CB8AC3E}">
        <p14:creationId xmlns:p14="http://schemas.microsoft.com/office/powerpoint/2010/main" val="1673346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952" y="512534"/>
            <a:ext cx="7920309" cy="560618"/>
          </a:xfrm>
        </p:spPr>
        <p:txBody>
          <a:bodyPr>
            <a:noAutofit/>
          </a:bodyPr>
          <a:lstStyle/>
          <a:p>
            <a:r>
              <a:rPr lang="en-US" sz="3200" dirty="0"/>
              <a:t>Query optimization (contd.)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850" y="1073152"/>
            <a:ext cx="8058150" cy="4786925"/>
          </a:xfrm>
        </p:spPr>
        <p:txBody>
          <a:bodyPr>
            <a:normAutofit/>
          </a:bodyPr>
          <a:lstStyle/>
          <a:p>
            <a:pPr lvl="1"/>
            <a:r>
              <a:rPr lang="en-US" sz="1800" dirty="0">
                <a:solidFill>
                  <a:srgbClr val="002060"/>
                </a:solidFill>
                <a:latin typeface="Corbel" charset="0"/>
                <a:ea typeface="Corbel" charset="0"/>
                <a:cs typeface="Corbel" charset="0"/>
              </a:rPr>
              <a:t>Query de-duplication</a:t>
            </a:r>
          </a:p>
          <a:p>
            <a:pPr marL="457200" lvl="1" indent="0">
              <a:buNone/>
            </a:pPr>
            <a:r>
              <a:rPr lang="en-US" sz="1400" dirty="0">
                <a:solidFill>
                  <a:srgbClr val="002060"/>
                </a:solidFill>
                <a:latin typeface="Corbel" charset="0"/>
                <a:ea typeface="Corbel" charset="0"/>
                <a:cs typeface="Corbel" charset="0"/>
              </a:rPr>
              <a:t>  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charset="0"/>
                <a:ea typeface="Corbel" charset="0"/>
                <a:cs typeface="Corbel" charset="0"/>
              </a:rPr>
              <a:t> 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charset="0"/>
                <a:ea typeface="Corbel" charset="0"/>
                <a:cs typeface="Corbel" charset="0"/>
              </a:rPr>
              <a:t>Merge common modules across pipelines and queries.</a:t>
            </a:r>
            <a:r>
              <a:rPr lang="en-US" sz="3200" b="1" dirty="0">
                <a:solidFill>
                  <a:srgbClr val="C00000"/>
                </a:solidFill>
                <a:latin typeface="Corbel" charset="0"/>
                <a:ea typeface="Corbel" charset="0"/>
                <a:cs typeface="Corbel" charset="0"/>
              </a:rPr>
              <a:t>	</a:t>
            </a:r>
          </a:p>
          <a:p>
            <a:pPr marL="342892" lvl="1" indent="0" algn="ctr">
              <a:lnSpc>
                <a:spcPct val="150000"/>
              </a:lnSpc>
              <a:buNone/>
            </a:pPr>
            <a:endParaRPr lang="en-US" sz="1800" b="1" dirty="0">
              <a:solidFill>
                <a:srgbClr val="C00000"/>
              </a:solidFill>
              <a:latin typeface="Corbel" charset="0"/>
              <a:ea typeface="Corbel" charset="0"/>
              <a:cs typeface="Corbel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58" y="2401315"/>
            <a:ext cx="1534911" cy="324516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304" y="2401315"/>
            <a:ext cx="1977087" cy="318417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925" y="2401315"/>
            <a:ext cx="1634019" cy="32451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121" y="2947082"/>
            <a:ext cx="1766747" cy="23250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795" y="2947082"/>
            <a:ext cx="1791630" cy="218022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40880" y="5708648"/>
            <a:ext cx="1322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Amber alert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15501" y="5706015"/>
            <a:ext cx="1665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Traffic violation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73076" y="5711700"/>
            <a:ext cx="1745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Combined query</a:t>
            </a:r>
          </a:p>
        </p:txBody>
      </p:sp>
    </p:spTree>
    <p:extLst>
      <p:ext uri="{BB962C8B-B14F-4D97-AF65-F5344CB8AC3E}">
        <p14:creationId xmlns:p14="http://schemas.microsoft.com/office/powerpoint/2010/main" val="4292816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44444E-6 L 0.15851 -0.0007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17" y="-4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44444E-6 L -0.15798 0.00208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99" y="9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40" y="563332"/>
            <a:ext cx="7710846" cy="560618"/>
          </a:xfrm>
        </p:spPr>
        <p:txBody>
          <a:bodyPr>
            <a:noAutofit/>
          </a:bodyPr>
          <a:lstStyle/>
          <a:p>
            <a:r>
              <a:rPr lang="en-US" sz="3600" dirty="0"/>
              <a:t>Chunk-level parallelism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526" y="1422711"/>
            <a:ext cx="7714059" cy="4431326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Corbel" charset="0"/>
                <a:ea typeface="Corbel" charset="0"/>
                <a:cs typeface="Corbel" charset="0"/>
              </a:rPr>
              <a:t>Contextual analysis is limited to camera-level parallelism</a:t>
            </a:r>
          </a:p>
          <a:p>
            <a:endParaRPr lang="en-US" sz="2000" dirty="0">
              <a:latin typeface="Corbel" charset="0"/>
              <a:ea typeface="Corbel" charset="0"/>
              <a:cs typeface="Corbel" charset="0"/>
            </a:endParaRPr>
          </a:p>
          <a:p>
            <a:endParaRPr lang="en-US" sz="2000" dirty="0">
              <a:latin typeface="Corbel" charset="0"/>
              <a:ea typeface="Corbel" charset="0"/>
              <a:cs typeface="Corbel" charset="0"/>
            </a:endParaRPr>
          </a:p>
          <a:p>
            <a:endParaRPr lang="en-US" sz="2000" dirty="0">
              <a:latin typeface="Corbel" charset="0"/>
              <a:ea typeface="Corbel" charset="0"/>
              <a:cs typeface="Corbel" charset="0"/>
            </a:endParaRPr>
          </a:p>
          <a:p>
            <a:r>
              <a:rPr lang="en-US" sz="2000" dirty="0">
                <a:latin typeface="Corbel" charset="0"/>
                <a:ea typeface="Corbel" charset="0"/>
                <a:cs typeface="Corbel" charset="0"/>
              </a:rPr>
              <a:t>Idea: context of video processing is bounded in time </a:t>
            </a:r>
          </a:p>
          <a:p>
            <a:r>
              <a:rPr lang="en-US" sz="2000" dirty="0">
                <a:latin typeface="Corbel" charset="0"/>
                <a:ea typeface="Corbel" charset="0"/>
                <a:cs typeface="Corbel" charset="0"/>
              </a:rPr>
              <a:t>Partition into overlapping chunks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2313" y="1760873"/>
            <a:ext cx="3662984" cy="118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96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ight Arrow 24"/>
          <p:cNvSpPr/>
          <p:nvPr/>
        </p:nvSpPr>
        <p:spPr>
          <a:xfrm>
            <a:off x="899333" y="3764950"/>
            <a:ext cx="7152467" cy="5175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40" y="563332"/>
            <a:ext cx="7710846" cy="560618"/>
          </a:xfrm>
        </p:spPr>
        <p:txBody>
          <a:bodyPr>
            <a:noAutofit/>
          </a:bodyPr>
          <a:lstStyle/>
          <a:p>
            <a:r>
              <a:rPr lang="en-US" sz="3600" dirty="0"/>
              <a:t>Chunk-level parallelism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526" y="1422711"/>
            <a:ext cx="7714059" cy="4431326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Corbel" charset="0"/>
                <a:ea typeface="Corbel" charset="0"/>
                <a:cs typeface="Corbel" charset="0"/>
              </a:rPr>
              <a:t>Contextual analysis is limited to camera-level parallelism</a:t>
            </a:r>
          </a:p>
          <a:p>
            <a:endParaRPr lang="en-US" sz="2000" dirty="0">
              <a:latin typeface="Corbel" charset="0"/>
              <a:ea typeface="Corbel" charset="0"/>
              <a:cs typeface="Corbel" charset="0"/>
            </a:endParaRPr>
          </a:p>
          <a:p>
            <a:endParaRPr lang="en-US" sz="2000" dirty="0">
              <a:latin typeface="Corbel" charset="0"/>
              <a:ea typeface="Corbel" charset="0"/>
              <a:cs typeface="Corbel" charset="0"/>
            </a:endParaRPr>
          </a:p>
          <a:p>
            <a:endParaRPr lang="en-US" sz="2000" dirty="0">
              <a:latin typeface="Corbel" charset="0"/>
              <a:ea typeface="Corbel" charset="0"/>
              <a:cs typeface="Corbel" charset="0"/>
            </a:endParaRPr>
          </a:p>
          <a:p>
            <a:r>
              <a:rPr lang="en-US" sz="2000" dirty="0">
                <a:latin typeface="Corbel" charset="0"/>
                <a:ea typeface="Corbel" charset="0"/>
                <a:cs typeface="Corbel" charset="0"/>
              </a:rPr>
              <a:t>Idea: context of video processing is bounded in time </a:t>
            </a:r>
          </a:p>
          <a:p>
            <a:r>
              <a:rPr lang="en-US" sz="2000" dirty="0">
                <a:latin typeface="Corbel" charset="0"/>
                <a:ea typeface="Corbel" charset="0"/>
                <a:cs typeface="Corbel" charset="0"/>
              </a:rPr>
              <a:t>Partition into overlapping chunks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933837" y="3956265"/>
            <a:ext cx="829195" cy="6235"/>
          </a:xfrm>
          <a:prstGeom prst="line">
            <a:avLst/>
          </a:prstGeom>
          <a:ln w="7620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553368" y="4064333"/>
            <a:ext cx="829195" cy="6235"/>
          </a:xfrm>
          <a:prstGeom prst="line">
            <a:avLst/>
          </a:prstGeom>
          <a:ln w="7620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168844" y="3956265"/>
            <a:ext cx="829195" cy="6235"/>
          </a:xfrm>
          <a:prstGeom prst="line">
            <a:avLst/>
          </a:prstGeom>
          <a:ln w="7620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720960" y="4064333"/>
            <a:ext cx="829195" cy="6235"/>
          </a:xfrm>
          <a:prstGeom prst="line">
            <a:avLst/>
          </a:prstGeom>
          <a:ln w="7620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24610" y="3956265"/>
            <a:ext cx="829195" cy="6235"/>
          </a:xfrm>
          <a:prstGeom prst="line">
            <a:avLst/>
          </a:prstGeom>
          <a:ln w="7620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941777" y="4064333"/>
            <a:ext cx="829195" cy="6235"/>
          </a:xfrm>
          <a:prstGeom prst="line">
            <a:avLst/>
          </a:prstGeom>
          <a:ln w="7620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561128" y="3956265"/>
            <a:ext cx="829195" cy="6235"/>
          </a:xfrm>
          <a:prstGeom prst="line">
            <a:avLst/>
          </a:prstGeom>
          <a:ln w="7620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182780" y="4064333"/>
            <a:ext cx="829195" cy="6235"/>
          </a:xfrm>
          <a:prstGeom prst="line">
            <a:avLst/>
          </a:prstGeom>
          <a:ln w="7620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816350" y="3956265"/>
            <a:ext cx="829195" cy="6235"/>
          </a:xfrm>
          <a:prstGeom prst="line">
            <a:avLst/>
          </a:prstGeom>
          <a:ln w="7620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393667" y="4064333"/>
            <a:ext cx="829195" cy="6235"/>
          </a:xfrm>
          <a:prstGeom prst="line">
            <a:avLst/>
          </a:prstGeom>
          <a:ln w="7620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975115" y="3956265"/>
            <a:ext cx="829195" cy="6235"/>
          </a:xfrm>
          <a:prstGeom prst="line">
            <a:avLst/>
          </a:prstGeom>
          <a:ln w="7620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2313" y="1760873"/>
            <a:ext cx="3662984" cy="1181028"/>
          </a:xfrm>
          <a:prstGeom prst="rect">
            <a:avLst/>
          </a:prstGeom>
        </p:spPr>
      </p:pic>
      <p:grpSp>
        <p:nvGrpSpPr>
          <p:cNvPr id="115" name="Group 114"/>
          <p:cNvGrpSpPr/>
          <p:nvPr/>
        </p:nvGrpSpPr>
        <p:grpSpPr>
          <a:xfrm>
            <a:off x="2280385" y="4665673"/>
            <a:ext cx="829195" cy="1379679"/>
            <a:chOff x="2280385" y="4665673"/>
            <a:chExt cx="829195" cy="1379679"/>
          </a:xfrm>
        </p:grpSpPr>
        <p:cxnSp>
          <p:nvCxnSpPr>
            <p:cNvPr id="28" name="Straight Connector 27"/>
            <p:cNvCxnSpPr/>
            <p:nvPr/>
          </p:nvCxnSpPr>
          <p:spPr>
            <a:xfrm>
              <a:off x="2280385" y="4665673"/>
              <a:ext cx="829195" cy="6235"/>
            </a:xfrm>
            <a:prstGeom prst="line">
              <a:avLst/>
            </a:prstGeom>
            <a:ln w="76200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2280385" y="4799719"/>
              <a:ext cx="829195" cy="6235"/>
            </a:xfrm>
            <a:prstGeom prst="line">
              <a:avLst/>
            </a:prstGeom>
            <a:ln w="76200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2280385" y="4938547"/>
              <a:ext cx="829195" cy="6235"/>
            </a:xfrm>
            <a:prstGeom prst="line">
              <a:avLst/>
            </a:prstGeom>
            <a:ln w="76200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2280385" y="5077372"/>
              <a:ext cx="829195" cy="6235"/>
            </a:xfrm>
            <a:prstGeom prst="line">
              <a:avLst/>
            </a:prstGeom>
            <a:ln w="76200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2280385" y="5345483"/>
              <a:ext cx="829195" cy="6235"/>
            </a:xfrm>
            <a:prstGeom prst="line">
              <a:avLst/>
            </a:prstGeom>
            <a:ln w="76200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2280385" y="5479183"/>
              <a:ext cx="829195" cy="6235"/>
            </a:xfrm>
            <a:prstGeom prst="line">
              <a:avLst/>
            </a:prstGeom>
            <a:ln w="76200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2280385" y="5623006"/>
              <a:ext cx="829195" cy="6235"/>
            </a:xfrm>
            <a:prstGeom prst="line">
              <a:avLst/>
            </a:prstGeom>
            <a:ln w="76200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2280385" y="5757052"/>
              <a:ext cx="829195" cy="6235"/>
            </a:xfrm>
            <a:prstGeom prst="line">
              <a:avLst/>
            </a:prstGeom>
            <a:ln w="76200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2280385" y="5205184"/>
              <a:ext cx="829195" cy="6235"/>
            </a:xfrm>
            <a:prstGeom prst="line">
              <a:avLst/>
            </a:prstGeom>
            <a:ln w="76200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2280385" y="5897756"/>
              <a:ext cx="829195" cy="6235"/>
            </a:xfrm>
            <a:prstGeom prst="line">
              <a:avLst/>
            </a:prstGeom>
            <a:ln w="76200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>
              <a:off x="2280385" y="6039117"/>
              <a:ext cx="829195" cy="6235"/>
            </a:xfrm>
            <a:prstGeom prst="line">
              <a:avLst/>
            </a:prstGeom>
            <a:ln w="76200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1" name="Rectangle 100"/>
          <p:cNvSpPr/>
          <p:nvPr/>
        </p:nvSpPr>
        <p:spPr>
          <a:xfrm>
            <a:off x="3621257" y="5175804"/>
            <a:ext cx="1149715" cy="3393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Processor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3899422" y="4657677"/>
            <a:ext cx="829195" cy="1369235"/>
            <a:chOff x="4419186" y="4689918"/>
            <a:chExt cx="829195" cy="1369235"/>
          </a:xfrm>
        </p:grpSpPr>
        <p:cxnSp>
          <p:nvCxnSpPr>
            <p:cNvPr id="102" name="Straight Connector 101"/>
            <p:cNvCxnSpPr/>
            <p:nvPr/>
          </p:nvCxnSpPr>
          <p:spPr>
            <a:xfrm>
              <a:off x="4419186" y="4689918"/>
              <a:ext cx="829195" cy="6235"/>
            </a:xfrm>
            <a:prstGeom prst="line">
              <a:avLst/>
            </a:prstGeom>
            <a:ln w="76200">
              <a:solidFill>
                <a:schemeClr val="accent2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6"/>
            <p:cNvGrpSpPr/>
            <p:nvPr/>
          </p:nvGrpSpPr>
          <p:grpSpPr>
            <a:xfrm>
              <a:off x="4425007" y="4829336"/>
              <a:ext cx="817553" cy="3117"/>
              <a:chOff x="3739207" y="4819200"/>
              <a:chExt cx="817553" cy="3117"/>
            </a:xfrm>
          </p:grpSpPr>
          <p:cxnSp>
            <p:nvCxnSpPr>
              <p:cNvPr id="42" name="Straight Connector 41"/>
              <p:cNvCxnSpPr/>
              <p:nvPr/>
            </p:nvCxnSpPr>
            <p:spPr>
              <a:xfrm>
                <a:off x="3916680" y="4819200"/>
                <a:ext cx="640080" cy="0"/>
              </a:xfrm>
              <a:prstGeom prst="line">
                <a:avLst/>
              </a:prstGeom>
              <a:ln w="76200">
                <a:solidFill>
                  <a:schemeClr val="accent2">
                    <a:lumMod val="7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flipV="1">
                <a:off x="3739207" y="4819200"/>
                <a:ext cx="177473" cy="3117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oup 47"/>
            <p:cNvGrpSpPr/>
            <p:nvPr/>
          </p:nvGrpSpPr>
          <p:grpSpPr>
            <a:xfrm>
              <a:off x="4425007" y="4965636"/>
              <a:ext cx="817553" cy="3117"/>
              <a:chOff x="3739207" y="4819200"/>
              <a:chExt cx="817553" cy="3117"/>
            </a:xfrm>
          </p:grpSpPr>
          <p:cxnSp>
            <p:nvCxnSpPr>
              <p:cNvPr id="49" name="Straight Connector 48"/>
              <p:cNvCxnSpPr/>
              <p:nvPr/>
            </p:nvCxnSpPr>
            <p:spPr>
              <a:xfrm>
                <a:off x="3916680" y="4819200"/>
                <a:ext cx="640080" cy="0"/>
              </a:xfrm>
              <a:prstGeom prst="line">
                <a:avLst/>
              </a:prstGeom>
              <a:ln w="76200">
                <a:solidFill>
                  <a:schemeClr val="accent2">
                    <a:lumMod val="7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 flipV="1">
                <a:off x="3739207" y="4819200"/>
                <a:ext cx="177473" cy="3117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" name="Group 50"/>
            <p:cNvGrpSpPr/>
            <p:nvPr/>
          </p:nvGrpSpPr>
          <p:grpSpPr>
            <a:xfrm>
              <a:off x="4425007" y="5101936"/>
              <a:ext cx="817553" cy="3117"/>
              <a:chOff x="3739207" y="4819200"/>
              <a:chExt cx="817553" cy="3117"/>
            </a:xfrm>
          </p:grpSpPr>
          <p:cxnSp>
            <p:nvCxnSpPr>
              <p:cNvPr id="52" name="Straight Connector 51"/>
              <p:cNvCxnSpPr/>
              <p:nvPr/>
            </p:nvCxnSpPr>
            <p:spPr>
              <a:xfrm>
                <a:off x="3916680" y="4819200"/>
                <a:ext cx="640080" cy="0"/>
              </a:xfrm>
              <a:prstGeom prst="line">
                <a:avLst/>
              </a:prstGeom>
              <a:ln w="76200">
                <a:solidFill>
                  <a:schemeClr val="accent2">
                    <a:lumMod val="7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 flipV="1">
                <a:off x="3739207" y="4819200"/>
                <a:ext cx="177473" cy="3117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4" name="Group 53"/>
            <p:cNvGrpSpPr/>
            <p:nvPr/>
          </p:nvGrpSpPr>
          <p:grpSpPr>
            <a:xfrm>
              <a:off x="4425007" y="5238236"/>
              <a:ext cx="817553" cy="3117"/>
              <a:chOff x="3739207" y="4819200"/>
              <a:chExt cx="817553" cy="3117"/>
            </a:xfrm>
          </p:grpSpPr>
          <p:cxnSp>
            <p:nvCxnSpPr>
              <p:cNvPr id="55" name="Straight Connector 54"/>
              <p:cNvCxnSpPr/>
              <p:nvPr/>
            </p:nvCxnSpPr>
            <p:spPr>
              <a:xfrm>
                <a:off x="3916680" y="4819200"/>
                <a:ext cx="640080" cy="0"/>
              </a:xfrm>
              <a:prstGeom prst="line">
                <a:avLst/>
              </a:prstGeom>
              <a:ln w="76200">
                <a:solidFill>
                  <a:schemeClr val="accent2">
                    <a:lumMod val="7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 flipV="1">
                <a:off x="3739207" y="4819200"/>
                <a:ext cx="177473" cy="3117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7" name="Group 56"/>
            <p:cNvGrpSpPr/>
            <p:nvPr/>
          </p:nvGrpSpPr>
          <p:grpSpPr>
            <a:xfrm>
              <a:off x="4425007" y="5374536"/>
              <a:ext cx="817553" cy="3117"/>
              <a:chOff x="3739207" y="4819200"/>
              <a:chExt cx="817553" cy="3117"/>
            </a:xfrm>
          </p:grpSpPr>
          <p:cxnSp>
            <p:nvCxnSpPr>
              <p:cNvPr id="58" name="Straight Connector 57"/>
              <p:cNvCxnSpPr/>
              <p:nvPr/>
            </p:nvCxnSpPr>
            <p:spPr>
              <a:xfrm>
                <a:off x="3916680" y="4819200"/>
                <a:ext cx="640080" cy="0"/>
              </a:xfrm>
              <a:prstGeom prst="line">
                <a:avLst/>
              </a:prstGeom>
              <a:ln w="76200">
                <a:solidFill>
                  <a:schemeClr val="accent2">
                    <a:lumMod val="7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 flipV="1">
                <a:off x="3739207" y="4819200"/>
                <a:ext cx="177473" cy="3117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" name="Group 59"/>
            <p:cNvGrpSpPr/>
            <p:nvPr/>
          </p:nvGrpSpPr>
          <p:grpSpPr>
            <a:xfrm>
              <a:off x="4425007" y="5510836"/>
              <a:ext cx="817553" cy="3117"/>
              <a:chOff x="3739207" y="4819200"/>
              <a:chExt cx="817553" cy="3117"/>
            </a:xfrm>
          </p:grpSpPr>
          <p:cxnSp>
            <p:nvCxnSpPr>
              <p:cNvPr id="61" name="Straight Connector 60"/>
              <p:cNvCxnSpPr/>
              <p:nvPr/>
            </p:nvCxnSpPr>
            <p:spPr>
              <a:xfrm>
                <a:off x="3916680" y="4819200"/>
                <a:ext cx="640080" cy="0"/>
              </a:xfrm>
              <a:prstGeom prst="line">
                <a:avLst/>
              </a:prstGeom>
              <a:ln w="76200">
                <a:solidFill>
                  <a:schemeClr val="accent2">
                    <a:lumMod val="7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 flipV="1">
                <a:off x="3739207" y="4819200"/>
                <a:ext cx="177473" cy="3117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3" name="Group 62"/>
            <p:cNvGrpSpPr/>
            <p:nvPr/>
          </p:nvGrpSpPr>
          <p:grpSpPr>
            <a:xfrm>
              <a:off x="4425007" y="5647136"/>
              <a:ext cx="817553" cy="3117"/>
              <a:chOff x="3739207" y="4819200"/>
              <a:chExt cx="817553" cy="3117"/>
            </a:xfrm>
          </p:grpSpPr>
          <p:cxnSp>
            <p:nvCxnSpPr>
              <p:cNvPr id="64" name="Straight Connector 63"/>
              <p:cNvCxnSpPr/>
              <p:nvPr/>
            </p:nvCxnSpPr>
            <p:spPr>
              <a:xfrm>
                <a:off x="3916680" y="4819200"/>
                <a:ext cx="640080" cy="0"/>
              </a:xfrm>
              <a:prstGeom prst="line">
                <a:avLst/>
              </a:prstGeom>
              <a:ln w="76200">
                <a:solidFill>
                  <a:schemeClr val="accent2">
                    <a:lumMod val="7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 flipV="1">
                <a:off x="3739207" y="4819200"/>
                <a:ext cx="177473" cy="3117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" name="Group 65"/>
            <p:cNvGrpSpPr/>
            <p:nvPr/>
          </p:nvGrpSpPr>
          <p:grpSpPr>
            <a:xfrm>
              <a:off x="4425007" y="5783436"/>
              <a:ext cx="817553" cy="3117"/>
              <a:chOff x="3739207" y="4819200"/>
              <a:chExt cx="817553" cy="3117"/>
            </a:xfrm>
          </p:grpSpPr>
          <p:cxnSp>
            <p:nvCxnSpPr>
              <p:cNvPr id="67" name="Straight Connector 66"/>
              <p:cNvCxnSpPr/>
              <p:nvPr/>
            </p:nvCxnSpPr>
            <p:spPr>
              <a:xfrm>
                <a:off x="3916680" y="4819200"/>
                <a:ext cx="640080" cy="0"/>
              </a:xfrm>
              <a:prstGeom prst="line">
                <a:avLst/>
              </a:prstGeom>
              <a:ln w="76200">
                <a:solidFill>
                  <a:schemeClr val="accent2">
                    <a:lumMod val="7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 flipV="1">
                <a:off x="3739207" y="4819200"/>
                <a:ext cx="177473" cy="3117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oup 68"/>
            <p:cNvGrpSpPr/>
            <p:nvPr/>
          </p:nvGrpSpPr>
          <p:grpSpPr>
            <a:xfrm>
              <a:off x="4425007" y="5919736"/>
              <a:ext cx="817553" cy="3117"/>
              <a:chOff x="3739207" y="4819200"/>
              <a:chExt cx="817553" cy="3117"/>
            </a:xfrm>
          </p:grpSpPr>
          <p:cxnSp>
            <p:nvCxnSpPr>
              <p:cNvPr id="70" name="Straight Connector 69"/>
              <p:cNvCxnSpPr/>
              <p:nvPr/>
            </p:nvCxnSpPr>
            <p:spPr>
              <a:xfrm>
                <a:off x="3916680" y="4819200"/>
                <a:ext cx="640080" cy="0"/>
              </a:xfrm>
              <a:prstGeom prst="line">
                <a:avLst/>
              </a:prstGeom>
              <a:ln w="76200">
                <a:solidFill>
                  <a:schemeClr val="accent2">
                    <a:lumMod val="7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 flipV="1">
                <a:off x="3739207" y="4819200"/>
                <a:ext cx="177473" cy="3117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2" name="Group 71"/>
            <p:cNvGrpSpPr/>
            <p:nvPr/>
          </p:nvGrpSpPr>
          <p:grpSpPr>
            <a:xfrm>
              <a:off x="4425007" y="6056036"/>
              <a:ext cx="817553" cy="3117"/>
              <a:chOff x="3739207" y="4819200"/>
              <a:chExt cx="817553" cy="3117"/>
            </a:xfrm>
          </p:grpSpPr>
          <p:cxnSp>
            <p:nvCxnSpPr>
              <p:cNvPr id="73" name="Straight Connector 72"/>
              <p:cNvCxnSpPr/>
              <p:nvPr/>
            </p:nvCxnSpPr>
            <p:spPr>
              <a:xfrm>
                <a:off x="3916680" y="4819200"/>
                <a:ext cx="640080" cy="0"/>
              </a:xfrm>
              <a:prstGeom prst="line">
                <a:avLst/>
              </a:prstGeom>
              <a:ln w="76200">
                <a:solidFill>
                  <a:schemeClr val="accent2">
                    <a:lumMod val="7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/>
              <p:cNvCxnSpPr/>
              <p:nvPr/>
            </p:nvCxnSpPr>
            <p:spPr>
              <a:xfrm flipV="1">
                <a:off x="3739207" y="4819200"/>
                <a:ext cx="177473" cy="3117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123817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44444E-6 L 0.08247 0.1439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719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81481E-6 L 0.15017 0.1398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00" y="699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81481E-6 L 0.01388 0.1803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4" y="900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81481E-6 L -0.1125 0.2194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25" y="1097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44444E-6 L -0.04531 0.1865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4" y="932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44444E-6 L -0.17882 0.2229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41" y="1113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81481E-6 L -0.24757 0.2599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78" y="1298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44444E-6 L -0.31458 0.2625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29" y="1312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81481E-6 L -0.51163 0.3391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590" y="1694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44444E-6 L -0.44705 0.3025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61" y="15116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81481E-6 L -0.38385 0.2979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01" y="1488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96296E-6 L 0.15972 0.00393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86" y="185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9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81481E-6 L 0.16441 0.00138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12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937" y="432662"/>
            <a:ext cx="5314225" cy="560618"/>
          </a:xfrm>
        </p:spPr>
        <p:txBody>
          <a:bodyPr>
            <a:noAutofit/>
          </a:bodyPr>
          <a:lstStyle/>
          <a:p>
            <a:r>
              <a:rPr lang="en-US" sz="3600" dirty="0"/>
              <a:t>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512" y="1187451"/>
            <a:ext cx="4321743" cy="4986169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000" dirty="0">
                <a:solidFill>
                  <a:srgbClr val="002060"/>
                </a:solidFill>
                <a:latin typeface="Corbel" charset="0"/>
                <a:ea typeface="Corbel" charset="0"/>
                <a:cs typeface="Corbel" charset="0"/>
              </a:rPr>
              <a:t>Implemented state-of-art vision modules as dataflow operators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en-US" sz="2000" dirty="0">
              <a:solidFill>
                <a:srgbClr val="002060"/>
              </a:solidFill>
              <a:latin typeface="Corbel" charset="0"/>
              <a:ea typeface="Corbel" charset="0"/>
              <a:cs typeface="Corbel" charset="0"/>
            </a:endParaRP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2000" dirty="0">
                <a:solidFill>
                  <a:srgbClr val="002060"/>
                </a:solidFill>
                <a:latin typeface="Corbel" charset="0"/>
                <a:ea typeface="Corbel" charset="0"/>
                <a:cs typeface="Corbel" charset="0"/>
              </a:rPr>
              <a:t>Built vision pipelines, using above modules, for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sz="1600" dirty="0">
                <a:solidFill>
                  <a:srgbClr val="002060"/>
                </a:solidFill>
                <a:latin typeface="Corbel" charset="0"/>
                <a:ea typeface="Corbel" charset="0"/>
                <a:cs typeface="Corbel" charset="0"/>
              </a:rPr>
              <a:t>License plate recognition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sz="1600" dirty="0">
                <a:solidFill>
                  <a:srgbClr val="002060"/>
                </a:solidFill>
                <a:latin typeface="Corbel" charset="0"/>
                <a:ea typeface="Corbel" charset="0"/>
                <a:cs typeface="Corbel" charset="0"/>
              </a:rPr>
              <a:t>Vehicle color/type recognition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sz="1600" dirty="0">
                <a:solidFill>
                  <a:srgbClr val="002060"/>
                </a:solidFill>
                <a:latin typeface="Corbel" charset="0"/>
                <a:ea typeface="Corbel" charset="0"/>
                <a:cs typeface="Corbel" charset="0"/>
              </a:rPr>
              <a:t>Traffic flow mapping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sz="1600" dirty="0">
                <a:solidFill>
                  <a:srgbClr val="002060"/>
                </a:solidFill>
                <a:latin typeface="Corbel" charset="0"/>
                <a:ea typeface="Corbel" charset="0"/>
                <a:cs typeface="Corbel" charset="0"/>
              </a:rPr>
              <a:t>Object re-identification</a:t>
            </a:r>
            <a:endParaRPr lang="en-US" sz="2000" dirty="0">
              <a:solidFill>
                <a:srgbClr val="002060"/>
              </a:solidFill>
              <a:latin typeface="Corbel" charset="0"/>
              <a:ea typeface="Corbel" charset="0"/>
              <a:cs typeface="Corbel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>
                <a:solidFill>
                  <a:srgbClr val="002060"/>
                </a:solidFill>
                <a:latin typeface="Corbel" charset="0"/>
                <a:ea typeface="Corbel" charset="0"/>
                <a:cs typeface="Corbel" charset="0"/>
              </a:rPr>
              <a:t>Query optimization extends SCOPE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8323344"/>
              </p:ext>
            </p:extLst>
          </p:nvPr>
        </p:nvGraphicFramePr>
        <p:xfrm>
          <a:off x="4703341" y="1099677"/>
          <a:ext cx="4358845" cy="38404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46353">
                  <a:extLst>
                    <a:ext uri="{9D8B030D-6E8A-4147-A177-3AD203B41FA5}">
                      <a16:colId xmlns:a16="http://schemas.microsoft.com/office/drawing/2014/main" val="2255107396"/>
                    </a:ext>
                  </a:extLst>
                </a:gridCol>
                <a:gridCol w="1049680">
                  <a:extLst>
                    <a:ext uri="{9D8B030D-6E8A-4147-A177-3AD203B41FA5}">
                      <a16:colId xmlns:a16="http://schemas.microsoft.com/office/drawing/2014/main" val="1346469749"/>
                    </a:ext>
                  </a:extLst>
                </a:gridCol>
                <a:gridCol w="1662812">
                  <a:extLst>
                    <a:ext uri="{9D8B030D-6E8A-4147-A177-3AD203B41FA5}">
                      <a16:colId xmlns:a16="http://schemas.microsoft.com/office/drawing/2014/main" val="49125751"/>
                    </a:ext>
                  </a:extLst>
                </a:gridCol>
              </a:tblGrid>
              <a:tr h="441217">
                <a:tc>
                  <a:txBody>
                    <a:bodyPr/>
                    <a:lstStyle/>
                    <a:p>
                      <a:r>
                        <a:rPr lang="en-US" sz="1400" dirty="0"/>
                        <a:t>Module Functionality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Operator 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Specifics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9006805"/>
                  </a:ext>
                </a:extLst>
              </a:tr>
              <a:tr h="804571">
                <a:tc>
                  <a:txBody>
                    <a:bodyPr/>
                    <a:lstStyle/>
                    <a:p>
                      <a:r>
                        <a:rPr lang="en-US" sz="1400" dirty="0"/>
                        <a:t>Feature Extraction</a:t>
                      </a:r>
                      <a:endParaRPr lang="en-US" sz="14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Processor</a:t>
                      </a:r>
                      <a:endParaRPr lang="en-US" sz="14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RGB Histogram, </a:t>
                      </a:r>
                    </a:p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HOG,</a:t>
                      </a:r>
                    </a:p>
                    <a:p>
                      <a:r>
                        <a:rPr lang="en-US" sz="1400" dirty="0" err="1">
                          <a:solidFill>
                            <a:schemeClr val="tx1"/>
                          </a:solidFill>
                        </a:rPr>
                        <a:t>PyramidSILTPHist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1400" dirty="0" err="1">
                          <a:solidFill>
                            <a:schemeClr val="tx1"/>
                          </a:solidFill>
                        </a:rPr>
                        <a:t>PyramidHSVHist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5236473"/>
                  </a:ext>
                </a:extLst>
              </a:tr>
              <a:tr h="441217">
                <a:tc>
                  <a:txBody>
                    <a:bodyPr/>
                    <a:lstStyle/>
                    <a:p>
                      <a:r>
                        <a:rPr lang="en-US" sz="1400" dirty="0"/>
                        <a:t>Classifier/</a:t>
                      </a:r>
                      <a:r>
                        <a:rPr lang="en-US" sz="1400" dirty="0" err="1"/>
                        <a:t>regressor</a:t>
                      </a:r>
                      <a:endParaRPr lang="en-US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Processor</a:t>
                      </a:r>
                      <a:endParaRPr lang="en-US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Linear SVM,</a:t>
                      </a:r>
                    </a:p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Random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Forest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9232031"/>
                  </a:ext>
                </a:extLst>
              </a:tr>
              <a:tr h="259539">
                <a:tc>
                  <a:txBody>
                    <a:bodyPr/>
                    <a:lstStyle/>
                    <a:p>
                      <a:r>
                        <a:rPr lang="en-US" sz="1400" dirty="0"/>
                        <a:t>Classifier/</a:t>
                      </a:r>
                      <a:r>
                        <a:rPr lang="en-US" sz="1400" dirty="0" err="1"/>
                        <a:t>regressor</a:t>
                      </a:r>
                      <a:endParaRPr lang="en-US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Combiner</a:t>
                      </a:r>
                      <a:endParaRPr lang="en-US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XQDA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for Re-ID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7492597"/>
                  </a:ext>
                </a:extLst>
              </a:tr>
              <a:tr h="441217">
                <a:tc>
                  <a:txBody>
                    <a:bodyPr/>
                    <a:lstStyle/>
                    <a:p>
                      <a:r>
                        <a:rPr lang="en-US" sz="1400" dirty="0" err="1"/>
                        <a:t>Keypoint</a:t>
                      </a:r>
                      <a:r>
                        <a:rPr lang="en-US" sz="1400" dirty="0"/>
                        <a:t> Extraction</a:t>
                      </a:r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Processor</a:t>
                      </a:r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Shi-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</a:rPr>
                        <a:t>Tomasi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,</a:t>
                      </a:r>
                    </a:p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SIFT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3207087"/>
                  </a:ext>
                </a:extLst>
              </a:tr>
              <a:tr h="441217">
                <a:tc>
                  <a:txBody>
                    <a:bodyPr/>
                    <a:lstStyle/>
                    <a:p>
                      <a:r>
                        <a:rPr lang="en-US" sz="1400" dirty="0"/>
                        <a:t>Tracker</a:t>
                      </a:r>
                      <a:endParaRPr lang="en-US" sz="14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Reducer</a:t>
                      </a:r>
                      <a:endParaRPr lang="en-US" sz="14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KLT,</a:t>
                      </a:r>
                    </a:p>
                    <a:p>
                      <a:r>
                        <a:rPr lang="en-US" sz="1400" dirty="0" err="1">
                          <a:solidFill>
                            <a:schemeClr val="tx1"/>
                          </a:solidFill>
                        </a:rPr>
                        <a:t>CamShift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147802"/>
                  </a:ext>
                </a:extLst>
              </a:tr>
              <a:tr h="441217">
                <a:tc>
                  <a:txBody>
                    <a:bodyPr/>
                    <a:lstStyle/>
                    <a:p>
                      <a:r>
                        <a:rPr lang="en-US" sz="1400" dirty="0"/>
                        <a:t>Segmentation </a:t>
                      </a:r>
                      <a:endParaRPr lang="en-US" sz="14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Processor</a:t>
                      </a:r>
                      <a:endParaRPr lang="en-US" sz="14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MOG,</a:t>
                      </a:r>
                    </a:p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Binarization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91082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80154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44520" y="518884"/>
            <a:ext cx="8208321" cy="560618"/>
          </a:xfrm>
        </p:spPr>
        <p:txBody>
          <a:bodyPr>
            <a:noAutofit/>
          </a:bodyPr>
          <a:lstStyle/>
          <a:p>
            <a:r>
              <a:rPr lang="en-US" sz="3600" dirty="0"/>
              <a:t>Summarizing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79502"/>
            <a:ext cx="7886700" cy="577849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>
                <a:solidFill>
                  <a:srgbClr val="002060"/>
                </a:solidFill>
              </a:rPr>
              <a:t>Leverage relational QO for vision queries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solidFill>
                  <a:srgbClr val="002060"/>
                </a:solidFill>
              </a:rPr>
              <a:t> Vision tasks </a:t>
            </a:r>
            <a:r>
              <a:rPr lang="en-US" dirty="0">
                <a:solidFill>
                  <a:srgbClr val="002060"/>
                </a:solidFill>
                <a:sym typeface="Symbol" panose="05050102010706020507" pitchFamily="18" charset="2"/>
              </a:rPr>
              <a:t></a:t>
            </a:r>
            <a:r>
              <a:rPr lang="en-US" dirty="0">
                <a:solidFill>
                  <a:srgbClr val="002060"/>
                </a:solidFill>
              </a:rPr>
              <a:t> declarative dataflow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solidFill>
                  <a:srgbClr val="002060"/>
                </a:solidFill>
              </a:rPr>
              <a:t>Query optimization over UDOs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solidFill>
                  <a:srgbClr val="002060"/>
                </a:solidFill>
              </a:rPr>
              <a:t>Enhancing parallelism (eg chunk-level)</a:t>
            </a:r>
          </a:p>
        </p:txBody>
      </p:sp>
    </p:spTree>
    <p:extLst>
      <p:ext uri="{BB962C8B-B14F-4D97-AF65-F5344CB8AC3E}">
        <p14:creationId xmlns:p14="http://schemas.microsoft.com/office/powerpoint/2010/main" val="798902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44520" y="518884"/>
            <a:ext cx="8208321" cy="560618"/>
          </a:xfrm>
        </p:spPr>
        <p:txBody>
          <a:bodyPr>
            <a:noAutofit/>
          </a:bodyPr>
          <a:lstStyle/>
          <a:p>
            <a:r>
              <a:rPr lang="en-US" sz="3600" dirty="0"/>
              <a:t>Cameras are ubiquitous; video analysis is a big-data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82624"/>
            <a:ext cx="7886700" cy="5181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074" y="1672665"/>
            <a:ext cx="6264414" cy="514879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9947" y="1664722"/>
            <a:ext cx="6291072" cy="5095707"/>
          </a:xfrm>
          <a:prstGeom prst="rect">
            <a:avLst/>
          </a:prstGeom>
        </p:spPr>
      </p:pic>
      <p:pic>
        <p:nvPicPr>
          <p:cNvPr id="18" name="Picture 4" descr="https://qzprod.files.wordpress.com/2015/10/006ewasrgw1ewq638idk4j30go0bvwi7.jpg?w=6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088" y="2031374"/>
            <a:ext cx="6129838" cy="436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7055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5337" y="518884"/>
            <a:ext cx="8063125" cy="560618"/>
          </a:xfrm>
        </p:spPr>
        <p:txBody>
          <a:bodyPr>
            <a:noAutofit/>
          </a:bodyPr>
          <a:lstStyle/>
          <a:p>
            <a:r>
              <a:rPr lang="en-US" sz="3600" dirty="0"/>
              <a:t>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975" y="1276350"/>
            <a:ext cx="8066484" cy="458372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latin typeface="Corbel" charset="0"/>
                <a:ea typeface="Corbel" charset="0"/>
                <a:cs typeface="Corbel" charset="0"/>
              </a:rPr>
              <a:t>Sample end-user queries</a:t>
            </a:r>
          </a:p>
        </p:txBody>
      </p:sp>
    </p:spTree>
    <p:extLst>
      <p:ext uri="{BB962C8B-B14F-4D97-AF65-F5344CB8AC3E}">
        <p14:creationId xmlns:p14="http://schemas.microsoft.com/office/powerpoint/2010/main" val="8879437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937" y="432662"/>
            <a:ext cx="7710846" cy="56061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Corbel" charset="0"/>
                <a:ea typeface="Corbel" charset="0"/>
                <a:cs typeface="Corbel" charset="0"/>
              </a:rPr>
              <a:t>Sample end-user queries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1187451"/>
            <a:ext cx="7714059" cy="4672626"/>
          </a:xfrm>
        </p:spPr>
        <p:txBody>
          <a:bodyPr>
            <a:normAutofit/>
          </a:bodyPr>
          <a:lstStyle/>
          <a:p>
            <a:r>
              <a:rPr lang="en-US" sz="1500" dirty="0">
                <a:solidFill>
                  <a:srgbClr val="002060"/>
                </a:solidFill>
                <a:latin typeface="Corbel" charset="0"/>
                <a:ea typeface="Corbel" charset="0"/>
                <a:cs typeface="Corbel" charset="0"/>
              </a:rPr>
              <a:t>Example query: Amber alert (“red honda civic with license AB*92*”)</a:t>
            </a:r>
          </a:p>
          <a:p>
            <a:pPr marL="0" indent="0">
              <a:buNone/>
            </a:pPr>
            <a:r>
              <a:rPr lang="en-US" sz="1200" dirty="0">
                <a:latin typeface="Corbel" charset="0"/>
                <a:ea typeface="Corbel" charset="0"/>
                <a:cs typeface="Corbel" charset="0"/>
              </a:rPr>
              <a:t>	</a:t>
            </a:r>
          </a:p>
          <a:p>
            <a:pPr marL="0" indent="0">
              <a:buNone/>
            </a:pPr>
            <a:endParaRPr lang="en-US" sz="1200" dirty="0">
              <a:latin typeface="Corbel" charset="0"/>
              <a:ea typeface="Corbel" charset="0"/>
              <a:cs typeface="Corbel" charset="0"/>
            </a:endParaRPr>
          </a:p>
          <a:p>
            <a:pPr marL="0" indent="0">
              <a:buNone/>
            </a:pPr>
            <a:endParaRPr lang="en-US" sz="1200" dirty="0">
              <a:latin typeface="Corbel" charset="0"/>
              <a:ea typeface="Corbel" charset="0"/>
              <a:cs typeface="Corbel" charset="0"/>
            </a:endParaRPr>
          </a:p>
          <a:p>
            <a:pPr marL="0" indent="0">
              <a:buNone/>
            </a:pPr>
            <a:endParaRPr lang="en-US" sz="1200" dirty="0">
              <a:latin typeface="Corbel" charset="0"/>
              <a:ea typeface="Corbel" charset="0"/>
              <a:cs typeface="Corbel" charset="0"/>
            </a:endParaRPr>
          </a:p>
          <a:p>
            <a:pPr marL="0" indent="0">
              <a:buNone/>
            </a:pPr>
            <a:endParaRPr lang="en-US" sz="1200" dirty="0">
              <a:latin typeface="Corbel" charset="0"/>
              <a:ea typeface="Corbel" charset="0"/>
              <a:cs typeface="Corbel" charset="0"/>
            </a:endParaRPr>
          </a:p>
          <a:p>
            <a:pPr marL="0" indent="0">
              <a:buNone/>
            </a:pPr>
            <a:endParaRPr lang="en-US" sz="1200" dirty="0">
              <a:latin typeface="Corbel" charset="0"/>
              <a:ea typeface="Corbel" charset="0"/>
              <a:cs typeface="Corbel" charset="0"/>
            </a:endParaRPr>
          </a:p>
          <a:p>
            <a:endParaRPr lang="en-US" sz="1500" dirty="0">
              <a:solidFill>
                <a:srgbClr val="002060"/>
              </a:solidFill>
              <a:latin typeface="Corbel" charset="0"/>
              <a:ea typeface="Corbel" charset="0"/>
              <a:cs typeface="Corbel" charset="0"/>
            </a:endParaRPr>
          </a:p>
          <a:p>
            <a:r>
              <a:rPr lang="en-US" sz="1500" dirty="0">
                <a:solidFill>
                  <a:srgbClr val="002060"/>
                </a:solidFill>
                <a:latin typeface="Corbel" charset="0"/>
                <a:ea typeface="Corbel" charset="0"/>
                <a:cs typeface="Corbel" charset="0"/>
              </a:rPr>
              <a:t>Other examples in paper and code release</a:t>
            </a:r>
          </a:p>
          <a:p>
            <a:pPr marL="0" indent="0"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80651" y="1590216"/>
            <a:ext cx="6028734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		CameraID,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		FrameID, </a:t>
            </a:r>
          </a:p>
          <a:p>
            <a:r>
              <a:rPr lang="en-US" sz="1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$Licenses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.conf * </a:t>
            </a:r>
            <a:r>
              <a:rPr lang="en-US" sz="1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$VehicleType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.conf * </a:t>
            </a:r>
            <a:r>
              <a:rPr lang="en-US" sz="1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$VehicleColor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.conf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Confidence</a:t>
            </a: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n-US" sz="1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$Licenses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$VehicleType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$VehicleColor</a:t>
            </a: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		</a:t>
            </a:r>
            <a:r>
              <a:rPr lang="en-US" sz="1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$Licenses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.{CameraId, FrameId}=</a:t>
            </a:r>
            <a:r>
              <a:rPr lang="en-US" sz="1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$VehicleType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.{CameraId, FrameId} &amp;</a:t>
            </a:r>
          </a:p>
          <a:p>
            <a:r>
              <a:rPr lang="en-US" sz="1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$Licenses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.{CameraId, FrameId}=</a:t>
            </a:r>
            <a:r>
              <a:rPr lang="en-US" sz="1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$VehicleColor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.{CameraId, FrameId}</a:t>
            </a: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$Licenses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.plate LIKE </a:t>
            </a:r>
            <a:r>
              <a:rPr lang="en-US" sz="1200" dirty="0">
                <a:solidFill>
                  <a:srgbClr val="FF0000"/>
                </a:solidFill>
                <a:latin typeface="Segoe Script" panose="020B0504020000000003" pitchFamily="34" charset="0"/>
                <a:cs typeface="Arial" panose="020B0604020202020204" pitchFamily="34" charset="0"/>
              </a:rPr>
              <a:t>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n-US" sz="1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$VehicleType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.type=</a:t>
            </a:r>
            <a:r>
              <a:rPr lang="en-US" sz="1200" dirty="0">
                <a:solidFill>
                  <a:srgbClr val="FF0000"/>
                </a:solidFill>
                <a:latin typeface="Segoe Script" panose="020B0504020000000003" pitchFamily="34" charset="0"/>
                <a:cs typeface="Arial" panose="020B0604020202020204" pitchFamily="34" charset="0"/>
              </a:rPr>
              <a:t>v</a:t>
            </a:r>
            <a:r>
              <a:rPr lang="en-US" sz="1200" dirty="0">
                <a:latin typeface="Segoe Script" panose="020B0504020000000003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en-US" sz="1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$VehicleColor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.color=</a:t>
            </a:r>
            <a:r>
              <a:rPr lang="en-US" sz="1200" dirty="0">
                <a:solidFill>
                  <a:srgbClr val="FF0000"/>
                </a:solidFill>
                <a:latin typeface="Segoe Script" panose="020B0504020000000003" pitchFamily="34" charset="0"/>
                <a:cs typeface="Arial" panose="020B0604020202020204" pitchFamily="34" charset="0"/>
              </a:rPr>
              <a:t>c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531323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5337" y="518884"/>
            <a:ext cx="8063125" cy="560618"/>
          </a:xfrm>
        </p:spPr>
        <p:txBody>
          <a:bodyPr>
            <a:noAutofit/>
          </a:bodyPr>
          <a:lstStyle/>
          <a:p>
            <a:r>
              <a:rPr lang="en-US" sz="3600" dirty="0"/>
              <a:t>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975" y="1276350"/>
            <a:ext cx="8066484" cy="458372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Corbel" charset="0"/>
                <a:ea typeface="Corbel" charset="0"/>
                <a:cs typeface="Corbel" charset="0"/>
              </a:rPr>
              <a:t>Sample vision queries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Corbel" charset="0"/>
                <a:ea typeface="Corbel" charset="0"/>
                <a:cs typeface="Corbel" charset="0"/>
              </a:rPr>
              <a:t>Benchmarking vision pipelines</a:t>
            </a:r>
          </a:p>
        </p:txBody>
      </p:sp>
    </p:spTree>
    <p:extLst>
      <p:ext uri="{BB962C8B-B14F-4D97-AF65-F5344CB8AC3E}">
        <p14:creationId xmlns:p14="http://schemas.microsoft.com/office/powerpoint/2010/main" val="15262716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606" y="493644"/>
            <a:ext cx="8009335" cy="560618"/>
          </a:xfrm>
        </p:spPr>
        <p:txBody>
          <a:bodyPr>
            <a:normAutofit fontScale="90000"/>
          </a:bodyPr>
          <a:lstStyle/>
          <a:p>
            <a:r>
              <a:rPr lang="en-US" dirty="0"/>
              <a:t>Benchmarking vision pipelines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606" y="1233332"/>
            <a:ext cx="3968244" cy="3974123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rgbClr val="0000CC"/>
                </a:solidFill>
                <a:latin typeface="Corbel" charset="0"/>
                <a:ea typeface="Corbel" charset="0"/>
                <a:cs typeface="Corbel" charset="0"/>
              </a:rPr>
              <a:t>License plate recognition:		</a:t>
            </a:r>
          </a:p>
          <a:p>
            <a:endParaRPr lang="en-US" sz="1800" dirty="0">
              <a:solidFill>
                <a:srgbClr val="0000CC"/>
              </a:solidFill>
              <a:latin typeface="Corbel" charset="0"/>
              <a:ea typeface="Corbel" charset="0"/>
              <a:cs typeface="Corbel" charset="0"/>
            </a:endParaRPr>
          </a:p>
          <a:p>
            <a:endParaRPr lang="en-US" sz="1800" dirty="0">
              <a:solidFill>
                <a:srgbClr val="0000CC"/>
              </a:solidFill>
              <a:latin typeface="Corbel" charset="0"/>
              <a:ea typeface="Corbel" charset="0"/>
              <a:cs typeface="Corbel" charset="0"/>
            </a:endParaRPr>
          </a:p>
          <a:p>
            <a:endParaRPr lang="en-US" sz="1800" dirty="0">
              <a:solidFill>
                <a:srgbClr val="0000CC"/>
              </a:solidFill>
              <a:latin typeface="Corbel" charset="0"/>
              <a:ea typeface="Corbel" charset="0"/>
              <a:cs typeface="Corbel" charset="0"/>
            </a:endParaRPr>
          </a:p>
          <a:p>
            <a:endParaRPr lang="en-US" sz="1800" dirty="0">
              <a:solidFill>
                <a:srgbClr val="0000CC"/>
              </a:solidFill>
              <a:latin typeface="Corbel" charset="0"/>
              <a:ea typeface="Corbel" charset="0"/>
              <a:cs typeface="Corbel" charset="0"/>
            </a:endParaRPr>
          </a:p>
          <a:p>
            <a:endParaRPr lang="en-US" sz="1800" dirty="0">
              <a:solidFill>
                <a:srgbClr val="0000CC"/>
              </a:solidFill>
              <a:latin typeface="Corbel" charset="0"/>
              <a:ea typeface="Corbel" charset="0"/>
              <a:cs typeface="Corbel" charset="0"/>
            </a:endParaRPr>
          </a:p>
          <a:p>
            <a:endParaRPr lang="en-US" sz="1800" dirty="0">
              <a:solidFill>
                <a:srgbClr val="0000CC"/>
              </a:solidFill>
              <a:latin typeface="Corbel" charset="0"/>
              <a:ea typeface="Corbel" charset="0"/>
              <a:cs typeface="Corbel" charset="0"/>
            </a:endParaRPr>
          </a:p>
          <a:p>
            <a:r>
              <a:rPr lang="en-US" sz="1800" dirty="0">
                <a:solidFill>
                  <a:srgbClr val="0000CC"/>
                </a:solidFill>
                <a:latin typeface="Corbel" charset="0"/>
                <a:ea typeface="Corbel" charset="0"/>
                <a:cs typeface="Corbel" charset="0"/>
              </a:rPr>
              <a:t>Vehicle type &amp; color recognition:</a:t>
            </a:r>
            <a:endParaRPr lang="en-US" sz="1800" dirty="0">
              <a:latin typeface="Corbel" charset="0"/>
              <a:ea typeface="Corbel" charset="0"/>
              <a:cs typeface="Corbel" charset="0"/>
            </a:endParaRPr>
          </a:p>
          <a:p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304" y="1689257"/>
            <a:ext cx="2878931" cy="196453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508" y="4434739"/>
            <a:ext cx="3620521" cy="707038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50273" y="1233331"/>
            <a:ext cx="3462918" cy="397412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2"/>
              <a:buChar char="§"/>
            </a:pPr>
            <a:r>
              <a:rPr lang="en-US" sz="1800" dirty="0">
                <a:solidFill>
                  <a:srgbClr val="0000CC"/>
                </a:solidFill>
                <a:latin typeface="Corbel" charset="0"/>
                <a:ea typeface="Corbel" charset="0"/>
                <a:cs typeface="Corbel" charset="0"/>
              </a:rPr>
              <a:t>Vehicle counting</a:t>
            </a:r>
            <a:r>
              <a:rPr lang="en-US" sz="1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endParaRPr lang="en-US" sz="18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1528" y="1768821"/>
            <a:ext cx="3571875" cy="5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9908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5337" y="518884"/>
            <a:ext cx="8063125" cy="560618"/>
          </a:xfrm>
        </p:spPr>
        <p:txBody>
          <a:bodyPr>
            <a:noAutofit/>
          </a:bodyPr>
          <a:lstStyle/>
          <a:p>
            <a:r>
              <a:rPr lang="en-US" sz="3600" dirty="0"/>
              <a:t>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975" y="1276350"/>
            <a:ext cx="8066484" cy="458372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Corbel" charset="0"/>
                <a:ea typeface="Corbel" charset="0"/>
                <a:cs typeface="Corbel" charset="0"/>
              </a:rPr>
              <a:t>Sample vision queries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Corbel" charset="0"/>
                <a:ea typeface="Corbel" charset="0"/>
                <a:cs typeface="Corbel" charset="0"/>
              </a:rPr>
              <a:t>Benchmarking vision pipelines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Corbel" charset="0"/>
                <a:ea typeface="Corbel" charset="0"/>
                <a:cs typeface="Corbel" charset="0"/>
              </a:rPr>
              <a:t>Benchmarking end-to-end system</a:t>
            </a:r>
          </a:p>
        </p:txBody>
      </p:sp>
    </p:spTree>
    <p:extLst>
      <p:ext uri="{BB962C8B-B14F-4D97-AF65-F5344CB8AC3E}">
        <p14:creationId xmlns:p14="http://schemas.microsoft.com/office/powerpoint/2010/main" val="3788753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127" y="452284"/>
            <a:ext cx="8009335" cy="560618"/>
          </a:xfrm>
        </p:spPr>
        <p:txBody>
          <a:bodyPr>
            <a:normAutofit fontScale="90000"/>
          </a:bodyPr>
          <a:lstStyle/>
          <a:p>
            <a:r>
              <a:rPr lang="en-US" dirty="0"/>
              <a:t>Benchmarking </a:t>
            </a:r>
            <a:r>
              <a:rPr lang="en-US" dirty="0" err="1"/>
              <a:t>Optasia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5788" y="1306984"/>
            <a:ext cx="8408942" cy="3974123"/>
          </a:xfrm>
        </p:spPr>
        <p:txBody>
          <a:bodyPr>
            <a:normAutofit/>
          </a:bodyPr>
          <a:lstStyle/>
          <a:p>
            <a:r>
              <a:rPr lang="en-US" sz="1800" b="1" dirty="0">
                <a:solidFill>
                  <a:srgbClr val="0000CC"/>
                </a:solidFill>
                <a:latin typeface="Corbel" charset="0"/>
                <a:ea typeface="Corbel" charset="0"/>
                <a:cs typeface="Corbel" charset="0"/>
              </a:rPr>
              <a:t>Data:</a:t>
            </a:r>
            <a:r>
              <a:rPr lang="en-US" sz="1800" dirty="0">
                <a:latin typeface="Corbel" charset="0"/>
                <a:ea typeface="Corbel" charset="0"/>
                <a:cs typeface="Corbel" charset="0"/>
              </a:rPr>
              <a:t> 100GB of traffic surveillance videos. </a:t>
            </a:r>
          </a:p>
          <a:p>
            <a:endParaRPr lang="en-US" sz="1800" dirty="0">
              <a:latin typeface="Corbel" charset="0"/>
              <a:ea typeface="Corbel" charset="0"/>
              <a:cs typeface="Corbel" charset="0"/>
            </a:endParaRPr>
          </a:p>
          <a:p>
            <a:r>
              <a:rPr lang="en-US" sz="1800" b="1" dirty="0">
                <a:solidFill>
                  <a:srgbClr val="0000CC"/>
                </a:solidFill>
                <a:latin typeface="Corbel" charset="0"/>
                <a:ea typeface="Corbel" charset="0"/>
                <a:cs typeface="Corbel" charset="0"/>
              </a:rPr>
              <a:t>Queries</a:t>
            </a:r>
            <a:r>
              <a:rPr lang="en-US" sz="1800" dirty="0">
                <a:latin typeface="Corbel" charset="0"/>
                <a:ea typeface="Corbel" charset="0"/>
                <a:cs typeface="Corbel" charset="0"/>
              </a:rPr>
              <a:t> </a:t>
            </a:r>
          </a:p>
          <a:p>
            <a:pPr lvl="1"/>
            <a:r>
              <a:rPr lang="en-US" sz="1500" b="1" dirty="0">
                <a:solidFill>
                  <a:srgbClr val="C00000"/>
                </a:solidFill>
                <a:latin typeface="Corbel" charset="0"/>
                <a:ea typeface="Corbel" charset="0"/>
                <a:cs typeface="Corbel" charset="0"/>
              </a:rPr>
              <a:t>Amber alert</a:t>
            </a:r>
            <a:r>
              <a:rPr lang="en-US" sz="1500" dirty="0">
                <a:latin typeface="Corbel" charset="0"/>
                <a:ea typeface="Corbel" charset="0"/>
                <a:cs typeface="Corbel" charset="0"/>
              </a:rPr>
              <a:t> retrieves vehicles given color (red, etc.), type (SUV, etc.), and license plate number</a:t>
            </a:r>
          </a:p>
          <a:p>
            <a:pPr lvl="1"/>
            <a:r>
              <a:rPr lang="en-US" sz="1500" b="1" dirty="0">
                <a:solidFill>
                  <a:srgbClr val="C00000"/>
                </a:solidFill>
                <a:latin typeface="Corbel" charset="0"/>
                <a:ea typeface="Corbel" charset="0"/>
                <a:cs typeface="Corbel" charset="0"/>
              </a:rPr>
              <a:t>Re-ID </a:t>
            </a:r>
            <a:r>
              <a:rPr lang="en-US" sz="1500" dirty="0">
                <a:latin typeface="Corbel" charset="0"/>
                <a:ea typeface="Corbel" charset="0"/>
                <a:cs typeface="Corbel" charset="0"/>
              </a:rPr>
              <a:t>matches and tracks certain vehicles across two cameras.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070" y="3332349"/>
            <a:ext cx="2968524" cy="20590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599" y="3277207"/>
            <a:ext cx="2968524" cy="2059038"/>
          </a:xfrm>
          <a:prstGeom prst="rect">
            <a:avLst/>
          </a:prstGeom>
        </p:spPr>
      </p:pic>
      <p:sp>
        <p:nvSpPr>
          <p:cNvPr id="6" name="Rectangle: Rounded Corners 3"/>
          <p:cNvSpPr/>
          <p:nvPr/>
        </p:nvSpPr>
        <p:spPr>
          <a:xfrm>
            <a:off x="615789" y="5613301"/>
            <a:ext cx="8363506" cy="105521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Faster </a:t>
            </a:r>
            <a:r>
              <a:rPr lang="en-US" sz="2400" dirty="0">
                <a:solidFill>
                  <a:srgbClr val="002060"/>
                </a:solidFill>
              </a:rPr>
              <a:t>query completion and lower usage of  cluster resources</a:t>
            </a:r>
          </a:p>
        </p:txBody>
      </p:sp>
    </p:spTree>
    <p:extLst>
      <p:ext uri="{BB962C8B-B14F-4D97-AF65-F5344CB8AC3E}">
        <p14:creationId xmlns:p14="http://schemas.microsoft.com/office/powerpoint/2010/main" val="2278472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Benchmarking </a:t>
            </a:r>
            <a:r>
              <a:rPr lang="en-US" dirty="0" err="1"/>
              <a:t>Optasia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12265"/>
            <a:ext cx="7886700" cy="4351338"/>
          </a:xfrm>
        </p:spPr>
        <p:txBody>
          <a:bodyPr/>
          <a:lstStyle/>
          <a:p>
            <a:r>
              <a:rPr lang="en-US" dirty="0"/>
              <a:t>De-duplication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775" y="1987648"/>
            <a:ext cx="5124450" cy="3416300"/>
          </a:xfrm>
          <a:prstGeom prst="rect">
            <a:avLst/>
          </a:prstGeom>
        </p:spPr>
      </p:pic>
      <p:sp>
        <p:nvSpPr>
          <p:cNvPr id="5" name="Rectangle: Rounded Corners 3"/>
          <p:cNvSpPr/>
          <p:nvPr/>
        </p:nvSpPr>
        <p:spPr>
          <a:xfrm>
            <a:off x="147667" y="5674055"/>
            <a:ext cx="8786191" cy="105521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Cluster use remains unchanged due to effective de-duplication.</a:t>
            </a:r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924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Benchmarking </a:t>
            </a:r>
            <a:r>
              <a:rPr lang="en-US" dirty="0" err="1"/>
              <a:t>Optasia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39545"/>
            <a:ext cx="7886700" cy="4351338"/>
          </a:xfrm>
        </p:spPr>
        <p:txBody>
          <a:bodyPr/>
          <a:lstStyle/>
          <a:p>
            <a:r>
              <a:rPr lang="en-US" dirty="0"/>
              <a:t>Chunk-level parallelism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3520"/>
          <a:stretch/>
        </p:blipFill>
        <p:spPr>
          <a:xfrm>
            <a:off x="711200" y="1956589"/>
            <a:ext cx="7721600" cy="2699726"/>
          </a:xfrm>
          <a:prstGeom prst="rect">
            <a:avLst/>
          </a:prstGeom>
        </p:spPr>
      </p:pic>
      <p:sp>
        <p:nvSpPr>
          <p:cNvPr id="5" name="Rectangle: Rounded Corners 3"/>
          <p:cNvSpPr/>
          <p:nvPr/>
        </p:nvSpPr>
        <p:spPr>
          <a:xfrm>
            <a:off x="1305405" y="4922215"/>
            <a:ext cx="6788149" cy="105521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Chunking increases high degree of parallelism (but overheads catch up)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42996" y="2436507"/>
            <a:ext cx="1255170" cy="335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519122" y="2430017"/>
            <a:ext cx="1255170" cy="335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7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788" y="537934"/>
            <a:ext cx="8009335" cy="560618"/>
          </a:xfrm>
        </p:spPr>
        <p:txBody>
          <a:bodyPr>
            <a:normAutofit fontScale="90000"/>
          </a:bodyPr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51" y="1289050"/>
            <a:ext cx="8012672" cy="4571027"/>
          </a:xfrm>
        </p:spPr>
        <p:txBody>
          <a:bodyPr>
            <a:normAutofit/>
          </a:bodyPr>
          <a:lstStyle/>
          <a:p>
            <a:r>
              <a:rPr lang="en-US" dirty="0">
                <a:latin typeface="Corbel" charset="0"/>
                <a:ea typeface="Corbel" charset="0"/>
                <a:cs typeface="Corbel" charset="0"/>
              </a:rPr>
              <a:t>Video analytics in big-data systems is challenging</a:t>
            </a:r>
          </a:p>
          <a:p>
            <a:r>
              <a:rPr lang="en-US" dirty="0">
                <a:latin typeface="Corbel" charset="0"/>
                <a:ea typeface="Corbel" charset="0"/>
                <a:cs typeface="Corbel" charset="0"/>
              </a:rPr>
              <a:t>Optasia: a user-friendly &amp; efficient system</a:t>
            </a:r>
          </a:p>
          <a:p>
            <a:pPr lvl="1"/>
            <a:r>
              <a:rPr lang="en-US" sz="2800" dirty="0">
                <a:solidFill>
                  <a:srgbClr val="002060"/>
                </a:solidFill>
                <a:latin typeface="Corbel" charset="0"/>
                <a:ea typeface="Corbel" charset="0"/>
                <a:cs typeface="Corbel" charset="0"/>
              </a:rPr>
              <a:t>Leverages relational QO for vision queries</a:t>
            </a:r>
          </a:p>
          <a:p>
            <a:pPr lvl="2"/>
            <a:r>
              <a:rPr lang="en-US" dirty="0">
                <a:solidFill>
                  <a:srgbClr val="002060"/>
                </a:solidFill>
                <a:latin typeface="Corbel" charset="0"/>
                <a:ea typeface="Corbel" charset="0"/>
                <a:cs typeface="Corbel" charset="0"/>
              </a:rPr>
              <a:t>Relational wrappers for vision modules</a:t>
            </a:r>
          </a:p>
          <a:p>
            <a:pPr lvl="2"/>
            <a:r>
              <a:rPr lang="en-US" dirty="0">
                <a:solidFill>
                  <a:srgbClr val="002060"/>
                </a:solidFill>
                <a:latin typeface="Corbel" charset="0"/>
                <a:ea typeface="Corbel" charset="0"/>
                <a:cs typeface="Corbel" charset="0"/>
              </a:rPr>
              <a:t>Query optimization to de-dup, //ization, etc.</a:t>
            </a:r>
          </a:p>
          <a:p>
            <a:pPr lvl="2"/>
            <a:r>
              <a:rPr lang="en-US" dirty="0">
                <a:solidFill>
                  <a:srgbClr val="002060"/>
                </a:solidFill>
                <a:latin typeface="Corbel" charset="0"/>
                <a:ea typeface="Corbel" charset="0"/>
                <a:cs typeface="Corbel" charset="0"/>
              </a:rPr>
              <a:t>Enhanced parallelism (eg chunk-level)</a:t>
            </a:r>
            <a:endParaRPr lang="en-US" dirty="0">
              <a:latin typeface="Corbel" charset="0"/>
              <a:ea typeface="Corbel" charset="0"/>
              <a:cs typeface="Corbel" charset="0"/>
            </a:endParaRPr>
          </a:p>
          <a:p>
            <a:r>
              <a:rPr lang="en-US" dirty="0">
                <a:latin typeface="Corbel" charset="0"/>
                <a:ea typeface="Corbel" charset="0"/>
                <a:cs typeface="Corbel" charset="0"/>
              </a:rPr>
              <a:t>Evaluation shows gains in scalability and accuracy</a:t>
            </a:r>
          </a:p>
          <a:p>
            <a:endParaRPr lang="en-US" dirty="0">
              <a:latin typeface="Corbel" charset="0"/>
              <a:ea typeface="Corbel" charset="0"/>
              <a:cs typeface="Corbel" charset="0"/>
            </a:endParaRPr>
          </a:p>
          <a:p>
            <a:endParaRPr lang="en-US" dirty="0">
              <a:latin typeface="Corbel" charset="0"/>
              <a:ea typeface="Corbel" charset="0"/>
              <a:cs typeface="Corbel" charset="0"/>
            </a:endParaRPr>
          </a:p>
          <a:p>
            <a:pPr marL="0" indent="0">
              <a:buNone/>
            </a:pPr>
            <a:r>
              <a:rPr lang="en-US" dirty="0">
                <a:latin typeface="Corbel" charset="0"/>
                <a:ea typeface="Corbel" charset="0"/>
                <a:cs typeface="Corbel" charset="0"/>
              </a:rPr>
              <a:t>Code and demo at http://yao.lu/optasia</a:t>
            </a:r>
          </a:p>
        </p:txBody>
      </p:sp>
    </p:spTree>
    <p:extLst>
      <p:ext uri="{BB962C8B-B14F-4D97-AF65-F5344CB8AC3E}">
        <p14:creationId xmlns:p14="http://schemas.microsoft.com/office/powerpoint/2010/main" val="2429149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44520" y="518884"/>
            <a:ext cx="8208321" cy="560618"/>
          </a:xfrm>
        </p:spPr>
        <p:txBody>
          <a:bodyPr>
            <a:noAutofit/>
          </a:bodyPr>
          <a:lstStyle/>
          <a:p>
            <a:r>
              <a:rPr lang="en-US" sz="3600" dirty="0"/>
              <a:t>Cameras are ubiquitous; video analysis is a big-data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5114685"/>
            <a:ext cx="7886700" cy="698974"/>
          </a:xfrm>
        </p:spPr>
        <p:txBody>
          <a:bodyPr>
            <a:normAutofit fontScale="92500" lnSpcReduction="20000"/>
          </a:bodyPr>
          <a:lstStyle/>
          <a:p>
            <a:pPr marL="457200" lvl="1" indent="0" algn="ctr">
              <a:buNone/>
            </a:pPr>
            <a:r>
              <a:rPr lang="en-US" dirty="0">
                <a:solidFill>
                  <a:srgbClr val="002060"/>
                </a:solidFill>
              </a:rPr>
              <a:t>1Mbps per camera, 10K cameras?	</a:t>
            </a:r>
          </a:p>
          <a:p>
            <a:pPr marL="457200" lvl="1" indent="0" algn="ctr">
              <a:buNone/>
            </a:pPr>
            <a:r>
              <a:rPr lang="en-US" sz="2600" dirty="0">
                <a:solidFill>
                  <a:srgbClr val="C00000"/>
                </a:solidFill>
              </a:rPr>
              <a:t>103 TB/day!</a:t>
            </a:r>
            <a:endParaRPr lang="en-US" sz="3500" dirty="0">
              <a:solidFill>
                <a:srgbClr val="C00000"/>
              </a:solidFill>
            </a:endParaRP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842" y="1556287"/>
            <a:ext cx="4329414" cy="355839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1715" y="1548343"/>
            <a:ext cx="4347838" cy="3521707"/>
          </a:xfrm>
          <a:prstGeom prst="rect">
            <a:avLst/>
          </a:prstGeom>
        </p:spPr>
      </p:pic>
      <p:pic>
        <p:nvPicPr>
          <p:cNvPr id="2050" name="Picture 2" descr="https://qzprod.files.wordpress.com/2015/10/006ewasrgw1ewq638idk4j30go0bvwi7.jpg?w=6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673" y="1720202"/>
            <a:ext cx="4441363" cy="3160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3"/>
          <p:cNvSpPr/>
          <p:nvPr/>
        </p:nvSpPr>
        <p:spPr>
          <a:xfrm>
            <a:off x="1399887" y="5858294"/>
            <a:ext cx="6788149" cy="93039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2060"/>
                </a:solidFill>
              </a:rPr>
              <a:t>Analytics over city-scale cameras’ video requires big-data processing</a:t>
            </a:r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925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44520" y="518884"/>
            <a:ext cx="8208321" cy="560618"/>
          </a:xfrm>
        </p:spPr>
        <p:txBody>
          <a:bodyPr>
            <a:noAutofit/>
          </a:bodyPr>
          <a:lstStyle/>
          <a:p>
            <a:r>
              <a:rPr lang="en-US" sz="3600" dirty="0"/>
              <a:t>Video analytics in big-data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79502"/>
            <a:ext cx="7886700" cy="5778497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Closed solutions:</a:t>
            </a:r>
            <a:r>
              <a:rPr lang="en-US" sz="2000" dirty="0"/>
              <a:t> </a:t>
            </a:r>
            <a:r>
              <a:rPr lang="en-US" sz="1800" dirty="0" err="1"/>
              <a:t>Omnicast</a:t>
            </a:r>
            <a:r>
              <a:rPr lang="en-US" sz="1800" dirty="0"/>
              <a:t>, </a:t>
            </a:r>
            <a:r>
              <a:rPr lang="en-US" sz="1800" dirty="0" err="1"/>
              <a:t>ProVigil</a:t>
            </a:r>
            <a:r>
              <a:rPr lang="en-US" sz="1800" dirty="0"/>
              <a:t>, etc. </a:t>
            </a:r>
          </a:p>
          <a:p>
            <a:r>
              <a:rPr lang="en-US" sz="2000" dirty="0">
                <a:solidFill>
                  <a:srgbClr val="C00000"/>
                </a:solidFill>
              </a:rPr>
              <a:t>Open solutions:</a:t>
            </a:r>
            <a:r>
              <a:rPr lang="en-US" sz="2000" dirty="0"/>
              <a:t> </a:t>
            </a:r>
            <a:r>
              <a:rPr lang="en-US" sz="1800" dirty="0"/>
              <a:t>MapReduce, Spark, etc.</a:t>
            </a:r>
            <a:endParaRPr lang="en-US" sz="2400" dirty="0"/>
          </a:p>
          <a:p>
            <a:r>
              <a:rPr lang="en-US" sz="2000" dirty="0">
                <a:solidFill>
                  <a:srgbClr val="002060"/>
                </a:solidFill>
              </a:rPr>
              <a:t>Spark example</a:t>
            </a:r>
          </a:p>
          <a:p>
            <a:endParaRPr lang="en-US" sz="2000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342892" lvl="1" indent="0">
              <a:buNone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6467" y="1115718"/>
            <a:ext cx="3656016" cy="44196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603213" y="2269199"/>
            <a:ext cx="24093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</a:rPr>
              <a:t>Define application logic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69395" y="3900069"/>
            <a:ext cx="1990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</a:rPr>
              <a:t>User specifies input, parallelism etc.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4818502" y="2291569"/>
            <a:ext cx="388072" cy="292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308219" y="3464121"/>
            <a:ext cx="24093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</a:rPr>
              <a:t>Initialize Spark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4831897" y="3522547"/>
            <a:ext cx="388072" cy="292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4831897" y="3927805"/>
            <a:ext cx="388072" cy="292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3080084" y="4944547"/>
            <a:ext cx="18847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</a:rPr>
              <a:t>Declares pipeline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4815714" y="4963817"/>
            <a:ext cx="322433" cy="292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3"/>
          <p:cNvSpPr/>
          <p:nvPr/>
        </p:nvSpPr>
        <p:spPr>
          <a:xfrm>
            <a:off x="1254605" y="5613301"/>
            <a:ext cx="6788149" cy="105521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2060"/>
                </a:solidFill>
              </a:rPr>
              <a:t>Optimizing vision programs is a </a:t>
            </a:r>
            <a:r>
              <a:rPr lang="en-US" sz="2400" b="1" dirty="0">
                <a:solidFill>
                  <a:srgbClr val="002060"/>
                </a:solidFill>
              </a:rPr>
              <a:t>manual</a:t>
            </a:r>
            <a:r>
              <a:rPr lang="en-US" sz="2400" dirty="0">
                <a:solidFill>
                  <a:srgbClr val="002060"/>
                </a:solidFill>
              </a:rPr>
              <a:t> process convolving </a:t>
            </a:r>
            <a:r>
              <a:rPr lang="en-US" sz="2400" b="1" dirty="0">
                <a:solidFill>
                  <a:srgbClr val="002060"/>
                </a:solidFill>
              </a:rPr>
              <a:t>systems </a:t>
            </a:r>
            <a:r>
              <a:rPr lang="en-US" sz="2400" dirty="0">
                <a:solidFill>
                  <a:srgbClr val="002060"/>
                </a:solidFill>
              </a:rPr>
              <a:t>and </a:t>
            </a:r>
            <a:r>
              <a:rPr lang="en-US" sz="2400" b="1" dirty="0">
                <a:solidFill>
                  <a:srgbClr val="002060"/>
                </a:solidFill>
              </a:rPr>
              <a:t>application</a:t>
            </a:r>
            <a:r>
              <a:rPr lang="en-US" sz="2400" dirty="0">
                <a:solidFill>
                  <a:srgbClr val="002060"/>
                </a:solidFill>
              </a:rPr>
              <a:t> details. </a:t>
            </a:r>
          </a:p>
        </p:txBody>
      </p:sp>
      <p:sp>
        <p:nvSpPr>
          <p:cNvPr id="5" name="Left Brace 4"/>
          <p:cNvSpPr/>
          <p:nvPr/>
        </p:nvSpPr>
        <p:spPr>
          <a:xfrm>
            <a:off x="5250385" y="4851959"/>
            <a:ext cx="458770" cy="683449"/>
          </a:xfrm>
          <a:prstGeom prst="leftBrace">
            <a:avLst>
              <a:gd name="adj1" fmla="val 24068"/>
              <a:gd name="adj2" fmla="val 40194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77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 animBg="1"/>
      <p:bldP spid="13" grpId="0"/>
      <p:bldP spid="16" grpId="0" animBg="1"/>
      <p:bldP spid="17" grpId="0" animBg="1"/>
      <p:bldP spid="19" grpId="0"/>
      <p:bldP spid="20" grpId="0" animBg="1"/>
      <p:bldP spid="21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goal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8027670" cy="435133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Make processing video feeds from </a:t>
            </a:r>
            <a:r>
              <a:rPr lang="en-US" b="1" dirty="0">
                <a:solidFill>
                  <a:srgbClr val="C00000"/>
                </a:solidFill>
              </a:rPr>
              <a:t>many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cameras </a:t>
            </a:r>
            <a:r>
              <a:rPr lang="en-US" b="1" dirty="0">
                <a:solidFill>
                  <a:srgbClr val="C00000"/>
                </a:solidFill>
              </a:rPr>
              <a:t>easy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and </a:t>
            </a:r>
            <a:r>
              <a:rPr lang="en-US" b="1" dirty="0">
                <a:solidFill>
                  <a:srgbClr val="C00000"/>
                </a:solidFill>
              </a:rPr>
              <a:t>efficient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Auto-scaling and optimization of queries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Vision engineers need not worry about //ism etc.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End-users simply declare queries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5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44520" y="518884"/>
            <a:ext cx="8208321" cy="560618"/>
          </a:xfrm>
        </p:spPr>
        <p:txBody>
          <a:bodyPr>
            <a:noAutofit/>
          </a:bodyPr>
          <a:lstStyle/>
          <a:p>
            <a:r>
              <a:rPr lang="en-US" sz="3600" dirty="0" err="1"/>
              <a:t>Optasia</a:t>
            </a:r>
            <a:r>
              <a:rPr lang="en-US" sz="3600" dirty="0"/>
              <a:t>: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79502"/>
            <a:ext cx="7886700" cy="577849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>
                <a:solidFill>
                  <a:srgbClr val="002060"/>
                </a:solidFill>
              </a:rPr>
              <a:t>Leverage relational QO for vision queries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solidFill>
                  <a:srgbClr val="002060"/>
                </a:solidFill>
              </a:rPr>
              <a:t> Vision tasks </a:t>
            </a:r>
            <a:r>
              <a:rPr lang="en-US" dirty="0">
                <a:solidFill>
                  <a:srgbClr val="002060"/>
                </a:solidFill>
                <a:sym typeface="Symbol" panose="05050102010706020507" pitchFamily="18" charset="2"/>
              </a:rPr>
              <a:t></a:t>
            </a:r>
            <a:r>
              <a:rPr lang="en-US" dirty="0">
                <a:solidFill>
                  <a:srgbClr val="002060"/>
                </a:solidFill>
              </a:rPr>
              <a:t> declarative dataflow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solidFill>
                  <a:srgbClr val="002060"/>
                </a:solidFill>
              </a:rPr>
              <a:t>Query optimization to dedup, auto //</a:t>
            </a:r>
            <a:r>
              <a:rPr lang="en-US" dirty="0" err="1">
                <a:solidFill>
                  <a:srgbClr val="002060"/>
                </a:solidFill>
              </a:rPr>
              <a:t>ize</a:t>
            </a:r>
            <a:r>
              <a:rPr lang="en-US" dirty="0">
                <a:solidFill>
                  <a:srgbClr val="002060"/>
                </a:solidFill>
              </a:rPr>
              <a:t> …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solidFill>
                  <a:srgbClr val="002060"/>
                </a:solidFill>
              </a:rPr>
              <a:t>Enhancing parallelism (eg chunk-level)</a:t>
            </a:r>
          </a:p>
        </p:txBody>
      </p:sp>
    </p:spTree>
    <p:extLst>
      <p:ext uri="{BB962C8B-B14F-4D97-AF65-F5344CB8AC3E}">
        <p14:creationId xmlns:p14="http://schemas.microsoft.com/office/powerpoint/2010/main" val="1139982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Wrapping vision modules as relational UDOs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3387674"/>
              </p:ext>
            </p:extLst>
          </p:nvPr>
        </p:nvGraphicFramePr>
        <p:xfrm>
          <a:off x="1013858" y="2181459"/>
          <a:ext cx="5449506" cy="17526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1961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533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User-defined Operator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Relational analog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Extractor, Processor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Select and/or Project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Reducer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GroupBy</a:t>
                      </a:r>
                      <a:r>
                        <a:rPr lang="en-US" baseline="0" dirty="0"/>
                        <a:t> and/or Aggregate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Combiner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9432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44520" y="518884"/>
            <a:ext cx="8208321" cy="560618"/>
          </a:xfrm>
        </p:spPr>
        <p:txBody>
          <a:bodyPr>
            <a:noAutofit/>
          </a:bodyPr>
          <a:lstStyle/>
          <a:p>
            <a:r>
              <a:rPr lang="en-US" sz="2800" dirty="0"/>
              <a:t>Extractors ingest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79502"/>
            <a:ext cx="7886700" cy="5778497"/>
          </a:xfrm>
        </p:spPr>
        <p:txBody>
          <a:bodyPr>
            <a:normAutofit/>
          </a:bodyPr>
          <a:lstStyle/>
          <a:p>
            <a:pPr marL="914400" lvl="2" indent="0" defTabSz="2278979">
              <a:lnSpc>
                <a:spcPct val="125000"/>
              </a:lnSpc>
              <a:spcBef>
                <a:spcPts val="0"/>
              </a:spcBef>
              <a:buNone/>
            </a:pP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914400" lvl="2" indent="0" defTabSz="2278979">
              <a:lnSpc>
                <a:spcPct val="125000"/>
              </a:lnSpc>
              <a:spcBef>
                <a:spcPts val="0"/>
              </a:spcBef>
              <a:buNone/>
            </a:pPr>
            <a:endParaRPr lang="en-US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2278979">
              <a:lnSpc>
                <a:spcPct val="125000"/>
              </a:lnSpc>
              <a:spcBef>
                <a:spcPts val="0"/>
              </a:spcBef>
            </a:pPr>
            <a:endParaRPr lang="en-US" sz="105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2278979">
              <a:lnSpc>
                <a:spcPct val="125000"/>
              </a:lnSpc>
              <a:spcBef>
                <a:spcPts val="0"/>
              </a:spcBef>
            </a:pPr>
            <a:endParaRPr lang="en-US" sz="105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2278979">
              <a:lnSpc>
                <a:spcPct val="125000"/>
              </a:lnSpc>
              <a:spcBef>
                <a:spcPts val="0"/>
              </a:spcBef>
            </a:pPr>
            <a:endParaRPr lang="en-US" sz="105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2278979">
              <a:lnSpc>
                <a:spcPct val="125000"/>
              </a:lnSpc>
              <a:spcBef>
                <a:spcPts val="0"/>
              </a:spcBef>
            </a:pPr>
            <a:endParaRPr lang="en-US" sz="105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2278979">
              <a:lnSpc>
                <a:spcPct val="125000"/>
              </a:lnSpc>
              <a:spcBef>
                <a:spcPts val="0"/>
              </a:spcBef>
            </a:pPr>
            <a:endParaRPr lang="en-US" sz="105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2278979">
              <a:lnSpc>
                <a:spcPct val="125000"/>
              </a:lnSpc>
              <a:spcBef>
                <a:spcPts val="0"/>
              </a:spcBef>
            </a:pPr>
            <a:endParaRPr lang="en-US" sz="105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ctr" defTabSz="2278979">
              <a:lnSpc>
                <a:spcPct val="125000"/>
              </a:lnSpc>
              <a:spcBef>
                <a:spcPts val="0"/>
              </a:spcBef>
              <a:buNone/>
            </a:pP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2278979">
              <a:lnSpc>
                <a:spcPct val="125000"/>
              </a:lnSpc>
              <a:spcBef>
                <a:spcPts val="0"/>
              </a:spcBef>
            </a:pPr>
            <a:endParaRPr lang="en-US" sz="105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372151" y="1378565"/>
                <a:ext cx="2778865" cy="120032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defTabSz="2278922"/>
                <a:r>
                  <a:rPr lang="en-US" sz="12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$rawdata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←</m:t>
                    </m:r>
                  </m:oMath>
                </a14:m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EXTRACT</a:t>
                </a:r>
                <a:r>
                  <a:rPr lang="en-US" sz="1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CameraID :int, </a:t>
                </a:r>
              </a:p>
              <a:p>
                <a:pPr defTabSz="2278922"/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FrameID :int, </a:t>
                </a:r>
              </a:p>
              <a:p>
                <a:pPr defTabSz="2278922"/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Frame :binary</a:t>
                </a:r>
              </a:p>
              <a:p>
                <a:pPr defTabSz="2278922"/>
                <a:r>
                  <a:rPr lang="en-US" sz="12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FROM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@"/videos/*.avi" </a:t>
                </a:r>
              </a:p>
              <a:p>
                <a:pPr defTabSz="2278922"/>
                <a:r>
                  <a:rPr lang="en-US" sz="12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USING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VideoExtractor()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endParaRPr lang="en-US" sz="1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2151" y="1378565"/>
                <a:ext cx="2778865" cy="1200329"/>
              </a:xfrm>
              <a:prstGeom prst="rect">
                <a:avLst/>
              </a:prstGeom>
              <a:blipFill rotWithShape="0">
                <a:blip r:embed="rId2"/>
                <a:stretch>
                  <a:fillRect r="-873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6803794"/>
              </p:ext>
            </p:extLst>
          </p:nvPr>
        </p:nvGraphicFramePr>
        <p:xfrm>
          <a:off x="5732456" y="3083901"/>
          <a:ext cx="3069847" cy="15678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34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7773">
                  <a:extLst>
                    <a:ext uri="{9D8B030D-6E8A-4147-A177-3AD203B41FA5}">
                      <a16:colId xmlns:a16="http://schemas.microsoft.com/office/drawing/2014/main" val="1502665797"/>
                    </a:ext>
                  </a:extLst>
                </a:gridCol>
                <a:gridCol w="1318660">
                  <a:extLst>
                    <a:ext uri="{9D8B030D-6E8A-4147-A177-3AD203B41FA5}">
                      <a16:colId xmlns:a16="http://schemas.microsoft.com/office/drawing/2014/main" val="874989450"/>
                    </a:ext>
                  </a:extLst>
                </a:gridCol>
              </a:tblGrid>
              <a:tr h="313579">
                <a:tc>
                  <a:txBody>
                    <a:bodyPr/>
                    <a:lstStyle/>
                    <a:p>
                      <a:r>
                        <a:rPr lang="en-US" sz="1400" dirty="0"/>
                        <a:t>CameraID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FrameID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Frame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7560197"/>
                  </a:ext>
                </a:extLst>
              </a:tr>
              <a:tr h="31357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2060"/>
                          </a:solidFill>
                        </a:rPr>
                        <a:t>[JPEG content]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0805362"/>
                  </a:ext>
                </a:extLst>
              </a:tr>
              <a:tr h="31357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2060"/>
                          </a:solidFill>
                        </a:rPr>
                        <a:t>[JPEG content]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642817"/>
                  </a:ext>
                </a:extLst>
              </a:tr>
              <a:tr h="31357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2060"/>
                          </a:solidFill>
                        </a:rPr>
                        <a:t>[JPEG content]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820455"/>
                  </a:ext>
                </a:extLst>
              </a:tr>
              <a:tr h="31357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aseline="0" dirty="0"/>
                        <a:t>4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2060"/>
                          </a:solidFill>
                        </a:rPr>
                        <a:t>[JPEG content]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5697203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2636794"/>
              </p:ext>
            </p:extLst>
          </p:nvPr>
        </p:nvGraphicFramePr>
        <p:xfrm>
          <a:off x="2683944" y="3325474"/>
          <a:ext cx="1203416" cy="12543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3416">
                  <a:extLst>
                    <a:ext uri="{9D8B030D-6E8A-4147-A177-3AD203B41FA5}">
                      <a16:colId xmlns:a16="http://schemas.microsoft.com/office/drawing/2014/main" val="1502665797"/>
                    </a:ext>
                  </a:extLst>
                </a:gridCol>
              </a:tblGrid>
              <a:tr h="313579">
                <a:tc>
                  <a:txBody>
                    <a:bodyPr/>
                    <a:lstStyle/>
                    <a:p>
                      <a:r>
                        <a:rPr lang="en-US" sz="1400" dirty="0"/>
                        <a:t>/videos/1.avi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0805362"/>
                  </a:ext>
                </a:extLst>
              </a:tr>
              <a:tr h="313579">
                <a:tc>
                  <a:txBody>
                    <a:bodyPr/>
                    <a:lstStyle/>
                    <a:p>
                      <a:r>
                        <a:rPr lang="en-US" sz="1400" dirty="0"/>
                        <a:t>/videos/2.avi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642817"/>
                  </a:ext>
                </a:extLst>
              </a:tr>
              <a:tr h="313579">
                <a:tc>
                  <a:txBody>
                    <a:bodyPr/>
                    <a:lstStyle/>
                    <a:p>
                      <a:r>
                        <a:rPr lang="en-US" sz="1400" dirty="0"/>
                        <a:t>/videos/3.avi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820455"/>
                  </a:ext>
                </a:extLst>
              </a:tr>
              <a:tr h="313579">
                <a:tc>
                  <a:txBody>
                    <a:bodyPr/>
                    <a:lstStyle/>
                    <a:p>
                      <a:r>
                        <a:rPr lang="en-US" sz="1400" dirty="0"/>
                        <a:t>/videos/4.avi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5697203"/>
                  </a:ext>
                </a:extLst>
              </a:tr>
            </a:tbl>
          </a:graphicData>
        </a:graphic>
      </p:graphicFrame>
      <p:sp>
        <p:nvSpPr>
          <p:cNvPr id="13" name="Right Arrow 12"/>
          <p:cNvSpPr/>
          <p:nvPr/>
        </p:nvSpPr>
        <p:spPr>
          <a:xfrm>
            <a:off x="3950858" y="3337300"/>
            <a:ext cx="1756923" cy="32591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rgbClr val="7030A0"/>
                </a:solidFill>
              </a:rPr>
              <a:t>VideoExtractor</a:t>
            </a:r>
            <a:r>
              <a:rPr lang="en-US" sz="1200" dirty="0">
                <a:solidFill>
                  <a:srgbClr val="7030A0"/>
                </a:solidFill>
              </a:rPr>
              <a:t>()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3950858" y="3659588"/>
            <a:ext cx="1646233" cy="32591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rgbClr val="7030A0"/>
                </a:solidFill>
              </a:rPr>
              <a:t>VideoExtractor</a:t>
            </a:r>
            <a:r>
              <a:rPr lang="en-US" sz="1200" dirty="0">
                <a:solidFill>
                  <a:srgbClr val="7030A0"/>
                </a:solidFill>
              </a:rPr>
              <a:t>()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3950858" y="3978098"/>
            <a:ext cx="1559605" cy="32591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rgbClr val="7030A0"/>
                </a:solidFill>
              </a:rPr>
              <a:t>VideoExtractor</a:t>
            </a:r>
            <a:r>
              <a:rPr lang="en-US" sz="1200" dirty="0">
                <a:solidFill>
                  <a:srgbClr val="7030A0"/>
                </a:solidFill>
              </a:rPr>
              <a:t>()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3950859" y="4296608"/>
            <a:ext cx="1481170" cy="32591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rgbClr val="7030A0"/>
                </a:solidFill>
              </a:rPr>
              <a:t>VideoExtractor</a:t>
            </a:r>
            <a:r>
              <a:rPr lang="en-US" sz="1200" dirty="0">
                <a:solidFill>
                  <a:srgbClr val="7030A0"/>
                </a:solidFill>
              </a:rPr>
              <a:t>()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246766" y="5464979"/>
            <a:ext cx="85792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rawdata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109" y="2930676"/>
            <a:ext cx="1847850" cy="2324100"/>
          </a:xfrm>
          <a:prstGeom prst="rect">
            <a:avLst/>
          </a:prstGeom>
        </p:spPr>
      </p:pic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6511478"/>
              </p:ext>
            </p:extLst>
          </p:nvPr>
        </p:nvGraphicFramePr>
        <p:xfrm>
          <a:off x="5613086" y="3726611"/>
          <a:ext cx="3069847" cy="15591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34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7773">
                  <a:extLst>
                    <a:ext uri="{9D8B030D-6E8A-4147-A177-3AD203B41FA5}">
                      <a16:colId xmlns:a16="http://schemas.microsoft.com/office/drawing/2014/main" val="1502665797"/>
                    </a:ext>
                  </a:extLst>
                </a:gridCol>
                <a:gridCol w="1318660">
                  <a:extLst>
                    <a:ext uri="{9D8B030D-6E8A-4147-A177-3AD203B41FA5}">
                      <a16:colId xmlns:a16="http://schemas.microsoft.com/office/drawing/2014/main" val="87498945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400" dirty="0"/>
                        <a:t>CameraID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FrameID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Frame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7560197"/>
                  </a:ext>
                </a:extLst>
              </a:tr>
              <a:tr h="31357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2060"/>
                          </a:solidFill>
                        </a:rPr>
                        <a:t>[JPEG content]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0805362"/>
                  </a:ext>
                </a:extLst>
              </a:tr>
              <a:tr h="31357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2060"/>
                          </a:solidFill>
                        </a:rPr>
                        <a:t>[JPEG content]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42817"/>
                  </a:ext>
                </a:extLst>
              </a:tr>
              <a:tr h="31357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2060"/>
                          </a:solidFill>
                        </a:rPr>
                        <a:t>[JPEG content]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20455"/>
                  </a:ext>
                </a:extLst>
              </a:tr>
              <a:tr h="31357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aseline="0" dirty="0"/>
                        <a:t>4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2060"/>
                          </a:solidFill>
                        </a:rPr>
                        <a:t>[JPEG content]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56972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8702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7" grpId="0" animBg="1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Processors are row manipulators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815362" y="1690689"/>
                <a:ext cx="4750095" cy="138499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defTabSz="2278922"/>
                <a:r>
                  <a:rPr lang="en-US" sz="12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$lp</a:t>
                </a:r>
                <a14:m>
                  <m:oMath xmlns:m="http://schemas.openxmlformats.org/officeDocument/2006/math">
                    <m:r>
                      <a:rPr lang="en-US" sz="120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←</m:t>
                    </m:r>
                  </m:oMath>
                </a14:m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PROCESS</a:t>
                </a:r>
                <a:r>
                  <a:rPr lang="en-US" sz="1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$images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2278922"/>
                <a:r>
                  <a:rPr lang="en-US" sz="12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USING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2278922"/>
                <a:r>
                  <a:rPr lang="en-US" sz="1200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:r>
                  <a:rPr lang="en-US" sz="1200" dirty="0" err="1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HOGFeatureProcessor</a:t>
                </a:r>
                <a:r>
                  <a:rPr lang="en-US" sz="1200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()</a:t>
                </a:r>
              </a:p>
              <a:p>
                <a:pPr defTabSz="2278922"/>
                <a:r>
                  <a:rPr lang="en-US" sz="12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PRODUCE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2278922"/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CameraID, FrameID,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HOGFeatures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defTabSz="2278922"/>
                <a:endParaRPr lang="en-US" sz="1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5362" y="1690689"/>
                <a:ext cx="4750095" cy="138499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6877886"/>
              </p:ext>
            </p:extLst>
          </p:nvPr>
        </p:nvGraphicFramePr>
        <p:xfrm>
          <a:off x="5956822" y="3313528"/>
          <a:ext cx="2140207" cy="15678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0193">
                  <a:extLst>
                    <a:ext uri="{9D8B030D-6E8A-4147-A177-3AD203B41FA5}">
                      <a16:colId xmlns:a16="http://schemas.microsoft.com/office/drawing/2014/main" val="1502665797"/>
                    </a:ext>
                  </a:extLst>
                </a:gridCol>
                <a:gridCol w="1320014">
                  <a:extLst>
                    <a:ext uri="{9D8B030D-6E8A-4147-A177-3AD203B41FA5}">
                      <a16:colId xmlns:a16="http://schemas.microsoft.com/office/drawing/2014/main" val="874989450"/>
                    </a:ext>
                  </a:extLst>
                </a:gridCol>
              </a:tblGrid>
              <a:tr h="313579">
                <a:tc>
                  <a:txBody>
                    <a:bodyPr/>
                    <a:lstStyle/>
                    <a:p>
                      <a:r>
                        <a:rPr lang="en-US" sz="1400" dirty="0" err="1"/>
                        <a:t>frameId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HOGfeat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7560197"/>
                  </a:ext>
                </a:extLst>
              </a:tr>
              <a:tr h="31357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2060"/>
                          </a:solidFill>
                        </a:rPr>
                        <a:t>HOG(frame 1)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0805362"/>
                  </a:ext>
                </a:extLst>
              </a:tr>
              <a:tr h="31357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2060"/>
                          </a:solidFill>
                        </a:rPr>
                        <a:t>HOG(frame 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642817"/>
                  </a:ext>
                </a:extLst>
              </a:tr>
              <a:tr h="31357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2060"/>
                          </a:solidFill>
                        </a:rPr>
                        <a:t>HOG(frame 3)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820455"/>
                  </a:ext>
                </a:extLst>
              </a:tr>
              <a:tr h="313579">
                <a:tc>
                  <a:txBody>
                    <a:bodyPr/>
                    <a:lstStyle/>
                    <a:p>
                      <a:pPr algn="ctr"/>
                      <a:r>
                        <a:rPr lang="en-US" sz="1400" baseline="0" dirty="0"/>
                        <a:t>4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2060"/>
                          </a:solidFill>
                        </a:rPr>
                        <a:t>HOG(frame 4)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5697203"/>
                  </a:ext>
                </a:extLst>
              </a:tr>
            </a:tbl>
          </a:graphicData>
        </a:graphic>
      </p:graphicFrame>
      <p:sp>
        <p:nvSpPr>
          <p:cNvPr id="10" name="Right Arrow 9"/>
          <p:cNvSpPr/>
          <p:nvPr/>
        </p:nvSpPr>
        <p:spPr>
          <a:xfrm>
            <a:off x="4569861" y="3615055"/>
            <a:ext cx="1493120" cy="309646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rgbClr val="7030A0"/>
                </a:solidFill>
              </a:rPr>
              <a:t>HOGProcessor</a:t>
            </a:r>
            <a:r>
              <a:rPr lang="en-US" sz="1200" dirty="0">
                <a:solidFill>
                  <a:srgbClr val="7030A0"/>
                </a:solidFill>
              </a:rPr>
              <a:t>()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4569861" y="3937343"/>
            <a:ext cx="1493120" cy="309646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rgbClr val="7030A0"/>
                </a:solidFill>
              </a:rPr>
              <a:t>HOGProcessor</a:t>
            </a:r>
            <a:r>
              <a:rPr lang="en-US" sz="1200" dirty="0">
                <a:solidFill>
                  <a:srgbClr val="7030A0"/>
                </a:solidFill>
              </a:rPr>
              <a:t>()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4569861" y="4255853"/>
            <a:ext cx="1493120" cy="309646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rgbClr val="7030A0"/>
                </a:solidFill>
              </a:rPr>
              <a:t>HOGProcessor</a:t>
            </a:r>
            <a:r>
              <a:rPr lang="en-US" sz="1200" dirty="0">
                <a:solidFill>
                  <a:srgbClr val="7030A0"/>
                </a:solidFill>
              </a:rPr>
              <a:t>()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4569861" y="4574363"/>
            <a:ext cx="1493120" cy="309646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rgbClr val="7030A0"/>
                </a:solidFill>
              </a:rPr>
              <a:t>HOGProcessor</a:t>
            </a:r>
            <a:r>
              <a:rPr lang="en-US" sz="1200" dirty="0">
                <a:solidFill>
                  <a:srgbClr val="7030A0"/>
                </a:solidFill>
              </a:rPr>
              <a:t>()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581822" y="4876460"/>
            <a:ext cx="92044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HOGfeat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4230507"/>
              </p:ext>
            </p:extLst>
          </p:nvPr>
        </p:nvGraphicFramePr>
        <p:xfrm>
          <a:off x="2270245" y="3313528"/>
          <a:ext cx="2140207" cy="15678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0193">
                  <a:extLst>
                    <a:ext uri="{9D8B030D-6E8A-4147-A177-3AD203B41FA5}">
                      <a16:colId xmlns:a16="http://schemas.microsoft.com/office/drawing/2014/main" val="1502665797"/>
                    </a:ext>
                  </a:extLst>
                </a:gridCol>
                <a:gridCol w="1320014">
                  <a:extLst>
                    <a:ext uri="{9D8B030D-6E8A-4147-A177-3AD203B41FA5}">
                      <a16:colId xmlns:a16="http://schemas.microsoft.com/office/drawing/2014/main" val="874989450"/>
                    </a:ext>
                  </a:extLst>
                </a:gridCol>
              </a:tblGrid>
              <a:tr h="313579">
                <a:tc>
                  <a:txBody>
                    <a:bodyPr/>
                    <a:lstStyle/>
                    <a:p>
                      <a:r>
                        <a:rPr lang="en-US" sz="1400" dirty="0" err="1"/>
                        <a:t>frameId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Frame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7560197"/>
                  </a:ext>
                </a:extLst>
              </a:tr>
              <a:tr h="31357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2060"/>
                          </a:solidFill>
                        </a:rPr>
                        <a:t>[JPEG content]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0805362"/>
                  </a:ext>
                </a:extLst>
              </a:tr>
              <a:tr h="31357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2060"/>
                          </a:solidFill>
                        </a:rPr>
                        <a:t>[JPEG content]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642817"/>
                  </a:ext>
                </a:extLst>
              </a:tr>
              <a:tr h="31357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2060"/>
                          </a:solidFill>
                        </a:rPr>
                        <a:t>[JPEG content]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820455"/>
                  </a:ext>
                </a:extLst>
              </a:tr>
              <a:tr h="313579">
                <a:tc>
                  <a:txBody>
                    <a:bodyPr/>
                    <a:lstStyle/>
                    <a:p>
                      <a:pPr algn="ctr"/>
                      <a:r>
                        <a:rPr lang="en-US" sz="1400" baseline="0" dirty="0"/>
                        <a:t>4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2060"/>
                          </a:solidFill>
                        </a:rPr>
                        <a:t>[JPEG content]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5697203"/>
                  </a:ext>
                </a:extLst>
              </a:tr>
            </a:tbl>
          </a:graphicData>
        </a:graphic>
      </p:graphicFrame>
      <p:sp>
        <p:nvSpPr>
          <p:cNvPr id="17" name="Rectangle 16"/>
          <p:cNvSpPr/>
          <p:nvPr/>
        </p:nvSpPr>
        <p:spPr>
          <a:xfrm>
            <a:off x="2918201" y="4876460"/>
            <a:ext cx="8066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$images </a:t>
            </a:r>
            <a:endParaRPr lang="en-US" sz="1200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642" y="3268253"/>
            <a:ext cx="1590675" cy="16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142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2066</TotalTime>
  <Words>998</Words>
  <Application>Microsoft Office PowerPoint</Application>
  <PresentationFormat>On-screen Show (4:3)</PresentationFormat>
  <Paragraphs>371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Arial</vt:lpstr>
      <vt:lpstr>Calibri</vt:lpstr>
      <vt:lpstr>Cambria Math</vt:lpstr>
      <vt:lpstr>Corbel</vt:lpstr>
      <vt:lpstr>Segoe Script</vt:lpstr>
      <vt:lpstr>Symbol</vt:lpstr>
      <vt:lpstr>Wingdings</vt:lpstr>
      <vt:lpstr>Office Theme</vt:lpstr>
      <vt:lpstr> A Relational Platform for Efficient Large-Scale Video Analytics</vt:lpstr>
      <vt:lpstr>Cameras are ubiquitous; video analysis is a big-data problem</vt:lpstr>
      <vt:lpstr>Cameras are ubiquitous; video analysis is a big-data problem</vt:lpstr>
      <vt:lpstr>Video analytics in big-data systems</vt:lpstr>
      <vt:lpstr>Our goal</vt:lpstr>
      <vt:lpstr>Optasia: Design</vt:lpstr>
      <vt:lpstr>Wrapping vision modules as relational UDOs</vt:lpstr>
      <vt:lpstr>Extractors ingest data</vt:lpstr>
      <vt:lpstr>Processors are row manipulators</vt:lpstr>
      <vt:lpstr>Reducers operate over groups of rows</vt:lpstr>
      <vt:lpstr>Combiners join two or more rowsets</vt:lpstr>
      <vt:lpstr>Pipelines (and queries) are declarative compositions</vt:lpstr>
      <vt:lpstr>Query optimization</vt:lpstr>
      <vt:lpstr>Query optimization</vt:lpstr>
      <vt:lpstr>Query optimization (contd.)</vt:lpstr>
      <vt:lpstr>Chunk-level parallelism</vt:lpstr>
      <vt:lpstr>Chunk-level parallelism</vt:lpstr>
      <vt:lpstr>System</vt:lpstr>
      <vt:lpstr>Summarizing Design</vt:lpstr>
      <vt:lpstr>Evaluation</vt:lpstr>
      <vt:lpstr>Sample end-user queries</vt:lpstr>
      <vt:lpstr>Evaluation</vt:lpstr>
      <vt:lpstr>Benchmarking vision pipelines</vt:lpstr>
      <vt:lpstr>Evaluation</vt:lpstr>
      <vt:lpstr>Benchmarking Optasia</vt:lpstr>
      <vt:lpstr>Benchmarking Optasia</vt:lpstr>
      <vt:lpstr>Benchmarking Optasia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Optatia: A Relational Platform for Efficient Large-Scale Video Analytics</dc:title>
  <dc:creator>Yao Lu (MSR Student-Person Consulting)</dc:creator>
  <cp:lastModifiedBy>Srikanth Kandula</cp:lastModifiedBy>
  <cp:revision>744</cp:revision>
  <dcterms:created xsi:type="dcterms:W3CDTF">2016-09-13T05:23:40Z</dcterms:created>
  <dcterms:modified xsi:type="dcterms:W3CDTF">2016-11-04T17:25:32Z</dcterms:modified>
</cp:coreProperties>
</file>