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48" r:id="rId1"/>
    <p:sldMasterId id="2147483751" r:id="rId2"/>
  </p:sldMasterIdLst>
  <p:notesMasterIdLst>
    <p:notesMasterId r:id="rId38"/>
  </p:notesMasterIdLst>
  <p:handoutMasterIdLst>
    <p:handoutMasterId r:id="rId39"/>
  </p:handoutMasterIdLst>
  <p:sldIdLst>
    <p:sldId id="976" r:id="rId3"/>
    <p:sldId id="1872" r:id="rId4"/>
    <p:sldId id="1873" r:id="rId5"/>
    <p:sldId id="1874" r:id="rId6"/>
    <p:sldId id="1875" r:id="rId7"/>
    <p:sldId id="1876" r:id="rId8"/>
    <p:sldId id="1877" r:id="rId9"/>
    <p:sldId id="1878" r:id="rId10"/>
    <p:sldId id="1879" r:id="rId11"/>
    <p:sldId id="1666" r:id="rId12"/>
    <p:sldId id="1667" r:id="rId13"/>
    <p:sldId id="1668" r:id="rId14"/>
    <p:sldId id="1669" r:id="rId15"/>
    <p:sldId id="1670" r:id="rId16"/>
    <p:sldId id="1671" r:id="rId17"/>
    <p:sldId id="1880" r:id="rId18"/>
    <p:sldId id="1674" r:id="rId19"/>
    <p:sldId id="1881" r:id="rId20"/>
    <p:sldId id="1882" r:id="rId21"/>
    <p:sldId id="1883" r:id="rId22"/>
    <p:sldId id="1884" r:id="rId23"/>
    <p:sldId id="1885" r:id="rId24"/>
    <p:sldId id="1698" r:id="rId25"/>
    <p:sldId id="1886" r:id="rId26"/>
    <p:sldId id="1701" r:id="rId27"/>
    <p:sldId id="1702" r:id="rId28"/>
    <p:sldId id="1887" r:id="rId29"/>
    <p:sldId id="1704" r:id="rId30"/>
    <p:sldId id="1706" r:id="rId31"/>
    <p:sldId id="1892" r:id="rId32"/>
    <p:sldId id="1891" r:id="rId33"/>
    <p:sldId id="1889" r:id="rId34"/>
    <p:sldId id="1890" r:id="rId35"/>
    <p:sldId id="1893" r:id="rId36"/>
    <p:sldId id="1888" r:id="rId37"/>
  </p:sldIdLst>
  <p:sldSz cx="9144000" cy="6858000" type="screen4x3"/>
  <p:notesSz cx="7023100" cy="9309100"/>
  <p:embeddedFontLst>
    <p:embeddedFont>
      <p:font typeface="Tahoma" panose="020B0604030504040204" pitchFamily="34" charset="0"/>
      <p:regular r:id="rId40"/>
      <p:bold r:id="rId41"/>
    </p:embeddedFont>
    <p:embeddedFont>
      <p:font typeface="Calibri" panose="020F0502020204030204" pitchFamily="34" charset="0"/>
      <p:regular r:id="rId42"/>
      <p:bold r:id="rId43"/>
      <p:italic r:id="rId44"/>
      <p:boldItalic r:id="rId45"/>
    </p:embeddedFont>
    <p:embeddedFont>
      <p:font typeface="Consolas" panose="020B0609020204030204" pitchFamily="49" charset="0"/>
      <p:regular r:id="rId46"/>
      <p:bold r:id="rId47"/>
      <p:italic r:id="rId48"/>
      <p:boldItalic r:id="rId49"/>
    </p:embeddedFont>
    <p:embeddedFont>
      <p:font typeface="Cambria Math" panose="02040503050406030204" pitchFamily="18" charset="0"/>
      <p:regular r:id="rId50"/>
    </p:embeddedFont>
    <p:embeddedFont>
      <p:font typeface="Comic Sans MS" panose="030F0702030302020204" pitchFamily="66" charset="0"/>
      <p:regular r:id="rId51"/>
      <p:bold r:id="rId52"/>
      <p:italic r:id="rId53"/>
      <p:boldItalic r:id="rId54"/>
    </p:embeddedFont>
    <p:embeddedFont>
      <p:font typeface="Gill Sans MT" panose="020B0502020104020203" pitchFamily="34" charset="0"/>
      <p:regular r:id="rId55"/>
      <p:bold r:id="rId56"/>
      <p:italic r:id="rId57"/>
      <p:boldItalic r:id="rId58"/>
    </p:embeddedFont>
    <p:embeddedFont>
      <p:font typeface="MT Extra" panose="05050102010205020202" pitchFamily="18" charset="2"/>
      <p:regular r:id="rId59"/>
    </p:embeddedFont>
  </p:embeddedFontLst>
  <p:custDataLst>
    <p:tags r:id="rId60"/>
  </p:custData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008000"/>
    <a:srgbClr val="009900"/>
    <a:srgbClr val="FF9900"/>
    <a:srgbClr val="FF6600"/>
    <a:srgbClr val="FFFF00"/>
    <a:srgbClr val="FF99FF"/>
    <a:srgbClr val="0099FF"/>
    <a:srgbClr val="FF669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780" autoAdjust="0"/>
    <p:restoredTop sz="72657" autoAdjust="0"/>
  </p:normalViewPr>
  <p:slideViewPr>
    <p:cSldViewPr snapToGrid="0">
      <p:cViewPr varScale="1">
        <p:scale>
          <a:sx n="91" d="100"/>
          <a:sy n="91" d="100"/>
        </p:scale>
        <p:origin x="96" y="66"/>
      </p:cViewPr>
      <p:guideLst>
        <p:guide orient="horz" pos="225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3942"/>
    </p:cViewPr>
  </p:sorterViewPr>
  <p:notesViewPr>
    <p:cSldViewPr snapToGrid="0">
      <p:cViewPr varScale="1">
        <p:scale>
          <a:sx n="51" d="100"/>
          <a:sy n="51" d="100"/>
        </p:scale>
        <p:origin x="-2285" y="-86"/>
      </p:cViewPr>
      <p:guideLst>
        <p:guide orient="horz" pos="2932"/>
        <p:guide pos="2212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font" Target="fonts/font16.fntdata"/><Relationship Id="rId63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2.fntdata"/><Relationship Id="rId54" Type="http://schemas.openxmlformats.org/officeDocument/2006/relationships/font" Target="fonts/font15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font" Target="fonts/font14.fntdata"/><Relationship Id="rId58" Type="http://schemas.openxmlformats.org/officeDocument/2006/relationships/font" Target="fonts/font19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10.fntdata"/><Relationship Id="rId57" Type="http://schemas.openxmlformats.org/officeDocument/2006/relationships/font" Target="fonts/font18.fntdata"/><Relationship Id="rId61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5.fntdata"/><Relationship Id="rId52" Type="http://schemas.openxmlformats.org/officeDocument/2006/relationships/font" Target="fonts/font13.fntdata"/><Relationship Id="rId60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schemas.openxmlformats.org/officeDocument/2006/relationships/font" Target="fonts/font17.fntdata"/><Relationship Id="rId64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font" Target="fonts/font12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7.fntdata"/><Relationship Id="rId59" Type="http://schemas.openxmlformats.org/officeDocument/2006/relationships/font" Target="fonts/font20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4584"/>
            <a:ext cx="3043033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C804160D-1AB6-4612-B7C0-444BA323A2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6850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8500"/>
            <a:ext cx="4654550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7036" y="4421511"/>
            <a:ext cx="5149028" cy="4188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‹#›</a:t>
            </a:fld>
            <a:r>
              <a:rPr lang="en-US" dirty="0" smtClean="0"/>
              <a:t>/15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5065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46499C-1D18-4228-A5AB-E405494E3CB5}" type="slidenum">
              <a:rPr lang="en-US" smtClean="0">
                <a:solidFill>
                  <a:prstClr val="black"/>
                </a:solidFill>
              </a:rPr>
              <a:pPr/>
              <a:t>0</a:t>
            </a:fld>
            <a:endParaRPr lang="en-US" dirty="0" smtClean="0">
              <a:solidFill>
                <a:prstClr val="black"/>
              </a:solidFill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301413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9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350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10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7734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11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0408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13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753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16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99350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27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291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jpg"/><Relationship Id="rId5" Type="http://schemas.openxmlformats.org/officeDocument/2006/relationships/image" Target="../media/image1.gif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../clipboard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../clipboard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../clipboard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../clipboard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../clipboard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ms_masthead_ltr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6049108"/>
            <a:ext cx="2619269" cy="80889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-344382" y="556616"/>
            <a:ext cx="97067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3200" dirty="0" smtClean="0">
                <a:solidFill>
                  <a:schemeClr val="accent2"/>
                </a:solidFill>
              </a:rPr>
              <a:t>Problem Generation </a:t>
            </a:r>
            <a:r>
              <a:rPr lang="en-US" sz="3200" dirty="0" smtClean="0">
                <a:solidFill>
                  <a:schemeClr val="accent2"/>
                </a:solidFill>
              </a:rPr>
              <a:t>&amp; Feedback Generation</a:t>
            </a:r>
            <a:endParaRPr lang="en-US" sz="3200" dirty="0" smtClean="0">
              <a:solidFill>
                <a:schemeClr val="accent2"/>
              </a:solidFill>
            </a:endParaRPr>
          </a:p>
          <a:p>
            <a:pPr algn="ctr">
              <a:spcBef>
                <a:spcPts val="0"/>
              </a:spcBef>
            </a:pPr>
            <a:endParaRPr lang="en-US" sz="800" dirty="0" smtClean="0">
              <a:solidFill>
                <a:schemeClr val="accent2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773" y="5522153"/>
            <a:ext cx="3449553" cy="172477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61912" y="2883813"/>
            <a:ext cx="6294120" cy="13285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500"/>
              </a:spcBef>
            </a:pPr>
            <a:r>
              <a:rPr lang="en-US" sz="2400" dirty="0" smtClean="0"/>
              <a:t>Invited </a:t>
            </a:r>
            <a:r>
              <a:rPr lang="en-US" sz="2400" dirty="0" smtClean="0"/>
              <a:t>Talk </a:t>
            </a:r>
            <a:r>
              <a:rPr lang="en-US" sz="2400" dirty="0" smtClean="0"/>
              <a:t>@ </a:t>
            </a:r>
            <a:r>
              <a:rPr lang="en-US" sz="2400" dirty="0" smtClean="0"/>
              <a:t>ASSESS 2014</a:t>
            </a:r>
          </a:p>
          <a:p>
            <a:pPr algn="ctr">
              <a:spcBef>
                <a:spcPts val="500"/>
              </a:spcBef>
            </a:pPr>
            <a:r>
              <a:rPr lang="en-US" sz="2400" dirty="0" smtClean="0"/>
              <a:t>Workshop collocated with KDD 2014</a:t>
            </a:r>
          </a:p>
          <a:p>
            <a:pPr algn="ctr">
              <a:spcBef>
                <a:spcPts val="500"/>
              </a:spcBef>
            </a:pPr>
            <a:endParaRPr lang="en-US" sz="2400" dirty="0" smtClean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32825" y="4363044"/>
            <a:ext cx="8880231" cy="871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sz="2400" kern="0" dirty="0" smtClean="0">
                <a:solidFill>
                  <a:schemeClr val="tx2"/>
                </a:solidFill>
                <a:latin typeface="Comic Sans MS"/>
              </a:rPr>
              <a:t>Sumit Gulwani </a:t>
            </a:r>
          </a:p>
          <a:p>
            <a:pPr algn="ctr">
              <a:spcBef>
                <a:spcPct val="20000"/>
              </a:spcBef>
              <a:defRPr/>
            </a:pPr>
            <a:r>
              <a:rPr lang="en-US" sz="2400" kern="0" dirty="0" smtClean="0">
                <a:solidFill>
                  <a:schemeClr val="tx2"/>
                </a:solidFill>
                <a:latin typeface="Comic Sans MS"/>
              </a:rPr>
              <a:t>Microsoft Research, Redmond</a:t>
            </a:r>
          </a:p>
        </p:txBody>
      </p:sp>
    </p:spTree>
    <p:custDataLst>
      <p:tags r:id="rId2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2525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0" y="996696"/>
                <a:ext cx="9144000" cy="5861304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Example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Problem</m:t>
                          </m:r>
                          <m:r>
                            <m:rPr>
                              <m:nor/>
                            </m:rP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m:t>: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  <m:d>
                            <m:dPr>
                              <m:ctrlPr>
                                <a:rPr lang="en-US" i="1" dirty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i="1" dirty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i="0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+ 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func>
                                </m:e>
                              </m:func>
                            </m:e>
                          </m:d>
                          <m: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 </m:t>
                          </m:r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func>
                                </m:e>
                              </m:func>
                            </m:e>
                          </m:d>
                        </m:e>
                      </m:func>
                      <m:r>
                        <a:rPr lang="en-US" b="0" i="0" smtClean="0">
                          <a:solidFill>
                            <a:srgbClr val="C00000"/>
                          </a:solidFill>
                          <a:latin typeface="Cambria Math"/>
                        </a:rPr>
                        <m:t>= 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US" b="0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US" sz="1000" dirty="0"/>
              </a:p>
              <a:p>
                <a:pPr marL="0" indent="0">
                  <a:buNone/>
                </a:pPr>
                <a:endParaRPr lang="en-US" dirty="0" smtClean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</a:rPr>
                        <m:t>Query</m:t>
                      </m:r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</a:rPr>
                        <m:t>: 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±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±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4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=</m:t>
                      </m:r>
                      <m:sSubSup>
                        <m:sSubSup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  <m:sup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bSup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±</m:t>
                      </m:r>
                      <m:sSubSup>
                        <m:sSubSup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6</m:t>
                          </m:r>
                        </m:sub>
                        <m:sup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bSup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(</m:t>
                      </m:r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500" b="0" i="1" dirty="0" smtClean="0">
                  <a:solidFill>
                    <a:srgbClr val="FF9900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                  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≠</m:t>
                      </m:r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dirty="0" smtClean="0">
                  <a:solidFill>
                    <a:srgbClr val="FF9900"/>
                  </a:solidFill>
                </a:endParaRPr>
              </a:p>
              <a:p>
                <a:pPr marL="0" indent="0">
                  <a:buNone/>
                </a:pPr>
                <a:endParaRPr lang="en-US" sz="1000" dirty="0"/>
              </a:p>
              <a:p>
                <a:pPr marL="0" indent="0">
                  <a:buNone/>
                </a:pPr>
                <a:r>
                  <a:rPr lang="en-US" dirty="0" smtClean="0"/>
                  <a:t>New problems generated:</a:t>
                </a:r>
              </a:p>
              <a:p>
                <a:pPr marL="0" indent="0">
                  <a:buNone/>
                </a:pPr>
                <a:endParaRPr lang="en-US" sz="5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csc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d>
                        <m:d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csc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cot</m:t>
                              </m:r>
                            </m:e>
                            <m:sup>
                              <m: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func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+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US" b="0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csc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csc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cot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+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cos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sec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tan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+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cos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  <a:latin typeface="MT Extra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8000"/>
                    </a:solidFill>
                    <a:latin typeface="+mj-lt"/>
                  </a:rPr>
                  <a:t>			:</a:t>
                </a:r>
                <a:endParaRPr lang="en-US" dirty="0">
                  <a:solidFill>
                    <a:srgbClr val="008000"/>
                  </a:solidFill>
                  <a:latin typeface="+mj-lt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tan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tan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tan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 −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sin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 </m:t>
                                          </m:r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  <a:latin typeface="MT Extra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csc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csc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csc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 −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cos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  <a:latin typeface="MT Extra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8000"/>
                    </a:solidFill>
                    <a:latin typeface="+mj-lt"/>
                  </a:rPr>
                  <a:t>			:</a:t>
                </a:r>
              </a:p>
              <a:p>
                <a:pPr marL="0" indent="0">
                  <a:buNone/>
                </a:pPr>
                <a:endParaRPr lang="en-US" dirty="0" smtClean="0">
                  <a:solidFill>
                    <a:srgbClr val="008000"/>
                  </a:solidFill>
                  <a:latin typeface="MT Extra"/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996696"/>
                <a:ext cx="9144000" cy="5861304"/>
              </a:xfrm>
              <a:blipFill rotWithShape="0">
                <a:blip r:embed="rId3"/>
                <a:stretch>
                  <a:fillRect l="-1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609600"/>
          </a:xfrm>
        </p:spPr>
        <p:txBody>
          <a:bodyPr/>
          <a:lstStyle/>
          <a:p>
            <a:r>
              <a:rPr lang="en-US" dirty="0" smtClean="0"/>
              <a:t>Problem Synthesis: Algebra (Trigonometry)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0336" y="6140385"/>
            <a:ext cx="83526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AAAI 2012: “</a:t>
            </a:r>
            <a:r>
              <a:rPr lang="en-US" i="1" dirty="0" smtClean="0">
                <a:solidFill>
                  <a:srgbClr val="C00000"/>
                </a:solidFill>
              </a:rPr>
              <a:t>Automatically generating algebra problems</a:t>
            </a:r>
            <a:r>
              <a:rPr lang="en-US" dirty="0" smtClean="0">
                <a:solidFill>
                  <a:srgbClr val="C00000"/>
                </a:solidFill>
              </a:rPr>
              <a:t>”;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Singh, Gulwani, Rajamani.</a:t>
            </a:r>
          </a:p>
        </p:txBody>
      </p:sp>
    </p:spTree>
    <p:extLst>
      <p:ext uri="{BB962C8B-B14F-4D97-AF65-F5344CB8AC3E}">
        <p14:creationId xmlns:p14="http://schemas.microsoft.com/office/powerpoint/2010/main" val="13849956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0" y="996696"/>
                <a:ext cx="9144000" cy="5861304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Example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Problem</m:t>
                          </m:r>
                          <m:r>
                            <m:rPr>
                              <m:nor/>
                            </m:rP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m:t>: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  <m:d>
                            <m:dPr>
                              <m:ctrlPr>
                                <a:rPr lang="en-US" i="1" dirty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i="1" dirty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i="0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+ 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func>
                                </m:e>
                              </m:func>
                            </m:e>
                          </m:d>
                          <m: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 </m:t>
                          </m:r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func>
                                </m:e>
                              </m:func>
                            </m:e>
                          </m:d>
                        </m:e>
                      </m:func>
                      <m:r>
                        <a:rPr lang="en-US" b="0" i="0" smtClean="0">
                          <a:solidFill>
                            <a:srgbClr val="C00000"/>
                          </a:solidFill>
                          <a:latin typeface="Cambria Math"/>
                        </a:rPr>
                        <m:t>= 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US" b="0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US" sz="1000" dirty="0"/>
              </a:p>
              <a:p>
                <a:pPr marL="0" indent="0">
                  <a:buNone/>
                </a:pPr>
                <a:endParaRPr lang="en-US" dirty="0" smtClean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</a:rPr>
                        <m:t>Query</m:t>
                      </m:r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</a:rPr>
                        <m:t>: 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±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±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4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=</m:t>
                      </m:r>
                      <m:sSubSup>
                        <m:sSubSup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  <m:sup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bSup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±</m:t>
                      </m:r>
                      <m:sSubSup>
                        <m:sSubSup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6</m:t>
                          </m:r>
                        </m:sub>
                        <m:sup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bSup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(</m:t>
                      </m:r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500" b="0" i="1" dirty="0" smtClean="0">
                  <a:solidFill>
                    <a:srgbClr val="FF9900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                  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≠</m:t>
                      </m:r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dirty="0" smtClean="0">
                  <a:solidFill>
                    <a:srgbClr val="FF9900"/>
                  </a:solidFill>
                </a:endParaRPr>
              </a:p>
              <a:p>
                <a:pPr marL="0" indent="0">
                  <a:buNone/>
                </a:pPr>
                <a:endParaRPr lang="en-US" sz="1000" dirty="0"/>
              </a:p>
              <a:p>
                <a:pPr marL="0" indent="0">
                  <a:buNone/>
                </a:pPr>
                <a:r>
                  <a:rPr lang="en-US" dirty="0" smtClean="0"/>
                  <a:t>New problems generated:</a:t>
                </a:r>
              </a:p>
              <a:p>
                <a:pPr marL="0" indent="0">
                  <a:buNone/>
                </a:pPr>
                <a:endParaRPr lang="en-US" sz="5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csc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d>
                        <m:d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csc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cot</m:t>
                              </m:r>
                            </m:e>
                            <m:sup>
                              <m: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func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+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US" b="0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csc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csc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cot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+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cos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sec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tan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+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cos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  <a:latin typeface="MT Extra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8000"/>
                    </a:solidFill>
                    <a:latin typeface="+mj-lt"/>
                  </a:rPr>
                  <a:t>			:</a:t>
                </a:r>
                <a:endParaRPr lang="en-US" dirty="0">
                  <a:solidFill>
                    <a:srgbClr val="008000"/>
                  </a:solidFill>
                  <a:latin typeface="+mj-lt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tan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tan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tan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 −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sin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 </m:t>
                                          </m:r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  <a:latin typeface="MT Extra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csc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csc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csc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 −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cos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  <a:latin typeface="MT Extra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8000"/>
                    </a:solidFill>
                    <a:latin typeface="+mj-lt"/>
                  </a:rPr>
                  <a:t>			:</a:t>
                </a:r>
              </a:p>
              <a:p>
                <a:pPr marL="0" indent="0">
                  <a:buNone/>
                </a:pPr>
                <a:endParaRPr lang="en-US" dirty="0" smtClean="0">
                  <a:solidFill>
                    <a:srgbClr val="008000"/>
                  </a:solidFill>
                  <a:latin typeface="MT Extra"/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996696"/>
                <a:ext cx="9144000" cy="5861304"/>
              </a:xfrm>
              <a:blipFill rotWithShape="0">
                <a:blip r:embed="rId3"/>
                <a:stretch>
                  <a:fillRect l="-1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0336" y="6140385"/>
            <a:ext cx="83526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AAAI 2012: “</a:t>
            </a:r>
            <a:r>
              <a:rPr lang="en-US" i="1" dirty="0" smtClean="0">
                <a:solidFill>
                  <a:srgbClr val="C00000"/>
                </a:solidFill>
              </a:rPr>
              <a:t>Automatically generating algebra problems</a:t>
            </a:r>
            <a:r>
              <a:rPr lang="en-US" dirty="0" smtClean="0">
                <a:solidFill>
                  <a:srgbClr val="C00000"/>
                </a:solidFill>
              </a:rPr>
              <a:t>”;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Singh, Gulwani, Rajamani.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Synthesis: Algebra (Trigonometry)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108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630936" y="996696"/>
                <a:ext cx="7772400" cy="5861304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Example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Problem</m:t>
                          </m:r>
                          <m:r>
                            <m:rPr>
                              <m:nor/>
                            </m:rP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m:t>:</m:t>
                          </m:r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   </m:t>
                          </m:r>
                          <m:limLow>
                            <m:limLowPr>
                              <m:ctrlPr>
                                <a:rPr lang="pt-BR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BR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BR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𝑛</m:t>
                              </m:r>
                              <m:r>
                                <a:rPr lang="pt-BR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pt-BR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𝑖</m:t>
                              </m:r>
                              <m:r>
                                <a:rPr lang="pt-BR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pt-BR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pt-BR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+1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5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= </m:t>
                              </m:r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nary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sz="1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</a:rPr>
                        <m:t>Query</m:t>
                      </m:r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</a:rPr>
                        <m:t>: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/>
                        </a:rPr>
                        <m:t>    </m:t>
                      </m:r>
                      <m:func>
                        <m:funcPr>
                          <m:ctrlPr>
                            <a:rPr lang="pt-BR" i="1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t-BR" i="1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BR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BR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𝑛</m:t>
                              </m:r>
                              <m:r>
                                <a:rPr lang="pt-BR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pt-BR" i="1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𝑖</m:t>
                              </m:r>
                              <m:r>
                                <a:rPr lang="pt-BR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pt-BR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pt-BR" i="1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0</m:t>
                                      </m:r>
                                    </m:sub>
                                  </m:sSub>
                                  <m:sSup>
                                    <m:sSupPr>
                                      <m:ctrlPr>
                                        <a:rPr lang="en-US" i="1" smtClean="0">
                                          <a:solidFill>
                                            <a:srgbClr val="FF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i="1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b>
                                  </m:sSub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FF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sSub>
                                        <m:sSubPr>
                                          <m:ctrlPr>
                                            <a:rPr lang="en-US" b="0" i="1" smtClean="0">
                                              <a:solidFill>
                                                <a:srgbClr val="FF99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FF9900"/>
                                              </a:solidFill>
                                              <a:latin typeface="Cambria Math"/>
                                            </a:rPr>
                                            <m:t>𝐶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solidFill>
                                                <a:srgbClr val="FF9900"/>
                                              </a:solidFill>
                                              <a:latin typeface="Cambria Math"/>
                                            </a:rPr>
                                            <m:t>3</m:t>
                                          </m:r>
                                        </m:sub>
                                      </m:sSub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= </m:t>
                              </m:r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4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5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nary>
                          <m:r>
                            <m:rPr>
                              <m:nor/>
                            </m:rPr>
                            <a:rPr lang="en-US" b="0" i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 </m:t>
                          </m:r>
                        </m:e>
                      </m:func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dirty="0" smtClean="0">
                  <a:solidFill>
                    <a:srgbClr val="FF9900"/>
                  </a:solidFill>
                </a:endParaRPr>
              </a:p>
              <a:p>
                <a:pPr marL="0" indent="0">
                  <a:buNone/>
                </a:pPr>
                <a:endParaRPr lang="en-US" sz="500" b="0" i="1" dirty="0" smtClean="0">
                  <a:solidFill>
                    <a:srgbClr val="FF9900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                  </m:t>
                          </m:r>
                          <m:r>
                            <m:rPr>
                              <m:sty m:val="p"/>
                            </m:rPr>
                            <a:rPr lang="en-US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C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≠0  ∧  </m:t>
                      </m:r>
                      <m:func>
                        <m:funcPr>
                          <m:ctrlPr>
                            <a:rPr lang="en-US" i="1" dirty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dirty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gcd</m:t>
                          </m:r>
                        </m:fName>
                        <m:e>
                          <m:d>
                            <m:dPr>
                              <m:ctrlPr>
                                <a:rPr lang="en-US" i="1" dirty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i="1" dirty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i="1" dirty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i="1" dirty="0">
                          <a:solidFill>
                            <a:srgbClr val="FF9900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i="1" dirty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dirty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gcd</m:t>
                          </m:r>
                        </m:fName>
                        <m:e>
                          <m:d>
                            <m:dPr>
                              <m:ctrlPr>
                                <a:rPr lang="en-US" i="1" dirty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4</m:t>
                                  </m:r>
                                </m:sub>
                              </m:sSub>
                              <m:r>
                                <a:rPr lang="en-US" i="1" dirty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5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i="1" dirty="0">
                          <a:solidFill>
                            <a:srgbClr val="FF9900"/>
                          </a:solidFill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en-US" dirty="0" smtClean="0">
                  <a:solidFill>
                    <a:srgbClr val="FF9900"/>
                  </a:solidFill>
                </a:endParaRPr>
              </a:p>
              <a:p>
                <a:pPr marL="0" indent="0">
                  <a:buNone/>
                </a:pPr>
                <a:endParaRPr lang="en-US" sz="1000" dirty="0"/>
              </a:p>
              <a:p>
                <a:pPr marL="0" indent="0">
                  <a:buNone/>
                </a:pPr>
                <a:r>
                  <a:rPr lang="en-US" dirty="0" smtClean="0"/>
                  <a:t>New problems generated:</a:t>
                </a:r>
              </a:p>
              <a:p>
                <a:pPr marL="0" indent="0">
                  <a:buNone/>
                </a:pPr>
                <a:endParaRPr lang="en-US" sz="5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BR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𝑛</m:t>
                              </m:r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𝑖</m:t>
                              </m:r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3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+1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7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= </m:t>
                              </m:r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7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              </m:t>
                              </m:r>
                            </m:e>
                          </m:nary>
                          <m:func>
                            <m:funcPr>
                              <m:ctrlP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pt-BR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𝑛</m:t>
                                  </m:r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→∞</m:t>
                                  </m:r>
                                </m:lim>
                              </m:limLow>
                            </m:fName>
                            <m:e>
                              <m:nary>
                                <m:naryPr>
                                  <m:chr m:val="∑"/>
                                  <m:ctrlP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=0</m:t>
                                  </m:r>
                                </m:sub>
                                <m:sup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𝑛</m:t>
                                  </m:r>
                                </m:sup>
                                <m:e>
                                  <m:f>
                                    <m:fPr>
                                      <m:ctrlPr>
                                        <a:rPr lang="pt-BR" i="1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3</m:t>
                                      </m:r>
                                      <m:sSup>
                                        <m:sSupPr>
                                          <m:ctrlP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3</m:t>
                                      </m:r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+1</m:t>
                                      </m:r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4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sup>
                                      </m:sSup>
                                    </m:den>
                                  </m:f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=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4</m:t>
                                  </m:r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 </m:t>
                                  </m:r>
                                </m:e>
                              </m:nary>
                              <m:r>
                                <m:rPr>
                                  <m:nor/>
                                </m:rPr>
                                <a:rPr lang="en-US" dirty="0">
                                  <a:solidFill>
                                    <a:srgbClr val="008000"/>
                                  </a:solidFill>
                                </a:rPr>
                                <m:t> 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:endParaRPr lang="en-US" sz="1000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BR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𝑛</m:t>
                              </m:r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𝑖</m:t>
                              </m:r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i="1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3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= </m:t>
                              </m:r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nary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              </m:t>
                          </m:r>
                          <m:func>
                            <m:funcPr>
                              <m:ctrlP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                 </m:t>
                              </m:r>
                              <m:limLow>
                                <m:limLowPr>
                                  <m:ctrlP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pt-BR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𝑛</m:t>
                                  </m:r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→∞</m:t>
                                  </m:r>
                                </m:lim>
                              </m:limLow>
                            </m:fName>
                            <m:e>
                              <m:nary>
                                <m:naryPr>
                                  <m:chr m:val="∑"/>
                                  <m:ctrlP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=0</m:t>
                                  </m:r>
                                </m:sub>
                                <m:sup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𝑛</m:t>
                                  </m:r>
                                </m:sup>
                                <m:e>
                                  <m:f>
                                    <m:fPr>
                                      <m:ctrlPr>
                                        <a:rPr lang="pt-BR" i="1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5</m:t>
                                      </m:r>
                                      <m:sSup>
                                        <m:sSupPr>
                                          <m:ctrlP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+3</m:t>
                                      </m:r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+3</m:t>
                                      </m:r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6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sup>
                                      </m:sSup>
                                    </m:den>
                                  </m:f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=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6</m:t>
                                  </m:r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 </m:t>
                                  </m:r>
                                </m:e>
                              </m:nary>
                              <m:r>
                                <m:rPr>
                                  <m:nor/>
                                </m:rPr>
                                <a:rPr lang="en-US" dirty="0">
                                  <a:solidFill>
                                    <a:srgbClr val="008000"/>
                                  </a:solidFill>
                                </a:rPr>
                                <m:t> 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US" dirty="0">
                  <a:solidFill>
                    <a:srgbClr val="008000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0936" y="996696"/>
                <a:ext cx="7772400" cy="5861304"/>
              </a:xfrm>
              <a:blipFill rotWithShape="0">
                <a:blip r:embed="rId3"/>
                <a:stretch>
                  <a:fillRect l="-12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Synthesis: Algebra (Limits)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028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630936" y="996696"/>
                <a:ext cx="7772400" cy="5861304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Example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Problem</m:t>
                          </m:r>
                          <m:r>
                            <m:rPr>
                              <m:nor/>
                            </m:rP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m:t>:</m:t>
                          </m:r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n-US" b="0" i="1" dirty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n-US" b="0" i="1" dirty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(</m:t>
                              </m:r>
                              <m:func>
                                <m:funcPr>
                                  <m:ctrlP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csc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) (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csc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−</m:t>
                                      </m:r>
                                      <m:func>
                                        <m:funcPr>
                                          <m:ctrlPr>
                                            <a:rPr lang="en-US" b="0" i="1" dirty="0" smtClean="0">
                                              <a:solidFill>
                                                <a:srgbClr val="C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b="0" i="0" dirty="0" smtClean="0">
                                              <a:solidFill>
                                                <a:srgbClr val="C00000"/>
                                              </a:solidFill>
                                              <a:latin typeface="Cambria Math"/>
                                            </a:rPr>
                                            <m:t>cot</m:t>
                                          </m:r>
                                        </m:fName>
                                        <m:e>
                                          <m:r>
                                            <a:rPr lang="en-US" b="0" i="1" dirty="0" smtClean="0">
                                              <a:solidFill>
                                                <a:srgbClr val="C00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dirty="0" smtClean="0">
                                              <a:solidFill>
                                                <a:srgbClr val="C00000"/>
                                              </a:solidFill>
                                              <a:latin typeface="Cambria Math"/>
                                            </a:rPr>
                                            <m:t>) </m:t>
                                          </m:r>
                                          <m:r>
                                            <a:rPr lang="en-US" b="0" i="1" dirty="0" smtClean="0">
                                              <a:solidFill>
                                                <a:srgbClr val="C00000"/>
                                              </a:solidFill>
                                              <a:latin typeface="Cambria Math"/>
                                            </a:rPr>
                                            <m:t>𝑑𝑥</m:t>
                                          </m:r>
                                          <m:r>
                                            <a:rPr lang="en-US" b="0" i="1" dirty="0" smtClean="0">
                                              <a:solidFill>
                                                <a:srgbClr val="C00000"/>
                                              </a:solidFill>
                                              <a:latin typeface="Cambria Math"/>
                                            </a:rPr>
                                            <m:t>= 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dirty="0" smtClean="0">
                                                  <a:solidFill>
                                                    <a:srgbClr val="C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dirty="0" smtClean="0">
                                                  <a:solidFill>
                                                    <a:srgbClr val="C00000"/>
                                                  </a:solidFill>
                                                  <a:latin typeface="Cambria Math"/>
                                                </a:rPr>
                                                <m:t>csc</m:t>
                                              </m:r>
                                            </m:fName>
                                            <m:e>
                                              <m:r>
                                                <a:rPr lang="en-US" b="0" i="1" dirty="0" smtClean="0">
                                                  <a:solidFill>
                                                    <a:srgbClr val="C00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  <m:r>
                                            <a:rPr lang="en-US" b="0" i="1" dirty="0" smtClean="0">
                                              <a:solidFill>
                                                <a:srgbClr val="C00000"/>
                                              </a:solidFill>
                                              <a:latin typeface="Cambria Math"/>
                                            </a:rPr>
                                            <m:t>−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dirty="0" smtClean="0">
                                                  <a:solidFill>
                                                    <a:srgbClr val="C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dirty="0" smtClean="0">
                                                  <a:solidFill>
                                                    <a:srgbClr val="C00000"/>
                                                  </a:solidFill>
                                                  <a:latin typeface="Cambria Math"/>
                                                </a:rPr>
                                                <m:t>cot</m:t>
                                              </m:r>
                                            </m:fName>
                                            <m:e>
                                              <m:r>
                                                <a:rPr lang="en-US" b="0" i="1" dirty="0" smtClean="0">
                                                  <a:solidFill>
                                                    <a:srgbClr val="C00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nary>
                        </m:fName>
                        <m:e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n-US" sz="1000" dirty="0"/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</a:rPr>
                        <m:t>Query</m:t>
                      </m:r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</a:rPr>
                        <m:t>: 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dirty="0" smtClean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b="0" i="1" dirty="0" smtClean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±</m:t>
                              </m:r>
                              <m:sSub>
                                <m:sSubPr>
                                  <m:ctrlPr>
                                    <a:rPr lang="en-US" b="0" i="1" dirty="0" smtClean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b="0" i="1" dirty="0" smtClean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d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𝑑𝑥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4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±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5</m:t>
                              </m:r>
                            </m:sub>
                          </m:s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dirty="0">
                  <a:solidFill>
                    <a:srgbClr val="FF9900"/>
                  </a:solidFill>
                </a:endParaRPr>
              </a:p>
              <a:p>
                <a:pPr marL="0" indent="0">
                  <a:buNone/>
                </a:pPr>
                <a:endParaRPr lang="en-US" sz="500" b="0" i="1" dirty="0" smtClean="0">
                  <a:solidFill>
                    <a:srgbClr val="FF9900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                  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≠</m:t>
                      </m:r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 ∧  </m:t>
                      </m:r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≠</m:t>
                      </m:r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en-US" dirty="0" smtClean="0">
                  <a:solidFill>
                    <a:srgbClr val="FF9900"/>
                  </a:solidFill>
                </a:endParaRPr>
              </a:p>
              <a:p>
                <a:pPr marL="0" indent="0">
                  <a:buNone/>
                </a:pPr>
                <a:endParaRPr lang="en-US" sz="1000" dirty="0"/>
              </a:p>
              <a:p>
                <a:pPr marL="0" indent="0">
                  <a:buNone/>
                </a:pPr>
                <a:r>
                  <a:rPr lang="en-US" dirty="0" smtClean="0"/>
                  <a:t>New problems generated:</a:t>
                </a:r>
              </a:p>
              <a:p>
                <a:pPr marL="0" indent="0">
                  <a:buNone/>
                </a:pPr>
                <a:endParaRPr lang="en-US" sz="5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i="1" dirty="0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US" i="1" dirty="0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0" i="0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m:rPr>
                                  <m:sty m:val="p"/>
                                </m:rPr>
                                <a:rPr lang="en-US" i="0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US" b="0" i="1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 (</m:t>
                              </m:r>
                              <m:func>
                                <m:funcPr>
                                  <m:ctrlP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func>
                              <m:r>
                                <a:rPr lang="en-US" b="0" i="1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+ </m:t>
                              </m:r>
                              <m:func>
                                <m:funcPr>
                                  <m:ctrlP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) 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𝑑𝑥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= 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sec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func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− 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nary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i="1" dirty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US" i="1" dirty="0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0" i="0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m:rPr>
                                  <m:sty m:val="p"/>
                                </m:rPr>
                                <a:rPr lang="en-US" i="0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sec</m:t>
                              </m:r>
                            </m:fName>
                            <m:e>
                              <m:r>
                                <a:rPr lang="en-US" b="0" i="1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 (</m:t>
                              </m:r>
                              <m:func>
                                <m:funcPr>
                                  <m:ctrlP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tan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func>
                              <m:r>
                                <a:rPr lang="en-US" b="0" i="1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+ </m:t>
                              </m:r>
                              <m:func>
                                <m:funcPr>
                                  <m:ctrlP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) 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𝑑𝑥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= 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sec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func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cot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 </m:t>
                                      </m:r>
                                      <m: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nary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i="1" dirty="0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b="0" i="1" dirty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(</m:t>
                          </m:r>
                          <m:func>
                            <m:funcPr>
                              <m:ctrlPr>
                                <a:rPr lang="en-US" b="0" i="1" dirty="0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cot</m:t>
                              </m:r>
                            </m:fName>
                            <m:e>
                              <m:r>
                                <a:rPr lang="en-US" b="0" i="1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 (</m:t>
                              </m:r>
                              <m:func>
                                <m:funcPr>
                                  <m:ctrlP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+ 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csc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 </m:t>
                                      </m:r>
                                      <m: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𝑑𝑥</m:t>
                                      </m:r>
                                      <m: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= </m:t>
                                      </m:r>
                                      <m:func>
                                        <m:funcPr>
                                          <m:ctrlPr>
                                            <a:rPr lang="en-US" b="0" i="1" dirty="0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b="0" i="0" dirty="0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sin</m:t>
                                          </m:r>
                                        </m:fName>
                                        <m:e>
                                          <m:r>
                                            <a:rPr lang="en-US" b="0" i="1" dirty="0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dirty="0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−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dirty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dirty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csc</m:t>
                                              </m:r>
                                            </m:fName>
                                            <m:e>
                                              <m:r>
                                                <a:rPr lang="en-US" b="0" i="1" dirty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nary>
                    </m:oMath>
                  </m:oMathPara>
                </a14:m>
                <a:endParaRPr lang="en-US" dirty="0">
                  <a:solidFill>
                    <a:srgbClr val="008000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0936" y="996696"/>
                <a:ext cx="7772400" cy="5861304"/>
              </a:xfrm>
              <a:blipFill rotWithShape="0">
                <a:blip r:embed="rId2"/>
                <a:stretch>
                  <a:fillRect l="-1255" r="-58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Synthesis: Algebra (Integration)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7392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-39624" y="996696"/>
                <a:ext cx="9183624" cy="5861304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Ex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. 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Problem</m:t>
                          </m:r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0" i="1" dirty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i="1" dirty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b="0" i="1" dirty="0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m:rPr>
                                                <m:brk m:alnAt="7"/>
                                              </m:rP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𝑦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m:rPr>
                                            <m:brk m:alnAt="7"/>
                                          </m:rPr>
                                          <a:rPr lang="en-US" b="0" i="1" dirty="0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𝑧𝑥</m:t>
                                    </m:r>
                                  </m:e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𝑧𝑦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𝑧𝑥</m:t>
                                    </m:r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b="0" i="1" dirty="0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𝑦</m:t>
                                            </m:r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𝑧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b="0" i="1" dirty="0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𝑥𝑦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𝑦𝑧</m:t>
                                    </m:r>
                                  </m:e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𝑥𝑦</m:t>
                                    </m:r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b="0" i="1" dirty="0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𝑧</m:t>
                                            </m:r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b="0" i="1" dirty="0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mr>
                              </m:m>
                            </m:e>
                          </m:d>
                          <m: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 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</m:e>
                      </m:func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=2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𝑥𝑦𝑧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𝑧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b="0" dirty="0" smtClean="0">
                  <a:solidFill>
                    <a:srgbClr val="C00000"/>
                  </a:solidFill>
                </a:endParaRPr>
              </a:p>
              <a:p>
                <a:pPr marL="0" indent="0">
                  <a:buNone/>
                </a:pPr>
                <a:endParaRPr lang="en-US" sz="700" b="0" dirty="0" smtClean="0">
                  <a:solidFill>
                    <a:srgbClr val="C00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Query</m:t>
                          </m:r>
                          <m:r>
                            <a:rPr lang="en-US" i="1" dirty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i="1" dirty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brk m:alnAt="7"/>
                                          </m:rP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5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6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7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8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</m:mr>
                              </m:m>
                            </m:e>
                          </m:d>
                          <m:r>
                            <a:rPr lang="en-US" i="1" dirty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FF9900"/>
                              </a:solidFill>
                            </a:rPr>
                            <m:t> </m:t>
                          </m:r>
                        </m:e>
                      </m:func>
                      <m:r>
                        <a:rPr lang="en-US" i="1">
                          <a:solidFill>
                            <a:srgbClr val="FF99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10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9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(</m:t>
                      </m:r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,</m:t>
                      </m:r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𝑦</m:t>
                      </m:r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,</m:t>
                      </m:r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𝑧</m:t>
                      </m:r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dirty="0" smtClean="0">
                  <a:solidFill>
                    <a:srgbClr val="FF9900"/>
                  </a:solidFill>
                </a:endParaRPr>
              </a:p>
              <a:p>
                <a:pPr marL="0" indent="0">
                  <a:buNone/>
                </a:pPr>
                <a:endParaRPr lang="en-US" sz="5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      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≔</m:t>
                      </m:r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𝑗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→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𝑦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;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𝑦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→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𝑧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;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𝑧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→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 </m:t>
                      </m:r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𝑤h𝑒𝑟𝑒</m:t>
                      </m:r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𝑖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𝑗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∈{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4,0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, 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8,4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, 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5,1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,…} </m:t>
                      </m:r>
                    </m:oMath>
                  </m:oMathPara>
                </a14:m>
                <a:endParaRPr lang="en-US" sz="1000" dirty="0"/>
              </a:p>
              <a:p>
                <a:pPr marL="0" indent="0">
                  <a:buNone/>
                </a:pPr>
                <a:r>
                  <a:rPr lang="en-US" dirty="0" smtClean="0"/>
                  <a:t>New problems generated:</a:t>
                </a:r>
              </a:p>
              <a:p>
                <a:pPr marL="0" indent="0">
                  <a:buNone/>
                </a:pPr>
                <a:endParaRPr lang="en-US" sz="5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sz="200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d>
                            <m:dPr>
                              <m:begChr m:val="|"/>
                              <m:endChr m:val="|"/>
                              <m:ctrlPr>
                                <a:rPr lang="en-US" sz="2000" i="1" dirty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000" i="1" dirty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𝑦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𝑦</m:t>
                                            </m:r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m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𝑧</m:t>
                                            </m:r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𝑦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𝑧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𝑦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m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𝑧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𝑧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000" i="1" dirty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en-US" sz="2000" i="1" dirty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mr>
                              </m:m>
                            </m:e>
                          </m:d>
                          <m:r>
                            <a:rPr lang="en-US" sz="2000" i="1" dirty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 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n-US" sz="2000" dirty="0">
                              <a:solidFill>
                                <a:srgbClr val="008000"/>
                              </a:solidFill>
                            </a:rPr>
                            <m:t> </m:t>
                          </m:r>
                        </m:e>
                      </m:func>
                      <m:r>
                        <a:rPr lang="en-US" sz="2000" i="1">
                          <a:solidFill>
                            <a:srgbClr val="008000"/>
                          </a:solidFill>
                          <a:latin typeface="Cambria Math"/>
                        </a:rPr>
                        <m:t>=2</m:t>
                      </m:r>
                      <m:sSup>
                        <m:sSupPr>
                          <m:ctrlPr>
                            <a:rPr lang="en-US" sz="20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000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𝑦</m:t>
                              </m:r>
                              <m:r>
                                <a:rPr lang="en-US" sz="2000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000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𝑦𝑧</m:t>
                              </m:r>
                              <m:r>
                                <a:rPr lang="en-US" sz="2000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000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𝑧𝑥</m:t>
                              </m:r>
                            </m:e>
                          </m:d>
                        </m:e>
                        <m:sup>
                          <m:r>
                            <a:rPr lang="en-US" sz="2000" i="1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sz="2000" i="1">
                          <a:solidFill>
                            <a:srgbClr val="0080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2000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:endParaRPr lang="en-US" sz="1000" dirty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sz="20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d>
                            <m:dPr>
                              <m:begChr m:val="|"/>
                              <m:endChr m:val="|"/>
                              <m:ctrlPr>
                                <a:rPr lang="en-US" sz="2000" i="1" dirty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000" i="1" dirty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+</m:t>
                                    </m:r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𝑦</m:t>
                                        </m:r>
                                      </m:e>
                                      <m:sup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𝑥𝑦</m:t>
                                    </m:r>
                                  </m:e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𝑥𝑦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𝑦𝑧</m:t>
                                    </m:r>
                                  </m:e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𝑧𝑥</m:t>
                                    </m:r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+</m:t>
                                    </m:r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𝑧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𝑦𝑧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𝑧𝑥</m:t>
                                    </m:r>
                                  </m:e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𝑧𝑥</m:t>
                                    </m:r>
                                  </m:e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𝑥𝑦</m:t>
                                    </m:r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+</m:t>
                                    </m:r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mr>
                              </m:m>
                            </m:e>
                          </m:d>
                          <m:r>
                            <a:rPr lang="en-US" sz="2000" i="1" dirty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 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n-US" sz="2000" dirty="0">
                              <a:solidFill>
                                <a:srgbClr val="008000"/>
                              </a:solidFill>
                            </a:rPr>
                            <m:t> </m:t>
                          </m:r>
                        </m:e>
                      </m:func>
                      <m:r>
                        <a:rPr lang="en-US" sz="2000" i="1">
                          <a:solidFill>
                            <a:srgbClr val="008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4</m:t>
                      </m:r>
                      <m:sSup>
                        <m:sSupPr>
                          <m:ctrlP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𝑧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solidFill>
                            <a:srgbClr val="0080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2000" dirty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rgbClr val="008000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-39624" y="996696"/>
                <a:ext cx="9183624" cy="5861304"/>
              </a:xfrm>
              <a:blipFill rotWithShape="0">
                <a:blip r:embed="rId3"/>
                <a:stretch>
                  <a:fillRect l="-9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Synthesis: Algebra (Determinant)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3355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81354" y="1025769"/>
            <a:ext cx="8747298" cy="5584371"/>
          </a:xfrm>
        </p:spPr>
        <p:txBody>
          <a:bodyPr/>
          <a:lstStyle/>
          <a:p>
            <a:r>
              <a:rPr lang="en-US" dirty="0" smtClean="0"/>
              <a:t>Enumerate all possible choices for the various holes.</a:t>
            </a:r>
          </a:p>
          <a:p>
            <a:r>
              <a:rPr lang="en-US" dirty="0" smtClean="0"/>
              <a:t>Test the validity of an instantiation using random testing.</a:t>
            </a:r>
          </a:p>
          <a:p>
            <a:r>
              <a:rPr lang="en-US" dirty="0" smtClean="0"/>
              <a:t>Why does this work?</a:t>
            </a:r>
          </a:p>
          <a:p>
            <a:pPr marL="457200" lvl="1" indent="0">
              <a:buNone/>
            </a:pPr>
            <a:r>
              <a:rPr lang="en-US" u="sng" dirty="0" smtClean="0"/>
              <a:t>Background: Classic Polynomial Identity Testing </a:t>
            </a:r>
          </a:p>
          <a:p>
            <a:pPr lvl="1"/>
            <a:r>
              <a:rPr lang="en-US" dirty="0" smtClean="0"/>
              <a:t>Problem: Given two polynomials P1 and P2, determine whether they are equivalent.</a:t>
            </a:r>
          </a:p>
          <a:p>
            <a:pPr lvl="1"/>
            <a:r>
              <a:rPr lang="en-US" dirty="0" smtClean="0"/>
              <a:t>The naïve deterministic algorithm of expanding polynomials to compare them term-wise is exponential.</a:t>
            </a:r>
          </a:p>
          <a:p>
            <a:pPr lvl="1"/>
            <a:r>
              <a:rPr lang="en-US" dirty="0" smtClean="0"/>
              <a:t>A simple randomized test is probabilistically sufficient:</a:t>
            </a:r>
          </a:p>
          <a:p>
            <a:pPr lvl="2"/>
            <a:r>
              <a:rPr lang="en-US" dirty="0" smtClean="0"/>
              <a:t>Choose random values r for polynomial variables x</a:t>
            </a:r>
          </a:p>
          <a:p>
            <a:pPr lvl="2"/>
            <a:r>
              <a:rPr lang="en-US" dirty="0" smtClean="0"/>
              <a:t>If P1(r) ≠ P2(r), then P1 is not equivalent to P2.</a:t>
            </a:r>
          </a:p>
          <a:p>
            <a:pPr lvl="2"/>
            <a:r>
              <a:rPr lang="en-US" dirty="0" smtClean="0"/>
              <a:t>Otherwise P1 is equivalent to P2 with high probability.</a:t>
            </a:r>
          </a:p>
          <a:p>
            <a:pPr marL="457200" lvl="1" indent="0">
              <a:buNone/>
            </a:pPr>
            <a:r>
              <a:rPr lang="en-US" u="sng" dirty="0" smtClean="0"/>
              <a:t>New Result</a:t>
            </a:r>
          </a:p>
          <a:p>
            <a:pPr lvl="1"/>
            <a:r>
              <a:rPr lang="en-US" dirty="0" smtClean="0"/>
              <a:t>Above approach also extends to analytic functions.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21678" y="304800"/>
            <a:ext cx="8071338" cy="609600"/>
          </a:xfrm>
        </p:spPr>
        <p:txBody>
          <a:bodyPr/>
          <a:lstStyle/>
          <a:p>
            <a:r>
              <a:rPr lang="en-US" dirty="0" smtClean="0"/>
              <a:t>Synthesis Algorithm for Finding </a:t>
            </a:r>
            <a:r>
              <a:rPr lang="en-US" dirty="0"/>
              <a:t>I</a:t>
            </a:r>
            <a:r>
              <a:rPr lang="en-US" dirty="0" smtClean="0"/>
              <a:t>nstantiations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2735406"/>
      </p:ext>
    </p:extLst>
  </p:cSld>
  <p:clrMapOvr>
    <a:masterClrMapping/>
  </p:clrMapOvr>
  <p:transition advTm="295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36320"/>
            <a:ext cx="8571452" cy="5516880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Motivation</a:t>
            </a:r>
          </a:p>
          <a:p>
            <a:r>
              <a:rPr lang="en-US" sz="2200" dirty="0" smtClean="0"/>
              <a:t>Problems similar to a given problem.</a:t>
            </a:r>
          </a:p>
          <a:p>
            <a:pPr lvl="1"/>
            <a:r>
              <a:rPr lang="en-US" dirty="0" smtClean="0"/>
              <a:t>Avoid copyright issues</a:t>
            </a:r>
          </a:p>
          <a:p>
            <a:pPr lvl="1"/>
            <a:r>
              <a:rPr lang="en-US" dirty="0" smtClean="0"/>
              <a:t>Prevent cheating </a:t>
            </a:r>
            <a:r>
              <a:rPr lang="en-US" dirty="0"/>
              <a:t>in </a:t>
            </a:r>
            <a:r>
              <a:rPr lang="en-US" dirty="0" smtClean="0"/>
              <a:t>MOOCs (Unsynchronized instruction)</a:t>
            </a:r>
            <a:endParaRPr lang="en-US" dirty="0"/>
          </a:p>
          <a:p>
            <a:r>
              <a:rPr lang="en-US" sz="2200" dirty="0" smtClean="0"/>
              <a:t>Problems </a:t>
            </a:r>
            <a:r>
              <a:rPr lang="en-US" sz="2200" dirty="0"/>
              <a:t>of a given difficulty level and </a:t>
            </a:r>
            <a:r>
              <a:rPr lang="en-US" sz="2200" dirty="0" smtClean="0"/>
              <a:t>concept usage.</a:t>
            </a:r>
            <a:endParaRPr lang="en-US" sz="2200" dirty="0"/>
          </a:p>
          <a:p>
            <a:pPr lvl="1"/>
            <a:r>
              <a:rPr lang="en-US" dirty="0"/>
              <a:t>Generate progressions </a:t>
            </a:r>
            <a:endParaRPr lang="en-US" dirty="0" smtClean="0"/>
          </a:p>
          <a:p>
            <a:pPr lvl="1"/>
            <a:r>
              <a:rPr lang="en-US" dirty="0" smtClean="0"/>
              <a:t>Generate </a:t>
            </a:r>
            <a:r>
              <a:rPr lang="en-US" dirty="0"/>
              <a:t>personalized </a:t>
            </a:r>
            <a:r>
              <a:rPr lang="en-US" dirty="0" smtClean="0"/>
              <a:t>workflows</a:t>
            </a:r>
          </a:p>
          <a:p>
            <a:pPr marL="0" indent="0">
              <a:buNone/>
            </a:pPr>
            <a:endParaRPr lang="en-US" dirty="0" smtClean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Key Ideas</a:t>
            </a:r>
          </a:p>
          <a:p>
            <a:pPr marL="400050"/>
            <a:r>
              <a:rPr lang="en-US" dirty="0" smtClean="0"/>
              <a:t>Procedural Content: Test input generation techniques</a:t>
            </a:r>
          </a:p>
          <a:p>
            <a:pPr marL="400050"/>
            <a:r>
              <a:rPr lang="en-US" dirty="0" smtClean="0"/>
              <a:t>Conceptual Content</a:t>
            </a:r>
          </a:p>
          <a:p>
            <a:pPr marL="857250" lvl="1" indent="-34290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9900"/>
                </a:solidFill>
              </a:rPr>
              <a:t>Template based generalization</a:t>
            </a:r>
          </a:p>
          <a:p>
            <a:pPr marL="400050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Generation</a:t>
            </a:r>
            <a:endParaRPr lang="en-US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6013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4593" y="946327"/>
            <a:ext cx="9049407" cy="5780293"/>
          </a:xfrm>
        </p:spPr>
        <p:txBody>
          <a:bodyPr/>
          <a:lstStyle/>
          <a:p>
            <a:pPr marL="342991" indent="-342991">
              <a:buFont typeface="+mj-lt"/>
              <a:buAutoNum type="arabicPeriod"/>
            </a:pPr>
            <a:r>
              <a:rPr lang="en-US" sz="2000" dirty="0"/>
              <a:t>The principal characterized his pupils as _________ </a:t>
            </a:r>
            <a:r>
              <a:rPr lang="en-US" sz="2000" baseline="-25000" dirty="0"/>
              <a:t> </a:t>
            </a:r>
            <a:r>
              <a:rPr lang="en-US" sz="2000" dirty="0"/>
              <a:t> </a:t>
            </a:r>
            <a:r>
              <a:rPr lang="en-US" sz="2000" dirty="0" smtClean="0"/>
              <a:t>               because </a:t>
            </a:r>
            <a:r>
              <a:rPr lang="en-US" sz="2000" dirty="0"/>
              <a:t>they were pampered and spoiled by their indulgent parents</a:t>
            </a:r>
            <a:r>
              <a:rPr lang="en-US" sz="2000" dirty="0" smtClean="0"/>
              <a:t>.</a:t>
            </a:r>
            <a:endParaRPr lang="en-US" sz="2000" dirty="0"/>
          </a:p>
          <a:p>
            <a:pPr marL="342991" indent="-342991">
              <a:buFont typeface="+mj-lt"/>
              <a:buAutoNum type="arabicPeriod"/>
            </a:pPr>
            <a:r>
              <a:rPr lang="en-US" sz="2000" dirty="0"/>
              <a:t>The commentator characterized the electorate as _________  because it was unpredictable and given to constantly shifting moods</a:t>
            </a:r>
            <a:r>
              <a:rPr lang="en-US" sz="2000" dirty="0" smtClean="0"/>
              <a:t>.</a:t>
            </a:r>
            <a:endParaRPr lang="en-US" sz="2000" dirty="0"/>
          </a:p>
          <a:p>
            <a:pPr marL="0" indent="0">
              <a:buNone/>
            </a:pPr>
            <a:r>
              <a:rPr lang="en-US" sz="2101" dirty="0" smtClean="0"/>
              <a:t>(</a:t>
            </a:r>
            <a:r>
              <a:rPr lang="en-US" sz="2101" dirty="0"/>
              <a:t>a) c</a:t>
            </a:r>
            <a:r>
              <a:rPr lang="en-US" sz="2101" dirty="0" smtClean="0"/>
              <a:t>osseted                   (b</a:t>
            </a:r>
            <a:r>
              <a:rPr lang="en-US" sz="2101" dirty="0"/>
              <a:t>) </a:t>
            </a:r>
            <a:r>
              <a:rPr lang="en-US" sz="2101" dirty="0" smtClean="0"/>
              <a:t>disingenuous           (c</a:t>
            </a:r>
            <a:r>
              <a:rPr lang="en-US" sz="2101" dirty="0"/>
              <a:t>) c</a:t>
            </a:r>
            <a:r>
              <a:rPr lang="en-US" sz="2101" dirty="0" smtClean="0"/>
              <a:t>orrosive                              </a:t>
            </a:r>
            <a:r>
              <a:rPr lang="en-US" sz="2101" dirty="0" smtClean="0"/>
              <a:t>    (</a:t>
            </a:r>
            <a:r>
              <a:rPr lang="en-US" sz="2101" dirty="0" smtClean="0"/>
              <a:t>d</a:t>
            </a:r>
            <a:r>
              <a:rPr lang="en-US" sz="2101" dirty="0"/>
              <a:t>) </a:t>
            </a:r>
            <a:r>
              <a:rPr lang="en-US" sz="2101" dirty="0" smtClean="0"/>
              <a:t>laconic                      (e</a:t>
            </a:r>
            <a:r>
              <a:rPr lang="en-US" sz="2101" dirty="0"/>
              <a:t>) </a:t>
            </a:r>
            <a:r>
              <a:rPr lang="en-US" sz="2101" dirty="0" smtClean="0"/>
              <a:t>mercurial</a:t>
            </a:r>
            <a:endParaRPr lang="en-US" sz="1125" dirty="0"/>
          </a:p>
          <a:p>
            <a:pPr marL="0" indent="0">
              <a:spcBef>
                <a:spcPts val="0"/>
              </a:spcBef>
              <a:buNone/>
            </a:pPr>
            <a:r>
              <a:rPr lang="en-US" sz="2251" dirty="0">
                <a:solidFill>
                  <a:srgbClr val="CC00CC"/>
                </a:solidFill>
              </a:rPr>
              <a:t>One of </a:t>
            </a:r>
            <a:r>
              <a:rPr lang="en-US" sz="2251" dirty="0" smtClean="0">
                <a:solidFill>
                  <a:srgbClr val="CC00CC"/>
                </a:solidFill>
              </a:rPr>
              <a:t>the problems </a:t>
            </a:r>
            <a:r>
              <a:rPr lang="en-US" sz="2251" dirty="0">
                <a:solidFill>
                  <a:srgbClr val="CC00CC"/>
                </a:solidFill>
              </a:rPr>
              <a:t>is a real </a:t>
            </a:r>
            <a:r>
              <a:rPr lang="en-US" sz="2251" dirty="0" smtClean="0">
                <a:solidFill>
                  <a:srgbClr val="CC00CC"/>
                </a:solidFill>
              </a:rPr>
              <a:t>problem from SAT </a:t>
            </a:r>
            <a:r>
              <a:rPr lang="en-US" sz="1700" dirty="0" smtClean="0">
                <a:solidFill>
                  <a:srgbClr val="CC00CC"/>
                </a:solidFill>
              </a:rPr>
              <a:t>(standardized </a:t>
            </a:r>
            <a:r>
              <a:rPr lang="en-US" sz="1700" dirty="0" smtClean="0">
                <a:solidFill>
                  <a:srgbClr val="CC00CC"/>
                </a:solidFill>
              </a:rPr>
              <a:t>exam</a:t>
            </a:r>
            <a:r>
              <a:rPr lang="en-US" sz="1700" dirty="0" smtClean="0">
                <a:solidFill>
                  <a:srgbClr val="CC00CC"/>
                </a:solidFill>
              </a:rPr>
              <a:t>), </a:t>
            </a:r>
            <a:endParaRPr lang="en-US" sz="1700" dirty="0">
              <a:solidFill>
                <a:srgbClr val="CC00CC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251" dirty="0" smtClean="0">
                <a:solidFill>
                  <a:srgbClr val="CC00CC"/>
                </a:solidFill>
              </a:rPr>
              <a:t>while </a:t>
            </a:r>
            <a:r>
              <a:rPr lang="en-US" sz="2251" dirty="0">
                <a:solidFill>
                  <a:srgbClr val="CC00CC"/>
                </a:solidFill>
              </a:rPr>
              <a:t>the other one was automatically </a:t>
            </a:r>
            <a:r>
              <a:rPr lang="en-US" sz="2251" dirty="0" smtClean="0">
                <a:solidFill>
                  <a:srgbClr val="CC00CC"/>
                </a:solidFill>
              </a:rPr>
              <a:t>generated!</a:t>
            </a:r>
          </a:p>
          <a:p>
            <a:pPr marL="0" indent="0">
              <a:spcBef>
                <a:spcPts val="0"/>
              </a:spcBef>
              <a:buNone/>
            </a:pPr>
            <a:endParaRPr lang="en-US" sz="1500" dirty="0">
              <a:solidFill>
                <a:schemeClr val="accent2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900" dirty="0" smtClean="0"/>
              <a:t>From problem 1, we </a:t>
            </a:r>
            <a:r>
              <a:rPr lang="en-US" sz="1900" dirty="0" smtClean="0"/>
              <a:t>get </a:t>
            </a:r>
            <a:r>
              <a:rPr lang="en-US" sz="1900" dirty="0" smtClean="0"/>
              <a:t>template T</a:t>
            </a:r>
            <a:r>
              <a:rPr lang="en-US" sz="1900" baseline="-25000" dirty="0" smtClean="0"/>
              <a:t>1</a:t>
            </a:r>
            <a:r>
              <a:rPr lang="en-US" sz="1900" dirty="0" smtClean="0"/>
              <a:t>: </a:t>
            </a:r>
            <a:r>
              <a:rPr lang="en-US" sz="1900" dirty="0" smtClean="0">
                <a:solidFill>
                  <a:schemeClr val="accent2"/>
                </a:solidFill>
              </a:rPr>
              <a:t>*</a:t>
            </a:r>
            <a:r>
              <a:rPr lang="en-US" sz="1900" baseline="-25000" dirty="0" smtClean="0">
                <a:solidFill>
                  <a:schemeClr val="accent2"/>
                </a:solidFill>
              </a:rPr>
              <a:t>1</a:t>
            </a:r>
            <a:r>
              <a:rPr lang="en-US" sz="1900" dirty="0" smtClean="0">
                <a:solidFill>
                  <a:schemeClr val="accent2"/>
                </a:solidFill>
              </a:rPr>
              <a:t> characterized *</a:t>
            </a:r>
            <a:r>
              <a:rPr lang="en-US" sz="1900" baseline="-25000" dirty="0" smtClean="0">
                <a:solidFill>
                  <a:schemeClr val="accent2"/>
                </a:solidFill>
              </a:rPr>
              <a:t>2</a:t>
            </a:r>
            <a:r>
              <a:rPr lang="en-US" sz="1900" dirty="0" smtClean="0">
                <a:solidFill>
                  <a:schemeClr val="accent2"/>
                </a:solidFill>
              </a:rPr>
              <a:t> as *</a:t>
            </a:r>
            <a:r>
              <a:rPr lang="en-US" sz="1900" baseline="-25000" dirty="0" smtClean="0">
                <a:solidFill>
                  <a:schemeClr val="accent2"/>
                </a:solidFill>
              </a:rPr>
              <a:t>3</a:t>
            </a:r>
            <a:r>
              <a:rPr lang="en-US" sz="1900" dirty="0" smtClean="0">
                <a:solidFill>
                  <a:schemeClr val="accent2"/>
                </a:solidFill>
              </a:rPr>
              <a:t> because *4</a:t>
            </a:r>
          </a:p>
          <a:p>
            <a:pPr marL="0" indent="0">
              <a:spcBef>
                <a:spcPts val="0"/>
              </a:spcBef>
              <a:buNone/>
            </a:pPr>
            <a:endParaRPr lang="en-US" sz="19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1900" dirty="0" smtClean="0"/>
              <a:t>We </a:t>
            </a:r>
            <a:r>
              <a:rPr lang="en-US" sz="1900" dirty="0" smtClean="0"/>
              <a:t>specialize T</a:t>
            </a:r>
            <a:r>
              <a:rPr lang="en-US" sz="1900" baseline="-25000" dirty="0" smtClean="0"/>
              <a:t>1</a:t>
            </a:r>
            <a:r>
              <a:rPr lang="en-US" sz="1900" dirty="0" smtClean="0"/>
              <a:t> to </a:t>
            </a:r>
            <a:r>
              <a:rPr lang="en-US" sz="1900" dirty="0" smtClean="0"/>
              <a:t>template T</a:t>
            </a:r>
            <a:r>
              <a:rPr lang="en-US" sz="1900" baseline="-25000" dirty="0" smtClean="0"/>
              <a:t>2</a:t>
            </a:r>
            <a:r>
              <a:rPr lang="en-US" sz="1900" dirty="0" smtClean="0"/>
              <a:t>: </a:t>
            </a:r>
            <a:r>
              <a:rPr lang="en-US" sz="2000" dirty="0" smtClean="0">
                <a:solidFill>
                  <a:schemeClr val="accent2"/>
                </a:solidFill>
              </a:rPr>
              <a:t>*</a:t>
            </a:r>
            <a:r>
              <a:rPr lang="en-US" sz="2000" baseline="-25000" dirty="0" smtClean="0">
                <a:solidFill>
                  <a:schemeClr val="accent2"/>
                </a:solidFill>
              </a:rPr>
              <a:t>1</a:t>
            </a:r>
            <a:r>
              <a:rPr lang="en-US" sz="2000" dirty="0" smtClean="0">
                <a:solidFill>
                  <a:schemeClr val="accent2"/>
                </a:solidFill>
              </a:rPr>
              <a:t> characterized *</a:t>
            </a:r>
            <a:r>
              <a:rPr lang="en-US" sz="2000" baseline="-25000" dirty="0" smtClean="0">
                <a:solidFill>
                  <a:schemeClr val="accent2"/>
                </a:solidFill>
              </a:rPr>
              <a:t>2</a:t>
            </a:r>
            <a:r>
              <a:rPr lang="en-US" sz="2000" dirty="0" smtClean="0">
                <a:solidFill>
                  <a:schemeClr val="accent2"/>
                </a:solidFill>
              </a:rPr>
              <a:t> as mercurial because *</a:t>
            </a:r>
            <a:r>
              <a:rPr lang="en-US" sz="2000" baseline="-25000" dirty="0" smtClean="0">
                <a:solidFill>
                  <a:schemeClr val="accent2"/>
                </a:solidFill>
              </a:rPr>
              <a:t>4</a:t>
            </a:r>
          </a:p>
          <a:p>
            <a:pPr marL="0" indent="0">
              <a:spcBef>
                <a:spcPts val="0"/>
              </a:spcBef>
              <a:buNone/>
            </a:pPr>
            <a:endParaRPr lang="en-US" sz="19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1900" dirty="0" smtClean="0"/>
              <a:t>Problem </a:t>
            </a:r>
            <a:r>
              <a:rPr lang="en-US" sz="1900" dirty="0" smtClean="0"/>
              <a:t>2 is an instance of T</a:t>
            </a:r>
            <a:r>
              <a:rPr lang="en-US" sz="1900" baseline="-25000" dirty="0" smtClean="0"/>
              <a:t>2</a:t>
            </a:r>
            <a:r>
              <a:rPr lang="en-US" sz="1900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endParaRPr lang="en-US" sz="1900" dirty="0" smtClean="0"/>
          </a:p>
          <a:p>
            <a:pPr marL="0" indent="0">
              <a:spcBef>
                <a:spcPts val="0"/>
              </a:spcBef>
              <a:buNone/>
            </a:pPr>
            <a:endParaRPr lang="en-US" sz="1900" dirty="0"/>
          </a:p>
          <a:p>
            <a:pPr marL="0" indent="0">
              <a:spcBef>
                <a:spcPts val="0"/>
              </a:spcBef>
              <a:buNone/>
            </a:pPr>
            <a:endParaRPr lang="en-US" sz="19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Synthesis: Sentence Completion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573091" y="5040169"/>
            <a:ext cx="3113903" cy="407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C00CC"/>
                </a:solidFill>
              </a:rPr>
              <a:t>f</a:t>
            </a:r>
            <a:r>
              <a:rPr lang="en-US" dirty="0" smtClean="0">
                <a:solidFill>
                  <a:srgbClr val="CC00CC"/>
                </a:solidFill>
              </a:rPr>
              <a:t>ound using web search!</a:t>
            </a:r>
            <a:endParaRPr lang="en-US" dirty="0">
              <a:solidFill>
                <a:srgbClr val="CC00CC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8181" y="6197288"/>
            <a:ext cx="9249267" cy="643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780" dirty="0" smtClean="0">
                <a:solidFill>
                  <a:srgbClr val="C00000"/>
                </a:solidFill>
              </a:rPr>
              <a:t>KDD 2014</a:t>
            </a:r>
            <a:r>
              <a:rPr lang="en-US" sz="1780" dirty="0" smtClean="0">
                <a:solidFill>
                  <a:srgbClr val="C00000"/>
                </a:solidFill>
              </a:rPr>
              <a:t>: “</a:t>
            </a:r>
            <a:r>
              <a:rPr lang="en-US" sz="1780" dirty="0" err="1" smtClean="0">
                <a:solidFill>
                  <a:srgbClr val="C00000"/>
                </a:solidFill>
              </a:rPr>
              <a:t>LaSEWeb</a:t>
            </a:r>
            <a:r>
              <a:rPr lang="en-US" sz="1780" dirty="0">
                <a:solidFill>
                  <a:srgbClr val="C00000"/>
                </a:solidFill>
              </a:rPr>
              <a:t>: Automating search strategies over </a:t>
            </a:r>
            <a:r>
              <a:rPr lang="en-US" sz="1780" dirty="0" smtClean="0">
                <a:solidFill>
                  <a:srgbClr val="C00000"/>
                </a:solidFill>
              </a:rPr>
              <a:t>semi-structured web data” </a:t>
            </a:r>
            <a:endParaRPr lang="en-US" sz="1780" dirty="0" smtClean="0">
              <a:solidFill>
                <a:srgbClr val="C00000"/>
              </a:solidFill>
            </a:endParaRPr>
          </a:p>
          <a:p>
            <a:pPr>
              <a:spcBef>
                <a:spcPts val="0"/>
              </a:spcBef>
            </a:pPr>
            <a:r>
              <a:rPr lang="en-US" sz="1800" dirty="0" smtClean="0">
                <a:solidFill>
                  <a:srgbClr val="C00000"/>
                </a:solidFill>
              </a:rPr>
              <a:t>Alex Polozov, Sumit Gulwani</a:t>
            </a:r>
            <a:endParaRPr lang="en-US" sz="1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8768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36320"/>
            <a:ext cx="8571452" cy="5516880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Motivation</a:t>
            </a:r>
          </a:p>
          <a:p>
            <a:r>
              <a:rPr lang="en-US" sz="2200" dirty="0" smtClean="0"/>
              <a:t>Problems similar to a given problem.</a:t>
            </a:r>
          </a:p>
          <a:p>
            <a:pPr lvl="1"/>
            <a:r>
              <a:rPr lang="en-US" dirty="0" smtClean="0"/>
              <a:t>Avoid copyright issues</a:t>
            </a:r>
          </a:p>
          <a:p>
            <a:pPr lvl="1"/>
            <a:r>
              <a:rPr lang="en-US" dirty="0" smtClean="0"/>
              <a:t>Prevent cheating </a:t>
            </a:r>
            <a:r>
              <a:rPr lang="en-US" dirty="0"/>
              <a:t>in </a:t>
            </a:r>
            <a:r>
              <a:rPr lang="en-US" dirty="0" smtClean="0"/>
              <a:t>MOOCs (Unsynchronized instruction)</a:t>
            </a:r>
            <a:endParaRPr lang="en-US" dirty="0"/>
          </a:p>
          <a:p>
            <a:r>
              <a:rPr lang="en-US" sz="2200" dirty="0" smtClean="0"/>
              <a:t>Problems </a:t>
            </a:r>
            <a:r>
              <a:rPr lang="en-US" sz="2200" dirty="0"/>
              <a:t>of a given difficulty level and </a:t>
            </a:r>
            <a:r>
              <a:rPr lang="en-US" sz="2200" dirty="0" smtClean="0"/>
              <a:t>concept usage.</a:t>
            </a:r>
            <a:endParaRPr lang="en-US" sz="2200" dirty="0"/>
          </a:p>
          <a:p>
            <a:pPr lvl="1"/>
            <a:r>
              <a:rPr lang="en-US" dirty="0"/>
              <a:t>Generate progressions </a:t>
            </a:r>
            <a:endParaRPr lang="en-US" dirty="0" smtClean="0"/>
          </a:p>
          <a:p>
            <a:pPr lvl="1"/>
            <a:r>
              <a:rPr lang="en-US" dirty="0" smtClean="0"/>
              <a:t>Generate </a:t>
            </a:r>
            <a:r>
              <a:rPr lang="en-US" dirty="0"/>
              <a:t>personalized </a:t>
            </a:r>
            <a:r>
              <a:rPr lang="en-US" dirty="0" smtClean="0"/>
              <a:t>workflows</a:t>
            </a:r>
          </a:p>
          <a:p>
            <a:pPr marL="0" indent="0">
              <a:buNone/>
            </a:pPr>
            <a:endParaRPr lang="en-US" dirty="0" smtClean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Key Ideas</a:t>
            </a:r>
          </a:p>
          <a:p>
            <a:pPr marL="400050"/>
            <a:r>
              <a:rPr lang="en-US" dirty="0" smtClean="0"/>
              <a:t>Procedural Content: Test input generation techniques</a:t>
            </a:r>
          </a:p>
          <a:p>
            <a:pPr marL="400050"/>
            <a:r>
              <a:rPr lang="en-US" dirty="0" smtClean="0"/>
              <a:t>Conceptual Content</a:t>
            </a:r>
          </a:p>
          <a:p>
            <a:pPr marL="800100" lvl="1"/>
            <a:r>
              <a:rPr lang="en-US" dirty="0" smtClean="0"/>
              <a:t>Template based generalization</a:t>
            </a:r>
          </a:p>
          <a:p>
            <a:pPr marL="857250" lvl="1" indent="-34290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9900"/>
                </a:solidFill>
              </a:rPr>
              <a:t>Symbolic methods (solution generation in reverse)</a:t>
            </a:r>
            <a:endParaRPr lang="en-US" dirty="0">
              <a:solidFill>
                <a:srgbClr val="009900"/>
              </a:solidFill>
            </a:endParaRPr>
          </a:p>
          <a:p>
            <a:pPr marL="400050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Generation</a:t>
            </a:r>
            <a:endParaRPr lang="en-US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9006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5" name="Content Placeholder 4"/>
              <p:cNvGraphicFramePr>
                <a:graphicFrameLocks noGrp="1"/>
              </p:cNvGraphicFramePr>
              <p:nvPr>
                <p:ph idx="1"/>
                <p:extLst/>
              </p:nvPr>
            </p:nvGraphicFramePr>
            <p:xfrm>
              <a:off x="239847" y="2195766"/>
              <a:ext cx="8589363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242215"/>
                    <a:gridCol w="2428404"/>
                    <a:gridCol w="1918744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Inference Rule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Premises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Conclusion</a:t>
                          </a:r>
                          <a:endParaRPr lang="en-US" sz="18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Modus Ponens (MP)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,  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US" sz="1800" dirty="0" smtClean="0"/>
                            <a:t> 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Hypothetical</a:t>
                          </a:r>
                          <a:r>
                            <a:rPr lang="en-US" sz="1800" baseline="0" dirty="0" smtClean="0"/>
                            <a:t> Syllogism (HS)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</m:oMath>
                          </a14:m>
                          <a:r>
                            <a:rPr lang="en-US" sz="1800" dirty="0" smtClean="0"/>
                            <a:t> 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0" i="1" dirty="0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sz="1800" b="0" i="1" dirty="0" smtClean="0"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1800" b="0" i="1" dirty="0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oMath>
                          </a14:m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Disjunctive Syllogism (DS)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∨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</m:oMath>
                          </a14:m>
                          <a:r>
                            <a:rPr lang="en-US" sz="1800" dirty="0" smtClean="0"/>
                            <a:t>  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0" i="1" dirty="0" smtClean="0">
                                  <a:latin typeface="Cambria Math" panose="02040503050406030204" pitchFamily="18" charset="0"/>
                                </a:rPr>
                                <m:t>¬</m:t>
                              </m:r>
                              <m:r>
                                <a:rPr lang="en-US" sz="1800" b="0" i="1" dirty="0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oMath>
                          </a14:m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Simplification (</a:t>
                          </a:r>
                          <a:r>
                            <a:rPr lang="en-US" sz="1800" dirty="0" err="1" smtClean="0"/>
                            <a:t>Simp</a:t>
                          </a:r>
                          <a:r>
                            <a:rPr lang="en-US" sz="1800" dirty="0" smtClean="0"/>
                            <a:t>)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∧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5" name="Content Placeholder 4"/>
              <p:cNvGraphicFramePr>
                <a:graphicFrameLocks noGrp="1"/>
              </p:cNvGraphicFramePr>
              <p:nvPr>
                <p:ph idx="1"/>
                <p:extLst/>
              </p:nvPr>
            </p:nvGraphicFramePr>
            <p:xfrm>
              <a:off x="239847" y="2195766"/>
              <a:ext cx="8589363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242215"/>
                    <a:gridCol w="2428404"/>
                    <a:gridCol w="1918744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Inference Rule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Premises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Conclusion</a:t>
                          </a:r>
                          <a:endParaRPr lang="en-US" sz="18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Modus Ponens (MP)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74687" t="-106557" r="-79950" b="-3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347937" t="-106557" r="-1270" b="-326230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Hypothetical</a:t>
                          </a:r>
                          <a:r>
                            <a:rPr lang="en-US" sz="1800" baseline="0" dirty="0" smtClean="0"/>
                            <a:t> Syllogism (HS)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74687" t="-206557" r="-79950" b="-2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347937" t="-206557" r="-1270" b="-226230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Disjunctive Syllogism (DS)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74687" t="-306557" r="-79950" b="-1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347937" t="-306557" r="-1270" b="-126230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Simplification (</a:t>
                          </a:r>
                          <a:r>
                            <a:rPr lang="en-US" sz="1800" dirty="0" err="1" smtClean="0"/>
                            <a:t>Simp</a:t>
                          </a:r>
                          <a:r>
                            <a:rPr lang="en-US" sz="1800" dirty="0" smtClean="0"/>
                            <a:t>)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74687" t="-406557" r="-79950" b="-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347937" t="-406557" r="-1270" b="-2623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304800"/>
            <a:ext cx="9028652" cy="609600"/>
          </a:xfrm>
        </p:spPr>
        <p:txBody>
          <a:bodyPr/>
          <a:lstStyle/>
          <a:p>
            <a:r>
              <a:rPr lang="en-US" dirty="0" smtClean="0"/>
              <a:t>Natural Deduction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6" name="Content Placeholder 4"/>
              <p:cNvGraphicFramePr>
                <a:graphicFrameLocks/>
              </p:cNvGraphicFramePr>
              <p:nvPr>
                <p:extLst/>
              </p:nvPr>
            </p:nvGraphicFramePr>
            <p:xfrm>
              <a:off x="209770" y="4205863"/>
              <a:ext cx="8828722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289568"/>
                    <a:gridCol w="2110154"/>
                    <a:gridCol w="3429000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Replacement Rule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Proposition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Equiv. Proposition</a:t>
                          </a:r>
                          <a:endParaRPr lang="en-US" sz="18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Distribution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∨(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∧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) </m:t>
                              </m:r>
                            </m:oMath>
                          </a14:m>
                          <a:r>
                            <a:rPr lang="en-US" sz="1800" dirty="0" smtClean="0"/>
                            <a:t> 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∨</m:t>
                                    </m:r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</m:d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∧(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∨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baseline="0" dirty="0" smtClean="0"/>
                            <a:t>Double Negation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¬¬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Implication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¬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∨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Equivalence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≡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→</m:t>
                                    </m:r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</m:d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∧(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6" name="Content Placeholder 4"/>
              <p:cNvGraphicFramePr>
                <a:graphicFrameLocks/>
              </p:cNvGraphicFramePr>
              <p:nvPr>
                <p:extLst/>
              </p:nvPr>
            </p:nvGraphicFramePr>
            <p:xfrm>
              <a:off x="209770" y="4205863"/>
              <a:ext cx="8828722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289568"/>
                    <a:gridCol w="2110154"/>
                    <a:gridCol w="3429000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Replacement Rule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Proposition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Equiv. Proposition</a:t>
                          </a:r>
                          <a:endParaRPr lang="en-US" sz="18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Distribution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56358" t="-106557" r="-163873" b="-3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57549" t="-106557" r="-710" b="-326230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baseline="0" dirty="0" smtClean="0"/>
                            <a:t>Double Negation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56358" t="-203226" r="-163873" b="-2209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57549" t="-203226" r="-710" b="-220968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Implication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56358" t="-308197" r="-163873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57549" t="-308197" r="-710" b="-124590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Equivalence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56358" t="-408197" r="-163873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57549" t="-408197" r="-710" b="-2459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7" name="TextBox 6"/>
          <p:cNvSpPr txBox="1"/>
          <p:nvPr/>
        </p:nvSpPr>
        <p:spPr>
          <a:xfrm>
            <a:off x="-18181" y="6197288"/>
            <a:ext cx="9249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750" dirty="0" smtClean="0">
                <a:solidFill>
                  <a:srgbClr val="C00000"/>
                </a:solidFill>
              </a:rPr>
              <a:t>IJCAI 2013</a:t>
            </a:r>
            <a:r>
              <a:rPr lang="en-US" sz="1750" dirty="0" smtClean="0">
                <a:solidFill>
                  <a:srgbClr val="C00000"/>
                </a:solidFill>
              </a:rPr>
              <a:t>: “Automatically </a:t>
            </a:r>
            <a:r>
              <a:rPr lang="en-US" sz="1750" dirty="0">
                <a:solidFill>
                  <a:srgbClr val="C00000"/>
                </a:solidFill>
              </a:rPr>
              <a:t>Generating Problems and Solutions for Natural </a:t>
            </a:r>
            <a:r>
              <a:rPr lang="en-US" sz="1750" dirty="0" smtClean="0">
                <a:solidFill>
                  <a:srgbClr val="C00000"/>
                </a:solidFill>
              </a:rPr>
              <a:t>Deduction” </a:t>
            </a:r>
            <a:r>
              <a:rPr lang="en-US" sz="1750" dirty="0" smtClean="0">
                <a:solidFill>
                  <a:srgbClr val="C00000"/>
                </a:solidFill>
              </a:rPr>
              <a:t>Umair Ahmed, Sumit Gulwani, Amey Karkare</a:t>
            </a:r>
            <a:endParaRPr lang="en-US" sz="175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1409074" y="1049315"/>
                <a:ext cx="3462727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0"/>
                  </a:spcBef>
                </a:pPr>
                <a:r>
                  <a:rPr lang="en-US" sz="2200" dirty="0" smtClean="0"/>
                  <a:t>Prove that: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∨</m:t>
                    </m:r>
                    <m:d>
                      <m:dPr>
                        <m:ctrlPr>
                          <a:rPr lang="en-US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∧</m:t>
                        </m:r>
                        <m:sSub>
                          <m:sSubPr>
                            <m:ctrlPr>
                              <a:rPr lang="en-US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  <m:r>
                      <a:rPr lang="en-US" sz="2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200" b="0" i="1" dirty="0" smtClean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>
                  <a:spcBef>
                    <a:spcPts val="0"/>
                  </a:spcBef>
                </a:pPr>
                <a:r>
                  <a:rPr lang="en-US" sz="2200" b="0" dirty="0" smtClean="0"/>
                  <a:t>           and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  </m:t>
                    </m:r>
                    <m:sSub>
                      <m:sSubPr>
                        <m:ctrlPr>
                          <a:rPr lang="en-US" sz="2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endParaRPr lang="en-US" sz="2200" dirty="0" smtClean="0"/>
              </a:p>
              <a:p>
                <a:pPr>
                  <a:spcBef>
                    <a:spcPts val="0"/>
                  </a:spcBef>
                </a:pPr>
                <a:r>
                  <a:rPr lang="en-US" sz="2200" dirty="0"/>
                  <a:t> </a:t>
                </a:r>
                <a:r>
                  <a:rPr lang="en-US" sz="2200" dirty="0" smtClean="0"/>
                  <a:t>         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sz="2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</m:oMath>
                </a14:m>
                <a:endParaRPr lang="en-US" sz="2200" dirty="0" smtClean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9074" y="1049315"/>
                <a:ext cx="3462727" cy="1107996"/>
              </a:xfrm>
              <a:prstGeom prst="rect">
                <a:avLst/>
              </a:prstGeom>
              <a:blipFill rotWithShape="0">
                <a:blip r:embed="rId4"/>
                <a:stretch>
                  <a:fillRect l="-2289" t="-3846" b="-104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4812354" y="1426345"/>
                <a:ext cx="2192109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 smtClean="0"/>
                  <a:t>implies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smtClean="0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200" i="1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200" i="1">
                        <a:solidFill>
                          <a:srgbClr val="CC00CC"/>
                        </a:solidFill>
                        <a:latin typeface="Cambria Math" panose="02040503050406030204" pitchFamily="18" charset="0"/>
                      </a:rPr>
                      <m:t>∨</m:t>
                    </m:r>
                    <m:sSub>
                      <m:sSubPr>
                        <m:ctrlPr>
                          <a:rPr lang="en-US" sz="2200" i="1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200" i="1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</m:oMath>
                </a14:m>
                <a:endParaRPr lang="en-US" sz="2200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2354" y="1426345"/>
                <a:ext cx="2192109" cy="430887"/>
              </a:xfrm>
              <a:prstGeom prst="rect">
                <a:avLst/>
              </a:prstGeom>
              <a:blipFill rotWithShape="0">
                <a:blip r:embed="rId5"/>
                <a:stretch>
                  <a:fillRect l="-3611" t="-9859" b="-267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47691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Various tasks</a:t>
            </a:r>
          </a:p>
          <a:p>
            <a:r>
              <a:rPr lang="en-US" dirty="0" smtClean="0"/>
              <a:t>Problem Generation</a:t>
            </a:r>
          </a:p>
          <a:p>
            <a:r>
              <a:rPr lang="en-US" dirty="0" smtClean="0"/>
              <a:t>Solution Generation</a:t>
            </a:r>
          </a:p>
          <a:p>
            <a:r>
              <a:rPr lang="en-US" dirty="0" smtClean="0"/>
              <a:t>Feedback Generation</a:t>
            </a:r>
          </a:p>
          <a:p>
            <a:pPr marL="0" indent="0">
              <a:buNone/>
            </a:pPr>
            <a:endParaRPr lang="en-US" sz="4000" dirty="0"/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Various subject-domains</a:t>
            </a:r>
          </a:p>
          <a:p>
            <a:r>
              <a:rPr lang="en-US" dirty="0" smtClean="0"/>
              <a:t>Arithmetic, Algebra, Geometry</a:t>
            </a:r>
          </a:p>
          <a:p>
            <a:r>
              <a:rPr lang="en-US" dirty="0" smtClean="0"/>
              <a:t>Programming</a:t>
            </a:r>
            <a:r>
              <a:rPr lang="en-US" dirty="0"/>
              <a:t>, Automata, Logic</a:t>
            </a:r>
          </a:p>
          <a:p>
            <a:r>
              <a:rPr lang="en-US" dirty="0" smtClean="0"/>
              <a:t>Language Learning</a:t>
            </a:r>
          </a:p>
          <a:p>
            <a:r>
              <a:rPr lang="en-US" dirty="0" smtClean="0"/>
              <a:t>...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Computer-aided Education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4963" y="1143000"/>
            <a:ext cx="3143689" cy="365811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096492"/>
            <a:ext cx="902865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900" dirty="0" smtClean="0">
                <a:solidFill>
                  <a:srgbClr val="C00000"/>
                </a:solidFill>
              </a:rPr>
              <a:t>CACM 2014; “Example-based </a:t>
            </a:r>
            <a:r>
              <a:rPr lang="en-US" sz="1900" dirty="0">
                <a:solidFill>
                  <a:srgbClr val="C00000"/>
                </a:solidFill>
              </a:rPr>
              <a:t>Learning in Computer-aided STEM </a:t>
            </a:r>
            <a:r>
              <a:rPr lang="en-US" sz="1900" dirty="0" smtClean="0">
                <a:solidFill>
                  <a:srgbClr val="C00000"/>
                </a:solidFill>
              </a:rPr>
              <a:t>Education”; Gulwani</a:t>
            </a:r>
          </a:p>
        </p:txBody>
      </p:sp>
    </p:spTree>
    <p:extLst>
      <p:ext uri="{BB962C8B-B14F-4D97-AF65-F5344CB8AC3E}">
        <p14:creationId xmlns:p14="http://schemas.microsoft.com/office/powerpoint/2010/main" val="9351141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5" name="Content Placeholder 4"/>
              <p:cNvGraphicFramePr>
                <a:graphicFrameLocks noGrp="1"/>
              </p:cNvGraphicFramePr>
              <p:nvPr>
                <p:ph idx="1"/>
              </p:nvPr>
            </p:nvGraphicFramePr>
            <p:xfrm>
              <a:off x="219457" y="3911382"/>
              <a:ext cx="8705087" cy="258673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29967"/>
                    <a:gridCol w="2194560"/>
                    <a:gridCol w="2139696"/>
                    <a:gridCol w="2340864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Premise</a:t>
                          </a:r>
                          <a:r>
                            <a:rPr lang="en-US" sz="2200" baseline="0" dirty="0" smtClean="0"/>
                            <a:t> 1</a:t>
                          </a:r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Premise 2</a:t>
                          </a:r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Premise 3</a:t>
                          </a:r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Conclusion</a:t>
                          </a:r>
                          <a:endParaRPr lang="en-US" sz="22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≡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→¬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)→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→(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∧¬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∧(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∨</m:t>
                                    </m:r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→¬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∨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∨</m:t>
                                    </m:r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∧¬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∨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)→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∧</m:t>
                                    </m:r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</m:e>
                                </m:d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∧</m:t>
                                    </m:r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)→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→¬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∨</m:t>
                                </m:r>
                                <m:d>
                                  <m:d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sub>
                                    </m:s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∨</m:t>
                                    </m:r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</m:e>
                                </m:d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∨</m:t>
                                </m:r>
                                <m:d>
                                  <m:d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→</m:t>
                                    </m:r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d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∧</m:t>
                                    </m:r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e>
                                </m:d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→¬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≡</m:t>
                                    </m:r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≡¬</m:t>
                                    </m:r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sub>
                                    </m:sSub>
                                  </m:e>
                                </m:d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5" name="Content Placeholder 4"/>
              <p:cNvGraphicFramePr>
                <a:graphicFrameLocks noGrp="1"/>
              </p:cNvGraphicFramePr>
              <p:nvPr>
                <p:ph idx="1"/>
              </p:nvPr>
            </p:nvGraphicFramePr>
            <p:xfrm>
              <a:off x="219457" y="3911382"/>
              <a:ext cx="8705087" cy="258673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29967"/>
                    <a:gridCol w="2194560"/>
                    <a:gridCol w="2139696"/>
                    <a:gridCol w="2340864"/>
                  </a:tblGrid>
                  <a:tr h="426720"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Premise</a:t>
                          </a:r>
                          <a:r>
                            <a:rPr lang="en-US" sz="2200" baseline="0" dirty="0" smtClean="0"/>
                            <a:t> 1</a:t>
                          </a:r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Premise 2</a:t>
                          </a:r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Premise 3</a:t>
                          </a:r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Conclusion</a:t>
                          </a:r>
                          <a:endParaRPr lang="en-US" sz="2200" dirty="0"/>
                        </a:p>
                      </a:txBody>
                      <a:tcPr/>
                    </a:tc>
                  </a:tr>
                  <a:tr h="45313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601" t="-102667" r="-330330" b="-377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93056" t="-102667" r="-205556" b="-377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98006" t="-102667" r="-110826" b="-377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72396" t="-102667" r="-1302" b="-377333"/>
                          </a:stretch>
                        </a:blipFill>
                      </a:tcPr>
                    </a:tc>
                  </a:tr>
                  <a:tr h="426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601" t="-217143" r="-330330" b="-30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93056" t="-217143" r="-205556" b="-30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98006" t="-217143" r="-110826" b="-30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72396" t="-217143" r="-1302" b="-304286"/>
                          </a:stretch>
                        </a:blipFill>
                      </a:tcPr>
                    </a:tc>
                  </a:tr>
                  <a:tr h="426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601" t="-317143" r="-330330" b="-20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93056" t="-317143" r="-205556" b="-20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98006" t="-317143" r="-110826" b="-20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72396" t="-317143" r="-1302" b="-204286"/>
                          </a:stretch>
                        </a:blipFill>
                      </a:tcPr>
                    </a:tc>
                  </a:tr>
                  <a:tr h="426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601" t="-417143" r="-330330" b="-10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93056" t="-417143" r="-205556" b="-10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98006" t="-417143" r="-110826" b="-10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72396" t="-417143" r="-1302" b="-104286"/>
                          </a:stretch>
                        </a:blipFill>
                      </a:tcPr>
                    </a:tc>
                  </a:tr>
                  <a:tr h="426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601" t="-517143" r="-330330" b="-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93056" t="-517143" r="-205556" b="-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98006" t="-517143" r="-110826" b="-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72396" t="-517143" r="-1302" b="-4286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94674" y="304800"/>
            <a:ext cx="8128416" cy="609600"/>
          </a:xfrm>
        </p:spPr>
        <p:txBody>
          <a:bodyPr/>
          <a:lstStyle/>
          <a:p>
            <a:r>
              <a:rPr lang="en-US" dirty="0" smtClean="0"/>
              <a:t>Similar Problem Generation: Natural Deduction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7" name="Content Placeholder 4"/>
              <p:cNvGraphicFramePr>
                <a:graphicFrameLocks/>
              </p:cNvGraphicFramePr>
              <p:nvPr/>
            </p:nvGraphicFramePr>
            <p:xfrm>
              <a:off x="188977" y="2134848"/>
              <a:ext cx="8705087" cy="8534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29967"/>
                    <a:gridCol w="2194560"/>
                    <a:gridCol w="2139696"/>
                    <a:gridCol w="2340864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Premise</a:t>
                          </a:r>
                          <a:r>
                            <a:rPr lang="en-US" sz="2200" baseline="0" dirty="0" smtClean="0"/>
                            <a:t> 1</a:t>
                          </a:r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Premise 2</a:t>
                          </a:r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Premise 3</a:t>
                          </a:r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Conclusion</a:t>
                          </a:r>
                          <a:endParaRPr lang="en-US" sz="22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∨(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∧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∨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7" name="Content Placeholder 4"/>
              <p:cNvGraphicFramePr>
                <a:graphicFrameLocks/>
              </p:cNvGraphicFramePr>
              <p:nvPr/>
            </p:nvGraphicFramePr>
            <p:xfrm>
              <a:off x="188977" y="2134848"/>
              <a:ext cx="8705087" cy="8534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29967"/>
                    <a:gridCol w="2194560"/>
                    <a:gridCol w="2139696"/>
                    <a:gridCol w="2340864"/>
                  </a:tblGrid>
                  <a:tr h="426720"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Premise</a:t>
                          </a:r>
                          <a:r>
                            <a:rPr lang="en-US" sz="2200" baseline="0" dirty="0" smtClean="0"/>
                            <a:t> 1</a:t>
                          </a:r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Premise 2</a:t>
                          </a:r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Premise 3</a:t>
                          </a:r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Conclusion</a:t>
                          </a:r>
                          <a:endParaRPr lang="en-US" sz="2200" dirty="0"/>
                        </a:p>
                      </a:txBody>
                      <a:tcPr/>
                    </a:tc>
                  </a:tr>
                  <a:tr h="426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601" t="-112857" r="-330330" b="-17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93056" t="-112857" r="-205556" b="-17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98006" t="-112857" r="-110826" b="-17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72396" t="-112857" r="-1302" b="-17143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8" name="Down Arrow 7"/>
          <p:cNvSpPr/>
          <p:nvPr/>
        </p:nvSpPr>
        <p:spPr bwMode="auto">
          <a:xfrm>
            <a:off x="4272196" y="3127756"/>
            <a:ext cx="284816" cy="649760"/>
          </a:xfrm>
          <a:prstGeom prst="downArrow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42022" y="3217696"/>
            <a:ext cx="2581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Similar Problems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4852" y="944382"/>
            <a:ext cx="83982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Similar Problems = those that have a minimal proof with the same sequence of inference rules as used by a minimal proof of given problem.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025063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Parameters:</a:t>
                </a:r>
              </a:p>
              <a:p>
                <a:pPr marL="0" indent="0">
                  <a:buNone/>
                </a:pPr>
                <a:r>
                  <a:rPr lang="en-US" dirty="0" smtClean="0"/>
                  <a:t># of premises = 3, Size of propositions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US" dirty="0" smtClean="0"/>
                  <a:t> 4</a:t>
                </a:r>
              </a:p>
              <a:p>
                <a:pPr marL="0" indent="0">
                  <a:buNone/>
                </a:pPr>
                <a:r>
                  <a:rPr lang="en-US" dirty="0" smtClean="0"/>
                  <a:t># of variables = 3, # of inference steps = 2</a:t>
                </a:r>
              </a:p>
              <a:p>
                <a:pPr marL="0" indent="0">
                  <a:buNone/>
                </a:pPr>
                <a:r>
                  <a:rPr lang="en-US" dirty="0" smtClean="0"/>
                  <a:t>Inference rules = { DS, HS }</a:t>
                </a:r>
                <a:endParaRPr lang="en-US" dirty="0"/>
              </a:p>
            </p:txBody>
          </p:sp>
        </mc:Choice>
        <mc:Fallback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255" t="-9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49900" y="304800"/>
            <a:ext cx="9433386" cy="609600"/>
          </a:xfrm>
        </p:spPr>
        <p:txBody>
          <a:bodyPr/>
          <a:lstStyle/>
          <a:p>
            <a:r>
              <a:rPr lang="en-US" dirty="0" smtClean="0"/>
              <a:t>Parameterized Problem Generation: Natural Deduction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5" name="Content Placeholder 4"/>
              <p:cNvGraphicFramePr>
                <a:graphicFrameLocks/>
              </p:cNvGraphicFramePr>
              <p:nvPr/>
            </p:nvGraphicFramePr>
            <p:xfrm>
              <a:off x="502920" y="3794760"/>
              <a:ext cx="8065007" cy="25603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852927"/>
                    <a:gridCol w="2029968"/>
                    <a:gridCol w="1554480"/>
                    <a:gridCol w="1627632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Premise</a:t>
                          </a:r>
                          <a:r>
                            <a:rPr lang="en-US" sz="2200" baseline="0" dirty="0" smtClean="0"/>
                            <a:t> 1</a:t>
                          </a:r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Premise 2</a:t>
                          </a:r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Premise 3</a:t>
                          </a:r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Conclusion</a:t>
                          </a:r>
                          <a:endParaRPr lang="en-US" sz="22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)→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¬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∧¬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≡</m:t>
                                    </m:r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¬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∧¬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≡</m:t>
                                    </m:r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∨</m:t>
                                </m:r>
                                <m:d>
                                  <m:d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≡</m:t>
                                    </m:r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</m:d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≡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)→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¬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≡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≡¬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∨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→¬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∧¬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∧</m:t>
                                    </m:r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e>
                                </m:d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→¬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¬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5" name="Content Placeholder 4"/>
              <p:cNvGraphicFramePr>
                <a:graphicFrameLocks/>
              </p:cNvGraphicFramePr>
              <p:nvPr/>
            </p:nvGraphicFramePr>
            <p:xfrm>
              <a:off x="502920" y="3794760"/>
              <a:ext cx="8065007" cy="25603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852927"/>
                    <a:gridCol w="2029968"/>
                    <a:gridCol w="1554480"/>
                    <a:gridCol w="1627632"/>
                  </a:tblGrid>
                  <a:tr h="426720"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Premise</a:t>
                          </a:r>
                          <a:r>
                            <a:rPr lang="en-US" sz="2200" baseline="0" dirty="0" smtClean="0"/>
                            <a:t> 1</a:t>
                          </a:r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Premise 2</a:t>
                          </a:r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Premise 3</a:t>
                          </a:r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Conclusion</a:t>
                          </a:r>
                          <a:endParaRPr lang="en-US" sz="2200" dirty="0"/>
                        </a:p>
                      </a:txBody>
                      <a:tcPr/>
                    </a:tc>
                  </a:tr>
                  <a:tr h="426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14" t="-110000" r="-183761" b="-40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40419" t="-110000" r="-157485" b="-40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14902" t="-110000" r="-106275" b="-40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96255" t="-110000" r="-1498" b="-404286"/>
                          </a:stretch>
                        </a:blipFill>
                      </a:tcPr>
                    </a:tc>
                  </a:tr>
                  <a:tr h="426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14" t="-207042" r="-183761" b="-2985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40419" t="-207042" r="-157485" b="-2985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14902" t="-207042" r="-106275" b="-2985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96255" t="-207042" r="-1498" b="-298592"/>
                          </a:stretch>
                        </a:blipFill>
                      </a:tcPr>
                    </a:tc>
                  </a:tr>
                  <a:tr h="426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14" t="-311429" r="-183761" b="-20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40419" t="-311429" r="-157485" b="-20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14902" t="-311429" r="-106275" b="-20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96255" t="-311429" r="-1498" b="-202857"/>
                          </a:stretch>
                        </a:blipFill>
                      </a:tcPr>
                    </a:tc>
                  </a:tr>
                  <a:tr h="426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14" t="-411429" r="-183761" b="-10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40419" t="-411429" r="-157485" b="-10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14902" t="-411429" r="-106275" b="-10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96255" t="-411429" r="-1498" b="-102857"/>
                          </a:stretch>
                        </a:blipFill>
                      </a:tcPr>
                    </a:tc>
                  </a:tr>
                  <a:tr h="426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14" t="-511429" r="-183761" b="-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40419" t="-511429" r="-157485" b="-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14902" t="-511429" r="-106275" b="-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96255" t="-511429" r="-1498" b="-2857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6" name="Down Arrow 5"/>
          <p:cNvSpPr/>
          <p:nvPr/>
        </p:nvSpPr>
        <p:spPr bwMode="auto">
          <a:xfrm>
            <a:off x="3760132" y="3036764"/>
            <a:ext cx="284816" cy="649760"/>
          </a:xfrm>
          <a:prstGeom prst="downArrow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29958" y="3126704"/>
            <a:ext cx="3870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Parameterized Problems</a:t>
            </a:r>
            <a:endParaRPr lang="en-US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3046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13490" y="992100"/>
            <a:ext cx="9397334" cy="5364480"/>
          </a:xfrm>
        </p:spPr>
        <p:txBody>
          <a:bodyPr/>
          <a:lstStyle/>
          <a:p>
            <a:pPr marL="0" indent="0">
              <a:spcBef>
                <a:spcPts val="200"/>
              </a:spcBef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Motivation</a:t>
            </a:r>
            <a:endParaRPr lang="en-US" u="sng" dirty="0">
              <a:solidFill>
                <a:schemeClr val="accent2"/>
              </a:solidFill>
            </a:endParaRPr>
          </a:p>
          <a:p>
            <a:pPr>
              <a:spcBef>
                <a:spcPts val="200"/>
              </a:spcBef>
            </a:pPr>
            <a:r>
              <a:rPr lang="en-US" dirty="0" smtClean="0"/>
              <a:t>Makes teachers more effective.</a:t>
            </a:r>
          </a:p>
          <a:p>
            <a:pPr lvl="1">
              <a:spcBef>
                <a:spcPts val="200"/>
              </a:spcBef>
            </a:pPr>
            <a:r>
              <a:rPr lang="en-US" dirty="0"/>
              <a:t>S</a:t>
            </a:r>
            <a:r>
              <a:rPr lang="en-US" dirty="0" smtClean="0"/>
              <a:t>aves them time. 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Provides immediate insights on where students are struggling.</a:t>
            </a:r>
          </a:p>
          <a:p>
            <a:pPr>
              <a:spcBef>
                <a:spcPts val="200"/>
              </a:spcBef>
            </a:pPr>
            <a:r>
              <a:rPr lang="en-US" dirty="0" smtClean="0"/>
              <a:t>Can enable rich interactive experience for students.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Generation of hints.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Pointer to simpler problems depending on kind of mistake.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Key Ideas</a:t>
            </a:r>
            <a:r>
              <a:rPr lang="en-US" dirty="0" smtClean="0"/>
              <a:t>:</a:t>
            </a:r>
          </a:p>
          <a:p>
            <a:r>
              <a:rPr lang="en-US" dirty="0" smtClean="0"/>
              <a:t>Procedural Content: Use PBE techniques to learn buggy procedures in a student’s mind.</a:t>
            </a:r>
          </a:p>
          <a:p>
            <a:r>
              <a:rPr lang="en-US" dirty="0" smtClean="0"/>
              <a:t>Conceptual Content: Various feedback metrics</a:t>
            </a:r>
            <a:endParaRPr lang="en-US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9900"/>
                </a:solidFill>
              </a:rPr>
              <a:t>Counterexamples: Inputs on which the solution is not correct</a:t>
            </a:r>
            <a:endParaRPr lang="en-US" sz="2000" dirty="0" smtClean="0">
              <a:solidFill>
                <a:srgbClr val="0099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Feedback Generation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725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i="1" dirty="0" smtClean="0">
              <a:latin typeface="Gill Sans MT" panose="020B0502020104020203" pitchFamily="34" charset="0"/>
            </a:endParaRPr>
          </a:p>
          <a:p>
            <a:pPr marL="0" indent="0">
              <a:buNone/>
            </a:pPr>
            <a:endParaRPr lang="en-US" i="1" dirty="0">
              <a:latin typeface="Gill Sans MT" panose="020B0502020104020203" pitchFamily="34" charset="0"/>
            </a:endParaRPr>
          </a:p>
          <a:p>
            <a:pPr marL="0" indent="0">
              <a:buNone/>
            </a:pPr>
            <a:r>
              <a:rPr lang="en-US" i="1" dirty="0" smtClean="0">
                <a:latin typeface="Gill Sans MT" panose="020B0502020104020203" pitchFamily="34" charset="0"/>
              </a:rPr>
              <a:t>"</a:t>
            </a:r>
            <a:r>
              <a:rPr lang="en-US" i="1" dirty="0">
                <a:latin typeface="Gill Sans MT" panose="020B0502020104020203" pitchFamily="34" charset="0"/>
              </a:rPr>
              <a:t>Not only did it take </a:t>
            </a:r>
            <a:r>
              <a:rPr lang="en-US" b="1" i="1" dirty="0">
                <a:solidFill>
                  <a:schemeClr val="accent2"/>
                </a:solidFill>
                <a:latin typeface="Gill Sans MT" panose="020B0502020104020203" pitchFamily="34" charset="0"/>
              </a:rPr>
              <a:t>1-2 weeks </a:t>
            </a:r>
            <a:r>
              <a:rPr lang="en-US" i="1" dirty="0">
                <a:latin typeface="Gill Sans MT" panose="020B0502020104020203" pitchFamily="34" charset="0"/>
              </a:rPr>
              <a:t>to grade problem, but the comments were </a:t>
            </a:r>
            <a:r>
              <a:rPr lang="en-US" b="1" i="1" dirty="0">
                <a:solidFill>
                  <a:schemeClr val="accent2"/>
                </a:solidFill>
                <a:latin typeface="Gill Sans MT" panose="020B0502020104020203" pitchFamily="34" charset="0"/>
              </a:rPr>
              <a:t>entirely unhelpful </a:t>
            </a:r>
            <a:r>
              <a:rPr lang="en-US" i="1" dirty="0">
                <a:latin typeface="Gill Sans MT" panose="020B0502020104020203" pitchFamily="34" charset="0"/>
              </a:rPr>
              <a:t>in actually helping us fix our errors. …. Apparently they don't read the code -- they just ran their tests and docked points mercilessly. What if I just had </a:t>
            </a:r>
            <a:r>
              <a:rPr lang="en-US" b="1" i="1" dirty="0">
                <a:solidFill>
                  <a:schemeClr val="accent2"/>
                </a:solidFill>
                <a:latin typeface="Gill Sans MT" panose="020B0502020104020203" pitchFamily="34" charset="0"/>
              </a:rPr>
              <a:t>a simple typo</a:t>
            </a:r>
            <a:r>
              <a:rPr lang="en-US" i="1" dirty="0">
                <a:latin typeface="Gill Sans MT" panose="020B0502020104020203" pitchFamily="34" charset="0"/>
              </a:rPr>
              <a:t>, but my </a:t>
            </a:r>
            <a:r>
              <a:rPr lang="en-US" b="1" i="1" dirty="0">
                <a:solidFill>
                  <a:schemeClr val="accent2"/>
                </a:solidFill>
                <a:latin typeface="Gill Sans MT" panose="020B0502020104020203" pitchFamily="34" charset="0"/>
              </a:rPr>
              <a:t>algorithm was fine</a:t>
            </a:r>
            <a:r>
              <a:rPr lang="en-US" i="1" dirty="0">
                <a:latin typeface="Gill Sans MT" panose="020B0502020104020203" pitchFamily="34" charset="0"/>
              </a:rPr>
              <a:t>? </a:t>
            </a:r>
            <a:r>
              <a:rPr lang="en-US" i="1" dirty="0" smtClean="0">
                <a:latin typeface="Gill Sans MT" panose="020B0502020104020203" pitchFamily="34" charset="0"/>
              </a:rPr>
              <a:t>....“</a:t>
            </a:r>
          </a:p>
          <a:p>
            <a:pPr marL="0" indent="0">
              <a:buNone/>
            </a:pPr>
            <a:endParaRPr lang="en-US" i="1" dirty="0">
              <a:latin typeface="Gill Sans MT" panose="020B0502020104020203" pitchFamily="34" charset="0"/>
            </a:endParaRPr>
          </a:p>
          <a:p>
            <a:pPr marL="0" indent="0">
              <a:buNone/>
            </a:pPr>
            <a:r>
              <a:rPr lang="en-US" dirty="0" smtClean="0">
                <a:latin typeface="+mj-lt"/>
              </a:rPr>
              <a:t>- Student Feedback from MIT 6.00 course, 2013.</a:t>
            </a:r>
            <a:endParaRPr lang="en-US" dirty="0">
              <a:latin typeface="+mj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Counterexamples are not sufficient!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1362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13490" y="992100"/>
            <a:ext cx="9397334" cy="5364480"/>
          </a:xfrm>
        </p:spPr>
        <p:txBody>
          <a:bodyPr/>
          <a:lstStyle/>
          <a:p>
            <a:pPr marL="0" indent="0">
              <a:spcBef>
                <a:spcPts val="200"/>
              </a:spcBef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Motivation</a:t>
            </a:r>
            <a:endParaRPr lang="en-US" u="sng" dirty="0">
              <a:solidFill>
                <a:schemeClr val="accent2"/>
              </a:solidFill>
            </a:endParaRPr>
          </a:p>
          <a:p>
            <a:pPr>
              <a:spcBef>
                <a:spcPts val="200"/>
              </a:spcBef>
            </a:pPr>
            <a:r>
              <a:rPr lang="en-US" dirty="0" smtClean="0"/>
              <a:t>Makes teachers more effective.</a:t>
            </a:r>
          </a:p>
          <a:p>
            <a:pPr lvl="1">
              <a:spcBef>
                <a:spcPts val="200"/>
              </a:spcBef>
            </a:pPr>
            <a:r>
              <a:rPr lang="en-US" dirty="0"/>
              <a:t>S</a:t>
            </a:r>
            <a:r>
              <a:rPr lang="en-US" dirty="0" smtClean="0"/>
              <a:t>aves them time. 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Provides immediate insights on where students are struggling.</a:t>
            </a:r>
          </a:p>
          <a:p>
            <a:pPr>
              <a:spcBef>
                <a:spcPts val="200"/>
              </a:spcBef>
            </a:pPr>
            <a:r>
              <a:rPr lang="en-US" dirty="0" smtClean="0"/>
              <a:t>Can enable rich interactive experience for students.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Generation of hints.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Pointer to simpler problems depending on kind of mistake.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Key Ideas</a:t>
            </a:r>
            <a:r>
              <a:rPr lang="en-US" dirty="0" smtClean="0"/>
              <a:t>:</a:t>
            </a:r>
          </a:p>
          <a:p>
            <a:r>
              <a:rPr lang="en-US" dirty="0" smtClean="0"/>
              <a:t>Procedural Content: Use PBE techniques to learn buggy procedures in a student’s mind.</a:t>
            </a:r>
          </a:p>
          <a:p>
            <a:r>
              <a:rPr lang="en-US" dirty="0" smtClean="0"/>
              <a:t>Conceptual Content: Various feedback metrics</a:t>
            </a:r>
            <a:endParaRPr lang="en-US" dirty="0"/>
          </a:p>
          <a:p>
            <a:pPr lvl="1"/>
            <a:r>
              <a:rPr lang="en-US" dirty="0" smtClean="0"/>
              <a:t>Counterexamples: Inputs on which the solution is not correct.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09900"/>
                </a:solidFill>
              </a:rPr>
              <a:t>Nearest </a:t>
            </a:r>
            <a:r>
              <a:rPr lang="en-US" sz="2000" dirty="0" smtClean="0">
                <a:solidFill>
                  <a:srgbClr val="009900"/>
                </a:solidFill>
              </a:rPr>
              <a:t>correct solution.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Feedback Generation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5128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609600"/>
          </a:xfrm>
        </p:spPr>
        <p:txBody>
          <a:bodyPr/>
          <a:lstStyle/>
          <a:p>
            <a:r>
              <a:rPr lang="en-US" dirty="0" smtClean="0"/>
              <a:t>Feedback Synthesis: Programming (Array Reverse)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05714"/>
            <a:ext cx="4324350" cy="494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12244"/>
            <a:ext cx="4066101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val 7"/>
          <p:cNvSpPr/>
          <p:nvPr/>
        </p:nvSpPr>
        <p:spPr>
          <a:xfrm>
            <a:off x="1608080" y="2742606"/>
            <a:ext cx="662689" cy="32278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255004" y="2722507"/>
            <a:ext cx="1302610" cy="3586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895459" y="4012190"/>
            <a:ext cx="1010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i</a:t>
            </a:r>
            <a:r>
              <a:rPr lang="en-US" b="1" dirty="0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 = 1</a:t>
            </a:r>
            <a:endParaRPr lang="en-US" b="1" dirty="0">
              <a:solidFill>
                <a:srgbClr val="FF0000"/>
              </a:solidFill>
              <a:latin typeface="Consolas" pitchFamily="49" charset="0"/>
              <a:ea typeface="Tahoma" pitchFamily="34" charset="0"/>
              <a:cs typeface="Consolas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34024" y="4462946"/>
            <a:ext cx="21363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i</a:t>
            </a:r>
            <a:r>
              <a:rPr lang="en-US" b="1" dirty="0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 &lt;= </a:t>
            </a:r>
            <a:r>
              <a:rPr lang="en-US" b="1" dirty="0" err="1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a.Length</a:t>
            </a:r>
            <a:endParaRPr lang="en-US" b="1" dirty="0">
              <a:solidFill>
                <a:srgbClr val="FF0000"/>
              </a:solidFill>
              <a:latin typeface="Consolas" pitchFamily="49" charset="0"/>
              <a:ea typeface="Tahoma" pitchFamily="34" charset="0"/>
              <a:cs typeface="Consolas" pitchFamily="49" charset="0"/>
            </a:endParaRPr>
          </a:p>
        </p:txBody>
      </p:sp>
      <p:cxnSp>
        <p:nvCxnSpPr>
          <p:cNvPr id="12" name="Curved Connector 11"/>
          <p:cNvCxnSpPr>
            <a:stCxn id="8" idx="4"/>
            <a:endCxn id="10" idx="0"/>
          </p:cNvCxnSpPr>
          <p:nvPr/>
        </p:nvCxnSpPr>
        <p:spPr>
          <a:xfrm rot="16200000" flipH="1">
            <a:off x="1696754" y="3308060"/>
            <a:ext cx="946800" cy="461459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urved Connector 12"/>
          <p:cNvCxnSpPr>
            <a:stCxn id="9" idx="4"/>
            <a:endCxn id="11" idx="0"/>
          </p:cNvCxnSpPr>
          <p:nvPr/>
        </p:nvCxnSpPr>
        <p:spPr>
          <a:xfrm rot="16200000" flipH="1">
            <a:off x="2313368" y="3674097"/>
            <a:ext cx="1381790" cy="195908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/>
          <p:cNvSpPr/>
          <p:nvPr/>
        </p:nvSpPr>
        <p:spPr>
          <a:xfrm>
            <a:off x="5260424" y="4261794"/>
            <a:ext cx="777769" cy="38335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702133" y="3402678"/>
            <a:ext cx="1439645" cy="3795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5579335" y="5607718"/>
            <a:ext cx="1154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--back</a:t>
            </a:r>
            <a:endParaRPr lang="en-US" b="1" dirty="0">
              <a:solidFill>
                <a:srgbClr val="FF0000"/>
              </a:solidFill>
              <a:latin typeface="Consolas" pitchFamily="49" charset="0"/>
              <a:ea typeface="Tahoma" pitchFamily="34" charset="0"/>
              <a:cs typeface="Consolas" pitchFamily="49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604024" y="4331059"/>
            <a:ext cx="21363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front &lt;= back</a:t>
            </a:r>
            <a:endParaRPr lang="en-US" b="1" dirty="0">
              <a:solidFill>
                <a:srgbClr val="FF0000"/>
              </a:solidFill>
              <a:latin typeface="Consolas" pitchFamily="49" charset="0"/>
              <a:ea typeface="Tahoma" pitchFamily="34" charset="0"/>
              <a:cs typeface="Consolas" pitchFamily="49" charset="0"/>
            </a:endParaRPr>
          </a:p>
        </p:txBody>
      </p:sp>
      <p:cxnSp>
        <p:nvCxnSpPr>
          <p:cNvPr id="30" name="Curved Connector 29"/>
          <p:cNvCxnSpPr>
            <a:stCxn id="26" idx="4"/>
            <a:endCxn id="28" idx="0"/>
          </p:cNvCxnSpPr>
          <p:nvPr/>
        </p:nvCxnSpPr>
        <p:spPr>
          <a:xfrm rot="16200000" flipH="1">
            <a:off x="5421749" y="4872711"/>
            <a:ext cx="962567" cy="507446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urved Connector 30"/>
          <p:cNvCxnSpPr>
            <a:stCxn id="27" idx="6"/>
            <a:endCxn id="29" idx="0"/>
          </p:cNvCxnSpPr>
          <p:nvPr/>
        </p:nvCxnSpPr>
        <p:spPr>
          <a:xfrm>
            <a:off x="7141778" y="3592432"/>
            <a:ext cx="530439" cy="738627"/>
          </a:xfrm>
          <a:prstGeom prst="curvedConnector2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98450" y="6673718"/>
            <a:ext cx="88960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lang="en-US" sz="2400" u="sng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-28873" y="6310726"/>
            <a:ext cx="920440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660" dirty="0" smtClean="0">
                <a:solidFill>
                  <a:srgbClr val="C00000"/>
                </a:solidFill>
              </a:rPr>
              <a:t>PLDI 2013: </a:t>
            </a:r>
            <a:r>
              <a:rPr lang="en-US" sz="1660" dirty="0" smtClean="0">
                <a:solidFill>
                  <a:srgbClr val="C00000"/>
                </a:solidFill>
              </a:rPr>
              <a:t>“</a:t>
            </a:r>
            <a:r>
              <a:rPr lang="en-US" sz="1660" i="1" dirty="0" smtClean="0">
                <a:solidFill>
                  <a:srgbClr val="C00000"/>
                </a:solidFill>
              </a:rPr>
              <a:t>Automated </a:t>
            </a:r>
            <a:r>
              <a:rPr lang="en-US" sz="1660" i="1" dirty="0">
                <a:solidFill>
                  <a:srgbClr val="C00000"/>
                </a:solidFill>
              </a:rPr>
              <a:t>Feedback Generation for </a:t>
            </a:r>
            <a:r>
              <a:rPr lang="en-US" sz="1660" i="1" dirty="0" smtClean="0">
                <a:solidFill>
                  <a:srgbClr val="C00000"/>
                </a:solidFill>
              </a:rPr>
              <a:t>Introductory Programming Assignments”</a:t>
            </a:r>
            <a:r>
              <a:rPr lang="en-US" sz="1660" dirty="0" smtClean="0">
                <a:solidFill>
                  <a:srgbClr val="C00000"/>
                </a:solidFill>
              </a:rPr>
              <a:t> </a:t>
            </a:r>
            <a:r>
              <a:rPr lang="en-US" sz="1660" dirty="0" smtClean="0">
                <a:solidFill>
                  <a:srgbClr val="C00000"/>
                </a:solidFill>
              </a:rPr>
              <a:t>Singh, Gulwani, Solar-Lezama</a:t>
            </a:r>
            <a:endParaRPr lang="en-US" sz="166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8823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1" grpId="0"/>
      <p:bldP spid="26" grpId="0" animBg="1"/>
      <p:bldP spid="27" grpId="0" animBg="1"/>
      <p:bldP spid="28" grpId="0"/>
      <p:bldP spid="2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13,365 incorrect attempts for 13 Python problems.</a:t>
            </a:r>
          </a:p>
          <a:p>
            <a:pPr marL="0" indent="0">
              <a:buNone/>
            </a:pPr>
            <a:r>
              <a:rPr lang="en-US" dirty="0" smtClean="0"/>
              <a:t>(obtained from Introductory Programming course at MIT and its MOOC version on the </a:t>
            </a:r>
            <a:r>
              <a:rPr lang="en-US" dirty="0" err="1" smtClean="0"/>
              <a:t>EdX</a:t>
            </a:r>
            <a:r>
              <a:rPr lang="en-US" dirty="0" smtClean="0"/>
              <a:t> platform)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Average time for feedback = 10 </a:t>
            </a:r>
            <a:r>
              <a:rPr lang="en-US" dirty="0" smtClean="0"/>
              <a:t>seconds</a:t>
            </a:r>
          </a:p>
          <a:p>
            <a:r>
              <a:rPr lang="en-US" dirty="0" smtClean="0"/>
              <a:t>Feedback generated for 64% of those attempts.</a:t>
            </a:r>
          </a:p>
          <a:p>
            <a:r>
              <a:rPr lang="en-US" dirty="0" smtClean="0"/>
              <a:t>Reasons for failure to generate feedback</a:t>
            </a:r>
          </a:p>
          <a:p>
            <a:pPr lvl="1"/>
            <a:r>
              <a:rPr lang="en-US" dirty="0" smtClean="0"/>
              <a:t>Completely incorrect solutions</a:t>
            </a:r>
          </a:p>
          <a:p>
            <a:pPr lvl="1"/>
            <a:r>
              <a:rPr lang="en-US" dirty="0" smtClean="0"/>
              <a:t>Big conceptual errors</a:t>
            </a:r>
          </a:p>
          <a:p>
            <a:pPr lvl="1"/>
            <a:r>
              <a:rPr lang="en-US" dirty="0" smtClean="0"/>
              <a:t>Timeout (4 min)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Results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-14990" y="6328191"/>
            <a:ext cx="8994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Tool 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accessible at: http://sketch1.csail.mit.edu/python-autofeedback</a:t>
            </a:r>
            <a:r>
              <a:rPr lang="en-US" sz="2400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2400" dirty="0">
              <a:solidFill>
                <a:srgbClr val="C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8841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13490" y="902159"/>
            <a:ext cx="9042142" cy="5854325"/>
          </a:xfrm>
        </p:spPr>
        <p:txBody>
          <a:bodyPr/>
          <a:lstStyle/>
          <a:p>
            <a:pPr marL="0" indent="0">
              <a:spcBef>
                <a:spcPts val="200"/>
              </a:spcBef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Motivation</a:t>
            </a:r>
            <a:endParaRPr lang="en-US" u="sng" dirty="0">
              <a:solidFill>
                <a:schemeClr val="accent2"/>
              </a:solidFill>
            </a:endParaRPr>
          </a:p>
          <a:p>
            <a:pPr>
              <a:spcBef>
                <a:spcPts val="200"/>
              </a:spcBef>
            </a:pPr>
            <a:r>
              <a:rPr lang="en-US" dirty="0" smtClean="0"/>
              <a:t>Makes teachers more effective.</a:t>
            </a:r>
          </a:p>
          <a:p>
            <a:pPr lvl="1">
              <a:spcBef>
                <a:spcPts val="200"/>
              </a:spcBef>
            </a:pPr>
            <a:r>
              <a:rPr lang="en-US" dirty="0"/>
              <a:t>S</a:t>
            </a:r>
            <a:r>
              <a:rPr lang="en-US" dirty="0" smtClean="0"/>
              <a:t>aves them time. 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Provides immediate insights on where students are struggling.</a:t>
            </a:r>
          </a:p>
          <a:p>
            <a:pPr>
              <a:spcBef>
                <a:spcPts val="200"/>
              </a:spcBef>
            </a:pPr>
            <a:r>
              <a:rPr lang="en-US" dirty="0" smtClean="0"/>
              <a:t>Can enable rich interactive experience for students.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Generation of hints.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Pointer to simpler problems depending on kind of mistake.</a:t>
            </a:r>
          </a:p>
          <a:p>
            <a:endParaRPr lang="en-US" sz="500" dirty="0" smtClean="0"/>
          </a:p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Key Ideas</a:t>
            </a:r>
            <a:r>
              <a:rPr lang="en-US" dirty="0" smtClean="0"/>
              <a:t>:</a:t>
            </a:r>
          </a:p>
          <a:p>
            <a:r>
              <a:rPr lang="en-US" dirty="0" smtClean="0"/>
              <a:t>Procedural Content: Use PBE techniques to learn buggy procedures in a student’s mind.</a:t>
            </a:r>
          </a:p>
          <a:p>
            <a:r>
              <a:rPr lang="en-US" dirty="0" smtClean="0"/>
              <a:t>Conceptual Content: Various feedback metrics</a:t>
            </a:r>
            <a:endParaRPr lang="en-US" dirty="0"/>
          </a:p>
          <a:p>
            <a:pPr lvl="1"/>
            <a:r>
              <a:rPr lang="en-US" dirty="0" smtClean="0"/>
              <a:t>Counterexamples: Inputs on which the solution is not correct.</a:t>
            </a:r>
          </a:p>
          <a:p>
            <a:pPr lvl="1"/>
            <a:r>
              <a:rPr lang="en-US" sz="2000" dirty="0" smtClean="0"/>
              <a:t>Nearest correct solution.</a:t>
            </a:r>
            <a:endParaRPr lang="en-US" sz="20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09900"/>
                </a:solidFill>
              </a:rPr>
              <a:t>Nearest problem description (corresponding to student solution</a:t>
            </a:r>
            <a:r>
              <a:rPr lang="en-US" sz="2000" dirty="0" smtClean="0">
                <a:solidFill>
                  <a:srgbClr val="009900"/>
                </a:solidFill>
              </a:rPr>
              <a:t>).</a:t>
            </a:r>
            <a:endParaRPr lang="en-US" sz="2000" dirty="0">
              <a:solidFill>
                <a:srgbClr val="009900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en-US" sz="2000" dirty="0" smtClean="0">
              <a:solidFill>
                <a:srgbClr val="0099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Feedback Synthesis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6500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Feedback Synthesis: Finite State Automata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94871" y="1023053"/>
            <a:ext cx="872427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/>
              <a:t>Draw a</a:t>
            </a:r>
            <a:r>
              <a:rPr lang="en-US" sz="2200" dirty="0" smtClean="0"/>
              <a:t> </a:t>
            </a:r>
            <a:r>
              <a:rPr lang="en-US" sz="2200" dirty="0"/>
              <a:t>DFA </a:t>
            </a:r>
            <a:r>
              <a:rPr lang="en-US" sz="2200" dirty="0" smtClean="0"/>
              <a:t>that accepts: { </a:t>
            </a:r>
            <a:r>
              <a:rPr lang="en-US" sz="2200" i="1" dirty="0"/>
              <a:t>s</a:t>
            </a:r>
            <a:r>
              <a:rPr lang="en-US" sz="2200" dirty="0"/>
              <a:t> | ‘</a:t>
            </a:r>
            <a:r>
              <a:rPr lang="en-US" sz="2200" i="1" dirty="0" err="1"/>
              <a:t>ab</a:t>
            </a:r>
            <a:r>
              <a:rPr lang="en-US" sz="2200" dirty="0"/>
              <a:t>’ appears in </a:t>
            </a:r>
            <a:r>
              <a:rPr lang="en-US" sz="2200" i="1" dirty="0"/>
              <a:t>s</a:t>
            </a:r>
            <a:r>
              <a:rPr lang="en-US" sz="2200" dirty="0"/>
              <a:t> exactly </a:t>
            </a:r>
            <a:r>
              <a:rPr lang="en-US" sz="2200" i="1" dirty="0"/>
              <a:t>2</a:t>
            </a:r>
            <a:r>
              <a:rPr lang="en-US" sz="2200" dirty="0"/>
              <a:t> times }</a:t>
            </a:r>
          </a:p>
        </p:txBody>
      </p:sp>
      <p:pic>
        <p:nvPicPr>
          <p:cNvPr id="12" name="Picture 11" descr="Screen Shot 2013-05-29 at 11.24.01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2" y="3223381"/>
            <a:ext cx="4945673" cy="1004122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5157695" y="3164519"/>
            <a:ext cx="389452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b="1" dirty="0"/>
              <a:t>Grade:</a:t>
            </a:r>
            <a:r>
              <a:rPr lang="en-US" dirty="0"/>
              <a:t> 6/10</a:t>
            </a:r>
          </a:p>
          <a:p>
            <a:pPr>
              <a:spcBef>
                <a:spcPts val="0"/>
              </a:spcBef>
            </a:pPr>
            <a:r>
              <a:rPr lang="en-US" b="1" dirty="0"/>
              <a:t>Feedback: </a:t>
            </a:r>
            <a:r>
              <a:rPr lang="en-US" dirty="0"/>
              <a:t>The DFA is incorrect on the string ‘</a:t>
            </a:r>
            <a:r>
              <a:rPr lang="en-US" i="1" dirty="0" err="1"/>
              <a:t>ababb</a:t>
            </a:r>
            <a:r>
              <a:rPr lang="en-US" dirty="0"/>
              <a:t>’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47837" y="1490189"/>
            <a:ext cx="3500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b="1" dirty="0" smtClean="0"/>
              <a:t>Grade:</a:t>
            </a:r>
            <a:r>
              <a:rPr lang="en-US" dirty="0" smtClean="0"/>
              <a:t> 9/10</a:t>
            </a:r>
          </a:p>
          <a:p>
            <a:pPr>
              <a:spcBef>
                <a:spcPts val="0"/>
              </a:spcBef>
            </a:pPr>
            <a:r>
              <a:rPr lang="en-US" b="1" dirty="0" smtClean="0"/>
              <a:t>Feedback: </a:t>
            </a:r>
            <a:r>
              <a:rPr lang="en-US" dirty="0" smtClean="0"/>
              <a:t>One more state should be made final</a:t>
            </a:r>
          </a:p>
        </p:txBody>
      </p:sp>
      <p:pic>
        <p:nvPicPr>
          <p:cNvPr id="10" name="Picture 9" descr="Screen Shot 2013-05-29 at 11.01.38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8" y="4710490"/>
            <a:ext cx="4260954" cy="104601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601981" y="4660855"/>
            <a:ext cx="45570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b="1" dirty="0" smtClean="0"/>
              <a:t>Grade:</a:t>
            </a:r>
            <a:r>
              <a:rPr lang="en-US" dirty="0" smtClean="0"/>
              <a:t> 5/10</a:t>
            </a:r>
          </a:p>
          <a:p>
            <a:pPr>
              <a:spcBef>
                <a:spcPts val="0"/>
              </a:spcBef>
            </a:pPr>
            <a:r>
              <a:rPr lang="en-US" b="1" dirty="0" smtClean="0"/>
              <a:t>Feedback: </a:t>
            </a:r>
            <a:r>
              <a:rPr lang="en-US" dirty="0" smtClean="0"/>
              <a:t>The DFA accepts          {</a:t>
            </a:r>
            <a:r>
              <a:rPr lang="en-US" i="1" dirty="0" smtClean="0"/>
              <a:t>s </a:t>
            </a:r>
            <a:r>
              <a:rPr lang="en-US" dirty="0" smtClean="0"/>
              <a:t>| ‘</a:t>
            </a:r>
            <a:r>
              <a:rPr lang="en-US" i="1" dirty="0" err="1"/>
              <a:t>ab</a:t>
            </a:r>
            <a:r>
              <a:rPr lang="en-US" dirty="0"/>
              <a:t>’ appears in </a:t>
            </a:r>
            <a:r>
              <a:rPr lang="en-US" i="1" dirty="0"/>
              <a:t>s</a:t>
            </a:r>
            <a:r>
              <a:rPr lang="en-US" dirty="0"/>
              <a:t> </a:t>
            </a:r>
            <a:r>
              <a:rPr lang="en-US" dirty="0" smtClean="0">
                <a:solidFill>
                  <a:srgbClr val="3366FF"/>
                </a:solidFill>
              </a:rPr>
              <a:t>at least</a:t>
            </a:r>
            <a:r>
              <a:rPr lang="en-US" dirty="0" smtClean="0"/>
              <a:t> </a:t>
            </a:r>
            <a:r>
              <a:rPr lang="en-US" i="1" dirty="0" smtClean="0"/>
              <a:t>2</a:t>
            </a:r>
            <a:r>
              <a:rPr lang="en-US" dirty="0" smtClean="0"/>
              <a:t> times}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419526" y="5754682"/>
            <a:ext cx="14990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Attempt 3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88058" y="2573320"/>
            <a:ext cx="14990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Attempt 1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488058" y="4150208"/>
            <a:ext cx="14990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Attempt 2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02055" y="2554278"/>
            <a:ext cx="56261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9900"/>
                </a:solidFill>
              </a:rPr>
              <a:t>Based on nearest correct solution</a:t>
            </a:r>
            <a:endParaRPr lang="en-US" dirty="0">
              <a:solidFill>
                <a:srgbClr val="0099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567006" y="4159766"/>
            <a:ext cx="3461646" cy="397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9900"/>
                </a:solidFill>
              </a:rPr>
              <a:t>Based on counterexamples</a:t>
            </a:r>
            <a:endParaRPr lang="en-US" dirty="0">
              <a:solidFill>
                <a:srgbClr val="0099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282823" y="5776287"/>
            <a:ext cx="4745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9900"/>
                </a:solidFill>
              </a:rPr>
              <a:t>Based on nearest problem description</a:t>
            </a:r>
            <a:endParaRPr lang="en-US" dirty="0">
              <a:solidFill>
                <a:srgbClr val="009900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 bwMode="auto">
          <a:xfrm>
            <a:off x="83528" y="1476535"/>
            <a:ext cx="8809388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8" name="Picture 27" descr="Screen Shot 2013-05-29 at 11.13.03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2" y="1561262"/>
            <a:ext cx="4945672" cy="865652"/>
          </a:xfrm>
          <a:prstGeom prst="rect">
            <a:avLst/>
          </a:prstGeom>
        </p:spPr>
      </p:pic>
      <p:cxnSp>
        <p:nvCxnSpPr>
          <p:cNvPr id="30" name="Straight Connector 29"/>
          <p:cNvCxnSpPr/>
          <p:nvPr/>
        </p:nvCxnSpPr>
        <p:spPr bwMode="auto">
          <a:xfrm>
            <a:off x="109758" y="3081752"/>
            <a:ext cx="8809388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/>
          <p:nvPr/>
        </p:nvCxnSpPr>
        <p:spPr bwMode="auto">
          <a:xfrm>
            <a:off x="109758" y="4609125"/>
            <a:ext cx="8809388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-60403" y="6230285"/>
            <a:ext cx="77203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IJCAI 2013: </a:t>
            </a:r>
            <a:r>
              <a:rPr lang="en-US" dirty="0" smtClean="0">
                <a:solidFill>
                  <a:srgbClr val="C00000"/>
                </a:solidFill>
              </a:rPr>
              <a:t>“</a:t>
            </a:r>
            <a:r>
              <a:rPr lang="en-US" i="1" dirty="0" smtClean="0">
                <a:solidFill>
                  <a:srgbClr val="C00000"/>
                </a:solidFill>
              </a:rPr>
              <a:t>Automated </a:t>
            </a:r>
            <a:r>
              <a:rPr lang="en-US" i="1" dirty="0" smtClean="0">
                <a:solidFill>
                  <a:srgbClr val="C00000"/>
                </a:solidFill>
              </a:rPr>
              <a:t>Grading of DFA Constructions”;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Alur, </a:t>
            </a:r>
            <a:r>
              <a:rPr lang="en-US" dirty="0" err="1" smtClean="0">
                <a:solidFill>
                  <a:srgbClr val="C00000"/>
                </a:solidFill>
              </a:rPr>
              <a:t>d’Antoni</a:t>
            </a:r>
            <a:r>
              <a:rPr lang="en-US" dirty="0" smtClean="0">
                <a:solidFill>
                  <a:srgbClr val="C00000"/>
                </a:solidFill>
              </a:rPr>
              <a:t>, Gulwani, Kini, Viswanathan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0248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4971" y="978110"/>
            <a:ext cx="9099029" cy="502920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800+ attempts to 6 automata problems (obtained from automata course at UIUC) graded by tool and 2 instructors.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dirty="0" smtClean="0"/>
              <a:t>95% problems graded in &lt;6 seconds each</a:t>
            </a:r>
          </a:p>
          <a:p>
            <a:r>
              <a:rPr lang="en-US" sz="2300" dirty="0" smtClean="0"/>
              <a:t>Out of 131 attempts for one of those problems:</a:t>
            </a:r>
          </a:p>
          <a:p>
            <a:pPr lvl="1"/>
            <a:r>
              <a:rPr lang="en-US" dirty="0" smtClean="0"/>
              <a:t>6 attempts: instructors were </a:t>
            </a:r>
            <a:r>
              <a:rPr lang="en-US" dirty="0" smtClean="0">
                <a:solidFill>
                  <a:schemeClr val="accent2"/>
                </a:solidFill>
              </a:rPr>
              <a:t>incorrect </a:t>
            </a:r>
            <a:r>
              <a:rPr lang="en-US" dirty="0" smtClean="0"/>
              <a:t>(gave full marks to an incorrect attempt) </a:t>
            </a:r>
          </a:p>
          <a:p>
            <a:pPr lvl="1"/>
            <a:r>
              <a:rPr lang="en-US" dirty="0" smtClean="0"/>
              <a:t>20 attempts: instructors were </a:t>
            </a:r>
            <a:r>
              <a:rPr lang="en-US" dirty="0" smtClean="0">
                <a:solidFill>
                  <a:schemeClr val="accent2"/>
                </a:solidFill>
              </a:rPr>
              <a:t>inconsistent </a:t>
            </a:r>
            <a:r>
              <a:rPr lang="en-US" dirty="0" smtClean="0"/>
              <a:t>(gave different marks to syntactically equivalent attempts)</a:t>
            </a:r>
          </a:p>
          <a:p>
            <a:pPr lvl="1"/>
            <a:r>
              <a:rPr lang="en-US" dirty="0" smtClean="0"/>
              <a:t>34 attempts: &gt;= 3 point discrepancy between instructor &amp; tool; in 20 of those, </a:t>
            </a:r>
            <a:r>
              <a:rPr lang="en-US" dirty="0" smtClean="0">
                <a:solidFill>
                  <a:schemeClr val="accent2"/>
                </a:solidFill>
              </a:rPr>
              <a:t>instructor agreed that tool was more fair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Instructors concluded </a:t>
            </a:r>
            <a:r>
              <a:rPr lang="en-US" dirty="0"/>
              <a:t>that </a:t>
            </a:r>
            <a:r>
              <a:rPr lang="en-US" dirty="0" smtClean="0"/>
              <a:t>tool should be </a:t>
            </a:r>
            <a:r>
              <a:rPr lang="en-US" dirty="0"/>
              <a:t>preferred </a:t>
            </a:r>
            <a:r>
              <a:rPr lang="en-US" dirty="0" smtClean="0"/>
              <a:t>over humans for </a:t>
            </a:r>
            <a:r>
              <a:rPr lang="en-US" dirty="0"/>
              <a:t>consistency &amp; scalability.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Results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-14990" y="6388151"/>
            <a:ext cx="8994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Tool 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accessible at: http://www.automatatutor.com</a:t>
            </a:r>
            <a:r>
              <a:rPr lang="en-US" sz="2400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2400" dirty="0">
              <a:solidFill>
                <a:srgbClr val="C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8615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09862" y="1023079"/>
            <a:ext cx="8818790" cy="5647543"/>
          </a:xfrm>
        </p:spPr>
        <p:txBody>
          <a:bodyPr/>
          <a:lstStyle/>
          <a:p>
            <a:r>
              <a:rPr lang="en-US" u="sng" dirty="0" smtClean="0">
                <a:solidFill>
                  <a:schemeClr val="accent2"/>
                </a:solidFill>
              </a:rPr>
              <a:t>Procedural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Mathematical Procedures</a:t>
            </a:r>
          </a:p>
          <a:p>
            <a:pPr lvl="2"/>
            <a:r>
              <a:rPr lang="en-US" dirty="0" smtClean="0"/>
              <a:t>Addition, Long division, GCD/LCM, Gaussian Elimination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Algorithmic Procedures </a:t>
            </a:r>
          </a:p>
          <a:p>
            <a:pPr lvl="2"/>
            <a:r>
              <a:rPr lang="en-US" dirty="0" smtClean="0"/>
              <a:t>Students asked to show understanding of classical algorithms on specific inputs.</a:t>
            </a:r>
          </a:p>
          <a:p>
            <a:pPr lvl="3"/>
            <a:r>
              <a:rPr lang="en-US" dirty="0" smtClean="0"/>
              <a:t>BFS, insertion sort, shortest path</a:t>
            </a:r>
          </a:p>
          <a:p>
            <a:pPr lvl="3"/>
            <a:r>
              <a:rPr lang="en-US" dirty="0" smtClean="0"/>
              <a:t>translating regular expression into an automaton.</a:t>
            </a:r>
            <a:endParaRPr lang="en-US" dirty="0"/>
          </a:p>
          <a:p>
            <a:r>
              <a:rPr lang="en-US" u="sng" dirty="0" smtClean="0">
                <a:solidFill>
                  <a:schemeClr val="accent2"/>
                </a:solidFill>
              </a:rPr>
              <a:t>Conceptual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Proofs</a:t>
            </a:r>
          </a:p>
          <a:p>
            <a:pPr lvl="2"/>
            <a:r>
              <a:rPr lang="en-US" dirty="0" smtClean="0"/>
              <a:t>Algebraic theorems, Natural deduction, Non-regularity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Constructions</a:t>
            </a:r>
          </a:p>
          <a:p>
            <a:pPr lvl="2"/>
            <a:r>
              <a:rPr lang="en-US" dirty="0" smtClean="0"/>
              <a:t>Geometric ruler/compass based constructions, Automata constructions, Algorithms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 Classification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5868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67962" y="2866696"/>
            <a:ext cx="6808076" cy="63324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Other directions in Computer-aided Education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91379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09903" y="1143000"/>
            <a:ext cx="8418787" cy="5029200"/>
          </a:xfrm>
        </p:spPr>
        <p:txBody>
          <a:bodyPr/>
          <a:lstStyle/>
          <a:p>
            <a:r>
              <a:rPr lang="en-US" dirty="0"/>
              <a:t>Dealing with word problems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Dealing with subject domains with more textual content as in language learning and social sciences.</a:t>
            </a:r>
          </a:p>
          <a:p>
            <a:endParaRPr lang="en-US" dirty="0"/>
          </a:p>
          <a:p>
            <a:r>
              <a:rPr lang="en-US" dirty="0" smtClean="0"/>
              <a:t>Conversational interaction with students.</a:t>
            </a:r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Can likely borrow techniques from domain-specific NL understanding developed for end-user programming:</a:t>
            </a:r>
          </a:p>
          <a:p>
            <a:r>
              <a:rPr lang="en-US" dirty="0" smtClean="0"/>
              <a:t>Spreadsheet Formulas </a:t>
            </a:r>
            <a:r>
              <a:rPr lang="en-US" sz="2200" dirty="0" smtClean="0">
                <a:solidFill>
                  <a:srgbClr val="C00000"/>
                </a:solidFill>
              </a:rPr>
              <a:t>[SIGMOD 2014]</a:t>
            </a:r>
          </a:p>
          <a:p>
            <a:r>
              <a:rPr lang="en-US" dirty="0" smtClean="0"/>
              <a:t>Smartphone Scripts </a:t>
            </a:r>
            <a:r>
              <a:rPr lang="en-US" sz="2200" dirty="0" smtClean="0">
                <a:solidFill>
                  <a:srgbClr val="C00000"/>
                </a:solidFill>
              </a:rPr>
              <a:t>[</a:t>
            </a:r>
            <a:r>
              <a:rPr lang="en-US" sz="2200" dirty="0" err="1" smtClean="0">
                <a:solidFill>
                  <a:srgbClr val="C00000"/>
                </a:solidFill>
              </a:rPr>
              <a:t>MobiSys</a:t>
            </a:r>
            <a:r>
              <a:rPr lang="en-US" sz="2200" dirty="0" smtClean="0">
                <a:solidFill>
                  <a:srgbClr val="C00000"/>
                </a:solidFill>
              </a:rPr>
              <a:t> 2013]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Natural Language Understanding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66689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Leverage large amounts of student data</a:t>
            </a:r>
          </a:p>
          <a:p>
            <a:endParaRPr lang="en-US" dirty="0"/>
          </a:p>
          <a:p>
            <a:r>
              <a:rPr lang="en-US" dirty="0" smtClean="0"/>
              <a:t>Gather sample solutions</a:t>
            </a:r>
          </a:p>
          <a:p>
            <a:endParaRPr lang="en-US" dirty="0"/>
          </a:p>
          <a:p>
            <a:r>
              <a:rPr lang="en-US" dirty="0" smtClean="0"/>
              <a:t>Identify commonly made mistakes</a:t>
            </a:r>
          </a:p>
          <a:p>
            <a:endParaRPr lang="en-US" dirty="0"/>
          </a:p>
          <a:p>
            <a:r>
              <a:rPr lang="en-US" dirty="0" smtClean="0"/>
              <a:t>Identify effective learning pathways</a:t>
            </a:r>
          </a:p>
          <a:p>
            <a:pPr lvl="1"/>
            <a:r>
              <a:rPr lang="en-US" dirty="0" smtClean="0"/>
              <a:t>Concept ordering</a:t>
            </a:r>
          </a:p>
          <a:p>
            <a:pPr lvl="1"/>
            <a:r>
              <a:rPr lang="en-US" dirty="0" smtClean="0"/>
              <a:t>Nature of feedback</a:t>
            </a:r>
          </a:p>
          <a:p>
            <a:pPr lvl="1"/>
            <a:r>
              <a:rPr lang="en-US" dirty="0" smtClean="0"/>
              <a:t>Personalized levels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Machine Learning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97640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Leverage large populations of students and teachers</a:t>
            </a:r>
          </a:p>
          <a:p>
            <a:endParaRPr lang="en-US" dirty="0"/>
          </a:p>
          <a:p>
            <a:r>
              <a:rPr lang="en-US" dirty="0" smtClean="0"/>
              <a:t>Peer grading</a:t>
            </a:r>
          </a:p>
          <a:p>
            <a:endParaRPr lang="en-US" dirty="0"/>
          </a:p>
          <a:p>
            <a:r>
              <a:rPr lang="en-US" dirty="0" smtClean="0"/>
              <a:t>Tutoring</a:t>
            </a:r>
          </a:p>
          <a:p>
            <a:endParaRPr lang="en-US" dirty="0"/>
          </a:p>
          <a:p>
            <a:r>
              <a:rPr lang="en-US" dirty="0" smtClean="0"/>
              <a:t>Problem collection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Crowdsourcing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9367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Student learning outcomes</a:t>
            </a:r>
          </a:p>
          <a:p>
            <a:pPr lvl="1"/>
            <a:r>
              <a:rPr lang="en-US" dirty="0" smtClean="0"/>
              <a:t>Faster, Better, More, Happier?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 smtClean="0"/>
              <a:t>Cost of developing an intelligent tutoring system</a:t>
            </a:r>
          </a:p>
          <a:p>
            <a:pPr lvl="1"/>
            <a:r>
              <a:rPr lang="en-US" dirty="0" smtClean="0"/>
              <a:t>Build general frameworks that alleviate the cost of development of domain-specific content and tools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Evaluating Impact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0113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22648" y="1142999"/>
            <a:ext cx="9219199" cy="5307435"/>
          </a:xfrm>
        </p:spPr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Computer-aided Education</a:t>
            </a:r>
            <a:endParaRPr lang="en-US" dirty="0">
              <a:solidFill>
                <a:schemeClr val="accent2"/>
              </a:solidFill>
            </a:endParaRPr>
          </a:p>
          <a:p>
            <a:pPr lvl="1"/>
            <a:r>
              <a:rPr lang="en-US" dirty="0">
                <a:solidFill>
                  <a:schemeClr val="accent2"/>
                </a:solidFill>
              </a:rPr>
              <a:t>Aspects:</a:t>
            </a:r>
            <a:r>
              <a:rPr lang="en-US" dirty="0"/>
              <a:t> </a:t>
            </a:r>
            <a:r>
              <a:rPr lang="en-US" dirty="0" smtClean="0"/>
              <a:t>Problem/Solution/Feedback Generation</a:t>
            </a:r>
            <a:endParaRPr lang="en-US" dirty="0"/>
          </a:p>
          <a:p>
            <a:pPr lvl="1"/>
            <a:r>
              <a:rPr lang="en-US" dirty="0">
                <a:solidFill>
                  <a:schemeClr val="accent2"/>
                </a:solidFill>
              </a:rPr>
              <a:t>Domains:</a:t>
            </a:r>
            <a:r>
              <a:rPr lang="en-US" dirty="0"/>
              <a:t> </a:t>
            </a:r>
            <a:r>
              <a:rPr lang="en-US" dirty="0" smtClean="0"/>
              <a:t>Math, </a:t>
            </a:r>
            <a:r>
              <a:rPr lang="en-US" dirty="0"/>
              <a:t>Programming, </a:t>
            </a:r>
            <a:r>
              <a:rPr lang="en-US" dirty="0" smtClean="0"/>
              <a:t>Logic, Language Learning, ...</a:t>
            </a:r>
          </a:p>
          <a:p>
            <a:pPr lvl="1"/>
            <a:endParaRPr lang="en-US" sz="1000" dirty="0"/>
          </a:p>
          <a:p>
            <a:r>
              <a:rPr lang="en-US" dirty="0" smtClean="0">
                <a:solidFill>
                  <a:schemeClr val="accent6"/>
                </a:solidFill>
              </a:rPr>
              <a:t>Inter-disciplinary research area</a:t>
            </a:r>
          </a:p>
          <a:p>
            <a:pPr lvl="1"/>
            <a:r>
              <a:rPr lang="en-US" dirty="0" smtClean="0"/>
              <a:t>Logical reasoning and search </a:t>
            </a:r>
            <a:r>
              <a:rPr lang="en-US" dirty="0" smtClean="0"/>
              <a:t>techniques</a:t>
            </a:r>
          </a:p>
          <a:p>
            <a:pPr lvl="1"/>
            <a:r>
              <a:rPr lang="en-US" dirty="0"/>
              <a:t>Natural language </a:t>
            </a:r>
            <a:r>
              <a:rPr lang="en-US" dirty="0" smtClean="0"/>
              <a:t>understanding</a:t>
            </a:r>
            <a:r>
              <a:rPr lang="en-US" dirty="0" smtClean="0"/>
              <a:t> </a:t>
            </a:r>
            <a:r>
              <a:rPr lang="en-US" dirty="0"/>
              <a:t>(for word problems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Machine learning (leverage large amounts of student data</a:t>
            </a:r>
            <a:r>
              <a:rPr lang="en-US" dirty="0" smtClean="0"/>
              <a:t>)</a:t>
            </a:r>
          </a:p>
          <a:p>
            <a:pPr lvl="1"/>
            <a:r>
              <a:rPr lang="en-US" sz="2150" dirty="0" smtClean="0"/>
              <a:t>Crowdsourcing</a:t>
            </a:r>
            <a:r>
              <a:rPr lang="en-US" sz="2150" dirty="0" smtClean="0"/>
              <a:t> </a:t>
            </a:r>
            <a:r>
              <a:rPr lang="en-US" sz="2150" dirty="0" smtClean="0"/>
              <a:t>(leverage large populations of </a:t>
            </a:r>
            <a:r>
              <a:rPr lang="en-US" sz="2150" dirty="0" smtClean="0"/>
              <a:t>students/teachers</a:t>
            </a:r>
            <a:r>
              <a:rPr lang="en-US" sz="2150" dirty="0" smtClean="0"/>
              <a:t>) </a:t>
            </a:r>
          </a:p>
          <a:p>
            <a:pPr lvl="1"/>
            <a:endParaRPr lang="en-US" sz="1000" dirty="0"/>
          </a:p>
          <a:p>
            <a:pPr marL="0" indent="0">
              <a:buNone/>
            </a:pPr>
            <a:endParaRPr lang="en-US" sz="20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20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rgbClr val="C00000"/>
                </a:solidFill>
              </a:rPr>
              <a:t>CACM 2014: “</a:t>
            </a:r>
            <a:r>
              <a:rPr lang="en-US" sz="2000" dirty="0">
                <a:solidFill>
                  <a:srgbClr val="C00000"/>
                </a:solidFill>
              </a:rPr>
              <a:t>Example-based Learning in Computer-aided STEM Education”; </a:t>
            </a:r>
            <a:r>
              <a:rPr lang="en-US" sz="1800" dirty="0" smtClean="0">
                <a:solidFill>
                  <a:srgbClr val="C00000"/>
                </a:solidFill>
              </a:rPr>
              <a:t>Gulwani</a:t>
            </a:r>
            <a:endParaRPr lang="en-US" sz="1800" dirty="0">
              <a:solidFill>
                <a:srgbClr val="C00000"/>
              </a:solidFill>
            </a:endParaRPr>
          </a:p>
          <a:p>
            <a:pPr marL="457200" lvl="1" indent="0">
              <a:buNone/>
            </a:pP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5355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 smtClean="0"/>
              <a:t>Problem Generation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6007801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36320"/>
            <a:ext cx="8571452" cy="5516880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Motivation</a:t>
            </a:r>
          </a:p>
          <a:p>
            <a:r>
              <a:rPr lang="en-US" sz="2200" dirty="0" smtClean="0"/>
              <a:t>Problems similar to a given problem.</a:t>
            </a:r>
          </a:p>
          <a:p>
            <a:pPr lvl="1"/>
            <a:r>
              <a:rPr lang="en-US" dirty="0" smtClean="0"/>
              <a:t>Avoid copyright issues</a:t>
            </a:r>
          </a:p>
          <a:p>
            <a:pPr lvl="1"/>
            <a:r>
              <a:rPr lang="en-US" dirty="0" smtClean="0"/>
              <a:t>Prevent cheating </a:t>
            </a:r>
            <a:r>
              <a:rPr lang="en-US" dirty="0"/>
              <a:t>in </a:t>
            </a:r>
            <a:r>
              <a:rPr lang="en-US" dirty="0" smtClean="0"/>
              <a:t>MOOCs (Unsynchronized instruction)</a:t>
            </a:r>
            <a:endParaRPr lang="en-US" dirty="0"/>
          </a:p>
          <a:p>
            <a:r>
              <a:rPr lang="en-US" sz="2200" dirty="0" smtClean="0"/>
              <a:t>Problems </a:t>
            </a:r>
            <a:r>
              <a:rPr lang="en-US" sz="2200" dirty="0"/>
              <a:t>of a given difficulty level and </a:t>
            </a:r>
            <a:r>
              <a:rPr lang="en-US" sz="2200" dirty="0" smtClean="0"/>
              <a:t>concept usage.</a:t>
            </a:r>
            <a:endParaRPr lang="en-US" sz="2200" dirty="0"/>
          </a:p>
          <a:p>
            <a:pPr lvl="1"/>
            <a:r>
              <a:rPr lang="en-US" dirty="0"/>
              <a:t>Generate progressions </a:t>
            </a:r>
            <a:endParaRPr lang="en-US" dirty="0" smtClean="0"/>
          </a:p>
          <a:p>
            <a:pPr lvl="1"/>
            <a:r>
              <a:rPr lang="en-US" dirty="0" smtClean="0"/>
              <a:t>Generate </a:t>
            </a:r>
            <a:r>
              <a:rPr lang="en-US" dirty="0"/>
              <a:t>personalized </a:t>
            </a:r>
            <a:r>
              <a:rPr lang="en-US" dirty="0" smtClean="0"/>
              <a:t>workflows</a:t>
            </a:r>
          </a:p>
          <a:p>
            <a:pPr marL="0" indent="0">
              <a:buNone/>
            </a:pPr>
            <a:endParaRPr lang="en-US" dirty="0" smtClean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Key Ideas</a:t>
            </a:r>
          </a:p>
          <a:p>
            <a:pPr marL="40005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9900"/>
                </a:solidFill>
              </a:rPr>
              <a:t>Procedural Content: Test input generation techniques</a:t>
            </a:r>
          </a:p>
          <a:p>
            <a:pPr marL="400050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Generation</a:t>
            </a:r>
            <a:endParaRPr lang="en-US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4378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40" y="3872060"/>
            <a:ext cx="7179217" cy="2507223"/>
          </a:xfrm>
          <a:prstGeom prst="rect">
            <a:avLst/>
          </a:prstGeom>
        </p:spPr>
      </p:pic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360700" y="963120"/>
          <a:ext cx="3920182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0182"/>
              </a:tblGrid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Concept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Single</a:t>
                      </a:r>
                      <a:r>
                        <a:rPr lang="en-US" baseline="0" dirty="0" smtClean="0"/>
                        <a:t> digit addition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Multiple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digit w/o carry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Single</a:t>
                      </a:r>
                      <a:r>
                        <a:rPr lang="en-US" baseline="0" dirty="0" smtClean="0"/>
                        <a:t> carry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Two single carries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Double</a:t>
                      </a:r>
                      <a:r>
                        <a:rPr lang="en-US" baseline="0" dirty="0" smtClean="0"/>
                        <a:t> carry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Triple carry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Extra digit in </a:t>
                      </a:r>
                      <a:r>
                        <a:rPr lang="en-US" dirty="0" err="1" smtClean="0"/>
                        <a:t>i</a:t>
                      </a:r>
                      <a:r>
                        <a:rPr lang="en-US" dirty="0" smtClean="0"/>
                        <a:t>/p</a:t>
                      </a:r>
                      <a:r>
                        <a:rPr lang="en-US" baseline="0" dirty="0" smtClean="0"/>
                        <a:t> &amp; new digit in </a:t>
                      </a:r>
                      <a:r>
                        <a:rPr lang="en-US" dirty="0" smtClean="0"/>
                        <a:t>o/p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Generation: Addition Procedure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-60180" y="6263276"/>
            <a:ext cx="9144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800" dirty="0" smtClean="0">
                <a:solidFill>
                  <a:srgbClr val="C00000"/>
                </a:solidFill>
              </a:rPr>
              <a:t>CHI 2013</a:t>
            </a:r>
            <a:r>
              <a:rPr lang="en-US" sz="1800" dirty="0" smtClean="0">
                <a:solidFill>
                  <a:srgbClr val="C00000"/>
                </a:solidFill>
              </a:rPr>
              <a:t>: “A </a:t>
            </a:r>
            <a:r>
              <a:rPr lang="en-US" sz="1800" dirty="0">
                <a:solidFill>
                  <a:srgbClr val="C00000"/>
                </a:solidFill>
              </a:rPr>
              <a:t>Trace-based Framework for Analyzing and </a:t>
            </a:r>
            <a:r>
              <a:rPr lang="en-US" sz="1800" dirty="0" smtClean="0">
                <a:solidFill>
                  <a:srgbClr val="C00000"/>
                </a:solidFill>
              </a:rPr>
              <a:t>Synthesizing</a:t>
            </a:r>
            <a:r>
              <a:rPr lang="en-US" sz="1800" dirty="0">
                <a:solidFill>
                  <a:srgbClr val="C00000"/>
                </a:solidFill>
              </a:rPr>
              <a:t> </a:t>
            </a:r>
            <a:r>
              <a:rPr lang="en-US" sz="1800" dirty="0" smtClean="0">
                <a:solidFill>
                  <a:srgbClr val="C00000"/>
                </a:solidFill>
              </a:rPr>
              <a:t>Educational </a:t>
            </a:r>
            <a:r>
              <a:rPr lang="en-US" sz="1800" dirty="0" smtClean="0">
                <a:solidFill>
                  <a:srgbClr val="C00000"/>
                </a:solidFill>
              </a:rPr>
              <a:t>Progressions”; </a:t>
            </a:r>
            <a:r>
              <a:rPr lang="en-US" sz="1800" dirty="0" smtClean="0">
                <a:solidFill>
                  <a:srgbClr val="C00000"/>
                </a:solidFill>
              </a:rPr>
              <a:t>Andersen, Gulwani, Popovic.</a:t>
            </a:r>
            <a:endParaRPr lang="en-US" sz="1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9633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40" y="3872060"/>
            <a:ext cx="7179217" cy="2507223"/>
          </a:xfrm>
          <a:prstGeom prst="rect">
            <a:avLst/>
          </a:prstGeom>
        </p:spPr>
      </p:pic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360700" y="963120"/>
          <a:ext cx="6519071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0182"/>
                <a:gridCol w="2598889"/>
              </a:tblGrid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Concept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Trace Characteristic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Single</a:t>
                      </a:r>
                      <a:r>
                        <a:rPr lang="en-US" baseline="0" dirty="0" smtClean="0"/>
                        <a:t> digit addition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Multiple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digit w/o carry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LL+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Single</a:t>
                      </a:r>
                      <a:r>
                        <a:rPr lang="en-US" baseline="0" dirty="0" smtClean="0"/>
                        <a:t> carry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L* (LC) L*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Two single carries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L* (LC) L+ (LC) L*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Double</a:t>
                      </a:r>
                      <a:r>
                        <a:rPr lang="en-US" baseline="0" dirty="0" smtClean="0"/>
                        <a:t> carry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L* (LCLC) L*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Triple carry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L* (LCLCLCLC)</a:t>
                      </a:r>
                      <a:r>
                        <a:rPr lang="en-US" baseline="0" dirty="0" smtClean="0"/>
                        <a:t> L*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Extra digit in </a:t>
                      </a:r>
                      <a:r>
                        <a:rPr lang="en-US" dirty="0" err="1" smtClean="0"/>
                        <a:t>i</a:t>
                      </a:r>
                      <a:r>
                        <a:rPr lang="en-US" dirty="0" smtClean="0"/>
                        <a:t>/p</a:t>
                      </a:r>
                      <a:r>
                        <a:rPr lang="en-US" baseline="0" dirty="0" smtClean="0"/>
                        <a:t> &amp; new digit in </a:t>
                      </a:r>
                      <a:r>
                        <a:rPr lang="en-US" dirty="0" smtClean="0"/>
                        <a:t>o/p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L* CLDCE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Generation: Addition Procedure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-60180" y="6263276"/>
            <a:ext cx="9144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800" dirty="0" smtClean="0">
                <a:solidFill>
                  <a:srgbClr val="C00000"/>
                </a:solidFill>
              </a:rPr>
              <a:t>CHI 2013</a:t>
            </a:r>
            <a:r>
              <a:rPr lang="en-US" sz="1800" dirty="0" smtClean="0">
                <a:solidFill>
                  <a:srgbClr val="C00000"/>
                </a:solidFill>
              </a:rPr>
              <a:t>: “A </a:t>
            </a:r>
            <a:r>
              <a:rPr lang="en-US" sz="1800" dirty="0">
                <a:solidFill>
                  <a:srgbClr val="C00000"/>
                </a:solidFill>
              </a:rPr>
              <a:t>Trace-based Framework for Analyzing and </a:t>
            </a:r>
            <a:r>
              <a:rPr lang="en-US" sz="1800" dirty="0" smtClean="0">
                <a:solidFill>
                  <a:srgbClr val="C00000"/>
                </a:solidFill>
              </a:rPr>
              <a:t>Synthesizing</a:t>
            </a:r>
            <a:r>
              <a:rPr lang="en-US" sz="1800" dirty="0">
                <a:solidFill>
                  <a:srgbClr val="C00000"/>
                </a:solidFill>
              </a:rPr>
              <a:t> </a:t>
            </a:r>
            <a:r>
              <a:rPr lang="en-US" sz="1800" dirty="0" smtClean="0">
                <a:solidFill>
                  <a:srgbClr val="C00000"/>
                </a:solidFill>
              </a:rPr>
              <a:t>Educational </a:t>
            </a:r>
            <a:r>
              <a:rPr lang="en-US" sz="1800" dirty="0" smtClean="0">
                <a:solidFill>
                  <a:srgbClr val="C00000"/>
                </a:solidFill>
              </a:rPr>
              <a:t>Progressions”; </a:t>
            </a:r>
            <a:r>
              <a:rPr lang="en-US" sz="1800" dirty="0" smtClean="0">
                <a:solidFill>
                  <a:srgbClr val="C00000"/>
                </a:solidFill>
              </a:rPr>
              <a:t>Andersen, Gulwani, Popovic.</a:t>
            </a:r>
            <a:endParaRPr lang="en-US" sz="1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1255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40" y="3872060"/>
            <a:ext cx="7179217" cy="2507223"/>
          </a:xfrm>
          <a:prstGeom prst="rect">
            <a:avLst/>
          </a:prstGeom>
        </p:spPr>
      </p:pic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360700" y="963120"/>
          <a:ext cx="8391414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0182"/>
                <a:gridCol w="2598889"/>
                <a:gridCol w="1872343"/>
              </a:tblGrid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Concept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Trace Characteristic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Sample</a:t>
                      </a:r>
                      <a:r>
                        <a:rPr lang="en-US" baseline="0" dirty="0" smtClean="0"/>
                        <a:t> Input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Single</a:t>
                      </a:r>
                      <a:r>
                        <a:rPr lang="en-US" baseline="0" dirty="0" smtClean="0"/>
                        <a:t> digit addition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3+2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Multiple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digit w/o carry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LL+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1234 +8765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Single</a:t>
                      </a:r>
                      <a:r>
                        <a:rPr lang="en-US" baseline="0" dirty="0" smtClean="0"/>
                        <a:t> carry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L* (LC) L*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1234 + 8757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Two single carries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L* (LC) L+ (LC) L*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1234 + 8857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Double</a:t>
                      </a:r>
                      <a:r>
                        <a:rPr lang="en-US" baseline="0" dirty="0" smtClean="0"/>
                        <a:t> carry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L* (LCLC) L*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1234 + 8667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Triple carry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L* (LCLCLCLC)</a:t>
                      </a:r>
                      <a:r>
                        <a:rPr lang="en-US" baseline="0" dirty="0" smtClean="0"/>
                        <a:t> L*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1234</a:t>
                      </a:r>
                      <a:r>
                        <a:rPr lang="en-US" baseline="0" dirty="0" smtClean="0"/>
                        <a:t> + 8767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Extra digit in </a:t>
                      </a:r>
                      <a:r>
                        <a:rPr lang="en-US" dirty="0" err="1" smtClean="0"/>
                        <a:t>i</a:t>
                      </a:r>
                      <a:r>
                        <a:rPr lang="en-US" dirty="0" smtClean="0"/>
                        <a:t>/p</a:t>
                      </a:r>
                      <a:r>
                        <a:rPr lang="en-US" baseline="0" dirty="0" smtClean="0"/>
                        <a:t> &amp; new digit in </a:t>
                      </a:r>
                      <a:r>
                        <a:rPr lang="en-US" dirty="0" smtClean="0"/>
                        <a:t>o/p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L* CLDCE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9234 + 900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Generation: Addition Procedure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-60180" y="6263276"/>
            <a:ext cx="9144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800" dirty="0" smtClean="0">
                <a:solidFill>
                  <a:srgbClr val="C00000"/>
                </a:solidFill>
              </a:rPr>
              <a:t>CHI 2013</a:t>
            </a:r>
            <a:r>
              <a:rPr lang="en-US" sz="1800" dirty="0" smtClean="0">
                <a:solidFill>
                  <a:srgbClr val="C00000"/>
                </a:solidFill>
              </a:rPr>
              <a:t>: “A </a:t>
            </a:r>
            <a:r>
              <a:rPr lang="en-US" sz="1800" dirty="0">
                <a:solidFill>
                  <a:srgbClr val="C00000"/>
                </a:solidFill>
              </a:rPr>
              <a:t>Trace-based Framework for Analyzing and </a:t>
            </a:r>
            <a:r>
              <a:rPr lang="en-US" sz="1800" dirty="0" smtClean="0">
                <a:solidFill>
                  <a:srgbClr val="C00000"/>
                </a:solidFill>
              </a:rPr>
              <a:t>Synthesizing</a:t>
            </a:r>
            <a:r>
              <a:rPr lang="en-US" sz="1800" dirty="0">
                <a:solidFill>
                  <a:srgbClr val="C00000"/>
                </a:solidFill>
              </a:rPr>
              <a:t> </a:t>
            </a:r>
            <a:r>
              <a:rPr lang="en-US" sz="1800" dirty="0" smtClean="0">
                <a:solidFill>
                  <a:srgbClr val="C00000"/>
                </a:solidFill>
              </a:rPr>
              <a:t>Educational </a:t>
            </a:r>
            <a:r>
              <a:rPr lang="en-US" sz="1800" dirty="0" smtClean="0">
                <a:solidFill>
                  <a:srgbClr val="C00000"/>
                </a:solidFill>
              </a:rPr>
              <a:t>Progressions”; </a:t>
            </a:r>
            <a:r>
              <a:rPr lang="en-US" sz="1800" dirty="0" smtClean="0">
                <a:solidFill>
                  <a:srgbClr val="C00000"/>
                </a:solidFill>
              </a:rPr>
              <a:t>Andersen, Gulwani, Popovic.</a:t>
            </a:r>
            <a:endParaRPr lang="en-US" sz="1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5725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36320"/>
            <a:ext cx="8571452" cy="5516880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Motivation</a:t>
            </a:r>
          </a:p>
          <a:p>
            <a:r>
              <a:rPr lang="en-US" sz="2200" dirty="0" smtClean="0"/>
              <a:t>Problems similar to a given problem.</a:t>
            </a:r>
          </a:p>
          <a:p>
            <a:pPr lvl="1"/>
            <a:r>
              <a:rPr lang="en-US" dirty="0" smtClean="0"/>
              <a:t>Avoid copyright issues</a:t>
            </a:r>
          </a:p>
          <a:p>
            <a:pPr lvl="1"/>
            <a:r>
              <a:rPr lang="en-US" dirty="0" smtClean="0"/>
              <a:t>Prevent cheating </a:t>
            </a:r>
            <a:r>
              <a:rPr lang="en-US" dirty="0"/>
              <a:t>in </a:t>
            </a:r>
            <a:r>
              <a:rPr lang="en-US" dirty="0" smtClean="0"/>
              <a:t>MOOCs (Unsynchronized instruction)</a:t>
            </a:r>
            <a:endParaRPr lang="en-US" dirty="0"/>
          </a:p>
          <a:p>
            <a:r>
              <a:rPr lang="en-US" sz="2200" dirty="0" smtClean="0"/>
              <a:t>Problems </a:t>
            </a:r>
            <a:r>
              <a:rPr lang="en-US" sz="2200" dirty="0"/>
              <a:t>of a given difficulty level and </a:t>
            </a:r>
            <a:r>
              <a:rPr lang="en-US" sz="2200" dirty="0" smtClean="0"/>
              <a:t>concept usage.</a:t>
            </a:r>
            <a:endParaRPr lang="en-US" sz="2200" dirty="0"/>
          </a:p>
          <a:p>
            <a:pPr lvl="1"/>
            <a:r>
              <a:rPr lang="en-US" dirty="0"/>
              <a:t>Generate progressions </a:t>
            </a:r>
            <a:endParaRPr lang="en-US" dirty="0" smtClean="0"/>
          </a:p>
          <a:p>
            <a:pPr lvl="1"/>
            <a:r>
              <a:rPr lang="en-US" dirty="0" smtClean="0"/>
              <a:t>Generate </a:t>
            </a:r>
            <a:r>
              <a:rPr lang="en-US" dirty="0"/>
              <a:t>personalized </a:t>
            </a:r>
            <a:r>
              <a:rPr lang="en-US" dirty="0" smtClean="0"/>
              <a:t>workflows</a:t>
            </a:r>
          </a:p>
          <a:p>
            <a:pPr marL="0" indent="0">
              <a:buNone/>
            </a:pPr>
            <a:endParaRPr lang="en-US" dirty="0" smtClean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Key Ideas</a:t>
            </a:r>
          </a:p>
          <a:p>
            <a:pPr marL="400050"/>
            <a:r>
              <a:rPr lang="en-US" dirty="0" smtClean="0"/>
              <a:t>Procedural Content: Test input generation techniques</a:t>
            </a:r>
          </a:p>
          <a:p>
            <a:pPr marL="400050"/>
            <a:r>
              <a:rPr lang="en-US" dirty="0" smtClean="0"/>
              <a:t>Conceptual Content</a:t>
            </a:r>
          </a:p>
          <a:p>
            <a:pPr marL="857250" lvl="1" indent="-34290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9900"/>
                </a:solidFill>
              </a:rPr>
              <a:t>Template based generalization</a:t>
            </a:r>
          </a:p>
          <a:p>
            <a:pPr marL="400050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Generation</a:t>
            </a:r>
            <a:endParaRPr lang="en-US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9021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354"/>
  <p:tag name="DEFAULTHEIGHT" val="200"/>
  <p:tag name="FIRSTSUMITG@PR10562AXNJXY5K9" val="3079"/>
  <p:tag name="FIRSTSUMITG@PWS13125SVWXY5K9" val="3113"/>
  <p:tag name="FIRSTSUMITG@YFGYMLOFUVWXY5M7" val="3493"/>
  <p:tag name="FIRSTSUMITG@OMKLSHNFUVWYY57I" val="4026"/>
  <p:tag name="DEFAULTDISPLAYSOURCE" val="\documentclass{article}\pagestyle{empty}&#10;\begin{document}&#10;&#10;\end{document}&#10;"/>
  <p:tag name="EMBEDFONTS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6.7|20.2|42.5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111041</TotalTime>
  <Words>2022</Words>
  <Application>Microsoft Office PowerPoint</Application>
  <PresentationFormat>On-screen Show (4:3)</PresentationFormat>
  <Paragraphs>517</Paragraphs>
  <Slides>35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46" baseType="lpstr">
      <vt:lpstr>Tahoma</vt:lpstr>
      <vt:lpstr>Wingdings</vt:lpstr>
      <vt:lpstr>Calibri</vt:lpstr>
      <vt:lpstr>Consolas</vt:lpstr>
      <vt:lpstr>Cambria Math</vt:lpstr>
      <vt:lpstr>Times New Roman</vt:lpstr>
      <vt:lpstr>Comic Sans MS</vt:lpstr>
      <vt:lpstr>Gill Sans MT</vt:lpstr>
      <vt:lpstr>MT Extra</vt:lpstr>
      <vt:lpstr>Default Design</vt:lpstr>
      <vt:lpstr>2_Default Design</vt:lpstr>
      <vt:lpstr>PowerPoint Presentation</vt:lpstr>
      <vt:lpstr>Computer-aided Education</vt:lpstr>
      <vt:lpstr>Content Classification</vt:lpstr>
      <vt:lpstr>Problem Generation</vt:lpstr>
      <vt:lpstr>Problem Generation</vt:lpstr>
      <vt:lpstr>Problem Generation: Addition Procedure</vt:lpstr>
      <vt:lpstr>Problem Generation: Addition Procedure</vt:lpstr>
      <vt:lpstr>Problem Generation: Addition Procedure</vt:lpstr>
      <vt:lpstr>Problem Generation</vt:lpstr>
      <vt:lpstr>Problem Synthesis: Algebra (Trigonometry)</vt:lpstr>
      <vt:lpstr>Problem Synthesis: Algebra (Trigonometry)</vt:lpstr>
      <vt:lpstr>Problem Synthesis: Algebra (Limits)</vt:lpstr>
      <vt:lpstr>Problem Synthesis: Algebra (Integration)</vt:lpstr>
      <vt:lpstr>Problem Synthesis: Algebra (Determinant)</vt:lpstr>
      <vt:lpstr>Synthesis Algorithm for Finding Instantiations</vt:lpstr>
      <vt:lpstr>Problem Generation</vt:lpstr>
      <vt:lpstr>Problem Synthesis: Sentence Completion</vt:lpstr>
      <vt:lpstr>Problem Generation</vt:lpstr>
      <vt:lpstr>Natural Deduction</vt:lpstr>
      <vt:lpstr>Similar Problem Generation: Natural Deduction</vt:lpstr>
      <vt:lpstr>Parameterized Problem Generation: Natural Deduction</vt:lpstr>
      <vt:lpstr>Feedback Generation</vt:lpstr>
      <vt:lpstr>Counterexamples are not sufficient!</vt:lpstr>
      <vt:lpstr>Feedback Generation</vt:lpstr>
      <vt:lpstr>Feedback Synthesis: Programming (Array Reverse)</vt:lpstr>
      <vt:lpstr>Experimental Results</vt:lpstr>
      <vt:lpstr>Feedback Synthesis</vt:lpstr>
      <vt:lpstr>Feedback Synthesis: Finite State Automata</vt:lpstr>
      <vt:lpstr>Experimental Results</vt:lpstr>
      <vt:lpstr>PowerPoint Presentation</vt:lpstr>
      <vt:lpstr>Natural Language Understanding</vt:lpstr>
      <vt:lpstr>Machine Learning</vt:lpstr>
      <vt:lpstr>Crowdsourcing</vt:lpstr>
      <vt:lpstr>Evaluating Impact</vt:lpstr>
      <vt:lpstr>Conclusion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Sumit Gulwani</cp:lastModifiedBy>
  <cp:revision>6572</cp:revision>
  <cp:lastPrinted>2011-01-25T02:43:07Z</cp:lastPrinted>
  <dcterms:created xsi:type="dcterms:W3CDTF">1601-01-01T00:00:00Z</dcterms:created>
  <dcterms:modified xsi:type="dcterms:W3CDTF">2014-08-23T02:54:07Z</dcterms:modified>
</cp:coreProperties>
</file>