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70"/>
  </p:notesMasterIdLst>
  <p:handoutMasterIdLst>
    <p:handoutMasterId r:id="rId71"/>
  </p:handoutMasterIdLst>
  <p:sldIdLst>
    <p:sldId id="976" r:id="rId3"/>
    <p:sldId id="2018" r:id="rId4"/>
    <p:sldId id="1971" r:id="rId5"/>
    <p:sldId id="2017" r:id="rId6"/>
    <p:sldId id="1972" r:id="rId7"/>
    <p:sldId id="1956" r:id="rId8"/>
    <p:sldId id="1922" r:id="rId9"/>
    <p:sldId id="1923" r:id="rId10"/>
    <p:sldId id="1924" r:id="rId11"/>
    <p:sldId id="1970" r:id="rId12"/>
    <p:sldId id="1969" r:id="rId13"/>
    <p:sldId id="1958" r:id="rId14"/>
    <p:sldId id="1925" r:id="rId15"/>
    <p:sldId id="1926" r:id="rId16"/>
    <p:sldId id="1927" r:id="rId17"/>
    <p:sldId id="1928" r:id="rId18"/>
    <p:sldId id="1929" r:id="rId19"/>
    <p:sldId id="1930" r:id="rId20"/>
    <p:sldId id="1931" r:id="rId21"/>
    <p:sldId id="1968" r:id="rId22"/>
    <p:sldId id="1967" r:id="rId23"/>
    <p:sldId id="1932" r:id="rId24"/>
    <p:sldId id="2009" r:id="rId25"/>
    <p:sldId id="1933" r:id="rId26"/>
    <p:sldId id="2010" r:id="rId27"/>
    <p:sldId id="1959" r:id="rId28"/>
    <p:sldId id="1960" r:id="rId29"/>
    <p:sldId id="1961" r:id="rId30"/>
    <p:sldId id="1962" r:id="rId31"/>
    <p:sldId id="1942" r:id="rId32"/>
    <p:sldId id="2012" r:id="rId33"/>
    <p:sldId id="1944" r:id="rId34"/>
    <p:sldId id="1945" r:id="rId35"/>
    <p:sldId id="2013" r:id="rId36"/>
    <p:sldId id="1977" r:id="rId37"/>
    <p:sldId id="1978" r:id="rId38"/>
    <p:sldId id="1979" r:id="rId39"/>
    <p:sldId id="1980" r:id="rId40"/>
    <p:sldId id="1981" r:id="rId41"/>
    <p:sldId id="1982" r:id="rId42"/>
    <p:sldId id="1983" r:id="rId43"/>
    <p:sldId id="2014" r:id="rId44"/>
    <p:sldId id="1985" r:id="rId45"/>
    <p:sldId id="1986" r:id="rId46"/>
    <p:sldId id="1987" r:id="rId47"/>
    <p:sldId id="1988" r:id="rId48"/>
    <p:sldId id="1989" r:id="rId49"/>
    <p:sldId id="1990" r:id="rId50"/>
    <p:sldId id="1991" r:id="rId51"/>
    <p:sldId id="1992" r:id="rId52"/>
    <p:sldId id="1993" r:id="rId53"/>
    <p:sldId id="1994" r:id="rId54"/>
    <p:sldId id="1995" r:id="rId55"/>
    <p:sldId id="1996" r:id="rId56"/>
    <p:sldId id="1997" r:id="rId57"/>
    <p:sldId id="1998" r:id="rId58"/>
    <p:sldId id="1999" r:id="rId59"/>
    <p:sldId id="2000" r:id="rId60"/>
    <p:sldId id="2001" r:id="rId61"/>
    <p:sldId id="2002" r:id="rId62"/>
    <p:sldId id="2003" r:id="rId63"/>
    <p:sldId id="2004" r:id="rId64"/>
    <p:sldId id="2019" r:id="rId65"/>
    <p:sldId id="2020" r:id="rId66"/>
    <p:sldId id="2015" r:id="rId67"/>
    <p:sldId id="2016" r:id="rId68"/>
    <p:sldId id="2008" r:id="rId69"/>
  </p:sldIdLst>
  <p:sldSz cx="9144000" cy="6858000" type="screen4x3"/>
  <p:notesSz cx="7023100" cy="9309100"/>
  <p:embeddedFontLst>
    <p:embeddedFont>
      <p:font typeface="Cambria Math" panose="02040503050406030204" pitchFamily="18" charset="0"/>
      <p:regular r:id="rId72"/>
    </p:embeddedFont>
    <p:embeddedFont>
      <p:font typeface="Gill Sans MT" panose="020B0502020104020203" pitchFamily="34" charset="0"/>
      <p:regular r:id="rId73"/>
      <p:bold r:id="rId74"/>
      <p:italic r:id="rId75"/>
      <p:boldItalic r:id="rId76"/>
    </p:embeddedFont>
    <p:embeddedFont>
      <p:font typeface="Comic Sans MS" panose="030F0702030302020204" pitchFamily="66" charset="0"/>
      <p:regular r:id="rId77"/>
      <p:bold r:id="rId78"/>
      <p:italic r:id="rId79"/>
      <p:boldItalic r:id="rId80"/>
    </p:embeddedFont>
    <p:embeddedFont>
      <p:font typeface="Segoe UI Semilight" panose="020B0402040204020203" pitchFamily="34" charset="0"/>
      <p:regular r:id="rId81"/>
      <p:italic r:id="rId82"/>
    </p:embeddedFont>
    <p:embeddedFont>
      <p:font typeface="Segoe UI Light" panose="020B0502040204020203" pitchFamily="34" charset="0"/>
      <p:regular r:id="rId83"/>
      <p:italic r:id="rId84"/>
    </p:embeddedFont>
    <p:embeddedFont>
      <p:font typeface="Consolas" panose="020B0609020204030204" pitchFamily="49" charset="0"/>
      <p:regular r:id="rId85"/>
      <p:bold r:id="rId86"/>
      <p:italic r:id="rId87"/>
      <p:boldItalic r:id="rId88"/>
    </p:embeddedFont>
    <p:embeddedFont>
      <p:font typeface="Calibri" panose="020F0502020204030204" pitchFamily="34" charset="0"/>
      <p:regular r:id="rId89"/>
      <p:bold r:id="rId90"/>
      <p:italic r:id="rId91"/>
      <p:boldItalic r:id="rId92"/>
    </p:embeddedFont>
  </p:embeddedFontLst>
  <p:custDataLst>
    <p:tags r:id="rId9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00CC"/>
    <a:srgbClr val="CC3300"/>
    <a:srgbClr val="FF9900"/>
    <a:srgbClr val="CC6600"/>
    <a:srgbClr val="0080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85132" autoAdjust="0"/>
  </p:normalViewPr>
  <p:slideViewPr>
    <p:cSldViewPr snapToGrid="0">
      <p:cViewPr varScale="1">
        <p:scale>
          <a:sx n="97" d="100"/>
          <a:sy n="97" d="100"/>
        </p:scale>
        <p:origin x="1830" y="7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356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font" Target="fonts/font5.fntdata"/><Relationship Id="rId84" Type="http://schemas.openxmlformats.org/officeDocument/2006/relationships/font" Target="fonts/font13.fntdata"/><Relationship Id="rId89" Type="http://schemas.openxmlformats.org/officeDocument/2006/relationships/font" Target="fonts/font18.fntdata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handoutMaster" Target="handoutMasters/handoutMaster1.xml"/><Relationship Id="rId92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87" Type="http://schemas.openxmlformats.org/officeDocument/2006/relationships/font" Target="fonts/font16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11.fntdata"/><Relationship Id="rId90" Type="http://schemas.openxmlformats.org/officeDocument/2006/relationships/font" Target="fonts/font19.fntdata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93" Type="http://schemas.openxmlformats.org/officeDocument/2006/relationships/tags" Target="tags/tag1.xml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font" Target="fonts/font17.fntdata"/><Relationship Id="rId91" Type="http://schemas.openxmlformats.org/officeDocument/2006/relationships/font" Target="fonts/font20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font" Target="fonts/font15.fntdata"/><Relationship Id="rId9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6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46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100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81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54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643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517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8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22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210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12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50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44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5691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19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089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348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58470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52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073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8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65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33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6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075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691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258732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3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3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  <p:sldLayoutId id="2147483755" r:id="rId4"/>
    <p:sldLayoutId id="2147483756" r:id="rId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3.GIF"/><Relationship Id="rId7" Type="http://schemas.openxmlformats.org/officeDocument/2006/relationships/image" Target="../media/image4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Relationship Id="rId9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9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7" Type="http://schemas.openxmlformats.org/officeDocument/2006/relationships/image" Target="../media/image37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3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9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400.png"/><Relationship Id="rId4" Type="http://schemas.openxmlformats.org/officeDocument/2006/relationships/image" Target="../media/image12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15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4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460.png"/><Relationship Id="rId4" Type="http://schemas.openxmlformats.org/officeDocument/2006/relationships/image" Target="../media/image45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43393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 smtClean="0"/>
              <a:t>Berkeley lecture </a:t>
            </a:r>
          </a:p>
          <a:p>
            <a:pPr algn="r">
              <a:spcBef>
                <a:spcPts val="500"/>
              </a:spcBef>
            </a:pPr>
            <a:r>
              <a:rPr lang="en-US" sz="3000" dirty="0" smtClean="0"/>
              <a:t>Nov 2015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latin typeface="Comic Sans MS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27823" y="172360"/>
            <a:ext cx="937997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 smtClean="0">
                <a:solidFill>
                  <a:schemeClr val="accent2"/>
                </a:solidFill>
              </a:rPr>
              <a:t>Programming by Examples: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400" i="1" dirty="0" smtClean="0">
                <a:solidFill>
                  <a:schemeClr val="accent2"/>
                </a:solidFill>
              </a:rPr>
              <a:t>Applications, Ambiguity Resolution, Approach</a:t>
            </a:r>
            <a:endParaRPr lang="en-US" sz="3400" i="1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692885"/>
            <a:ext cx="3523343" cy="340912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4006391" y="2961783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36" y="1674384"/>
            <a:ext cx="3557729" cy="3575563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(N</a:t>
                      </a:r>
                      <a:r>
                        <a:rPr lang="en-US" baseline="0" dirty="0" smtClean="0"/>
                        <a:t>earest lower half hour)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5h 26m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5:00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4h 57m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4:30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4h 27m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4:00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3h 57m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3:30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Transformations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</a:rPr>
              <a:t>Synthesizing Number Transformations from Input-Output </a:t>
            </a:r>
            <a:r>
              <a:rPr lang="en-US" i="1" dirty="0" smtClean="0">
                <a:solidFill>
                  <a:srgbClr val="C00000"/>
                </a:solidFill>
              </a:rPr>
              <a:t>Examples;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(Round to 2 decimal places)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123.4567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123.46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123.4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78.234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78.23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Excel/C#:</a:t>
            </a:r>
          </a:p>
          <a:p>
            <a:pPr algn="r"/>
            <a:r>
              <a:rPr lang="en-US" dirty="0" smtClean="0"/>
              <a:t>Python/C: </a:t>
            </a:r>
            <a:endParaRPr lang="en-US" dirty="0" smtClean="0">
              <a:solidFill>
                <a:schemeClr val="accent2"/>
              </a:solidFill>
            </a:endParaRPr>
          </a:p>
          <a:p>
            <a:pPr algn="r"/>
            <a:r>
              <a:rPr lang="en-US" dirty="0" smtClean="0"/>
              <a:t>Java: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0243" y="1611580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#.00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.2f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#.##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8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 smtClean="0"/>
              <a:t>Semantic String Transformations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321706" y="2277922"/>
          <a:ext cx="562925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(Price </a:t>
                      </a:r>
                      <a:r>
                        <a:rPr lang="en-US" baseline="0" dirty="0" smtClean="0"/>
                        <a:t>+ Markup*Price)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C00CC"/>
                          </a:solidFill>
                        </a:rPr>
                        <a:t>$145.67 + 0.30*145.67</a:t>
                      </a:r>
                      <a:endParaRPr lang="en-US" dirty="0">
                        <a:solidFill>
                          <a:srgbClr val="CC00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23/12/2010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C00CC"/>
                          </a:solidFill>
                        </a:rPr>
                        <a:t>$3.56 + 0.45*3.56</a:t>
                      </a:r>
                      <a:endParaRPr lang="en-US" dirty="0">
                        <a:solidFill>
                          <a:srgbClr val="CC00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21/1/2011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2/4/2009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23/2/2010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5593" y="1276380"/>
          <a:ext cx="2971800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Markup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B56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D32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W98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A46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50800" y="3850640"/>
          <a:ext cx="2858548" cy="221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$142.38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$3.56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$21.45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$5.12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5593" y="3526790"/>
            <a:ext cx="190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CostRec</a:t>
            </a:r>
            <a:r>
              <a:rPr lang="en-US" dirty="0" smtClean="0"/>
              <a:t> Table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5273" y="914400"/>
            <a:ext cx="251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MarkupRec</a:t>
            </a:r>
            <a:r>
              <a:rPr lang="en-US" dirty="0" smtClean="0"/>
              <a:t> Table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20554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</a:rPr>
              <a:t>Learning Semantic String Transformations from </a:t>
            </a:r>
            <a:r>
              <a:rPr lang="en-US" i="1" dirty="0" smtClean="0">
                <a:solidFill>
                  <a:srgbClr val="C00000"/>
                </a:solidFill>
              </a:rPr>
              <a:t>Examples;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VLDB 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570039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is the new Oil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04" y="2121795"/>
            <a:ext cx="4697508" cy="46975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925413"/>
            <a:ext cx="6461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Sources: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Digital revolution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Cloud computing, </a:t>
            </a:r>
            <a:r>
              <a:rPr lang="en-US" sz="2400" dirty="0" err="1" smtClean="0"/>
              <a:t>IoT</a:t>
            </a:r>
            <a:endParaRPr lang="en-US" sz="2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Social media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93252" y="5202880"/>
            <a:ext cx="386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Raw data needs to be extracted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and refined to enable monetization!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2323" y="1002746"/>
            <a:ext cx="511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New currency of the digital world that enables business decisions, advertising, recommendations.</a:t>
            </a:r>
          </a:p>
        </p:txBody>
      </p:sp>
    </p:spTree>
    <p:extLst>
      <p:ext uri="{BB962C8B-B14F-4D97-AF65-F5344CB8AC3E}">
        <p14:creationId xmlns:p14="http://schemas.microsoft.com/office/powerpoint/2010/main" val="2201463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409" y="3458352"/>
            <a:ext cx="5337033" cy="20605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Raw data locked up in many formats.</a:t>
            </a:r>
          </a:p>
          <a:p>
            <a:r>
              <a:rPr lang="en-US" sz="2000" dirty="0" smtClean="0"/>
              <a:t>Flexible organization for viewing but challenging to manipulate.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75" y="1033824"/>
            <a:ext cx="2428127" cy="23496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94" y="1062555"/>
            <a:ext cx="2309269" cy="2320874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 bwMode="auto">
          <a:xfrm>
            <a:off x="2751666" y="2296549"/>
            <a:ext cx="3817317" cy="201487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6293" y="1119498"/>
            <a:ext cx="2834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Extraction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Transformation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Formatting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4337800" y="5168049"/>
            <a:ext cx="4857522" cy="125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olidFill>
                  <a:srgbClr val="009900"/>
                </a:solidFill>
              </a:rPr>
              <a:t>PBE can enable easier &amp; faster wrangling!</a:t>
            </a:r>
            <a:endParaRPr lang="en-US" kern="0" dirty="0">
              <a:solidFill>
                <a:srgbClr val="0099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65" y="5822323"/>
            <a:ext cx="1034716" cy="8916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99" y="4907765"/>
            <a:ext cx="1517087" cy="52056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2" y="4681842"/>
            <a:ext cx="979116" cy="9791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17" y="5640540"/>
            <a:ext cx="914400" cy="9144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5771012"/>
            <a:ext cx="877824" cy="87782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02" y="4679988"/>
            <a:ext cx="1031026" cy="1031026"/>
          </a:xfrm>
          <a:prstGeom prst="rect">
            <a:avLst/>
          </a:prstGeom>
        </p:spPr>
      </p:pic>
      <p:sp>
        <p:nvSpPr>
          <p:cNvPr id="23" name="Content Placeholder 1"/>
          <p:cNvSpPr txBox="1">
            <a:spLocks/>
          </p:cNvSpPr>
          <p:nvPr/>
        </p:nvSpPr>
        <p:spPr bwMode="auto">
          <a:xfrm>
            <a:off x="2644443" y="2476818"/>
            <a:ext cx="4122118" cy="78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kern="0" dirty="0" smtClean="0">
                <a:solidFill>
                  <a:srgbClr val="C00000"/>
                </a:solidFill>
              </a:rPr>
              <a:t>Data scientists spend 80% of their time wrangling data.</a:t>
            </a:r>
            <a:endParaRPr lang="en-US" sz="2300" kern="0" dirty="0" smtClean="0"/>
          </a:p>
        </p:txBody>
      </p:sp>
      <p:sp>
        <p:nvSpPr>
          <p:cNvPr id="24" name="Content Placeholder 1"/>
          <p:cNvSpPr txBox="1">
            <a:spLocks/>
          </p:cNvSpPr>
          <p:nvPr/>
        </p:nvSpPr>
        <p:spPr bwMode="auto">
          <a:xfrm>
            <a:off x="6076501" y="3480784"/>
            <a:ext cx="3155351" cy="123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Processed data for drawing insights and driving decisions.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730400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5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r>
              <a:rPr lang="en-US" sz="2400" dirty="0" smtClean="0"/>
              <a:t>Recently shipped inside two Microsoft products</a:t>
            </a:r>
          </a:p>
          <a:p>
            <a:pPr lvl="1"/>
            <a:r>
              <a:rPr lang="en-US" sz="2150" dirty="0" err="1" smtClean="0">
                <a:solidFill>
                  <a:srgbClr val="009900"/>
                </a:solidFill>
              </a:rPr>
              <a:t>Powershell</a:t>
            </a:r>
            <a:r>
              <a:rPr lang="en-US" sz="2150" dirty="0" smtClean="0">
                <a:solidFill>
                  <a:srgbClr val="009900"/>
                </a:solidFill>
              </a:rPr>
              <a:t> </a:t>
            </a:r>
            <a:r>
              <a:rPr lang="en-US" sz="2150" dirty="0" err="1">
                <a:solidFill>
                  <a:srgbClr val="009900"/>
                </a:solidFill>
              </a:rPr>
              <a:t>convertFrom</a:t>
            </a:r>
            <a:r>
              <a:rPr lang="en-US" sz="2150" dirty="0">
                <a:solidFill>
                  <a:srgbClr val="009900"/>
                </a:solidFill>
              </a:rPr>
              <a:t>-string cmdlet </a:t>
            </a:r>
            <a:endParaRPr lang="en-US" sz="2150" dirty="0"/>
          </a:p>
          <a:p>
            <a:pPr lvl="1"/>
            <a:r>
              <a:rPr lang="en-US" sz="2150" dirty="0">
                <a:solidFill>
                  <a:srgbClr val="009900"/>
                </a:solidFill>
              </a:rPr>
              <a:t>Azure OMS custom field extractor</a:t>
            </a:r>
            <a:endParaRPr lang="en-US" sz="215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sz="4000" dirty="0" smtClean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533637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5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1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2946" y="1085618"/>
            <a:ext cx="7886700" cy="44002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Trifacta: small, guided steps </a:t>
            </a:r>
          </a:p>
        </p:txBody>
      </p:sp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0" y="1675692"/>
            <a:ext cx="2462893" cy="170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824" y="1535265"/>
            <a:ext cx="10063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65507" y="1573920"/>
            <a:ext cx="3786145" cy="1314856"/>
            <a:chOff x="5999020" y="955547"/>
            <a:chExt cx="5048193" cy="1753141"/>
          </a:xfrm>
        </p:grpSpPr>
        <p:sp>
          <p:nvSpPr>
            <p:cNvPr id="8" name="TextBox 7"/>
            <p:cNvSpPr txBox="1"/>
            <p:nvPr/>
          </p:nvSpPr>
          <p:spPr>
            <a:xfrm>
              <a:off x="5999020" y="955547"/>
              <a:ext cx="12665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2963" y="1013238"/>
              <a:ext cx="3524250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5654" y="3579004"/>
            <a:ext cx="42812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 provides a series of small transformations: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25191"/>
            <a:ext cx="61097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From: Skills of the Agile Data Wrangler (tutorial by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Hellerstein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and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Heer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56729" y="3880783"/>
            <a:ext cx="2144606" cy="1527029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68295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73202" y="3894490"/>
            <a:ext cx="2250809" cy="1445231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62430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42153" y="3884396"/>
            <a:ext cx="2305379" cy="1441865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2903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130641" y="2986303"/>
            <a:ext cx="2240742" cy="651477"/>
            <a:chOff x="8174188" y="2838736"/>
            <a:chExt cx="2987655" cy="868635"/>
          </a:xfrm>
        </p:grpSpPr>
        <p:sp>
          <p:nvSpPr>
            <p:cNvPr id="24" name="TextBox 23"/>
            <p:cNvSpPr txBox="1"/>
            <p:nvPr/>
          </p:nvSpPr>
          <p:spPr>
            <a:xfrm>
              <a:off x="8174188" y="3276485"/>
              <a:ext cx="2987655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9286495" y="2838736"/>
              <a:ext cx="387801" cy="437749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4246296" y="2404444"/>
            <a:ext cx="1053298" cy="335313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1982" y="2690592"/>
            <a:ext cx="160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/>
                </a:solidFill>
              </a:rPr>
              <a:t>FlashRelate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1326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618883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5100484"/>
          </a:xfrm>
        </p:spPr>
        <p:txBody>
          <a:bodyPr/>
          <a:lstStyle/>
          <a:p>
            <a:r>
              <a:rPr lang="en-US" dirty="0" smtClean="0"/>
              <a:t>Dan Barowy</a:t>
            </a:r>
          </a:p>
          <a:p>
            <a:r>
              <a:rPr lang="en-US" dirty="0" smtClean="0"/>
              <a:t>Ted Hart</a:t>
            </a:r>
          </a:p>
          <a:p>
            <a:r>
              <a:rPr lang="en-US" dirty="0"/>
              <a:t>Daniel </a:t>
            </a:r>
            <a:r>
              <a:rPr lang="en-US" dirty="0" smtClean="0"/>
              <a:t>Perelman</a:t>
            </a:r>
          </a:p>
          <a:p>
            <a:r>
              <a:rPr lang="en-US" dirty="0" smtClean="0"/>
              <a:t>Alex </a:t>
            </a:r>
            <a:r>
              <a:rPr lang="en-US" dirty="0"/>
              <a:t>Polozov</a:t>
            </a:r>
          </a:p>
          <a:p>
            <a:r>
              <a:rPr lang="en-US" dirty="0"/>
              <a:t>Dileep Kini</a:t>
            </a:r>
          </a:p>
          <a:p>
            <a:r>
              <a:rPr lang="en-US" dirty="0"/>
              <a:t>Vu Le</a:t>
            </a:r>
          </a:p>
          <a:p>
            <a:r>
              <a:rPr lang="en-US" dirty="0"/>
              <a:t>Mikael Mayer</a:t>
            </a:r>
          </a:p>
          <a:p>
            <a:r>
              <a:rPr lang="en-US" dirty="0"/>
              <a:t>Mohammad Raza</a:t>
            </a:r>
          </a:p>
          <a:p>
            <a:r>
              <a:rPr lang="en-US" dirty="0"/>
              <a:t>Danny </a:t>
            </a:r>
            <a:r>
              <a:rPr lang="en-US" dirty="0" smtClean="0"/>
              <a:t>Simmons</a:t>
            </a:r>
          </a:p>
          <a:p>
            <a:r>
              <a:rPr lang="en-US" dirty="0" smtClean="0"/>
              <a:t>Rishabh Singh</a:t>
            </a:r>
          </a:p>
          <a:p>
            <a:r>
              <a:rPr lang="en-US" dirty="0" smtClean="0"/>
              <a:t>Gustavo Soares</a:t>
            </a:r>
          </a:p>
          <a:p>
            <a:r>
              <a:rPr lang="en-US" dirty="0" smtClean="0"/>
              <a:t>Ben Zorn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108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523642"/>
              </p:ext>
            </p:extLst>
          </p:nvPr>
        </p:nvGraphicFramePr>
        <p:xfrm>
          <a:off x="571500" y="988060"/>
          <a:ext cx="77724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57555308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99909587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47373927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9687034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21372644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68359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SPONSOR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946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719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575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690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85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14079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Layout Transformations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746077"/>
              </p:ext>
            </p:extLst>
          </p:nvPr>
        </p:nvGraphicFramePr>
        <p:xfrm>
          <a:off x="1524000" y="3230880"/>
          <a:ext cx="6096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24896679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2991126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64567321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73883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625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037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769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843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131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752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92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18712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5760" y="3185408"/>
            <a:ext cx="8092440" cy="3909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124960" y="3235960"/>
            <a:ext cx="203200" cy="47244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11760" y="6543134"/>
            <a:ext cx="925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</a:rPr>
              <a:t>“Spreadsheet </a:t>
            </a:r>
            <a:r>
              <a:rPr lang="en-US" sz="1800" i="1" dirty="0">
                <a:solidFill>
                  <a:srgbClr val="C00000"/>
                </a:solidFill>
              </a:rPr>
              <a:t>Table Transformations from </a:t>
            </a:r>
            <a:r>
              <a:rPr lang="en-US" sz="1800" i="1" dirty="0" smtClean="0">
                <a:solidFill>
                  <a:srgbClr val="C00000"/>
                </a:solidFill>
              </a:rPr>
              <a:t>Examples”,</a:t>
            </a:r>
            <a:r>
              <a:rPr lang="en-US" sz="1800" dirty="0" smtClean="0">
                <a:solidFill>
                  <a:srgbClr val="C00000"/>
                </a:solidFill>
              </a:rPr>
              <a:t> PLDI 2011; Harris, Gulwani</a:t>
            </a:r>
          </a:p>
        </p:txBody>
      </p:sp>
    </p:spTree>
    <p:extLst>
      <p:ext uri="{BB962C8B-B14F-4D97-AF65-F5344CB8AC3E}">
        <p14:creationId xmlns:p14="http://schemas.microsoft.com/office/powerpoint/2010/main" val="1956174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Layout Transformations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024270"/>
              </p:ext>
            </p:extLst>
          </p:nvPr>
        </p:nvGraphicFramePr>
        <p:xfrm>
          <a:off x="2795493" y="3020643"/>
          <a:ext cx="309879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194">
                  <a:extLst>
                    <a:ext uri="{9D8B030D-6E8A-4147-A177-3AD203B41FA5}">
                      <a16:colId xmlns:a16="http://schemas.microsoft.com/office/drawing/2014/main" val="1723027855"/>
                    </a:ext>
                  </a:extLst>
                </a:gridCol>
                <a:gridCol w="1628671">
                  <a:extLst>
                    <a:ext uri="{9D8B030D-6E8A-4147-A177-3AD203B41FA5}">
                      <a16:colId xmlns:a16="http://schemas.microsoft.com/office/drawing/2014/main" val="1759546787"/>
                    </a:ext>
                  </a:extLst>
                </a:gridCol>
                <a:gridCol w="590933">
                  <a:extLst>
                    <a:ext uri="{9D8B030D-6E8A-4147-A177-3AD203B41FA5}">
                      <a16:colId xmlns:a16="http://schemas.microsoft.com/office/drawing/2014/main" val="1744906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0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210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512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58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88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850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37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49978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812784"/>
              </p:ext>
            </p:extLst>
          </p:nvPr>
        </p:nvGraphicFramePr>
        <p:xfrm>
          <a:off x="1898026" y="1121701"/>
          <a:ext cx="509693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540">
                  <a:extLst>
                    <a:ext uri="{9D8B030D-6E8A-4147-A177-3AD203B41FA5}">
                      <a16:colId xmlns:a16="http://schemas.microsoft.com/office/drawing/2014/main" val="173025477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18161292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08891082"/>
                    </a:ext>
                  </a:extLst>
                </a:gridCol>
                <a:gridCol w="1049866">
                  <a:extLst>
                    <a:ext uri="{9D8B030D-6E8A-4147-A177-3AD203B41FA5}">
                      <a16:colId xmlns:a16="http://schemas.microsoft.com/office/drawing/2014/main" val="1513616679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938324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931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45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570294"/>
                  </a:ext>
                </a:extLst>
              </a:tr>
            </a:tbl>
          </a:graphicData>
        </a:graphic>
      </p:graphicFrame>
      <p:sp>
        <p:nvSpPr>
          <p:cNvPr id="12" name="Down Arrow 11"/>
          <p:cNvSpPr/>
          <p:nvPr/>
        </p:nvSpPr>
        <p:spPr bwMode="auto">
          <a:xfrm>
            <a:off x="4243292" y="2363272"/>
            <a:ext cx="203200" cy="47244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11760" y="6492334"/>
            <a:ext cx="925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</a:rPr>
              <a:t>“Spreadsheet </a:t>
            </a:r>
            <a:r>
              <a:rPr lang="en-US" sz="1800" i="1" dirty="0">
                <a:solidFill>
                  <a:srgbClr val="C00000"/>
                </a:solidFill>
              </a:rPr>
              <a:t>Table Transformations from </a:t>
            </a:r>
            <a:r>
              <a:rPr lang="en-US" sz="1800" i="1" dirty="0" smtClean="0">
                <a:solidFill>
                  <a:srgbClr val="C00000"/>
                </a:solidFill>
              </a:rPr>
              <a:t>Examples”,</a:t>
            </a:r>
            <a:r>
              <a:rPr lang="en-US" sz="1800" dirty="0" smtClean="0">
                <a:solidFill>
                  <a:srgbClr val="C00000"/>
                </a:solidFill>
              </a:rPr>
              <a:t> PLDI 2011; Harris, Gulwani</a:t>
            </a:r>
          </a:p>
        </p:txBody>
      </p:sp>
    </p:spTree>
    <p:extLst>
      <p:ext uri="{BB962C8B-B14F-4D97-AF65-F5344CB8AC3E}">
        <p14:creationId xmlns:p14="http://schemas.microsoft.com/office/powerpoint/2010/main" val="14469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909588"/>
            <a:ext cx="9214338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150" dirty="0" err="1" smtClean="0"/>
              <a:t>FlashExtract</a:t>
            </a:r>
            <a:r>
              <a:rPr lang="en-US" sz="2150" dirty="0" smtClean="0"/>
              <a:t>: </a:t>
            </a:r>
            <a:r>
              <a:rPr lang="en-US" sz="2150" dirty="0"/>
              <a:t>E</a:t>
            </a:r>
            <a:r>
              <a:rPr lang="en-US" sz="2150" dirty="0" smtClean="0"/>
              <a:t>xtract data from text files, web pages </a:t>
            </a:r>
            <a:r>
              <a:rPr lang="en-US" sz="2150" dirty="0">
                <a:solidFill>
                  <a:srgbClr val="C00000"/>
                </a:solidFill>
              </a:rPr>
              <a:t>[</a:t>
            </a:r>
            <a:r>
              <a:rPr lang="en-US" sz="2150" dirty="0" smtClean="0">
                <a:solidFill>
                  <a:srgbClr val="C00000"/>
                </a:solidFill>
              </a:rPr>
              <a:t>PLDI 2014]</a:t>
            </a:r>
          </a:p>
          <a:p>
            <a:pPr lvl="1"/>
            <a:r>
              <a:rPr lang="en-US" sz="2150" dirty="0" err="1" smtClean="0">
                <a:solidFill>
                  <a:srgbClr val="009900"/>
                </a:solidFill>
              </a:rPr>
              <a:t>Powershell</a:t>
            </a:r>
            <a:r>
              <a:rPr lang="en-US" sz="2150" dirty="0" smtClean="0">
                <a:solidFill>
                  <a:srgbClr val="009900"/>
                </a:solidFill>
              </a:rPr>
              <a:t> </a:t>
            </a:r>
            <a:r>
              <a:rPr lang="en-US" sz="2150" dirty="0" err="1" smtClean="0">
                <a:solidFill>
                  <a:srgbClr val="009900"/>
                </a:solidFill>
              </a:rPr>
              <a:t>convertFrom</a:t>
            </a:r>
            <a:r>
              <a:rPr lang="en-US" sz="2150" dirty="0" smtClean="0">
                <a:solidFill>
                  <a:srgbClr val="009900"/>
                </a:solidFill>
              </a:rPr>
              <a:t>-string cmdlet </a:t>
            </a:r>
            <a:endParaRPr lang="en-US" sz="2150" dirty="0"/>
          </a:p>
          <a:p>
            <a:pPr lvl="1"/>
            <a:r>
              <a:rPr lang="en-US" sz="2150" dirty="0" smtClean="0">
                <a:solidFill>
                  <a:srgbClr val="009900"/>
                </a:solidFill>
              </a:rPr>
              <a:t>Azure OMS custom field extractor</a:t>
            </a:r>
            <a:endParaRPr lang="en-US" sz="215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200" dirty="0" smtClean="0"/>
              <a:t>Flash Fill: </a:t>
            </a:r>
            <a:r>
              <a:rPr lang="en-US" sz="2200" dirty="0" smtClean="0">
                <a:solidFill>
                  <a:srgbClr val="009900"/>
                </a:solidFill>
              </a:rPr>
              <a:t>Excel 2013 feature </a:t>
            </a:r>
            <a:r>
              <a:rPr lang="en-US" sz="2200" dirty="0" smtClean="0"/>
              <a:t>for Syntactic String Transforms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POPL 2011, CAV 2015]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200" dirty="0" err="1" smtClean="0"/>
              <a:t>FlashNormalize</a:t>
            </a:r>
            <a:r>
              <a:rPr lang="en-US" sz="2200" dirty="0" smtClean="0"/>
              <a:t>: Text normalization </a:t>
            </a:r>
            <a:r>
              <a:rPr lang="en-US" sz="1900" dirty="0" smtClean="0">
                <a:solidFill>
                  <a:srgbClr val="C00000"/>
                </a:solidFill>
              </a:rPr>
              <a:t>[IJCAI 2015]</a:t>
            </a:r>
          </a:p>
          <a:p>
            <a:pPr marL="457200" lvl="1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 err="1"/>
              <a:t>FlashRelate</a:t>
            </a:r>
            <a:r>
              <a:rPr lang="en-US" sz="2200" dirty="0"/>
              <a:t>: Extract data from spreadsheets </a:t>
            </a:r>
            <a:r>
              <a:rPr lang="en-US" sz="1900" dirty="0">
                <a:solidFill>
                  <a:srgbClr val="C00000"/>
                </a:solidFill>
              </a:rPr>
              <a:t>[PLDI </a:t>
            </a:r>
            <a:r>
              <a:rPr lang="en-US" sz="1900" dirty="0" smtClean="0">
                <a:solidFill>
                  <a:srgbClr val="C00000"/>
                </a:solidFill>
              </a:rPr>
              <a:t>2015] </a:t>
            </a:r>
          </a:p>
          <a:p>
            <a:r>
              <a:rPr lang="en-US" sz="2200" dirty="0" smtClean="0"/>
              <a:t>Table layout transformations </a:t>
            </a:r>
            <a:r>
              <a:rPr lang="en-US" sz="1900" dirty="0" smtClean="0">
                <a:solidFill>
                  <a:srgbClr val="C00000"/>
                </a:solidFill>
              </a:rPr>
              <a:t>[PLDI 2011]</a:t>
            </a:r>
            <a:endParaRPr lang="en-US" sz="1900" dirty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71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</a:t>
            </a:r>
          </a:p>
          <a:p>
            <a:endParaRPr lang="en-US" dirty="0"/>
          </a:p>
          <a:p>
            <a:r>
              <a:rPr lang="en-US" dirty="0" smtClean="0"/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676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3698" y="4968858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Ambiguous/under-specified intent may result in </a:t>
            </a:r>
            <a:r>
              <a:rPr lang="en-US" sz="2400" dirty="0">
                <a:solidFill>
                  <a:srgbClr val="C00000"/>
                </a:solidFill>
              </a:rPr>
              <a:t>unintended </a:t>
            </a:r>
            <a:r>
              <a:rPr lang="en-US" sz="2400" dirty="0" smtClean="0">
                <a:solidFill>
                  <a:srgbClr val="C00000"/>
                </a:solidFill>
              </a:rPr>
              <a:t>programs!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1176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6310" y="1143000"/>
            <a:ext cx="8812341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 is an integral part of PBE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Ranking (ML)</a:t>
            </a:r>
          </a:p>
          <a:p>
            <a:pPr lvl="1"/>
            <a:endParaRPr lang="en-US" dirty="0"/>
          </a:p>
          <a:p>
            <a:r>
              <a:rPr lang="en-US" dirty="0" smtClean="0"/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564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ranking scheme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997381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 Singh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 Zorn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If (input = </a:t>
            </a:r>
            <a:r>
              <a:rPr lang="en-US" sz="2400" dirty="0" smtClean="0">
                <a:solidFill>
                  <a:srgbClr val="CC00CC"/>
                </a:solidFill>
              </a:rPr>
              <a:t>“Rishabh Singh”</a:t>
            </a:r>
            <a:r>
              <a:rPr lang="en-US" sz="2400" dirty="0" smtClean="0"/>
              <a:t>) then </a:t>
            </a:r>
            <a:r>
              <a:rPr lang="en-US" sz="2400" dirty="0" smtClean="0">
                <a:solidFill>
                  <a:srgbClr val="CC00CC"/>
                </a:solidFill>
              </a:rPr>
              <a:t>“Rishabh” </a:t>
            </a:r>
            <a:r>
              <a:rPr lang="en-US" sz="2400" dirty="0" smtClean="0"/>
              <a:t>else </a:t>
            </a:r>
            <a:r>
              <a:rPr lang="en-US" sz="2400" dirty="0" smtClean="0">
                <a:solidFill>
                  <a:srgbClr val="CC00CC"/>
                </a:solidFill>
              </a:rPr>
              <a:t>“Ben”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“Rishabh”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449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86679"/>
              </p:ext>
            </p:extLst>
          </p:nvPr>
        </p:nvGraphicFramePr>
        <p:xfrm>
          <a:off x="813888" y="2491877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 Singh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Singh,</a:t>
                      </a:r>
                      <a:r>
                        <a:rPr lang="en-US" sz="2400" baseline="0" dirty="0" smtClean="0"/>
                        <a:t>   Rishabh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</a:t>
                      </a:r>
                      <a:r>
                        <a:rPr lang="en-US" sz="2400" baseline="0" dirty="0" smtClean="0"/>
                        <a:t> Zorn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Zorn,</a:t>
                      </a:r>
                      <a:r>
                        <a:rPr lang="en-US" sz="2400" baseline="0" dirty="0" smtClean="0"/>
                        <a:t>   Ben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2</a:t>
            </a:r>
            <a:r>
              <a:rPr lang="en-US" sz="2400" baseline="30000" dirty="0" smtClean="0">
                <a:solidFill>
                  <a:srgbClr val="CC00CC"/>
                </a:solidFill>
              </a:rPr>
              <a:t>nd</a:t>
            </a:r>
            <a:r>
              <a:rPr lang="en-US" sz="2400" dirty="0" smtClean="0"/>
              <a:t> Word + </a:t>
            </a:r>
            <a:r>
              <a:rPr lang="en-US" sz="2400" dirty="0" smtClean="0">
                <a:solidFill>
                  <a:srgbClr val="CC00CC"/>
                </a:solidFill>
              </a:rPr>
              <a:t>“,    ‘’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“Singh,     Rishabh”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243" y="5146371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Fewer larger </a:t>
            </a:r>
            <a:r>
              <a:rPr lang="en-US" sz="2400" dirty="0">
                <a:solidFill>
                  <a:srgbClr val="C00000"/>
                </a:solidFill>
              </a:rPr>
              <a:t>constants vs. </a:t>
            </a:r>
            <a:r>
              <a:rPr lang="en-US" sz="2400" dirty="0" smtClean="0">
                <a:solidFill>
                  <a:srgbClr val="C00000"/>
                </a:solidFill>
              </a:rPr>
              <a:t>More smaller constants?</a:t>
            </a:r>
          </a:p>
          <a:p>
            <a:pPr lvl="1"/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Associate </a:t>
            </a:r>
            <a:r>
              <a:rPr lang="en-US" sz="2400" dirty="0">
                <a:solidFill>
                  <a:schemeClr val="accent6"/>
                </a:solidFill>
              </a:rPr>
              <a:t>numeric weights with constants.</a:t>
            </a:r>
          </a:p>
        </p:txBody>
      </p:sp>
    </p:spTree>
    <p:extLst>
      <p:ext uri="{BB962C8B-B14F-4D97-AF65-F5344CB8AC3E}">
        <p14:creationId xmlns:p14="http://schemas.microsoft.com/office/powerpoint/2010/main" val="2029491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</a:rPr>
              <a:t>Same number of same-sized </a:t>
            </a:r>
            <a:r>
              <a:rPr lang="en-US" sz="2400" dirty="0" smtClean="0">
                <a:solidFill>
                  <a:srgbClr val="C00000"/>
                </a:solidFill>
              </a:rPr>
              <a:t>constants?</a:t>
            </a:r>
            <a:endParaRPr lang="en-US" sz="2400" dirty="0">
              <a:solidFill>
                <a:srgbClr val="C00000"/>
              </a:solidFill>
            </a:endParaRPr>
          </a:p>
          <a:p>
            <a:pPr lvl="0" algn="ctr">
              <a:spcBef>
                <a:spcPts val="0"/>
              </a:spcBef>
            </a:pPr>
            <a:endParaRPr lang="en-US" sz="2400" u="sng" dirty="0" smtClean="0">
              <a:solidFill>
                <a:srgbClr val="0066FF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r>
              <a:rPr lang="en-US" sz="2400" dirty="0">
                <a:solidFill>
                  <a:schemeClr val="accent6"/>
                </a:solidFill>
              </a:rPr>
              <a:t>Examine </a:t>
            </a:r>
            <a:r>
              <a:rPr lang="en-US" sz="2400" dirty="0" smtClean="0">
                <a:solidFill>
                  <a:schemeClr val="accent6"/>
                </a:solidFill>
              </a:rPr>
              <a:t>data features (in </a:t>
            </a:r>
            <a:r>
              <a:rPr lang="en-US" sz="2400" dirty="0">
                <a:solidFill>
                  <a:schemeClr val="accent6"/>
                </a:solidFill>
              </a:rPr>
              <a:t>addition to </a:t>
            </a:r>
            <a:r>
              <a:rPr lang="en-US" sz="2400" dirty="0" smtClean="0">
                <a:solidFill>
                  <a:schemeClr val="accent6"/>
                </a:solidFill>
              </a:rPr>
              <a:t>program features)</a:t>
            </a:r>
            <a:endParaRPr lang="en-US" sz="2400" dirty="0">
              <a:solidFill>
                <a:schemeClr val="accent6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Missing page numbers, 1993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64-67, 1995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1995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end</a:t>
            </a:r>
          </a:p>
        </p:txBody>
      </p:sp>
    </p:spTree>
    <p:extLst>
      <p:ext uri="{BB962C8B-B14F-4D97-AF65-F5344CB8AC3E}">
        <p14:creationId xmlns:p14="http://schemas.microsoft.com/office/powerpoint/2010/main" val="3070294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based ranking scheme</a:t>
            </a:r>
            <a:endParaRPr lang="en-US" dirty="0"/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159455" y="1022636"/>
            <a:ext cx="7792239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Rank score of a program: </a:t>
            </a:r>
            <a:r>
              <a:rPr lang="en-US" dirty="0" smtClean="0">
                <a:solidFill>
                  <a:schemeClr val="accent2"/>
                </a:solidFill>
              </a:rPr>
              <a:t>Weighted combination of various features.</a:t>
            </a:r>
          </a:p>
          <a:p>
            <a:r>
              <a:rPr lang="en-US" dirty="0" smtClean="0"/>
              <a:t>Weights are learned using machine learning.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Program features</a:t>
            </a:r>
          </a:p>
          <a:p>
            <a:r>
              <a:rPr lang="en-US" sz="2200" dirty="0" smtClean="0"/>
              <a:t>Number of constants</a:t>
            </a:r>
          </a:p>
          <a:p>
            <a:r>
              <a:rPr lang="en-US" sz="2200" dirty="0" smtClean="0"/>
              <a:t>Size of constants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Features over user data: </a:t>
            </a:r>
            <a:r>
              <a:rPr lang="en-US" sz="2200" dirty="0" smtClean="0"/>
              <a:t>Similarity of generated output (or even intermediate values) over various user inputs</a:t>
            </a:r>
          </a:p>
          <a:p>
            <a:r>
              <a:rPr lang="en-US" sz="2200" dirty="0" err="1" smtClean="0"/>
              <a:t>IsYear</a:t>
            </a:r>
            <a:r>
              <a:rPr lang="en-US" sz="2200" dirty="0" smtClean="0"/>
              <a:t>, Numeric Deviation, Number of characters</a:t>
            </a:r>
          </a:p>
          <a:p>
            <a:r>
              <a:rPr lang="en-US" sz="2200" dirty="0" err="1" smtClean="0"/>
              <a:t>IsPersonName</a:t>
            </a:r>
            <a:endParaRPr lang="en-US" sz="2200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3790" y="6101081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[</a:t>
            </a:r>
            <a:r>
              <a:rPr lang="en-US" dirty="0" smtClean="0">
                <a:solidFill>
                  <a:srgbClr val="C00000"/>
                </a:solidFill>
              </a:rPr>
              <a:t>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860753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1600" y="2340900"/>
            <a:ext cx="90424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200" i="1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Gulwani; 2016; In</a:t>
            </a:r>
            <a:r>
              <a:rPr lang="en-US" sz="18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1800" i="1" dirty="0" smtClean="0">
                <a:solidFill>
                  <a:srgbClr val="C00000"/>
                </a:solidFill>
              </a:rPr>
              <a:t>Verification and Synthesis of Correct and Secure Systems</a:t>
            </a:r>
            <a:r>
              <a:rPr lang="en-US" sz="1800" dirty="0">
                <a:solidFill>
                  <a:srgbClr val="C00000"/>
                </a:solidFill>
              </a:rPr>
              <a:t>;</a:t>
            </a:r>
            <a:r>
              <a:rPr lang="en-US" sz="1800" dirty="0" smtClean="0">
                <a:solidFill>
                  <a:srgbClr val="C00000"/>
                </a:solidFill>
              </a:rPr>
              <a:t> IOS Press</a:t>
            </a:r>
            <a:endParaRPr lang="en-US" sz="1800" dirty="0" smtClean="0">
              <a:solidFill>
                <a:srgbClr val="C00000"/>
              </a:solidFill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830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</a:t>
            </a:r>
            <a:r>
              <a:rPr lang="en-US" dirty="0" err="1" smtClean="0"/>
              <a:t>fall-back</a:t>
            </a:r>
            <a:r>
              <a:rPr lang="en-US" dirty="0" smtClean="0"/>
              <a:t> mechanism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33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 is an integral part of PBE</a:t>
            </a:r>
          </a:p>
          <a:p>
            <a:pPr lvl="1"/>
            <a:r>
              <a:rPr lang="en-US" dirty="0" smtClean="0"/>
              <a:t>Ranking (ML)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User interaction models (HCI)</a:t>
            </a:r>
          </a:p>
          <a:p>
            <a:endParaRPr lang="en-US" dirty="0"/>
          </a:p>
          <a:p>
            <a:r>
              <a:rPr lang="en-US" dirty="0" smtClean="0"/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72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sz="21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UIST 2015] Mayer, Soares, Grechkin, Le, Marron, Polozov, Singh, Zorn, Gulwani</a:t>
            </a:r>
            <a:endParaRPr lang="en-US" sz="2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65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689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 is an integral part of PBE</a:t>
            </a:r>
          </a:p>
          <a:p>
            <a:pPr lvl="1"/>
            <a:r>
              <a:rPr lang="en-US" dirty="0" smtClean="0"/>
              <a:t>Ranking (ML)</a:t>
            </a:r>
          </a:p>
          <a:p>
            <a:pPr lvl="1"/>
            <a:r>
              <a:rPr lang="en-US" dirty="0" smtClean="0"/>
              <a:t>User interaction models (HCI)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1838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52243" y="981791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53825" y="2178022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350889" y="2593521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006503" y="2593519"/>
            <a:ext cx="801354" cy="40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25" y="1021497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0499" y="3550227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8284" y="4847162"/>
            <a:ext cx="833660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Designing efficient search strategy.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321705" y="3712262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72290" y="3325014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7857" y="2362686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697" y="2220445"/>
            <a:ext cx="24180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 Programs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258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1" y="1143000"/>
            <a:ext cx="8909941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Key Ideas</a:t>
            </a:r>
          </a:p>
          <a:p>
            <a:pPr marL="400050"/>
            <a:r>
              <a:rPr lang="en-US" dirty="0" smtClean="0"/>
              <a:t>Restrict search to an appropriately designed domain-specific language (DSL) specified as a grammar.</a:t>
            </a:r>
            <a:endParaRPr lang="en-US" dirty="0"/>
          </a:p>
          <a:p>
            <a:pPr lvl="1"/>
            <a:r>
              <a:rPr lang="en-US" dirty="0"/>
              <a:t>Expressive enough to cover wide range of tasks</a:t>
            </a:r>
          </a:p>
          <a:p>
            <a:pPr lvl="1"/>
            <a:r>
              <a:rPr lang="en-US" dirty="0"/>
              <a:t>Restricted enough to enable efficient </a:t>
            </a:r>
            <a:r>
              <a:rPr lang="en-US" dirty="0" smtClean="0"/>
              <a:t>search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271" y="1904976"/>
            <a:ext cx="2438740" cy="24387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38" y="5929525"/>
            <a:ext cx="9054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“Spreadsheet Data Manipulation using Examples”                     [CACM 2012 Research Highlights] Gulwani, Harris, Singh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74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896619"/>
                <a:ext cx="7772400" cy="5642715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𝑇𝑢𝑝𝑙𝑒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T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if-then-else</a:t>
                </a:r>
                <a:r>
                  <a:rPr lang="en-US" dirty="0" smtClean="0"/>
                  <a:t>(B,C,T)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|  C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condition-free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C :=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|  A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a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tomic expression </a:t>
                </a:r>
                <a:r>
                  <a:rPr lang="en-US" dirty="0" smtClean="0"/>
                  <a:t>A :=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| </a:t>
                </a:r>
                <a:r>
                  <a:rPr lang="en-US" dirty="0" err="1" smtClean="0"/>
                  <a:t>ConstantString</a:t>
                </a: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i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nput string </a:t>
                </a:r>
                <a:r>
                  <a:rPr lang="en-US" dirty="0" smtClean="0"/>
                  <a:t>X := 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| x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| … </a:t>
                </a: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position </a:t>
                </a:r>
                <a:r>
                  <a:rPr lang="en-US" dirty="0">
                    <a:solidFill>
                      <a:srgbClr val="0070C0"/>
                    </a:solidFill>
                  </a:rPr>
                  <a:t>expression </a:t>
                </a:r>
                <a:r>
                  <a:rPr lang="en-US" dirty="0" smtClean="0"/>
                  <a:t>P </a:t>
                </a:r>
                <a:r>
                  <a:rPr lang="en-US" dirty="0"/>
                  <a:t>:= </a:t>
                </a:r>
                <a:r>
                  <a:rPr lang="en-US" dirty="0" smtClean="0"/>
                  <a:t>…</a:t>
                </a: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B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oolean expression </a:t>
                </a:r>
                <a:r>
                  <a:rPr lang="en-US" dirty="0" smtClean="0"/>
                  <a:t>B := …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896619"/>
                <a:ext cx="7772400" cy="5642715"/>
              </a:xfrm>
              <a:blipFill>
                <a:blip r:embed="rId2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FlashFill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0387" y="2773318"/>
            <a:ext cx="288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Concatenate</a:t>
            </a:r>
            <a:r>
              <a:rPr lang="en-US" sz="2400" dirty="0"/>
              <a:t>(A, C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92880" y="3896391"/>
            <a:ext cx="2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8000"/>
                </a:solidFill>
              </a:rPr>
              <a:t>SubStr</a:t>
            </a:r>
            <a:r>
              <a:rPr lang="en-US" sz="2400" dirty="0"/>
              <a:t>(X</a:t>
            </a:r>
            <a:r>
              <a:rPr lang="en-US" sz="2400" dirty="0" smtClean="0"/>
              <a:t>, P, P)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62423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Gulwani</a:t>
            </a:r>
          </a:p>
        </p:txBody>
      </p:sp>
    </p:spTree>
    <p:extLst>
      <p:ext uri="{BB962C8B-B14F-4D97-AF65-F5344CB8AC3E}">
        <p14:creationId xmlns:p14="http://schemas.microsoft.com/office/powerpoint/2010/main" val="4058843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expr </a:t>
                </a:r>
                <a:r>
                  <a:rPr lang="en-US" dirty="0"/>
                  <a:t>E</a:t>
                </a:r>
                <a:r>
                  <a:rPr lang="en-US" dirty="0" smtClean="0"/>
                  <a:t> :=</a:t>
                </a:r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Map</a:t>
                </a:r>
                <a:r>
                  <a:rPr lang="en-US" dirty="0" smtClean="0"/>
                  <a:t>(N,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S[z])</a:t>
                </a:r>
              </a:p>
              <a:p>
                <a:pPr marL="0" indent="0">
                  <a:buNone/>
                </a:pPr>
                <a:r>
                  <a:rPr lang="en-US" dirty="0" smtClean="0"/>
                  <a:t>	         | 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Merge</a:t>
                </a:r>
                <a:r>
                  <a:rPr lang="en-US" dirty="0" smtClean="0"/>
                  <a:t>(T</a:t>
                </a:r>
                <a:r>
                  <a:rPr lang="en-US" baseline="-25000" dirty="0" smtClean="0"/>
                  <a:t>1,</a:t>
                </a:r>
                <a:r>
                  <a:rPr lang="en-US" dirty="0" smtClean="0"/>
                  <a:t> T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some lines </a:t>
                </a:r>
                <a:r>
                  <a:rPr lang="en-US" dirty="0" smtClean="0"/>
                  <a:t>N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Filter</a:t>
                </a:r>
                <a:r>
                  <a:rPr lang="en-US" dirty="0" smtClean="0"/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F)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FilterByPosition</a:t>
                </a:r>
                <a:r>
                  <a:rPr lang="en-US" dirty="0" smtClean="0"/>
                  <a:t>(L, </a:t>
                </a:r>
                <a:r>
                  <a:rPr lang="en-US" dirty="0" err="1" smtClean="0"/>
                  <a:t>init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iter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line filter function </a:t>
                </a:r>
                <a:r>
                  <a:rPr lang="en-US" dirty="0" smtClean="0"/>
                  <a:t>F    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Contains</a:t>
                </a:r>
                <a:r>
                  <a:rPr lang="en-US" dirty="0" smtClean="0"/>
                  <a:t>(</a:t>
                </a:r>
                <a:r>
                  <a:rPr lang="en-US" dirty="0" err="1"/>
                  <a:t>z</a:t>
                </a:r>
                <a:r>
                  <a:rPr lang="en-US" dirty="0" err="1" smtClean="0"/>
                  <a:t>,r,K</a:t>
                </a:r>
                <a:r>
                  <a:rPr lang="en-US" dirty="0" smtClean="0"/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startsWith</a:t>
                </a:r>
                <a:r>
                  <a:rPr lang="en-US" dirty="0" smtClean="0"/>
                  <a:t>(</a:t>
                </a:r>
                <a:r>
                  <a:rPr lang="en-US" dirty="0" err="1"/>
                  <a:t>z</a:t>
                </a:r>
                <a:r>
                  <a:rPr lang="en-US" dirty="0" err="1" smtClean="0"/>
                  <a:t>,r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all </a:t>
                </a:r>
                <a:r>
                  <a:rPr lang="en-US" dirty="0">
                    <a:solidFill>
                      <a:srgbClr val="0070C0"/>
                    </a:solidFill>
                  </a:rPr>
                  <a:t>lines </a:t>
                </a:r>
                <a:r>
                  <a:rPr lang="en-US" dirty="0"/>
                  <a:t>L := </a:t>
                </a:r>
                <a:r>
                  <a:rPr lang="en-US" dirty="0">
                    <a:solidFill>
                      <a:srgbClr val="008000"/>
                    </a:solidFill>
                  </a:rPr>
                  <a:t>Split</a:t>
                </a:r>
                <a:r>
                  <a:rPr lang="en-US" dirty="0"/>
                  <a:t>(d,”\n”)</a:t>
                </a: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>
                <a:blip r:embed="rId2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199" y="5225176"/>
            <a:ext cx="3309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</a:rPr>
              <a:t>substr</a:t>
            </a:r>
            <a:r>
              <a:rPr lang="en-US" sz="2400" kern="0" dirty="0">
                <a:solidFill>
                  <a:srgbClr val="0070C0"/>
                </a:solidFill>
              </a:rPr>
              <a:t> expr </a:t>
            </a:r>
            <a:r>
              <a:rPr lang="en-US" sz="2400" kern="0" dirty="0" smtClean="0"/>
              <a:t>S[z]   :=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71040" y="3220752"/>
                <a:ext cx="437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| </a:t>
                </a:r>
                <a:r>
                  <a:rPr lang="en-US" sz="2400" dirty="0">
                    <a:solidFill>
                      <a:srgbClr val="008000"/>
                    </a:solidFill>
                  </a:rPr>
                  <a:t>Filter</a:t>
                </a:r>
                <a:r>
                  <a:rPr lang="en-US" sz="2400" dirty="0"/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2400" dirty="0"/>
                  <a:t>: </a:t>
                </a:r>
                <a:r>
                  <a:rPr lang="en-US" sz="2400" dirty="0" smtClean="0"/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</a:rPr>
                  <a:t>prevLine</a:t>
                </a:r>
                <a:r>
                  <a:rPr lang="en-US" sz="2400" dirty="0" smtClean="0"/>
                  <a:t>(y)])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040" y="3220752"/>
                <a:ext cx="4376147" cy="461665"/>
              </a:xfrm>
              <a:prstGeom prst="rect">
                <a:avLst/>
              </a:prstGeom>
              <a:blipFill>
                <a:blip r:embed="rId3"/>
                <a:stretch>
                  <a:fillRect l="-2089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991848" y="3771318"/>
            <a:ext cx="78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[z]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293733" y="2352104"/>
            <a:ext cx="7100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[z])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170388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</p:spPr>
            <p:txBody>
              <a:bodyPr/>
              <a:lstStyle/>
              <a:p>
                <a:pPr marL="57150" indent="0">
                  <a:buNone/>
                </a:pPr>
                <a:r>
                  <a:rPr lang="en-US" dirty="0" smtClean="0"/>
                  <a:t>Key Ideas</a:t>
                </a:r>
              </a:p>
              <a:p>
                <a:pPr marL="400050"/>
                <a:r>
                  <a:rPr lang="en-US" dirty="0" smtClean="0"/>
                  <a:t>Restrict search to an appropriately designed domain-specific language (DSL) specified as a grammar.</a:t>
                </a:r>
                <a:endParaRPr lang="en-US" dirty="0"/>
              </a:p>
              <a:p>
                <a:pPr lvl="1"/>
                <a:r>
                  <a:rPr lang="en-US" dirty="0"/>
                  <a:t>Expressive enough to cover wide range of tasks</a:t>
                </a:r>
              </a:p>
              <a:p>
                <a:pPr lvl="1"/>
                <a:r>
                  <a:rPr lang="en-US" dirty="0"/>
                  <a:t>Restricted enough to enable efficient search</a:t>
                </a:r>
              </a:p>
              <a:p>
                <a:pPr marL="400050"/>
                <a:endParaRPr lang="en-US" dirty="0" smtClean="0"/>
              </a:p>
              <a:p>
                <a:pPr marL="400050"/>
                <a:r>
                  <a:rPr lang="en-US" dirty="0" smtClean="0"/>
                  <a:t>Specialize the search algorithm to the DSL.</a:t>
                </a:r>
              </a:p>
              <a:p>
                <a:pPr marL="800100" lvl="1"/>
                <a:r>
                  <a:rPr lang="en-US" dirty="0" smtClean="0"/>
                  <a:t>Leverage semantic properties of DSL operators.</a:t>
                </a:r>
              </a:p>
              <a:p>
                <a:pPr marL="800100" lvl="1"/>
                <a:r>
                  <a:rPr lang="en-US" dirty="0" smtClean="0"/>
                  <a:t>Deductive search that leverages divide-and-conquer method</a:t>
                </a:r>
              </a:p>
              <a:p>
                <a:pPr marL="1200150" lvl="2"/>
                <a:r>
                  <a:rPr lang="en-US" dirty="0" smtClean="0"/>
                  <a:t>“synthesize </a:t>
                </a:r>
                <a:r>
                  <a:rPr lang="en-US" dirty="0"/>
                  <a:t>expr of type e that 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” is reduced to </a:t>
                </a:r>
                <a:r>
                  <a:rPr lang="en-US" dirty="0" smtClean="0"/>
                  <a:t>simpler </a:t>
                </a:r>
                <a:r>
                  <a:rPr lang="en-US" dirty="0"/>
                  <a:t>problems (over </a:t>
                </a:r>
                <a:r>
                  <a:rPr lang="en-US" dirty="0" smtClean="0"/>
                  <a:t>sub-expr </a:t>
                </a:r>
                <a:r>
                  <a:rPr lang="en-US" dirty="0"/>
                  <a:t>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).</a:t>
                </a:r>
              </a:p>
              <a:p>
                <a:pPr marL="800100" lvl="1"/>
                <a:endParaRPr lang="en-US" dirty="0" smtClean="0"/>
              </a:p>
              <a:p>
                <a:pPr marL="400050"/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1" y="1143000"/>
                <a:ext cx="8909941" cy="5029200"/>
              </a:xfrm>
              <a:blipFill>
                <a:blip r:embed="rId2"/>
                <a:stretch>
                  <a:fillRect l="-821" t="-970" r="-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2: Efficient search strategy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271" y="1904976"/>
            <a:ext cx="2438740" cy="24387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38" y="5929525"/>
            <a:ext cx="90540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“Spreadsheet Data Manipulation using Examples”                     [CACM 2012 Research Highlights] Gulwani, Harris, Singh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731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 is an integral part of PBE</a:t>
            </a:r>
          </a:p>
          <a:p>
            <a:pPr lvl="1"/>
            <a:r>
              <a:rPr lang="en-US" dirty="0" smtClean="0"/>
              <a:t>Ranking (ML)</a:t>
            </a:r>
          </a:p>
          <a:p>
            <a:pPr lvl="1"/>
            <a:r>
              <a:rPr lang="en-US" dirty="0" smtClean="0"/>
              <a:t>User interaction models (HCI)</a:t>
            </a:r>
          </a:p>
          <a:p>
            <a:endParaRPr lang="en-US" dirty="0"/>
          </a:p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Domain-specific language</a:t>
            </a:r>
          </a:p>
          <a:p>
            <a:pPr lvl="1"/>
            <a:r>
              <a:rPr lang="en-US" dirty="0" smtClean="0"/>
              <a:t>Divide-and-conquer based deductive search paradigm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44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list of strings </a:t>
                </a:r>
                <a:r>
                  <a:rPr lang="en-US" dirty="0" smtClean="0"/>
                  <a:t>T := Map(L, S)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substring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S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2"/>
                    </a:solidFill>
                  </a:rPr>
                  <a:t>l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ist of lines</a:t>
                </a:r>
                <a:r>
                  <a:rPr lang="en-US" dirty="0" smtClean="0"/>
                  <a:t> </a:t>
                </a:r>
                <a:r>
                  <a:rPr lang="en-US" dirty="0"/>
                  <a:t>L := Filter(Split(d,”\n</a:t>
                </a:r>
                <a:r>
                  <a:rPr lang="en-US" dirty="0" smtClean="0"/>
                  <a:t>”), B)</a:t>
                </a: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chemeClr val="accent2"/>
                    </a:solidFill>
                  </a:rPr>
                  <a:t>boolean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err="1" smtClean="0">
                    <a:solidFill>
                      <a:schemeClr val="accent2"/>
                    </a:solidFill>
                  </a:rPr>
                  <a:t>fn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 smtClean="0"/>
                  <a:t>B :=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y: …        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63687" y="950591"/>
                <a:ext cx="6561783" cy="1681095"/>
              </a:xfrm>
              <a:blipFill rotWithShape="0">
                <a:blip r:embed="rId2"/>
                <a:stretch>
                  <a:fillRect l="-1487" t="-2899" b="-137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546038" y="3560031"/>
            <a:ext cx="2603271" cy="78648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630139" y="3555501"/>
            <a:ext cx="2629279" cy="7943385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>
            <a:grpSpLocks noChangeAspect="1"/>
          </p:cNvGrpSpPr>
          <p:nvPr/>
        </p:nvGrpSpPr>
        <p:grpSpPr>
          <a:xfrm>
            <a:off x="6677774" y="3692552"/>
            <a:ext cx="2149187" cy="1197499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741830"/>
                  <a:ext cx="321013" cy="400110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60786" y="2834484"/>
            <a:ext cx="37313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26296" y="2811928"/>
            <a:ext cx="313821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L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83654" y="2797222"/>
            <a:ext cx="27418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S</a:t>
            </a:r>
            <a:endParaRPr lang="en-US" sz="2400" dirty="0" smtClean="0"/>
          </a:p>
        </p:txBody>
      </p:sp>
      <p:sp>
        <p:nvSpPr>
          <p:cNvPr id="28" name="Right Arrow 27"/>
          <p:cNvSpPr/>
          <p:nvPr/>
        </p:nvSpPr>
        <p:spPr bwMode="auto">
          <a:xfrm>
            <a:off x="2920866" y="2937232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76" y="2751055"/>
                <a:ext cx="693988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408653" y="2704889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 flipH="1">
            <a:off x="-33793" y="1578321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FlashExtract</a:t>
            </a:r>
            <a:r>
              <a:rPr lang="en-US" sz="2400" dirty="0" smtClean="0">
                <a:solidFill>
                  <a:srgbClr val="CC00CC"/>
                </a:solidFill>
              </a:rPr>
              <a:t> DSL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39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28" grpId="0" animBg="1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444112"/>
            <a:ext cx="2031809" cy="39184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6366" y="1237126"/>
            <a:ext cx="5608983" cy="9907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substring expr </a:t>
            </a:r>
            <a:r>
              <a:rPr lang="en-US" dirty="0" smtClean="0"/>
              <a:t>E := </a:t>
            </a:r>
            <a:r>
              <a:rPr lang="en-US" dirty="0" err="1" smtClean="0"/>
              <a:t>SubStr</a:t>
            </a:r>
            <a:r>
              <a:rPr lang="en-US" dirty="0" smtClean="0"/>
              <a:t>(y, 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accent2"/>
                </a:solidFill>
              </a:rPr>
              <a:t>osition expr </a:t>
            </a:r>
            <a:r>
              <a:rPr lang="en-US" dirty="0" smtClean="0"/>
              <a:t>P := K | </a:t>
            </a:r>
            <a:r>
              <a:rPr lang="en-US" dirty="0" err="1" smtClean="0"/>
              <a:t>Pos</a:t>
            </a:r>
            <a:r>
              <a:rPr lang="en-US" dirty="0" smtClean="0"/>
              <a:t>(y, 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K)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921510" y="4373932"/>
            <a:ext cx="2523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V="1">
            <a:off x="3961112" y="4670776"/>
            <a:ext cx="0" cy="350196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752570" y="4373932"/>
            <a:ext cx="2481133" cy="58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Redmond, WA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8103271" y="4677835"/>
            <a:ext cx="5062" cy="343137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endParaRPr lang="en-US" sz="2400" dirty="0" smtClean="0">
              <a:solidFill>
                <a:schemeClr val="accent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128" y="3457888"/>
            <a:ext cx="2223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Spec for </a:t>
            </a:r>
            <a:r>
              <a:rPr lang="en-US" sz="2400" dirty="0">
                <a:solidFill>
                  <a:schemeClr val="accent2"/>
                </a:solidFill>
              </a:rPr>
              <a:t>E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51171" y="4448613"/>
            <a:ext cx="1936437" cy="38734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116513" y="1430682"/>
            <a:ext cx="279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C00CC"/>
                </a:solidFill>
              </a:rPr>
              <a:t>SubStr</a:t>
            </a:r>
            <a:r>
              <a:rPr lang="en-US" sz="2400" dirty="0" smtClean="0">
                <a:solidFill>
                  <a:srgbClr val="CC00CC"/>
                </a:solidFill>
              </a:rPr>
              <a:t> grammar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931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5" grpId="0"/>
      <p:bldP spid="36" grpId="0"/>
      <p:bldP spid="37" grpId="0"/>
      <p:bldP spid="4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52243" y="981791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53825" y="2178022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350889" y="2593521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006503" y="2593519"/>
            <a:ext cx="801354" cy="40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25" y="1021497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0499" y="3550227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98283" y="4847162"/>
            <a:ext cx="8917493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</a:pPr>
            <a:endParaRPr lang="en-US" sz="7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Designing efficient search strategy.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Challenge 3: Lowering the barrier to design &amp; development. 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2321705" y="3712262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72290" y="3325014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7857" y="2362686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697" y="2220445"/>
            <a:ext cx="24180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 Programs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16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40" y="982227"/>
            <a:ext cx="9457405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Developing a domain-specific robust search method </a:t>
            </a:r>
            <a:r>
              <a:rPr lang="en-US" dirty="0"/>
              <a:t>is </a:t>
            </a:r>
            <a:r>
              <a:rPr lang="en-US" dirty="0" smtClean="0"/>
              <a:t>costly:</a:t>
            </a:r>
          </a:p>
          <a:p>
            <a:pPr marL="400050"/>
            <a:r>
              <a:rPr lang="en-US" sz="2200" dirty="0" smtClean="0"/>
              <a:t>Requires domain-specific algorithmic </a:t>
            </a:r>
            <a:r>
              <a:rPr lang="en-US" sz="2200" dirty="0"/>
              <a:t>insights. </a:t>
            </a:r>
          </a:p>
          <a:p>
            <a:pPr marL="400050"/>
            <a:r>
              <a:rPr lang="en-US" sz="2200" dirty="0"/>
              <a:t>Robust implementation requires </a:t>
            </a:r>
            <a:r>
              <a:rPr lang="en-US" sz="2200" dirty="0" smtClean="0"/>
              <a:t>good engineering.</a:t>
            </a:r>
            <a:endParaRPr lang="en-US" sz="2200" dirty="0"/>
          </a:p>
          <a:p>
            <a:pPr marL="400050"/>
            <a:r>
              <a:rPr lang="en-US" sz="2200" dirty="0"/>
              <a:t>DSL extensions/modifications are not easy</a:t>
            </a:r>
            <a:r>
              <a:rPr lang="en-US" sz="2200" dirty="0" smtClean="0"/>
              <a:t>.</a:t>
            </a:r>
            <a:endParaRPr lang="en-US" sz="2200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9900"/>
                </a:solidFill>
              </a:rPr>
              <a:t>Key Ideas: </a:t>
            </a:r>
            <a:endParaRPr lang="en-US" dirty="0" smtClean="0"/>
          </a:p>
          <a:p>
            <a:endParaRPr lang="en-US" sz="500" dirty="0" smtClean="0"/>
          </a:p>
          <a:p>
            <a:r>
              <a:rPr lang="en-US" dirty="0" smtClean="0"/>
              <a:t>PBE algorithms employ a divide </a:t>
            </a:r>
            <a:r>
              <a:rPr lang="en-US" dirty="0"/>
              <a:t>and conquer </a:t>
            </a:r>
            <a:r>
              <a:rPr lang="en-US" dirty="0" smtClean="0"/>
              <a:t>strategy, where synthesis </a:t>
            </a:r>
            <a:r>
              <a:rPr lang="en-US" dirty="0"/>
              <a:t>problem for an expression F(e1,e2) is reduced to synthesis problems for sub-expressions e1 and e2.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The divide-and-conquer strategy can be refactored out</a:t>
            </a:r>
            <a:r>
              <a:rPr lang="en-US" dirty="0" smtClean="0">
                <a:solidFill>
                  <a:srgbClr val="009900"/>
                </a:solidFill>
              </a:rPr>
              <a:t>.</a:t>
            </a:r>
            <a:endParaRPr lang="en-US" sz="1500" dirty="0"/>
          </a:p>
          <a:p>
            <a:endParaRPr lang="en-US" sz="500" dirty="0" smtClean="0"/>
          </a:p>
          <a:p>
            <a:r>
              <a:rPr lang="en-US" dirty="0" smtClean="0"/>
              <a:t>Reduction </a:t>
            </a:r>
            <a:r>
              <a:rPr lang="en-US" dirty="0"/>
              <a:t>depends on the logical properties of operator F.</a:t>
            </a:r>
          </a:p>
          <a:p>
            <a:pPr lvl="1"/>
            <a:r>
              <a:rPr lang="en-US" dirty="0">
                <a:solidFill>
                  <a:srgbClr val="009900"/>
                </a:solidFill>
              </a:rPr>
              <a:t>Operator properties can be captured in a modular manner for reuse inside other DSLs.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3: Lowering the barrier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38" y="6018425"/>
            <a:ext cx="90540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C00000"/>
                </a:solidFill>
              </a:rPr>
              <a:t>“</a:t>
            </a:r>
            <a:r>
              <a:rPr lang="en-US" sz="2400" i="1" dirty="0" err="1">
                <a:solidFill>
                  <a:srgbClr val="C00000"/>
                </a:solidFill>
              </a:rPr>
              <a:t>FlashMeta</a:t>
            </a:r>
            <a:r>
              <a:rPr lang="en-US" sz="2400" i="1" dirty="0">
                <a:solidFill>
                  <a:srgbClr val="C00000"/>
                </a:solidFill>
              </a:rPr>
              <a:t>: A Framework for Inductive Program Synthesis</a:t>
            </a:r>
            <a:r>
              <a:rPr lang="en-US" sz="2200" dirty="0" smtClean="0">
                <a:solidFill>
                  <a:srgbClr val="C00000"/>
                </a:solidFill>
              </a:rPr>
              <a:t>”                     [OOPSLA 2015] Polozov, Gulwani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1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by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3" y="2414660"/>
            <a:ext cx="2138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 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57716" y="4930676"/>
            <a:ext cx="8630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Challenge 2: </a:t>
            </a:r>
            <a:r>
              <a:rPr lang="en-US" sz="2400" dirty="0" smtClean="0"/>
              <a:t>Designing efficient </a:t>
            </a:r>
            <a:r>
              <a:rPr lang="en-US" sz="2400" dirty="0"/>
              <a:t>search </a:t>
            </a:r>
            <a:r>
              <a:rPr lang="en-US" sz="2400" dirty="0" smtClean="0"/>
              <a:t>strategy.</a:t>
            </a:r>
          </a:p>
          <a:p>
            <a:r>
              <a:rPr lang="en-US" sz="2400" dirty="0" smtClean="0"/>
              <a:t>Challenge 3: Lowering the barrier to design &amp; development.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83000" y="4572000"/>
            <a:ext cx="88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DSL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4000500" y="4146343"/>
            <a:ext cx="12700" cy="425657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2321705" y="3712262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272290" y="3325014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75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 smtClean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             [denoted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]</a:t>
                </a:r>
              </a:p>
              <a:p>
                <a:pPr marL="0" indent="0">
                  <a:buNone/>
                </a:pPr>
                <a:endParaRPr lang="en-US" sz="1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</a:t>
                </a:r>
                <a:r>
                  <a:rPr lang="en-US" dirty="0" smtClean="0"/>
                  <a:t>(top-level) expression </a:t>
                </a:r>
                <a:r>
                  <a:rPr lang="en-US" dirty="0"/>
                  <a:t>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</a:t>
                </a:r>
                <a:r>
                  <a:rPr lang="en-US" dirty="0" smtClean="0"/>
                  <a:t>inductive specification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Examples: </a:t>
                </a:r>
                <a:r>
                  <a:rPr lang="en-US" dirty="0" smtClean="0"/>
                  <a:t>Conjunction of (input state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 smtClean="0"/>
                  <a:t>output value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               [denoted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⇝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b="0" dirty="0" smtClean="0"/>
                  <a:t>]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Inductive Spec: </a:t>
                </a:r>
                <a:r>
                  <a:rPr lang="en-US" dirty="0" smtClean="0"/>
                  <a:t>Conjunction </a:t>
                </a:r>
                <a:r>
                  <a:rPr lang="en-US" dirty="0"/>
                  <a:t>of (input state, output </a:t>
                </a:r>
                <a:r>
                  <a:rPr lang="en-US" dirty="0" smtClean="0">
                    <a:solidFill>
                      <a:srgbClr val="CC00CC"/>
                    </a:solidFill>
                  </a:rPr>
                  <a:t>property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dirty="0" smtClean="0"/>
                  <a:t>Output </a:t>
                </a:r>
                <a:r>
                  <a:rPr lang="en-US" dirty="0"/>
                  <a:t>properties are easier to specify </a:t>
                </a:r>
                <a:r>
                  <a:rPr lang="en-US" dirty="0" smtClean="0"/>
                  <a:t>intent!</a:t>
                </a:r>
                <a:endParaRPr lang="en-US" dirty="0"/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 rotWithShape="0">
                <a:blip r:embed="rId2"/>
                <a:stretch>
                  <a:fillRect l="-1088" t="-786" r="-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9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/>
              <a:t>Elements belonging to 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  <a:endParaRPr lang="en-US" dirty="0"/>
          </a:p>
          <a:p>
            <a:r>
              <a:rPr lang="en-US" dirty="0"/>
              <a:t>Elements </a:t>
            </a:r>
            <a:r>
              <a:rPr lang="en-US" dirty="0" smtClean="0"/>
              <a:t>not belonging </a:t>
            </a:r>
            <a:r>
              <a:rPr lang="en-US" dirty="0"/>
              <a:t>to the output list</a:t>
            </a:r>
          </a:p>
          <a:p>
            <a:r>
              <a:rPr lang="en-US" dirty="0" smtClean="0"/>
              <a:t>Contiguous subsequence of the output list</a:t>
            </a:r>
          </a:p>
          <a:p>
            <a:r>
              <a:rPr lang="en-US" dirty="0" smtClean="0"/>
              <a:t>Prefix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198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/>
              <a:t>Prefix of the output table (</a:t>
            </a:r>
            <a:r>
              <a:rPr lang="en-US" dirty="0" err="1" smtClean="0"/>
              <a:t>seq</a:t>
            </a:r>
            <a:r>
              <a:rPr lang="en-US" dirty="0" smtClean="0"/>
              <a:t> of records)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do not require explicit (magenta) record boundaries in which case the spec is:</a:t>
            </a:r>
          </a:p>
          <a:p>
            <a:r>
              <a:rPr lang="en-US" dirty="0" smtClean="0"/>
              <a:t>Prefixes of projections of the output 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88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Strategy: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divide-and-conquer</a:t>
                </a:r>
                <a:r>
                  <a:rPr lang="en-US" dirty="0" smtClean="0"/>
                  <a:t> style decomposition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361" y="1016000"/>
                <a:ext cx="8815291" cy="5435600"/>
              </a:xfrm>
              <a:blipFill>
                <a:blip r:embed="rId2"/>
                <a:stretch>
                  <a:fillRect l="-1383" t="-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423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1016000"/>
                <a:ext cx="9347200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Set of expr of kind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]</a:t>
                </a: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example-based inductive specification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/>
                  <a:t>Methodology: </a:t>
                </a:r>
                <a:r>
                  <a:rPr lang="en-US" dirty="0" smtClean="0"/>
                  <a:t>Based on </a:t>
                </a:r>
                <a:r>
                  <a:rPr lang="en-US" dirty="0" smtClean="0">
                    <a:solidFill>
                      <a:schemeClr val="accent6"/>
                    </a:solidFill>
                  </a:rPr>
                  <a:t>divide-and-conquer </a:t>
                </a:r>
                <a:r>
                  <a:rPr lang="en-US" dirty="0" smtClean="0"/>
                  <a:t>style decomposition.</a:t>
                </a:r>
                <a:endParaRPr lang="en-US" dirty="0" smtClean="0">
                  <a:solidFill>
                    <a:schemeClr val="accent6"/>
                  </a:solidFill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 smtClean="0"/>
                  <a:t>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r>
                  <a:rPr lang="en-US" dirty="0" smtClean="0"/>
                  <a:t>Top-down (as opposed to bottom-up enumerative search).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16000"/>
                <a:ext cx="9347200" cy="5435600"/>
              </a:xfrm>
              <a:blipFill>
                <a:blip r:embed="rId2"/>
                <a:stretch>
                  <a:fillRect l="-1305" t="-786" r="-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832" y="5817704"/>
            <a:ext cx="904990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Key concepts in problem reduction: </a:t>
            </a:r>
            <a:r>
              <a:rPr lang="en-US" sz="2400" dirty="0">
                <a:solidFill>
                  <a:srgbClr val="C00000"/>
                </a:solidFill>
              </a:rPr>
              <a:t>VSAs</a:t>
            </a:r>
            <a:r>
              <a:rPr lang="en-US" sz="2400" dirty="0"/>
              <a:t> &amp; </a:t>
            </a:r>
            <a:r>
              <a:rPr lang="en-US" sz="2400" dirty="0">
                <a:solidFill>
                  <a:srgbClr val="C00000"/>
                </a:solidFill>
              </a:rPr>
              <a:t>Witness </a:t>
            </a:r>
            <a:r>
              <a:rPr lang="en-US" sz="2400" dirty="0" smtClean="0">
                <a:solidFill>
                  <a:srgbClr val="C00000"/>
                </a:solidFill>
              </a:rPr>
              <a:t>functions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01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</a:t>
            </a:r>
          </a:p>
          <a:p>
            <a:endParaRPr lang="en-US" dirty="0"/>
          </a:p>
          <a:p>
            <a:r>
              <a:rPr lang="en-US" dirty="0" smtClean="0"/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410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AST based succinct representation for a set of programs</a:t>
                </a:r>
              </a:p>
              <a:p>
                <a:endParaRPr lang="en-US" sz="1200" dirty="0"/>
              </a:p>
              <a:p>
                <a:pPr marL="0" indent="0">
                  <a:buNone/>
                </a:pPr>
                <a:r>
                  <a:rPr lang="en-US" dirty="0" smtClean="0"/>
                  <a:t>A graph with 3 kinds of nodes and a unique start node.     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Each node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 smtClean="0"/>
                  <a:t> represents a set of programs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Leaf node</a:t>
                </a:r>
                <a:r>
                  <a:rPr lang="en-US" dirty="0" smtClean="0"/>
                  <a:t>: labelled with a set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of program expressions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=</m:t>
                      </m:r>
                      <m:acc>
                        <m:accPr>
                          <m:chr m:val="̃"/>
                          <m:ctrlP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acc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 node (with k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)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dirty="0">
                    <a:solidFill>
                      <a:schemeClr val="accent2"/>
                    </a:solidFill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 dirty="0">
                        <a:solidFill>
                          <a:srgbClr val="009900"/>
                        </a:solidFill>
                        <a:latin typeface="Cambria Math" panose="02040503050406030204" pitchFamily="18" charset="0"/>
                      </a:rPr>
                      <m:t>∪…∪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/>
              </a:p>
              <a:p>
                <a:endParaRPr lang="en-US" sz="1200" dirty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Join node </a:t>
                </a:r>
                <a:r>
                  <a:rPr lang="en-US" dirty="0">
                    <a:solidFill>
                      <a:schemeClr val="accent2"/>
                    </a:solidFill>
                  </a:rPr>
                  <a:t>(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with </a:t>
                </a:r>
                <a:r>
                  <a:rPr lang="en-US" dirty="0">
                    <a:solidFill>
                      <a:schemeClr val="accent2"/>
                    </a:solidFill>
                  </a:rPr>
                  <a:t>k </a:t>
                </a:r>
                <a:r>
                  <a:rPr lang="en-US" dirty="0" smtClean="0">
                    <a:solidFill>
                      <a:schemeClr val="accent2"/>
                    </a:solidFill>
                  </a:rPr>
                  <a:t>ordered children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/>
                    </a:solidFill>
                  </a:rPr>
                  <a:t>): </a:t>
                </a:r>
                <a:r>
                  <a:rPr lang="en-US" dirty="0" smtClean="0"/>
                  <a:t>labelled with a k-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operator F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dirty="0" err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</m:e>
                      </m:d>
                      <m:sSub>
                        <m:sSubPr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 dirty="0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∈[</m:t>
                      </m:r>
                      <m:sSub>
                        <m:sSubPr>
                          <m:ctrlP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err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 dirty="0" smtClean="0">
                          <a:solidFill>
                            <a:srgbClr val="009900"/>
                          </a:solidFill>
                          <a:latin typeface="Cambria Math" panose="02040503050406030204" pitchFamily="18" charset="0"/>
                        </a:rPr>
                        <m:t>] }</m:t>
                      </m:r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146" y="1022232"/>
                <a:ext cx="8781688" cy="5671865"/>
              </a:xfrm>
              <a:blipFill rotWithShape="0">
                <a:blip r:embed="rId2"/>
                <a:stretch>
                  <a:fillRect l="-1388" t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Space Algebra (VSA)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77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</p:spPr>
            <p:txBody>
              <a:bodyPr/>
              <a:lstStyle/>
              <a:p>
                <a:endParaRPr lang="en-US" sz="150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Union: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endParaRPr lang="en-US" dirty="0" smtClean="0">
                  <a:solidFill>
                    <a:schemeClr val="accent2"/>
                  </a:solidFill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Intersect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VSA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lvl="1"/>
                <a:endParaRPr lang="en-US" sz="1500" b="0" dirty="0"/>
              </a:p>
              <a:p>
                <a:r>
                  <a:rPr lang="en-US" dirty="0" err="1" smtClean="0">
                    <a:solidFill>
                      <a:schemeClr val="accent2"/>
                    </a:solidFill>
                  </a:rPr>
                  <a:t>TopRank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Ranking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function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0" i="1" dirty="0" smtClean="0">
                    <a:latin typeface="Cambria Math" panose="02040503050406030204" pitchFamily="18" charset="0"/>
                  </a:rPr>
                  <a:t> </a:t>
                </a:r>
                <a:r>
                  <a:rPr lang="en-US" b="0" dirty="0" smtClean="0">
                    <a:latin typeface="Cambria Math" panose="02040503050406030204" pitchFamily="18" charset="0"/>
                  </a:rPr>
                  <a:t>Top-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b="0" dirty="0" smtClean="0">
                    <a:latin typeface="Cambria Math" panose="02040503050406030204" pitchFamily="18" charset="0"/>
                  </a:rPr>
                  <a:t> programs</a:t>
                </a:r>
              </a:p>
              <a:p>
                <a:endParaRPr lang="en-US" sz="1500" dirty="0">
                  <a:latin typeface="Cambria Math" panose="02040503050406030204" pitchFamily="18" charset="0"/>
                </a:endParaRPr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Cluster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State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lvl="1"/>
                <a:r>
                  <a:rPr lang="en-US" b="0" dirty="0" smtClean="0"/>
                  <a:t>The output is a smallest partitioning of the input VSA </a:t>
                </a:r>
                <a:r>
                  <a:rPr lang="en-US" b="0" dirty="0" err="1" smtClean="0"/>
                  <a:t>s.t.</a:t>
                </a:r>
                <a:r>
                  <a:rPr lang="en-US" b="0" dirty="0" smtClean="0"/>
                  <a:t> all programs in any output VSA produce the same output</a:t>
                </a:r>
                <a:r>
                  <a:rPr lang="en-US" dirty="0"/>
                  <a:t> </a:t>
                </a:r>
                <a:r>
                  <a:rPr lang="en-US" dirty="0" smtClean="0"/>
                  <a:t>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 smtClean="0"/>
                  <a:t>. </a:t>
                </a:r>
                <a:endParaRPr lang="en-US" b="0" dirty="0" smtClean="0"/>
              </a:p>
              <a:p>
                <a:pPr marL="457200" lvl="1" indent="0">
                  <a:buNone/>
                </a:pPr>
                <a:endParaRPr lang="en-US" sz="1500" b="0" dirty="0" smtClean="0"/>
              </a:p>
              <a:p>
                <a:r>
                  <a:rPr lang="en-US" dirty="0" smtClean="0">
                    <a:solidFill>
                      <a:schemeClr val="accent2"/>
                    </a:solidFill>
                  </a:rPr>
                  <a:t>Filter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Spec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 smtClean="0"/>
                  <a:t>Filter </a:t>
                </a:r>
                <a:r>
                  <a:rPr lang="en-US" dirty="0"/>
                  <a:t>the input VSA to the subset that </a:t>
                </a:r>
                <a:r>
                  <a:rPr lang="en-US" dirty="0" smtClean="0"/>
                  <a:t>satisfies spec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dirty="0"/>
              </a:p>
              <a:p>
                <a:pPr lvl="1"/>
                <a:endParaRPr lang="en-US" b="0" dirty="0" smtClean="0"/>
              </a:p>
              <a:p>
                <a:pPr lvl="1"/>
                <a:endParaRPr lang="en-US" dirty="0"/>
              </a:p>
              <a:p>
                <a:endParaRPr lang="en-US" b="0" dirty="0" smtClean="0"/>
              </a:p>
              <a:p>
                <a:pPr lvl="1"/>
                <a:endParaRPr lang="en-US" b="0" dirty="0" smtClean="0"/>
              </a:p>
              <a:p>
                <a:pPr marL="0" indent="0">
                  <a:buNone/>
                </a:pPr>
                <a:endParaRPr lang="en-US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265" y="970280"/>
                <a:ext cx="8942387" cy="5501640"/>
              </a:xfrm>
              <a:blipFill rotWithShape="0">
                <a:blip r:embed="rId2"/>
                <a:stretch>
                  <a:fillRect l="-1363" r="-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VSA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41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8000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Intersect: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dirty="0" smtClean="0"/>
              </a:p>
              <a:p>
                <a:pPr marL="0" indent="0" algn="ctr">
                  <a:buNone/>
                </a:pPr>
                <a:endParaRPr lang="en-US" sz="1000" dirty="0"/>
              </a:p>
              <a:p>
                <a:pPr marL="57150" indent="0" algn="ctr">
                  <a:buNone/>
                </a:pPr>
                <a:r>
                  <a:rPr lang="en-US" dirty="0" smtClean="0"/>
                  <a:t>The output VSA represents the intersection of the sets of programs represented by the input VSAs.</a:t>
                </a:r>
              </a:p>
              <a:p>
                <a:pPr marL="57150" indent="0" algn="ctr">
                  <a:buNone/>
                </a:pPr>
                <a:endParaRPr lang="en-US" dirty="0"/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̃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𝐿𝑒𝑎𝑓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))=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Union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</a:t>
                </a: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" indent="0">
                  <a:buNone/>
                </a:pPr>
                <a:r>
                  <a:rPr lang="en-US" b="0" dirty="0" smtClean="0">
                    <a:solidFill>
                      <a:schemeClr val="tx1"/>
                    </a:solidFill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𝐼𝑛𝑡𝑒𝑟𝑠𝑒𝑐𝑡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57150" indent="0">
                  <a:buNone/>
                </a:pPr>
                <a:endParaRPr lang="en-US" dirty="0" smtClean="0"/>
              </a:p>
              <a:p>
                <a:pPr marL="57150" indent="0">
                  <a:buNone/>
                </a:pPr>
                <a:r>
                  <a:rPr lang="en-US" dirty="0" smtClean="0"/>
                  <a:t> 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7" y="1009291"/>
                <a:ext cx="8684884" cy="5655669"/>
              </a:xfrm>
              <a:blipFill rotWithShape="0">
                <a:blip r:embed="rId2"/>
                <a:stretch>
                  <a:fillRect l="-281" t="-863" r="-1825" b="-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Intersect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𝐿𝑒𝑎𝑓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∩</m:t>
                          </m:r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820610"/>
                <a:ext cx="2245360" cy="461665"/>
              </a:xfrm>
              <a:prstGeom prst="rect">
                <a:avLst/>
              </a:prstGeom>
              <a:blipFill rotWithShape="0">
                <a:blip r:embed="rId4"/>
                <a:stretch>
                  <a:fillRect r="-10054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{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920" y="3606292"/>
                <a:ext cx="244856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493" r="-1741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464" y="4862761"/>
                <a:ext cx="5869536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699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635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Cluster: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𝑉𝑆𝐴</m:t>
                        </m:r>
                      </m:sup>
                    </m:sSup>
                  </m:oMath>
                </a14:m>
                <a:endParaRPr lang="en-US" sz="1000" dirty="0" smtClean="0"/>
              </a:p>
              <a:p>
                <a:pPr marL="57150" indent="0" algn="ctr">
                  <a:buNone/>
                </a:pPr>
                <a:r>
                  <a:rPr lang="en-US" dirty="0" smtClean="0"/>
                  <a:t>Smallest partitioning </a:t>
                </a:r>
                <a:r>
                  <a:rPr lang="en-US" dirty="0"/>
                  <a:t>of the input VSA </a:t>
                </a:r>
                <a:r>
                  <a:rPr lang="en-US" dirty="0" err="1"/>
                  <a:t>s.t</a:t>
                </a:r>
                <a:r>
                  <a:rPr lang="en-US" dirty="0" err="1" smtClean="0"/>
                  <a:t>.</a:t>
                </a:r>
                <a:r>
                  <a:rPr lang="en-US" dirty="0" smtClean="0"/>
                  <a:t> </a:t>
                </a:r>
                <a:r>
                  <a:rPr lang="en-US" dirty="0"/>
                  <a:t>programs in any output </a:t>
                </a:r>
                <a:r>
                  <a:rPr lang="en-US" dirty="0" smtClean="0"/>
                  <a:t>VSA are indistinguishable over the input state.</a:t>
                </a:r>
              </a:p>
              <a:p>
                <a:pPr marL="57150" indent="0">
                  <a:buNone/>
                </a:pPr>
                <a:endParaRPr lang="en-US" sz="1200" dirty="0" smtClean="0"/>
              </a:p>
              <a:p>
                <a:pPr marL="57150" indent="0">
                  <a:buNone/>
                </a:pPr>
                <a:r>
                  <a:rPr lang="en-US" dirty="0" smtClean="0"/>
                  <a:t>Notation: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𝐶𝑙𝑢𝑠𝑡𝑒𝑟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 smtClean="0"/>
                  <a:t>be denoted  by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16" y="1013610"/>
                <a:ext cx="9040484" cy="2021138"/>
              </a:xfrm>
              <a:blipFill rotWithShape="0">
                <a:blip r:embed="rId2"/>
                <a:stretch>
                  <a:fillRect l="-472" t="-2108" b="-2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1"/>
              <p:cNvSpPr txBox="1">
                <a:spLocks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Union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None/>
                </a:pPr>
                <a:r>
                  <a:rPr lang="en-US" dirty="0"/>
                  <a:t>     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̃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∪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 smtClean="0"/>
                  <a:t>  in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2039" y="3366059"/>
                <a:ext cx="8383437" cy="976551"/>
              </a:xfrm>
              <a:prstGeom prst="rect">
                <a:avLst/>
              </a:prstGeom>
              <a:blipFill rotWithShape="0">
                <a:blip r:embed="rId3"/>
                <a:stretch>
                  <a:fillRect b="-812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757" y="3783908"/>
                <a:ext cx="1782150" cy="470835"/>
              </a:xfrm>
              <a:prstGeom prst="rect">
                <a:avLst/>
              </a:prstGeom>
              <a:blipFill rotWithShape="0">
                <a:blip r:embed="rId4"/>
                <a:stretch>
                  <a:fillRect l="-2730" t="-6494" r="-989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𝑀𝑒𝑟𝑔𝑒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400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unites VSAs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that have same behavior 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31757"/>
                <a:ext cx="8921074" cy="509178"/>
              </a:xfrm>
              <a:prstGeom prst="rect">
                <a:avLst/>
              </a:prstGeom>
              <a:blipFill rotWithShape="0">
                <a:blip r:embed="rId5"/>
                <a:stretch>
                  <a:fillRect t="-3614" b="-24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/>
              <p:cNvSpPr txBox="1">
                <a:spLocks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 smtClean="0"/>
                  <a:t>     let</a:t>
                </a: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kern="0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 kern="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kern="0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kern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kern="0" dirty="0" smtClean="0">
                            <a:latin typeface="Cambria Math" panose="02040503050406030204" pitchFamily="18" charset="0"/>
                          </a:rPr>
                          <m:t>F</m:t>
                        </m:r>
                        <m:d>
                          <m:dPr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b="0" i="1" kern="0" dirty="0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r>
                          <a:rPr lang="en-US" kern="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kern="0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kern="0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kern="0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kern="0" dirty="0" smtClean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r>
                  <a:rPr lang="en-US" kern="0" dirty="0" smtClean="0"/>
                  <a:t>  in</a:t>
                </a:r>
              </a:p>
            </p:txBody>
          </p:sp>
        </mc:Choice>
        <mc:Fallback xmlns=""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637" y="4569639"/>
                <a:ext cx="8383437" cy="1482302"/>
              </a:xfrm>
              <a:prstGeom prst="rect">
                <a:avLst/>
              </a:prstGeom>
              <a:blipFill rotWithShape="0">
                <a:blip r:embed="rId6"/>
                <a:stretch>
                  <a:fillRect b="-123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𝑀𝑒𝑟𝑔𝑒</m:t>
                    </m:r>
                    <m:r>
                      <a:rPr lang="en-US" sz="2400" i="1" kern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kern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e>
                      <m:sub>
                        <m:r>
                          <a:rPr lang="en-US" sz="2400" b="0" i="1" kern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400" i="1" ker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kern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ker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kern="0" dirty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420" y="5425353"/>
                <a:ext cx="1782150" cy="470835"/>
              </a:xfrm>
              <a:prstGeom prst="rect">
                <a:avLst/>
              </a:prstGeom>
              <a:blipFill rotWithShape="0">
                <a:blip r:embed="rId7"/>
                <a:stretch>
                  <a:fillRect l="-2740" t="-6494" r="-13699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5499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/>
                  <a:t>Filter: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𝑉𝑆𝐴</m:t>
                    </m:r>
                  </m:oMath>
                </a14:m>
                <a:endParaRPr lang="en-US" b="0" dirty="0" smtClean="0"/>
              </a:p>
              <a:p>
                <a:pPr marL="0" indent="0" algn="ctr">
                  <a:buNone/>
                </a:pPr>
                <a:endParaRPr lang="en-US" b="0" dirty="0" smtClean="0"/>
              </a:p>
              <a:p>
                <a:pPr marL="457200" lvl="1" indent="0" algn="ctr">
                  <a:buNone/>
                </a:pPr>
                <a:r>
                  <a:rPr lang="en-US" sz="2400" dirty="0" smtClean="0"/>
                  <a:t>Filter the input VSA to the subset that satisfies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1143000"/>
                <a:ext cx="8100391" cy="5029200"/>
              </a:xfrm>
              <a:blipFill rotWithShape="0">
                <a:blip r:embed="rId3"/>
                <a:stretch>
                  <a:fillRect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Operation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/>
              <p:cNvSpPr txBox="1">
                <a:spLocks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57150" indent="0">
                  <a:buFontTx/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𝐹𝑖𝑙𝑡𝑒𝑟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kern="0" dirty="0" smtClean="0"/>
                  <a:t> </a:t>
                </a:r>
              </a:p>
              <a:p>
                <a:pPr marL="57150" indent="0">
                  <a:buNone/>
                </a:pPr>
                <a:r>
                  <a:rPr lang="en-US" kern="0" dirty="0" smtClean="0"/>
                  <a:t> 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set </a:t>
                </a:r>
                <a:r>
                  <a:rPr lang="en-US" dirty="0"/>
                  <a:t>of input states that occur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kern="0" dirty="0" smtClean="0"/>
                  <a:t>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let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 kern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kern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kern="0" dirty="0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en-US" b="0" i="1" kern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kern="0" dirty="0" smtClean="0">
                            <a:latin typeface="Cambria Math" panose="02040503050406030204" pitchFamily="18" charset="0"/>
                          </a:rPr>
                          <m:t>∕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kern="0" dirty="0" smtClean="0"/>
                  <a:t> in</a:t>
                </a:r>
              </a:p>
              <a:p>
                <a:pPr marL="5715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Union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{"/>
                        <m:endChr m:val="|"/>
                        <m:ctrlPr>
                          <a:rPr lang="en-US" b="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∈</m:t>
                        </m:r>
                        <m:acc>
                          <m:accPr>
                            <m:chr m:val="̃"/>
                            <m:ctrlP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kern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  <m:r>
                          <a:rPr lang="en-US" b="0" i="1" kern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′ </m:t>
                    </m:r>
                    <m:r>
                      <m:rPr>
                        <m:sty m:val="p"/>
                      </m:rPr>
                      <a:rPr lang="en-US" b="0" i="0" kern="0" smtClean="0">
                        <a:latin typeface="Cambria Math" panose="02040503050406030204" pitchFamily="18" charset="0"/>
                      </a:rPr>
                      <m:t>satisfies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b="0" i="1" kern="0" smtClean="0">
                        <a:latin typeface="Cambria Math" panose="02040503050406030204" pitchFamily="18" charset="0"/>
                      </a:rPr>
                      <m:t>})</m:t>
                    </m:r>
                  </m:oMath>
                </a14:m>
                <a:endParaRPr lang="en-US" kern="0" dirty="0" smtClean="0"/>
              </a:p>
            </p:txBody>
          </p:sp>
        </mc:Choice>
        <mc:Fallback xmlns="">
          <p:sp>
            <p:nvSpPr>
              <p:cNvPr id="5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475" y="3143647"/>
                <a:ext cx="7368725" cy="196969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528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949959"/>
                <a:ext cx="7862248" cy="5131663"/>
              </a:xfrm>
              <a:blipFill rotWithShape="0">
                <a:blip r:embed="rId3"/>
                <a:stretch>
                  <a:fillRect l="-1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4780028"/>
                <a:ext cx="2895600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0141" y="2985830"/>
                <a:ext cx="4165600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Unio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56" y="1310020"/>
                <a:ext cx="4704079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984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 binary operator.</a:t>
                </a:r>
              </a:p>
              <a:p>
                <a:pPr marL="0" lvl="0" indent="0">
                  <a:buNone/>
                </a:pPr>
                <a:r>
                  <a:rPr lang="en-US" u="sng" dirty="0" smtClean="0">
                    <a:solidFill>
                      <a:srgbClr val="000000"/>
                    </a:solidFill>
                  </a:rPr>
                  <a:t>Inverse set:</a:t>
                </a:r>
                <a:r>
                  <a:rPr lang="en-US" i="1" u="sng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i="1" baseline="-25000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dirty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b="0" i="1" dirty="0" smtClean="0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})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" y="949960"/>
                <a:ext cx="8937212" cy="2871542"/>
              </a:xfrm>
              <a:blipFill rotWithShape="0">
                <a:blip r:embed="rId3"/>
                <a:stretch>
                  <a:fillRect l="-1023" t="-1699" b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939784"/>
                <a:ext cx="8916510" cy="44627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8" y="4054415"/>
                <a:ext cx="9011400" cy="1938992"/>
              </a:xfrm>
              <a:prstGeom prst="rect">
                <a:avLst/>
              </a:prstGeom>
              <a:blipFill>
                <a:blip r:embed="rId5"/>
                <a:stretch>
                  <a:fillRect l="-473" b="-312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594" y="1920317"/>
                <a:ext cx="5848709" cy="446276"/>
              </a:xfrm>
              <a:prstGeom prst="rect">
                <a:avLst/>
              </a:prstGeom>
              <a:blipFill rotWithShape="0">
                <a:blip r:embed="rId6"/>
                <a:stretch>
                  <a:fillRect r="-313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3416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m:rPr>
                              <m:nor/>
                            </m:rP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"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cd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</m:t>
                      </m:r>
                      <m:r>
                        <a:rPr lang="en-US" sz="24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")=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44" y="2021681"/>
                <a:ext cx="6323163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92" b="-1818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2350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350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50" dirty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be the state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: “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𝑐𝑑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𝐴𝑏</m:t>
                        </m:r>
                        <m:r>
                          <a:rPr lang="en-US" sz="2350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” </m:t>
                        </m:r>
                      </m:e>
                    </m:d>
                  </m:oMath>
                </a14:m>
                <a:r>
                  <a:rPr lang="en-US" sz="235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.</a:t>
                </a:r>
                <a:endParaRPr lang="en-US" sz="235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𝑆𝑢𝑏𝑆𝑡𝑟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35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35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35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35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cd</m:t>
                              </m:r>
                              <m:r>
                                <m:rPr>
                                  <m:nor/>
                                </m:rPr>
                                <a:rPr lang="en-US" sz="235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e>
                          </m:d>
                        </m:e>
                      </m:d>
                      <m:r>
                        <a:rPr lang="en-US" sz="235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50" dirty="0" smtClean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endParaRPr lang="en-US" sz="7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6" y="5824953"/>
                <a:ext cx="9028653" cy="977191"/>
              </a:xfrm>
              <a:prstGeom prst="rect">
                <a:avLst/>
              </a:prstGeom>
              <a:blipFill rotWithShape="0">
                <a:blip r:embed="rId4"/>
                <a:stretch>
                  <a:fillRect l="-943" t="-432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n-</a:t>
                </a:r>
                <a:r>
                  <a:rPr lang="en-US" dirty="0" err="1" smtClean="0"/>
                  <a:t>ary</a:t>
                </a:r>
                <a:r>
                  <a:rPr lang="en-US" dirty="0" smtClean="0"/>
                  <a:t> binary operator.</a:t>
                </a:r>
              </a:p>
              <a:p>
                <a:pPr marL="0" indent="0">
                  <a:buNone/>
                </a:pPr>
                <a:r>
                  <a:rPr lang="en-US" sz="2200" u="sng" dirty="0" smtClean="0"/>
                  <a:t>Dependent Inverse Set: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,…, 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7" y="949960"/>
                <a:ext cx="9130194" cy="1020455"/>
              </a:xfrm>
              <a:blipFill rotWithShape="0">
                <a:blip r:embed="rId5"/>
                <a:stretch>
                  <a:fillRect l="-1001" t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0,2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(6,8)</m:t>
                      </m:r>
                      <m:r>
                        <a:rPr lang="en-US" sz="240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53" y="1999706"/>
                <a:ext cx="167933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899" r="-20652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-2257425" y="5815013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𝑆𝑢𝑏𝑆𝑡𝑟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⇝3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⇝5</m:t>
                                      </m:r>
                                    </m:e>
                                  </m:d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706" y="5909259"/>
                <a:ext cx="3927541" cy="92217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685800" indent="-6858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VSA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∕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let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𝐸𝑣𝑎𝑙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in</m:t>
                      </m:r>
                    </m:oMath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𝑈𝑛𝑖𝑜𝑛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=1..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mr>
                      </m:m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sepChr m:val="∣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⊨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⇝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55" y="2723179"/>
                <a:ext cx="6686552" cy="2786789"/>
              </a:xfrm>
              <a:prstGeom prst="rect">
                <a:avLst/>
              </a:prstGeom>
              <a:blipFill rotWithShape="0">
                <a:blip r:embed="rId8"/>
                <a:stretch>
                  <a:fillRect r="-4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843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5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257793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71" y="1759988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359267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79142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38260" y="5381807"/>
            <a:ext cx="5819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>
                <a:solidFill>
                  <a:srgbClr val="009900"/>
                </a:solidFill>
              </a:rPr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Software developer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480" y="1019240"/>
            <a:ext cx="7939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Two orders of magnitude more End </a:t>
            </a:r>
            <a:r>
              <a:rPr lang="en-US" sz="2400" dirty="0"/>
              <a:t>U</a:t>
            </a:r>
            <a:r>
              <a:rPr lang="en-US" sz="2400" dirty="0" smtClean="0"/>
              <a:t>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PBE </a:t>
            </a:r>
            <a:r>
              <a:rPr lang="en-US" sz="2400" dirty="0" smtClean="0"/>
              <a:t>can </a:t>
            </a:r>
            <a:r>
              <a:rPr lang="en-US" sz="2400" dirty="0"/>
              <a:t>play </a:t>
            </a:r>
            <a:r>
              <a:rPr lang="en-US" sz="2400" dirty="0" smtClean="0"/>
              <a:t>a significant </a:t>
            </a:r>
            <a:r>
              <a:rPr lang="en-US" sz="2400" dirty="0"/>
              <a:t>role! </a:t>
            </a:r>
            <a:r>
              <a:rPr lang="en-US" sz="2400" dirty="0" smtClean="0"/>
              <a:t>(</a:t>
            </a:r>
            <a:r>
              <a:rPr lang="en-US" sz="2400" dirty="0"/>
              <a:t>in conjunction with </a:t>
            </a:r>
            <a:r>
              <a:rPr lang="en-US" sz="2400" dirty="0">
                <a:solidFill>
                  <a:schemeClr val="accent2"/>
                </a:solidFill>
              </a:rPr>
              <a:t>ML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HCI</a:t>
            </a:r>
            <a:r>
              <a:rPr lang="en-US" sz="2400" dirty="0"/>
              <a:t>)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8797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Let F be an n-</a:t>
                </a:r>
                <a:r>
                  <a:rPr lang="en-US" dirty="0" err="1" smtClean="0"/>
                  <a:t>ary</a:t>
                </a:r>
                <a:r>
                  <a:rPr lang="en-US" smtClean="0"/>
                  <a:t> operator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200" u="sng" dirty="0"/>
                  <a:t>Witness </a:t>
                </a:r>
                <a:r>
                  <a:rPr lang="en-US" sz="2200" u="sng" dirty="0" smtClean="0"/>
                  <a:t>Function: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sz="2200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 ∀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 dirty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2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sz="22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00" i="1" dirty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}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500" dirty="0" smtClean="0"/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06" y="949960"/>
                <a:ext cx="9225085" cy="3709963"/>
              </a:xfrm>
              <a:blipFill rotWithShape="0">
                <a:blip r:embed="rId3"/>
                <a:stretch>
                  <a:fillRect l="-991" t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Reduction Rules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endParaRPr lang="en-US" sz="15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𝑖𝑡𝑒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9" y="1831367"/>
                <a:ext cx="9072958" cy="1246495"/>
              </a:xfrm>
              <a:prstGeom prst="rect">
                <a:avLst/>
              </a:prstGeom>
              <a:blipFill rotWithShape="0">
                <a:blip r:embed="rId4"/>
                <a:stretch>
                  <a:fillRect l="-13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⇝0,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⇝1,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1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983" y="1891215"/>
                <a:ext cx="5598158" cy="8220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3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{"/>
                          <m:endChr m:val="|"/>
                          <m:ctrlPr>
                            <a:rPr lang="en-US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d>
                            <m:dPr>
                              <m:ctrlPr>
                                <a:rPr lang="en-US" sz="23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300" i="1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b>
                                      <m:r>
                                        <a:rPr lang="en-US" sz="230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300" i="1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300" i="1" dirty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sz="2300" i="1" baseline="-25000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300" i="1" dirty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sSub>
                                    <m:sSubPr>
                                      <m:ctrlP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300" i="1" dirty="0">
                                          <a:solidFill>
                                            <a:srgbClr val="CC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3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lang="en-US" sz="23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300" i="1" dirty="0"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464" y="3499093"/>
                <a:ext cx="6787661" cy="461665"/>
              </a:xfrm>
              <a:prstGeom prst="rect">
                <a:avLst/>
              </a:prstGeom>
              <a:blipFill rotWithShape="0">
                <a:blip r:embed="rId6"/>
                <a:stretch>
                  <a:fillRect r="-269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𝐼𝑇𝐸</m:t>
                          </m:r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d>
                            <m:d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2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⇝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𝑈𝑛𝑖𝑜𝑛</m:t>
                      </m:r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</m:oMath>
                  </m:oMathPara>
                </a14:m>
                <a:endParaRPr lang="en-US" sz="22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⇝1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∧</m:t>
                                  </m:r>
                                  <m:d>
                                    <m:d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⇝0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2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</m:e>
                            <m:e>
                              <m:eqArr>
                                <m:eqArrPr>
                                  <m:ctrlP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0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eqArr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𝐼𝑇𝐸</m:t>
                      </m:r>
                      <m:d>
                        <m:dPr>
                          <m:ctrlPr>
                            <a:rPr lang="en-US" sz="22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⇝1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sz="22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E</m:t>
                                          </m:r>
                                        </m:e>
                                        <m:sub>
                                          <m:r>
                                            <a:rPr lang="en-US" sz="220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⊨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220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⇝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2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∧(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⇝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en-US" sz="22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</m:e>
                              </m:eqArr>
                            </m: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22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2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⊨</m:t>
                                  </m:r>
                                  <m:r>
                                    <a:rPr lang="en-US" sz="22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</m:eqArr>
                        </m:e>
                      </m:d>
                      <m:r>
                        <a:rPr lang="en-US" sz="2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6" y="4512671"/>
                <a:ext cx="9014846" cy="1520866"/>
              </a:xfrm>
              <a:prstGeom prst="rect">
                <a:avLst/>
              </a:prstGeom>
              <a:blipFill rotWithShape="0">
                <a:blip r:embed="rId7"/>
                <a:stretch>
                  <a:fillRect r="-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4309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6" grpId="0" animBg="1"/>
      <p:bldP spid="5" grpId="0"/>
      <p:bldP spid="7" grpId="0"/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4558" y="1129747"/>
            <a:ext cx="8628078" cy="5029200"/>
          </a:xfrm>
        </p:spPr>
        <p:txBody>
          <a:bodyPr/>
          <a:lstStyle/>
          <a:p>
            <a:r>
              <a:rPr lang="en-US" dirty="0" smtClean="0"/>
              <a:t>Provides efficient implementations of VSA operations</a:t>
            </a:r>
          </a:p>
          <a:p>
            <a:endParaRPr lang="en-US" sz="700" dirty="0"/>
          </a:p>
          <a:p>
            <a:r>
              <a:rPr lang="en-US" dirty="0" smtClean="0"/>
              <a:t>Provides a library of witness functions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Role of synthesis designer</a:t>
            </a:r>
          </a:p>
          <a:p>
            <a:r>
              <a:rPr lang="en-US" dirty="0" smtClean="0"/>
              <a:t>Can add new operators and witness functions.</a:t>
            </a:r>
          </a:p>
          <a:p>
            <a:endParaRPr lang="en-US" sz="700" dirty="0" smtClean="0"/>
          </a:p>
          <a:p>
            <a:r>
              <a:rPr lang="en-US" dirty="0" smtClean="0"/>
              <a:t>Can provide ranking strategies.</a:t>
            </a:r>
          </a:p>
          <a:p>
            <a:pPr marL="0" indent="0">
              <a:buNone/>
            </a:pPr>
            <a:endParaRPr lang="en-US" sz="700" dirty="0"/>
          </a:p>
          <a:p>
            <a:r>
              <a:rPr lang="en-US" dirty="0" smtClean="0"/>
              <a:t>Can specify tactics to resolve non-determinism in search</a:t>
            </a:r>
          </a:p>
          <a:p>
            <a:pPr lvl="1"/>
            <a:r>
              <a:rPr lang="en-US" dirty="0" smtClean="0"/>
              <a:t>Which witness function to use?</a:t>
            </a:r>
          </a:p>
          <a:p>
            <a:pPr lvl="1"/>
            <a:r>
              <a:rPr lang="en-US" dirty="0" smtClean="0"/>
              <a:t>How to order search branches?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FlashMeta</a:t>
            </a:r>
            <a:r>
              <a:rPr lang="en-US" dirty="0" smtClean="0"/>
              <a:t>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29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94948" y="1761294"/>
          <a:ext cx="221790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FlashRelate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63342" y="1761294"/>
          <a:ext cx="24384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656401" y="1768789"/>
          <a:ext cx="2438402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127987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127985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336843"/>
            <a:ext cx="9358352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60366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107502" y="1699062"/>
            <a:ext cx="9319236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200" i="1" dirty="0" smtClean="0"/>
              <a:t>Microsoft </a:t>
            </a:r>
            <a:r>
              <a:rPr lang="en-US" sz="4200" i="1" dirty="0" err="1" smtClean="0">
                <a:solidFill>
                  <a:schemeClr val="bg1">
                    <a:lumMod val="50000"/>
                  </a:schemeClr>
                </a:solidFill>
              </a:rPr>
              <a:t>FlashMeta</a:t>
            </a:r>
            <a:r>
              <a:rPr lang="en-US" sz="4200" i="1" dirty="0" smtClean="0"/>
              <a:t> SDK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000" i="1" dirty="0" smtClean="0">
                <a:solidFill>
                  <a:srgbClr val="009900"/>
                </a:solidFill>
              </a:rPr>
              <a:t>A Framework for creating Inductive Synthesizers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4200" i="1" dirty="0" smtClean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4200" i="1" dirty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500" i="1" dirty="0" smtClean="0">
                <a:solidFill>
                  <a:srgbClr val="C00000"/>
                </a:solidFill>
              </a:rPr>
              <a:t>PROSE: </a:t>
            </a:r>
            <a:r>
              <a:rPr lang="en-US" sz="3500" i="1" dirty="0" err="1" smtClean="0">
                <a:solidFill>
                  <a:srgbClr val="C00000"/>
                </a:solidFill>
              </a:rPr>
              <a:t>PRO</a:t>
            </a:r>
            <a:r>
              <a:rPr lang="en-US" sz="3500" i="1" dirty="0" err="1" smtClean="0"/>
              <a:t>gram</a:t>
            </a:r>
            <a:r>
              <a:rPr lang="en-US" sz="3500" i="1" dirty="0" smtClean="0"/>
              <a:t> </a:t>
            </a:r>
            <a:r>
              <a:rPr lang="en-US" sz="3500" i="1" dirty="0" smtClean="0">
                <a:solidFill>
                  <a:srgbClr val="C00000"/>
                </a:solidFill>
              </a:rPr>
              <a:t>S</a:t>
            </a:r>
            <a:r>
              <a:rPr lang="en-US" sz="3500" i="1" dirty="0" smtClean="0"/>
              <a:t>ynthesis using </a:t>
            </a:r>
            <a:r>
              <a:rPr lang="en-US" sz="3500" i="1" dirty="0" smtClean="0">
                <a:solidFill>
                  <a:srgbClr val="C00000"/>
                </a:solidFill>
              </a:rPr>
              <a:t>E</a:t>
            </a:r>
            <a:r>
              <a:rPr lang="en-US" sz="3500" i="1" dirty="0" smtClean="0"/>
              <a:t>xamples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4140200" y="1699062"/>
            <a:ext cx="2578100" cy="71120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 rot="20931414">
            <a:off x="4343400" y="1087285"/>
            <a:ext cx="2171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C00000"/>
                </a:solidFill>
              </a:rPr>
              <a:t>PROSE</a:t>
            </a:r>
            <a:endParaRPr lang="en-US" sz="42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6413" y="5336862"/>
            <a:ext cx="7315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sz="3000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71570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53" y="1793691"/>
            <a:ext cx="1845878" cy="184587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76730" y="2366447"/>
            <a:ext cx="1332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Vu Le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PROSE Team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169974" y="6192773"/>
            <a:ext cx="230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Alex Polozov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928" y="1070342"/>
            <a:ext cx="1691072" cy="1812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873" y="4986494"/>
            <a:ext cx="1593900" cy="174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336" y="4477187"/>
            <a:ext cx="1790529" cy="17709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3628" y="3817371"/>
            <a:ext cx="1557675" cy="1825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9570" y="1425834"/>
            <a:ext cx="2171700" cy="1457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7035" y="3097480"/>
            <a:ext cx="1821600" cy="16744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719406" y="4329861"/>
            <a:ext cx="1538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Daniel Perelman</a:t>
            </a:r>
            <a:endParaRPr lang="en-US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-38100" y="3394300"/>
            <a:ext cx="149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Danny Simmons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113882" y="1689169"/>
            <a:ext cx="134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Adam Smith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749300" y="5497928"/>
            <a:ext cx="1819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Mohammad Raza</a:t>
            </a:r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3225623" y="2818850"/>
            <a:ext cx="238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Sumit Gulwani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671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43" grpId="0"/>
      <p:bldP spid="44" grpId="0"/>
      <p:bldP spid="45" grpId="0"/>
      <p:bldP spid="4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0119" y="1143000"/>
            <a:ext cx="8825023" cy="5511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Deductive Synthesis</a:t>
            </a:r>
          </a:p>
          <a:p>
            <a:r>
              <a:rPr lang="en-US" dirty="0" smtClean="0"/>
              <a:t>Refers to synthesis using </a:t>
            </a:r>
            <a:r>
              <a:rPr lang="en-US" dirty="0" smtClean="0">
                <a:solidFill>
                  <a:schemeClr val="accent2"/>
                </a:solidFill>
              </a:rPr>
              <a:t>deductive methods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Has traditionally been applied to synthesis in the presence of logical specifications.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Inductive Synthesis</a:t>
            </a:r>
          </a:p>
          <a:p>
            <a:r>
              <a:rPr lang="en-US" dirty="0" smtClean="0"/>
              <a:t>Refers to synthesis from </a:t>
            </a:r>
            <a:r>
              <a:rPr lang="en-US" dirty="0" smtClean="0">
                <a:solidFill>
                  <a:srgbClr val="CC00CC"/>
                </a:solidFill>
              </a:rPr>
              <a:t>inductive (example-based) specifications. </a:t>
            </a:r>
          </a:p>
          <a:p>
            <a:r>
              <a:rPr lang="en-US" dirty="0" smtClean="0"/>
              <a:t>Various kinds of techniques have been applied including constraint solving, stochastic, and enumerative search.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This talk describes techniques for synthesis from </a:t>
            </a:r>
            <a:r>
              <a:rPr lang="en-US" dirty="0" smtClean="0">
                <a:solidFill>
                  <a:srgbClr val="CC00CC"/>
                </a:solidFill>
              </a:rPr>
              <a:t>inductive specifications </a:t>
            </a:r>
            <a:r>
              <a:rPr lang="en-US" dirty="0" smtClean="0"/>
              <a:t>using </a:t>
            </a:r>
            <a:r>
              <a:rPr lang="en-US" dirty="0" smtClean="0">
                <a:solidFill>
                  <a:schemeClr val="accent2"/>
                </a:solidFill>
              </a:rPr>
              <a:t>deductive methods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Deductive Synthesis vs Inductive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04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53164" y="1143000"/>
          <a:ext cx="902865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3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5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Traditional PBE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Traditional</a:t>
                      </a:r>
                      <a:r>
                        <a:rPr lang="en-US" sz="2400" baseline="0" dirty="0" smtClean="0"/>
                        <a:t> Machine Learning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Requires few</a:t>
                      </a:r>
                      <a:r>
                        <a:rPr lang="en-US" sz="2400" baseline="0" dirty="0" smtClean="0"/>
                        <a:t> examples.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Requires</a:t>
                      </a:r>
                      <a:r>
                        <a:rPr lang="en-US" sz="2400" baseline="0" dirty="0" smtClean="0"/>
                        <a:t> too many examples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Generates human</a:t>
                      </a:r>
                      <a:r>
                        <a:rPr lang="en-US" sz="2400" baseline="0" dirty="0" smtClean="0"/>
                        <a:t> readable and editable models.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Generates</a:t>
                      </a:r>
                      <a:r>
                        <a:rPr lang="en-US" sz="2400" baseline="0" dirty="0" smtClean="0"/>
                        <a:t> black-box models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Models are deterministic and intended to</a:t>
                      </a:r>
                      <a:r>
                        <a:rPr lang="en-US" sz="2400" baseline="0" dirty="0" smtClean="0"/>
                        <a:t> work correctly.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Models are probabilistic and aimed for high precision.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Generally</a:t>
                      </a:r>
                      <a:r>
                        <a:rPr lang="en-US" sz="2400" baseline="0" dirty="0" smtClean="0"/>
                        <a:t> does not handle noise.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Can handle noise in input</a:t>
                      </a:r>
                      <a:r>
                        <a:rPr lang="en-US" sz="2400" baseline="0" dirty="0" smtClean="0"/>
                        <a:t> data.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vs Machine Learning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326" y="5075113"/>
            <a:ext cx="89223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Opportunity: </a:t>
            </a:r>
            <a:r>
              <a:rPr lang="en-US" sz="2400" dirty="0" smtClean="0"/>
              <a:t>Combine </a:t>
            </a:r>
            <a:r>
              <a:rPr lang="en-US" sz="2400" dirty="0"/>
              <a:t>complementary strengths of PBE &amp;</a:t>
            </a:r>
            <a:r>
              <a:rPr lang="en-US" sz="2400" dirty="0" smtClean="0"/>
              <a:t> ML.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generalization </a:t>
            </a:r>
            <a:r>
              <a:rPr lang="en-US" sz="2400" dirty="0"/>
              <a:t>via probabilistic </a:t>
            </a:r>
            <a:r>
              <a:rPr lang="en-US" sz="2400" dirty="0" smtClean="0"/>
              <a:t>models.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c</a:t>
            </a:r>
            <a:r>
              <a:rPr lang="en-US" sz="2400" dirty="0" smtClean="0"/>
              <a:t>an </a:t>
            </a:r>
            <a:r>
              <a:rPr lang="en-US" sz="2400" dirty="0"/>
              <a:t>be useful in data cleaning.</a:t>
            </a:r>
          </a:p>
        </p:txBody>
      </p:sp>
    </p:spTree>
    <p:extLst>
      <p:ext uri="{BB962C8B-B14F-4D97-AF65-F5344CB8AC3E}">
        <p14:creationId xmlns:p14="http://schemas.microsoft.com/office/powerpoint/2010/main" val="3381643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104239" cy="5029200"/>
          </a:xfrm>
        </p:spPr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wrangling is a killer application for PBE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Ambiguity Resolution is an integral part of PBE</a:t>
            </a:r>
          </a:p>
          <a:p>
            <a:pPr lvl="1"/>
            <a:r>
              <a:rPr lang="en-US" dirty="0" smtClean="0"/>
              <a:t>Ranking (ML)</a:t>
            </a:r>
          </a:p>
          <a:p>
            <a:pPr lvl="1"/>
            <a:r>
              <a:rPr lang="en-US" dirty="0" smtClean="0"/>
              <a:t>User interaction models (HCI)</a:t>
            </a:r>
          </a:p>
          <a:p>
            <a:endParaRPr lang="en-US" dirty="0"/>
          </a:p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Domain-specific language</a:t>
            </a:r>
          </a:p>
          <a:p>
            <a:pPr lvl="1"/>
            <a:r>
              <a:rPr lang="en-US" dirty="0" smtClean="0"/>
              <a:t>Divide-and-conquer based deductive search paradigm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105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Spreadsheet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252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92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875747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125552</TotalTime>
  <Words>2882</Words>
  <Application>Microsoft Office PowerPoint</Application>
  <PresentationFormat>On-screen Show (4:3)</PresentationFormat>
  <Paragraphs>973</Paragraphs>
  <Slides>67</Slides>
  <Notes>27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9" baseType="lpstr">
      <vt:lpstr>Times New Roman</vt:lpstr>
      <vt:lpstr>Cambria Math</vt:lpstr>
      <vt:lpstr>Gill Sans MT</vt:lpstr>
      <vt:lpstr>Comic Sans MS</vt:lpstr>
      <vt:lpstr>Segoe UI Semilight</vt:lpstr>
      <vt:lpstr>Arial</vt:lpstr>
      <vt:lpstr>Wingdings</vt:lpstr>
      <vt:lpstr>Segoe UI Light</vt:lpstr>
      <vt:lpstr>Consolas</vt:lpstr>
      <vt:lpstr>Calibri</vt:lpstr>
      <vt:lpstr>Default Design</vt:lpstr>
      <vt:lpstr>2_Default Design</vt:lpstr>
      <vt:lpstr>PowerPoint Presentation</vt:lpstr>
      <vt:lpstr>Collaborators</vt:lpstr>
      <vt:lpstr>Reference</vt:lpstr>
      <vt:lpstr>Key messages</vt:lpstr>
      <vt:lpstr>Key messages</vt:lpstr>
      <vt:lpstr>The New Opportunity</vt:lpstr>
      <vt:lpstr>Spreadsheet help forums</vt:lpstr>
      <vt:lpstr>Typical help-forum interaction</vt:lpstr>
      <vt:lpstr>Flash Fill (Excel 2013 feature) demo</vt:lpstr>
      <vt:lpstr>Number Transformations</vt:lpstr>
      <vt:lpstr>Semantic String Transformations</vt:lpstr>
      <vt:lpstr>Data is the new Oil</vt:lpstr>
      <vt:lpstr>Data Wrangling</vt:lpstr>
      <vt:lpstr>Data Science Class Assignment</vt:lpstr>
      <vt:lpstr>PowerPoint Presentation</vt:lpstr>
      <vt:lpstr>FlashExtract</vt:lpstr>
      <vt:lpstr>FlashExtract</vt:lpstr>
      <vt:lpstr>Trifacta: small, guided steps </vt:lpstr>
      <vt:lpstr>PowerPoint Presentation</vt:lpstr>
      <vt:lpstr>Table Layout Transformations</vt:lpstr>
      <vt:lpstr>Table Layout Transformations</vt:lpstr>
      <vt:lpstr>PBE tools for Data Manipulation</vt:lpstr>
      <vt:lpstr>Key messages</vt:lpstr>
      <vt:lpstr>PBE Architecture</vt:lpstr>
      <vt:lpstr>Key messages</vt:lpstr>
      <vt:lpstr>Basic ranking scheme</vt:lpstr>
      <vt:lpstr>Challenges with Basic ranking scheme</vt:lpstr>
      <vt:lpstr>Challenges with Basic ranking scheme</vt:lpstr>
      <vt:lpstr>Machine learning based ranking scheme</vt:lpstr>
      <vt:lpstr>Need for a fall-back mechanism</vt:lpstr>
      <vt:lpstr>Key messages</vt:lpstr>
      <vt:lpstr>User Interaction Models for Ambiguity Resolution</vt:lpstr>
      <vt:lpstr>PowerPoint Presentation</vt:lpstr>
      <vt:lpstr>Key messages</vt:lpstr>
      <vt:lpstr>PBE Architecture</vt:lpstr>
      <vt:lpstr>Challenge 2: Efficient search strategy</vt:lpstr>
      <vt:lpstr>FlashFill DSL </vt:lpstr>
      <vt:lpstr>FlashExtract DSL </vt:lpstr>
      <vt:lpstr>Challenge 2: Efficient search strategy</vt:lpstr>
      <vt:lpstr>Problem Reduction</vt:lpstr>
      <vt:lpstr>Problem Reduction</vt:lpstr>
      <vt:lpstr>PBE Architecture</vt:lpstr>
      <vt:lpstr>Challenge 3: Lowering the barrier</vt:lpstr>
      <vt:lpstr>Programming by Examples</vt:lpstr>
      <vt:lpstr>Search Strategy</vt:lpstr>
      <vt:lpstr>Output properties</vt:lpstr>
      <vt:lpstr>Output properties</vt:lpstr>
      <vt:lpstr>Search Strategy</vt:lpstr>
      <vt:lpstr>Search Strategy</vt:lpstr>
      <vt:lpstr>Version Space Algebra (VSA)</vt:lpstr>
      <vt:lpstr>VSA Operations</vt:lpstr>
      <vt:lpstr>Problem Reduction Rules</vt:lpstr>
      <vt:lpstr>Intersect Operation</vt:lpstr>
      <vt:lpstr>Problem Reduction Rules</vt:lpstr>
      <vt:lpstr>Cluster Operation</vt:lpstr>
      <vt:lpstr>Filter Operation</vt:lpstr>
      <vt:lpstr>Problem Reduction Rules</vt:lpstr>
      <vt:lpstr>Problem Reduction Rules</vt:lpstr>
      <vt:lpstr>Problem Reduction Rules</vt:lpstr>
      <vt:lpstr>Problem Reduction Rules</vt:lpstr>
      <vt:lpstr>FlashMeta Framework</vt:lpstr>
      <vt:lpstr>Comparison of FlashMeta with hand-tuned implementations</vt:lpstr>
      <vt:lpstr>PowerPoint Presentation</vt:lpstr>
      <vt:lpstr>The PROSE Team</vt:lpstr>
      <vt:lpstr>Deductive Synthesis vs Inductive Synthesis</vt:lpstr>
      <vt:lpstr>PBE vs Machine Learning</vt:lpstr>
      <vt:lpstr>Key messages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6814</cp:revision>
  <cp:lastPrinted>2011-01-25T02:43:07Z</cp:lastPrinted>
  <dcterms:created xsi:type="dcterms:W3CDTF">1601-01-01T00:00:00Z</dcterms:created>
  <dcterms:modified xsi:type="dcterms:W3CDTF">2015-11-05T06:15:12Z</dcterms:modified>
</cp:coreProperties>
</file>