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57"/>
  </p:notesMasterIdLst>
  <p:handoutMasterIdLst>
    <p:handoutMasterId r:id="rId58"/>
  </p:handoutMasterIdLst>
  <p:sldIdLst>
    <p:sldId id="976" r:id="rId3"/>
    <p:sldId id="1952" r:id="rId4"/>
    <p:sldId id="1922" r:id="rId5"/>
    <p:sldId id="1923" r:id="rId6"/>
    <p:sldId id="1924" r:id="rId7"/>
    <p:sldId id="1925" r:id="rId8"/>
    <p:sldId id="1926" r:id="rId9"/>
    <p:sldId id="1927" r:id="rId10"/>
    <p:sldId id="1928" r:id="rId11"/>
    <p:sldId id="1929" r:id="rId12"/>
    <p:sldId id="1930" r:id="rId13"/>
    <p:sldId id="1931" r:id="rId14"/>
    <p:sldId id="1932" r:id="rId15"/>
    <p:sldId id="1933" r:id="rId16"/>
    <p:sldId id="1934" r:id="rId17"/>
    <p:sldId id="1939" r:id="rId18"/>
    <p:sldId id="1941" r:id="rId19"/>
    <p:sldId id="1942" r:id="rId20"/>
    <p:sldId id="1943" r:id="rId21"/>
    <p:sldId id="1944" r:id="rId22"/>
    <p:sldId id="1945" r:id="rId23"/>
    <p:sldId id="1946" r:id="rId24"/>
    <p:sldId id="1903" r:id="rId25"/>
    <p:sldId id="1951" r:id="rId26"/>
    <p:sldId id="1950" r:id="rId27"/>
    <p:sldId id="1908" r:id="rId28"/>
    <p:sldId id="1910" r:id="rId29"/>
    <p:sldId id="1954" r:id="rId30"/>
    <p:sldId id="1948" r:id="rId31"/>
    <p:sldId id="1955" r:id="rId32"/>
    <p:sldId id="1884" r:id="rId33"/>
    <p:sldId id="1889" r:id="rId34"/>
    <p:sldId id="1885" r:id="rId35"/>
    <p:sldId id="1660" r:id="rId36"/>
    <p:sldId id="1666" r:id="rId37"/>
    <p:sldId id="1668" r:id="rId38"/>
    <p:sldId id="1670" r:id="rId39"/>
    <p:sldId id="1674" r:id="rId40"/>
    <p:sldId id="1887" r:id="rId41"/>
    <p:sldId id="1918" r:id="rId42"/>
    <p:sldId id="1701" r:id="rId43"/>
    <p:sldId id="1702" r:id="rId44"/>
    <p:sldId id="1919" r:id="rId45"/>
    <p:sldId id="1913" r:id="rId46"/>
    <p:sldId id="1914" r:id="rId47"/>
    <p:sldId id="1915" r:id="rId48"/>
    <p:sldId id="1916" r:id="rId49"/>
    <p:sldId id="1917" r:id="rId50"/>
    <p:sldId id="1921" r:id="rId51"/>
    <p:sldId id="1920" r:id="rId52"/>
    <p:sldId id="1704" r:id="rId53"/>
    <p:sldId id="1706" r:id="rId54"/>
    <p:sldId id="1871" r:id="rId55"/>
    <p:sldId id="1785" r:id="rId56"/>
  </p:sldIdLst>
  <p:sldSz cx="9144000" cy="6858000" type="screen4x3"/>
  <p:notesSz cx="7023100" cy="9309100"/>
  <p:embeddedFontLs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Segoe UI Light" panose="020B0502040204020203" pitchFamily="34" charset="0"/>
      <p:regular r:id="rId63"/>
      <p:italic r:id="rId64"/>
    </p:embeddedFont>
    <p:embeddedFont>
      <p:font typeface="Cambria Math" panose="02040503050406030204" pitchFamily="18" charset="0"/>
      <p:regular r:id="rId65"/>
    </p:embeddedFont>
    <p:embeddedFont>
      <p:font typeface="Segoe UI Semilight" panose="020B0402040204020203" pitchFamily="34" charset="0"/>
      <p:regular r:id="rId66"/>
      <p:italic r:id="rId67"/>
    </p:embeddedFont>
    <p:embeddedFont>
      <p:font typeface="Comic Sans MS" panose="030F0702030302020204" pitchFamily="66" charset="0"/>
      <p:regular r:id="rId68"/>
      <p:bold r:id="rId69"/>
      <p:italic r:id="rId70"/>
      <p:boldItalic r:id="rId71"/>
    </p:embeddedFont>
    <p:embeddedFont>
      <p:font typeface="Tahoma" panose="020B0604030504040204" pitchFamily="34" charset="0"/>
      <p:regular r:id="rId72"/>
      <p:bold r:id="rId73"/>
    </p:embeddedFont>
    <p:embeddedFont>
      <p:font typeface="MT Extra" panose="05050102010205020202" pitchFamily="18" charset="2"/>
      <p:regular r:id="rId74"/>
    </p:embeddedFont>
    <p:embeddedFont>
      <p:font typeface="Gill Sans MT" panose="020B0502020104020203" pitchFamily="34" charset="0"/>
      <p:regular r:id="rId75"/>
      <p:bold r:id="rId76"/>
      <p:italic r:id="rId77"/>
      <p:boldItalic r:id="rId78"/>
    </p:embeddedFont>
    <p:embeddedFont>
      <p:font typeface="Consolas" panose="020B0609020204030204" pitchFamily="49" charset="0"/>
      <p:regular r:id="rId79"/>
      <p:bold r:id="rId80"/>
      <p:italic r:id="rId81"/>
      <p:boldItalic r:id="rId82"/>
    </p:embeddedFont>
  </p:embeddedFontLst>
  <p:custDataLst>
    <p:tags r:id="rId83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3300"/>
    <a:srgbClr val="CC00CC"/>
    <a:srgbClr val="FF9900"/>
    <a:srgbClr val="CC6600"/>
    <a:srgbClr val="008000"/>
    <a:srgbClr val="FF6600"/>
    <a:srgbClr val="FFFF00"/>
    <a:srgbClr val="FF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704" autoAdjust="0"/>
    <p:restoredTop sz="85132" autoAdjust="0"/>
  </p:normalViewPr>
  <p:slideViewPr>
    <p:cSldViewPr snapToGrid="0">
      <p:cViewPr varScale="1">
        <p:scale>
          <a:sx n="75" d="100"/>
          <a:sy n="75" d="100"/>
        </p:scale>
        <p:origin x="1526" y="48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76" Type="http://schemas.openxmlformats.org/officeDocument/2006/relationships/font" Target="fonts/font18.fntdata"/><Relationship Id="rId84" Type="http://schemas.openxmlformats.org/officeDocument/2006/relationships/commentAuthors" Target="commentAuthors.xml"/><Relationship Id="rId7" Type="http://schemas.openxmlformats.org/officeDocument/2006/relationships/slide" Target="slides/slide5.xml"/><Relationship Id="rId71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8.fntdata"/><Relationship Id="rId74" Type="http://schemas.openxmlformats.org/officeDocument/2006/relationships/font" Target="fonts/font16.fntdata"/><Relationship Id="rId79" Type="http://schemas.openxmlformats.org/officeDocument/2006/relationships/font" Target="fonts/font21.fntdata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font" Target="fonts/font3.fntdata"/><Relationship Id="rId82" Type="http://schemas.openxmlformats.org/officeDocument/2006/relationships/font" Target="fonts/font24.fntdata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openxmlformats.org/officeDocument/2006/relationships/font" Target="fonts/font19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4.fntdata"/><Relationship Id="rId80" Type="http://schemas.openxmlformats.org/officeDocument/2006/relationships/font" Target="fonts/font22.fntdata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font" Target="fonts/font17.fntdata"/><Relationship Id="rId83" Type="http://schemas.openxmlformats.org/officeDocument/2006/relationships/tags" Target="tags/tag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openxmlformats.org/officeDocument/2006/relationships/font" Target="fonts/font20.fntdata"/><Relationship Id="rId81" Type="http://schemas.openxmlformats.org/officeDocument/2006/relationships/font" Target="fonts/font23.fntdata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42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948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291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DeduceIt</a:t>
            </a:r>
            <a:endParaRPr lang="en-US" dirty="0" smtClean="0"/>
          </a:p>
          <a:p>
            <a:r>
              <a:rPr lang="en-US" dirty="0" err="1" smtClean="0"/>
              <a:t>CodeWebs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96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33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6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822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50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040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5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086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156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258732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3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D822-189C-45BA-8D89-791FA7632C4F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A764-CA72-49EF-8EDB-C7059022E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3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4" r:id="rId3"/>
    <p:sldLayoutId id="2147483755" r:id="rId4"/>
    <p:sldLayoutId id="2147483756" r:id="rId5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wdp"/><Relationship Id="rId9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6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63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9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81" y="1850655"/>
            <a:ext cx="3453085" cy="3453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43634" y="9366"/>
            <a:ext cx="9100365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chemeClr val="accent2"/>
                </a:solidFill>
              </a:rPr>
              <a:t>Formal Methods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500" dirty="0" smtClean="0"/>
              <a:t>in</a:t>
            </a:r>
            <a:endParaRPr lang="en-US" sz="3500" dirty="0"/>
          </a:p>
        </p:txBody>
      </p:sp>
      <p:sp>
        <p:nvSpPr>
          <p:cNvPr id="22" name="TextBox 21"/>
          <p:cNvSpPr txBox="1"/>
          <p:nvPr/>
        </p:nvSpPr>
        <p:spPr>
          <a:xfrm>
            <a:off x="443393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500"/>
              </a:spcBef>
            </a:pPr>
            <a:r>
              <a:rPr lang="en-US" sz="3000" dirty="0" smtClean="0"/>
              <a:t>Invited Talk @ </a:t>
            </a:r>
            <a:r>
              <a:rPr lang="en-US" sz="3000" dirty="0" err="1" smtClean="0"/>
              <a:t>CBSoft</a:t>
            </a:r>
            <a:r>
              <a:rPr lang="en-US" sz="3000" dirty="0" smtClean="0"/>
              <a:t> </a:t>
            </a:r>
          </a:p>
          <a:p>
            <a:pPr algn="r">
              <a:spcBef>
                <a:spcPts val="500"/>
              </a:spcBef>
            </a:pPr>
            <a:r>
              <a:rPr lang="en-US" sz="3000" dirty="0" smtClean="0"/>
              <a:t>Sep 2015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latin typeface="Comic Sans MS"/>
              </a:rPr>
              <a:t>Sumit Gulwani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853" y="2084439"/>
            <a:ext cx="2918449" cy="29184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682537" y="1198520"/>
            <a:ext cx="9100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 smtClean="0">
                <a:solidFill>
                  <a:srgbClr val="CC3300"/>
                </a:solidFill>
              </a:rPr>
              <a:t>Data Wrangling </a:t>
            </a:r>
            <a:r>
              <a:rPr lang="en-US" sz="4400" dirty="0" smtClean="0"/>
              <a:t>&amp;</a:t>
            </a:r>
            <a:r>
              <a:rPr lang="en-US" sz="4400" dirty="0" smtClean="0">
                <a:solidFill>
                  <a:srgbClr val="CC6600"/>
                </a:solidFill>
              </a:rPr>
              <a:t> </a:t>
            </a:r>
            <a:r>
              <a:rPr lang="en-US" sz="4400" dirty="0" smtClean="0">
                <a:solidFill>
                  <a:srgbClr val="009900"/>
                </a:solidFill>
              </a:rPr>
              <a:t>Education</a:t>
            </a:r>
            <a:endParaRPr lang="en-US" sz="4400" dirty="0">
              <a:solidFill>
                <a:srgbClr val="009900"/>
              </a:solidFill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0" y="2008799"/>
            <a:ext cx="5803900" cy="45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1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2946" y="1085618"/>
            <a:ext cx="7886700" cy="440027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Trifacta: small, guided steps </a:t>
            </a:r>
          </a:p>
        </p:txBody>
      </p:sp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0" y="1675692"/>
            <a:ext cx="2462893" cy="170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824" y="1535265"/>
            <a:ext cx="10063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Start with: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765507" y="1573920"/>
            <a:ext cx="3786145" cy="1314856"/>
            <a:chOff x="5999020" y="955547"/>
            <a:chExt cx="5048193" cy="1753141"/>
          </a:xfrm>
        </p:grpSpPr>
        <p:sp>
          <p:nvSpPr>
            <p:cNvPr id="8" name="TextBox 7"/>
            <p:cNvSpPr txBox="1"/>
            <p:nvPr/>
          </p:nvSpPr>
          <p:spPr>
            <a:xfrm>
              <a:off x="5999020" y="955547"/>
              <a:ext cx="12665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End goal:</a:t>
              </a:r>
            </a:p>
          </p:txBody>
        </p:sp>
        <p:pic>
          <p:nvPicPr>
            <p:cNvPr id="1027" name="Picture 2" descr="image0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2963" y="1013238"/>
              <a:ext cx="3524250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05654" y="3579004"/>
            <a:ext cx="42812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Trifacta provides a series of small transformations: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425191"/>
            <a:ext cx="610974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From: Skills of the Agile Data Wrangler (tutorial by </a:t>
            </a:r>
            <a:r>
              <a:rPr lang="en-US" sz="15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Hellerstein</a:t>
            </a:r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and </a:t>
            </a:r>
            <a:r>
              <a:rPr lang="en-US" sz="15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Heer</a:t>
            </a:r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56729" y="3880783"/>
            <a:ext cx="2144606" cy="1527029"/>
            <a:chOff x="2850538" y="4253097"/>
            <a:chExt cx="2859475" cy="2036038"/>
          </a:xfrm>
        </p:grpSpPr>
        <p:sp>
          <p:nvSpPr>
            <p:cNvPr id="11" name="TextBox 10"/>
            <p:cNvSpPr txBox="1"/>
            <p:nvPr/>
          </p:nvSpPr>
          <p:spPr>
            <a:xfrm>
              <a:off x="2850538" y="4253097"/>
              <a:ext cx="268295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Split on “:” Delimiter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5527" y="4700088"/>
              <a:ext cx="2524486" cy="1589047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373202" y="3894490"/>
            <a:ext cx="2250809" cy="1445231"/>
            <a:chOff x="5875100" y="4087524"/>
            <a:chExt cx="3001078" cy="1926974"/>
          </a:xfrm>
        </p:grpSpPr>
        <p:sp>
          <p:nvSpPr>
            <p:cNvPr id="19" name="TextBox 18"/>
            <p:cNvSpPr txBox="1"/>
            <p:nvPr/>
          </p:nvSpPr>
          <p:spPr>
            <a:xfrm>
              <a:off x="5875100" y="4087524"/>
              <a:ext cx="262430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Delete Empty Rows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100" y="4587756"/>
              <a:ext cx="3001078" cy="1426742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142153" y="3884396"/>
            <a:ext cx="2305379" cy="1441865"/>
            <a:chOff x="8988428" y="4129749"/>
            <a:chExt cx="3073839" cy="1922486"/>
          </a:xfrm>
        </p:grpSpPr>
        <p:sp>
          <p:nvSpPr>
            <p:cNvPr id="22" name="TextBox 21"/>
            <p:cNvSpPr txBox="1"/>
            <p:nvPr/>
          </p:nvSpPr>
          <p:spPr>
            <a:xfrm>
              <a:off x="8988428" y="4129749"/>
              <a:ext cx="22903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Fill Values Down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428" y="4555094"/>
              <a:ext cx="3073839" cy="149714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130641" y="2986303"/>
            <a:ext cx="2240742" cy="651477"/>
            <a:chOff x="8174188" y="2838736"/>
            <a:chExt cx="2987655" cy="868635"/>
          </a:xfrm>
        </p:grpSpPr>
        <p:sp>
          <p:nvSpPr>
            <p:cNvPr id="24" name="TextBox 23"/>
            <p:cNvSpPr txBox="1"/>
            <p:nvPr/>
          </p:nvSpPr>
          <p:spPr>
            <a:xfrm>
              <a:off x="8174188" y="3276485"/>
              <a:ext cx="2987655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Pivot Number on Type</a:t>
              </a:r>
            </a:p>
          </p:txBody>
        </p:sp>
        <p:sp>
          <p:nvSpPr>
            <p:cNvPr id="26" name="Up Arrow 25"/>
            <p:cNvSpPr/>
            <p:nvPr/>
          </p:nvSpPr>
          <p:spPr>
            <a:xfrm>
              <a:off x="9286495" y="2838736"/>
              <a:ext cx="387801" cy="437749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4246296" y="2404444"/>
            <a:ext cx="1053298" cy="335313"/>
          </a:xfrm>
          <a:prstGeom prst="rightArrow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1982" y="2690592"/>
            <a:ext cx="1602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6"/>
                </a:solidFill>
              </a:rPr>
              <a:t>FlashRelate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0" name="Title 5"/>
          <p:cNvSpPr txBox="1">
            <a:spLocks/>
          </p:cNvSpPr>
          <p:nvPr/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Table Re-formatting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1326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1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FlashRelate</a:t>
            </a:r>
            <a:r>
              <a:rPr lang="en-US" i="1" dirty="0">
                <a:solidFill>
                  <a:srgbClr val="C00000"/>
                </a:solidFill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</a:rPr>
              <a:t>Using </a:t>
            </a:r>
            <a:r>
              <a:rPr lang="en-US" i="1" dirty="0" smtClean="0">
                <a:solidFill>
                  <a:srgbClr val="C00000"/>
                </a:solidFill>
              </a:rPr>
              <a:t>Examples”;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1618883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8" y="1031508"/>
            <a:ext cx="9214338" cy="573844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Extraction</a:t>
            </a:r>
          </a:p>
          <a:p>
            <a:r>
              <a:rPr lang="en-US" sz="2000" dirty="0" err="1" smtClean="0"/>
              <a:t>FlashExtract</a:t>
            </a:r>
            <a:r>
              <a:rPr lang="en-US" sz="2000" dirty="0" smtClean="0"/>
              <a:t>: </a:t>
            </a:r>
            <a:r>
              <a:rPr lang="en-US" sz="2000" dirty="0"/>
              <a:t>E</a:t>
            </a:r>
            <a:r>
              <a:rPr lang="en-US" sz="2000" dirty="0" smtClean="0"/>
              <a:t>xtract data from text files, web pages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2014; </a:t>
            </a:r>
            <a:r>
              <a:rPr lang="en-US" sz="1800" dirty="0" err="1" smtClean="0">
                <a:solidFill>
                  <a:srgbClr val="C00000"/>
                </a:solidFill>
              </a:rPr>
              <a:t>Powershell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convertFrom</a:t>
            </a:r>
            <a:r>
              <a:rPr lang="en-US" sz="1800" dirty="0" smtClean="0">
                <a:solidFill>
                  <a:srgbClr val="C00000"/>
                </a:solidFill>
              </a:rPr>
              <a:t>-string cmdlet</a:t>
            </a:r>
          </a:p>
          <a:p>
            <a:endParaRPr lang="en-US" sz="1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Transformation</a:t>
            </a:r>
          </a:p>
          <a:p>
            <a:r>
              <a:rPr lang="en-US" sz="2200" dirty="0" smtClean="0"/>
              <a:t>Flash Fill: Excel feature for Syntactic String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POPL 2011, CAV 2015]</a:t>
            </a:r>
          </a:p>
          <a:p>
            <a:r>
              <a:rPr lang="en-US" sz="2200" dirty="0" smtClean="0"/>
              <a:t>Semantic String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VLDB 2012]</a:t>
            </a:r>
          </a:p>
          <a:p>
            <a:r>
              <a:rPr lang="en-US" sz="2200" dirty="0" smtClean="0"/>
              <a:t>Number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CAV 2013]</a:t>
            </a:r>
          </a:p>
          <a:p>
            <a:r>
              <a:rPr lang="en-US" sz="2200" dirty="0" err="1" smtClean="0"/>
              <a:t>FlashNormalize</a:t>
            </a:r>
            <a:r>
              <a:rPr lang="en-US" sz="2200" dirty="0" smtClean="0"/>
              <a:t>: Text normalization </a:t>
            </a:r>
            <a:r>
              <a:rPr lang="en-US" sz="1900" dirty="0" smtClean="0">
                <a:solidFill>
                  <a:srgbClr val="C00000"/>
                </a:solidFill>
              </a:rPr>
              <a:t>[IJCAI 2015]</a:t>
            </a:r>
          </a:p>
          <a:p>
            <a:pPr marL="457200" lvl="1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Formatting</a:t>
            </a:r>
          </a:p>
          <a:p>
            <a:r>
              <a:rPr lang="en-US" sz="2200" dirty="0" err="1"/>
              <a:t>FlashRelate</a:t>
            </a:r>
            <a:r>
              <a:rPr lang="en-US" sz="2200" dirty="0"/>
              <a:t>: Extract data from spreadsheets </a:t>
            </a:r>
            <a:r>
              <a:rPr lang="en-US" sz="1900" dirty="0">
                <a:solidFill>
                  <a:srgbClr val="C00000"/>
                </a:solidFill>
              </a:rPr>
              <a:t>[PLDI </a:t>
            </a:r>
            <a:r>
              <a:rPr lang="en-US" sz="1900" dirty="0" smtClean="0">
                <a:solidFill>
                  <a:srgbClr val="C00000"/>
                </a:solidFill>
              </a:rPr>
              <a:t>2015, PLDI 2011]</a:t>
            </a:r>
            <a:endParaRPr lang="en-US" sz="1900" dirty="0"/>
          </a:p>
          <a:p>
            <a:r>
              <a:rPr lang="en-US" sz="2200" dirty="0" err="1" smtClean="0"/>
              <a:t>FlashFormat</a:t>
            </a:r>
            <a:r>
              <a:rPr lang="en-US" sz="2200" dirty="0" smtClean="0"/>
              <a:t>: a </a:t>
            </a:r>
            <a:r>
              <a:rPr lang="en-US" sz="2200" dirty="0" err="1" smtClean="0"/>
              <a:t>Powerpoint</a:t>
            </a:r>
            <a:r>
              <a:rPr lang="en-US" sz="2200" dirty="0" smtClean="0"/>
              <a:t> add-in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AAAI 2014]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tools for Data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771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by Examples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03698" y="4968858"/>
            <a:ext cx="83366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1176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</a:p>
          <a:p>
            <a:pPr lvl="1"/>
            <a:r>
              <a:rPr lang="en-US" dirty="0" smtClean="0"/>
              <a:t>Synthesize multiple programs and rank them.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Ambiguity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052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748" y="1766048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9455" y="1022636"/>
            <a:ext cx="7792239" cy="553100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Rank score of a program: </a:t>
            </a:r>
            <a:r>
              <a:rPr lang="en-US" dirty="0" smtClean="0">
                <a:solidFill>
                  <a:schemeClr val="accent2"/>
                </a:solidFill>
              </a:rPr>
              <a:t>Weighted combination of various features.</a:t>
            </a:r>
          </a:p>
          <a:p>
            <a:r>
              <a:rPr lang="en-US" dirty="0" smtClean="0"/>
              <a:t>Weights are learned using machine learning.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Program features</a:t>
            </a:r>
          </a:p>
          <a:p>
            <a:r>
              <a:rPr lang="en-US" sz="2200" dirty="0" smtClean="0"/>
              <a:t>Number of constants</a:t>
            </a:r>
          </a:p>
          <a:p>
            <a:r>
              <a:rPr lang="en-US" sz="2200" dirty="0" smtClean="0"/>
              <a:t>Size of constants</a:t>
            </a:r>
          </a:p>
          <a:p>
            <a:pPr marL="0" indent="0">
              <a:buNone/>
            </a:pPr>
            <a:endParaRPr lang="en-US" sz="10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Features over user data: </a:t>
            </a:r>
            <a:r>
              <a:rPr lang="en-US" sz="2200" dirty="0" smtClean="0"/>
              <a:t>Similarity of generated output (or even intermediate values) over various user inputs</a:t>
            </a:r>
          </a:p>
          <a:p>
            <a:r>
              <a:rPr lang="en-US" sz="2200" dirty="0" err="1" smtClean="0"/>
              <a:t>IsYear</a:t>
            </a:r>
            <a:r>
              <a:rPr lang="en-US" sz="2200" dirty="0" smtClean="0"/>
              <a:t>, Numeric Deviation, Number of characters</a:t>
            </a:r>
          </a:p>
          <a:p>
            <a:r>
              <a:rPr lang="en-US" sz="2200" dirty="0" err="1" smtClean="0"/>
              <a:t>IsPersonName</a:t>
            </a:r>
            <a:endParaRPr lang="en-US" sz="2200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 Scheme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790" y="6101081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[</a:t>
            </a:r>
            <a:r>
              <a:rPr lang="en-US" dirty="0" smtClean="0">
                <a:solidFill>
                  <a:srgbClr val="C00000"/>
                </a:solidFill>
              </a:rPr>
              <a:t>CAV 2015] Rishabh Singh,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6773208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FlashFill</a:t>
            </a:r>
            <a:r>
              <a:rPr lang="en-US" sz="4000" dirty="0" smtClean="0">
                <a:solidFill>
                  <a:schemeClr val="accent2"/>
                </a:solidFill>
              </a:rPr>
              <a:t> Ranking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195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“It's </a:t>
            </a:r>
            <a:r>
              <a:rPr lang="en-US" dirty="0"/>
              <a:t>a great concept, but it can also lead to lots of bad data. </a:t>
            </a:r>
            <a:r>
              <a:rPr lang="en-US" dirty="0" smtClean="0"/>
              <a:t>I </a:t>
            </a:r>
            <a:r>
              <a:rPr lang="en-US" dirty="0"/>
              <a:t>think many users will look at a few "flash filled" cells, </a:t>
            </a:r>
            <a:r>
              <a:rPr lang="en-US" dirty="0" smtClean="0"/>
              <a:t>and just </a:t>
            </a:r>
            <a:r>
              <a:rPr lang="en-US" dirty="0"/>
              <a:t>assume that it </a:t>
            </a:r>
            <a:r>
              <a:rPr lang="en-US" dirty="0" smtClean="0"/>
              <a:t>worked. … Be </a:t>
            </a:r>
            <a:r>
              <a:rPr lang="en-US" dirty="0"/>
              <a:t>very </a:t>
            </a:r>
            <a:r>
              <a:rPr lang="en-US" dirty="0" smtClean="0"/>
              <a:t>careful.”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a </a:t>
            </a:r>
            <a:r>
              <a:rPr lang="en-US" dirty="0" err="1" smtClean="0"/>
              <a:t>fall-back</a:t>
            </a:r>
            <a:r>
              <a:rPr lang="en-US" dirty="0" smtClean="0"/>
              <a:t> mechanism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“most of the extracted data will be fine. But there might be exceptions that you don't notice unless you examine the results very carefully.”</a:t>
            </a:r>
            <a:endParaRPr lang="en-US" kern="0" dirty="0"/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833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</a:p>
          <a:p>
            <a:pPr lvl="1"/>
            <a:r>
              <a:rPr lang="en-US" dirty="0" smtClean="0"/>
              <a:t>Synthesize multiple programs and rank them.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User Interaction Models</a:t>
            </a:r>
          </a:p>
          <a:p>
            <a:pPr lvl="1"/>
            <a:r>
              <a:rPr lang="en-US" dirty="0" smtClean="0"/>
              <a:t>Communicate actionable information to the user.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Ambiguity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818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82" y="1319401"/>
            <a:ext cx="3481016" cy="2220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99103"/>
            <a:ext cx="7772400" cy="609600"/>
          </a:xfrm>
        </p:spPr>
        <p:txBody>
          <a:bodyPr/>
          <a:lstStyle/>
          <a:p>
            <a:r>
              <a:rPr lang="en-US" dirty="0" smtClean="0"/>
              <a:t>The New Opportunity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896" y="2382344"/>
            <a:ext cx="1479366" cy="14564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3279" y="3332391"/>
            <a:ext cx="3198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9900"/>
                </a:solidFill>
              </a:rPr>
              <a:t>Software developer</a:t>
            </a:r>
            <a:endParaRPr lang="en-US" sz="2400" b="1" dirty="0">
              <a:solidFill>
                <a:srgbClr val="0099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33" y="981350"/>
            <a:ext cx="3818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customer for PL community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1543" y="964276"/>
            <a:ext cx="3717739" cy="280885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34471" y="2965839"/>
            <a:ext cx="1809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9900"/>
                </a:solidFill>
              </a:rPr>
              <a:t>End Users</a:t>
            </a:r>
            <a:endParaRPr lang="en-US" sz="2400" b="1" dirty="0">
              <a:solidFill>
                <a:srgbClr val="0099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35251" y="970250"/>
            <a:ext cx="515937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Two orders of magnitude more computer users.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Struggle with repetitive tasks.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72" y="2423649"/>
            <a:ext cx="1582198" cy="140194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3279" y="5838703"/>
            <a:ext cx="8517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2"/>
                </a:solidFill>
              </a:rPr>
              <a:t>Formal methods </a:t>
            </a:r>
            <a:r>
              <a:rPr lang="en-US" sz="2400" dirty="0" smtClean="0"/>
              <a:t>can play a significant role! </a:t>
            </a:r>
          </a:p>
          <a:p>
            <a:pPr marL="57150" indent="0">
              <a:spcBef>
                <a:spcPts val="0"/>
              </a:spcBef>
              <a:buNone/>
            </a:pPr>
            <a:r>
              <a:rPr lang="en-US" sz="2400" dirty="0" smtClean="0"/>
              <a:t>(in </a:t>
            </a:r>
            <a:r>
              <a:rPr lang="en-US" sz="2400" dirty="0"/>
              <a:t>conjunction </a:t>
            </a:r>
            <a:r>
              <a:rPr lang="en-US" sz="2400" dirty="0" smtClean="0"/>
              <a:t>with </a:t>
            </a:r>
            <a:r>
              <a:rPr lang="en-US" sz="2400" dirty="0" smtClean="0">
                <a:solidFill>
                  <a:schemeClr val="accent2"/>
                </a:solidFill>
              </a:rPr>
              <a:t>ML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2"/>
                </a:solidFill>
              </a:rPr>
              <a:t>HCI</a:t>
            </a:r>
            <a:r>
              <a:rPr lang="en-US" sz="2400" dirty="0" smtClean="0"/>
              <a:t>)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743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Make it easy to inspect output correctness</a:t>
            </a:r>
          </a:p>
          <a:p>
            <a:pPr lvl="1"/>
            <a:r>
              <a:rPr lang="en-US" dirty="0" smtClean="0"/>
              <a:t>User can accordingly provide more examples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Show programs</a:t>
            </a:r>
          </a:p>
          <a:p>
            <a:pPr lvl="1"/>
            <a:r>
              <a:rPr lang="en-US" dirty="0"/>
              <a:t>in any desired </a:t>
            </a:r>
            <a:r>
              <a:rPr lang="en-US" dirty="0" smtClean="0"/>
              <a:t>programming language; in English</a:t>
            </a:r>
          </a:p>
          <a:p>
            <a:pPr lvl="1"/>
            <a:r>
              <a:rPr lang="en-US" dirty="0" smtClean="0"/>
              <a:t>Enable effective navigation between programs</a:t>
            </a:r>
          </a:p>
          <a:p>
            <a:endParaRPr lang="en-US" dirty="0" smtClean="0"/>
          </a:p>
          <a:p>
            <a:r>
              <a:rPr lang="en-US" dirty="0" smtClean="0"/>
              <a:t>Computer initiated interactivity (Active learning)</a:t>
            </a:r>
          </a:p>
          <a:p>
            <a:pPr lvl="1"/>
            <a:r>
              <a:rPr lang="en-US" dirty="0" smtClean="0"/>
              <a:t>Highlight less confident entries in the output.</a:t>
            </a:r>
          </a:p>
          <a:p>
            <a:pPr lvl="1"/>
            <a:r>
              <a:rPr lang="en-US" dirty="0" smtClean="0"/>
              <a:t>Ask directed questions based on </a:t>
            </a:r>
            <a:r>
              <a:rPr lang="en-US" i="1" dirty="0" smtClean="0"/>
              <a:t>distinguishing inputs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/>
              <a:t>User Interaction Models for Ambiguity Resolution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56699" y="6143374"/>
            <a:ext cx="94844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10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User </a:t>
            </a:r>
            <a:r>
              <a:rPr lang="en-US" sz="21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Interaction Models for Disambiguation in Programming by </a:t>
            </a:r>
            <a:r>
              <a:rPr lang="en-US" sz="210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Example</a:t>
            </a: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</a:t>
            </a: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UIST 2015] Mayer, Soares, Grechkin, Le, Marron, Polozov, Singh, Zorn, Gulwani</a:t>
            </a:r>
            <a:endParaRPr lang="en-US" sz="2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2650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</a:rPr>
              <a:t>(User Interaction Models)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689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by Examples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03698" y="4968858"/>
            <a:ext cx="83366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Challenge 2: </a:t>
            </a:r>
            <a:r>
              <a:rPr lang="en-US" sz="2400" dirty="0" smtClean="0"/>
              <a:t>Designing efficient </a:t>
            </a:r>
            <a:r>
              <a:rPr lang="en-US" sz="2400" dirty="0"/>
              <a:t>search </a:t>
            </a:r>
            <a:r>
              <a:rPr lang="en-US" sz="2400" dirty="0" smtClean="0"/>
              <a:t>algorithm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51615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1" y="1143000"/>
                <a:ext cx="8909941" cy="5029200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en-US" dirty="0" smtClean="0"/>
                  <a:t>Key Ideas</a:t>
                </a:r>
              </a:p>
              <a:p>
                <a:pPr marL="400050"/>
                <a:r>
                  <a:rPr lang="en-US" dirty="0" smtClean="0"/>
                  <a:t>Restrict search to an appropriately designed domain-specific language (DSL) specified as a grammar.</a:t>
                </a:r>
                <a:endParaRPr lang="en-US" dirty="0"/>
              </a:p>
              <a:p>
                <a:pPr lvl="1"/>
                <a:r>
                  <a:rPr lang="en-US" dirty="0"/>
                  <a:t>Expressive enough to cover wide range of tasks</a:t>
                </a:r>
              </a:p>
              <a:p>
                <a:pPr lvl="1"/>
                <a:r>
                  <a:rPr lang="en-US" dirty="0"/>
                  <a:t>Restricted enough to enable efficient search</a:t>
                </a:r>
              </a:p>
              <a:p>
                <a:pPr marL="400050"/>
                <a:endParaRPr lang="en-US" dirty="0" smtClean="0"/>
              </a:p>
              <a:p>
                <a:pPr marL="400050"/>
                <a:r>
                  <a:rPr lang="en-US" dirty="0" smtClean="0"/>
                  <a:t>Specialize the search algorithm to the DSL.</a:t>
                </a:r>
              </a:p>
              <a:p>
                <a:pPr marL="800100" lvl="1"/>
                <a:r>
                  <a:rPr lang="en-US" dirty="0" smtClean="0"/>
                  <a:t>Leverage semantic properties of DSL operators.</a:t>
                </a:r>
              </a:p>
              <a:p>
                <a:pPr marL="800100" lvl="1"/>
                <a:r>
                  <a:rPr lang="en-US" dirty="0" smtClean="0"/>
                  <a:t>Deductive search that leverages divide-and-conquer method</a:t>
                </a:r>
              </a:p>
              <a:p>
                <a:pPr marL="1200150" lvl="2"/>
                <a:r>
                  <a:rPr lang="en-US" dirty="0" smtClean="0"/>
                  <a:t>“synthesize </a:t>
                </a:r>
                <a:r>
                  <a:rPr lang="en-US" dirty="0"/>
                  <a:t>expr of type e that satisfies spec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” is reduced to </a:t>
                </a:r>
                <a:r>
                  <a:rPr lang="en-US" dirty="0" smtClean="0"/>
                  <a:t>simpler </a:t>
                </a:r>
                <a:r>
                  <a:rPr lang="en-US" dirty="0"/>
                  <a:t>problems (over </a:t>
                </a:r>
                <a:r>
                  <a:rPr lang="en-US" dirty="0" smtClean="0"/>
                  <a:t>sub-expr </a:t>
                </a:r>
                <a:r>
                  <a:rPr lang="en-US" dirty="0"/>
                  <a:t>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).</a:t>
                </a:r>
              </a:p>
              <a:p>
                <a:pPr marL="800100" lvl="1"/>
                <a:endParaRPr lang="en-US" dirty="0" smtClean="0"/>
              </a:p>
              <a:p>
                <a:pPr marL="400050"/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1" y="1143000"/>
                <a:ext cx="8909941" cy="5029200"/>
              </a:xfrm>
              <a:blipFill>
                <a:blip r:embed="rId2"/>
                <a:stretch>
                  <a:fillRect l="-821" t="-970" r="-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2: Efficient search algorithm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271" y="1904976"/>
            <a:ext cx="2438740" cy="24387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38" y="5929525"/>
            <a:ext cx="90540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“Spreadsheet Data Manipulation using Examples”                     [CACM 2012 Research Highlights] Gulwani, Harris, Singh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749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by Examples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83116" y="4549676"/>
            <a:ext cx="86308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Challenge 2: </a:t>
            </a:r>
            <a:r>
              <a:rPr lang="en-US" sz="2400" dirty="0" smtClean="0"/>
              <a:t>Designing an efficient </a:t>
            </a:r>
            <a:r>
              <a:rPr lang="en-US" sz="2400" dirty="0"/>
              <a:t>search </a:t>
            </a:r>
            <a:r>
              <a:rPr lang="en-US" sz="2400" dirty="0" smtClean="0"/>
              <a:t>algorithm.</a:t>
            </a:r>
          </a:p>
          <a:p>
            <a:r>
              <a:rPr lang="en-US" sz="2400" dirty="0" smtClean="0"/>
              <a:t>Challenge 3: Lowering the barrier to design &amp; development. </a:t>
            </a:r>
          </a:p>
        </p:txBody>
      </p:sp>
    </p:spTree>
    <p:extLst>
      <p:ext uri="{BB962C8B-B14F-4D97-AF65-F5344CB8AC3E}">
        <p14:creationId xmlns:p14="http://schemas.microsoft.com/office/powerpoint/2010/main" val="4164813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40" y="982227"/>
            <a:ext cx="9457405" cy="50292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Developing a domain-specific robust search method </a:t>
            </a:r>
            <a:r>
              <a:rPr lang="en-US" dirty="0"/>
              <a:t>is </a:t>
            </a:r>
            <a:r>
              <a:rPr lang="en-US" dirty="0" smtClean="0"/>
              <a:t>costly:</a:t>
            </a:r>
          </a:p>
          <a:p>
            <a:pPr marL="400050"/>
            <a:r>
              <a:rPr lang="en-US" sz="2200" dirty="0" smtClean="0"/>
              <a:t>Requires domain-specific algorithmic </a:t>
            </a:r>
            <a:r>
              <a:rPr lang="en-US" sz="2200" dirty="0"/>
              <a:t>insights. </a:t>
            </a:r>
          </a:p>
          <a:p>
            <a:pPr marL="400050"/>
            <a:r>
              <a:rPr lang="en-US" sz="2200" dirty="0"/>
              <a:t>Robust implementation requires </a:t>
            </a:r>
            <a:r>
              <a:rPr lang="en-US" sz="2200" dirty="0" smtClean="0"/>
              <a:t>good engineering.</a:t>
            </a:r>
            <a:endParaRPr lang="en-US" sz="2200" dirty="0"/>
          </a:p>
          <a:p>
            <a:pPr marL="400050"/>
            <a:r>
              <a:rPr lang="en-US" sz="2200" dirty="0"/>
              <a:t>DSL extensions/modifications are not easy</a:t>
            </a:r>
            <a:r>
              <a:rPr lang="en-US" sz="2200" dirty="0" smtClean="0"/>
              <a:t>.</a:t>
            </a:r>
          </a:p>
          <a:p>
            <a:pPr marL="400050"/>
            <a:endParaRPr lang="en-US" sz="1000" dirty="0" smtClean="0">
              <a:solidFill>
                <a:srgbClr val="009900"/>
              </a:solidFill>
            </a:endParaRPr>
          </a:p>
          <a:p>
            <a:pPr marL="0" indent="0">
              <a:buNone/>
            </a:pPr>
            <a:endParaRPr lang="en-US" sz="2200" dirty="0" smtClean="0">
              <a:solidFill>
                <a:srgbClr val="00990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9900"/>
                </a:solidFill>
              </a:rPr>
              <a:t>Key Ideas: </a:t>
            </a:r>
            <a:endParaRPr lang="en-US" dirty="0" smtClean="0"/>
          </a:p>
          <a:p>
            <a:endParaRPr lang="en-US" sz="500" dirty="0" smtClean="0"/>
          </a:p>
          <a:p>
            <a:r>
              <a:rPr lang="en-US" dirty="0" smtClean="0"/>
              <a:t>PBE algorithms employ a divide </a:t>
            </a:r>
            <a:r>
              <a:rPr lang="en-US" dirty="0"/>
              <a:t>and conquer </a:t>
            </a:r>
            <a:r>
              <a:rPr lang="en-US" dirty="0" smtClean="0"/>
              <a:t>strategy, where synthesis </a:t>
            </a:r>
            <a:r>
              <a:rPr lang="en-US" dirty="0"/>
              <a:t>problem for an expression F(e1,e2) is reduced to synthesis problems for sub-expressions e1 and e2.</a:t>
            </a:r>
          </a:p>
          <a:p>
            <a:pPr lvl="1"/>
            <a:r>
              <a:rPr lang="en-US" dirty="0">
                <a:solidFill>
                  <a:srgbClr val="009900"/>
                </a:solidFill>
              </a:rPr>
              <a:t>The divide-and-conquer strategy can be refactored out</a:t>
            </a:r>
            <a:r>
              <a:rPr lang="en-US" dirty="0" smtClean="0">
                <a:solidFill>
                  <a:srgbClr val="009900"/>
                </a:solidFill>
              </a:rPr>
              <a:t>.</a:t>
            </a:r>
            <a:endParaRPr lang="en-US" sz="1500" dirty="0"/>
          </a:p>
          <a:p>
            <a:endParaRPr lang="en-US" sz="500" dirty="0" smtClean="0"/>
          </a:p>
          <a:p>
            <a:r>
              <a:rPr lang="en-US" dirty="0" smtClean="0"/>
              <a:t>Reduction </a:t>
            </a:r>
            <a:r>
              <a:rPr lang="en-US" dirty="0"/>
              <a:t>depends on the logical properties of operator F.</a:t>
            </a:r>
          </a:p>
          <a:p>
            <a:pPr lvl="1"/>
            <a:r>
              <a:rPr lang="en-US" dirty="0">
                <a:solidFill>
                  <a:srgbClr val="009900"/>
                </a:solidFill>
              </a:rPr>
              <a:t>Operator properties can be captured in a modular manner for reuse inside other DSLs.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3: Lowering the barrier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46" y="2860554"/>
            <a:ext cx="2438740" cy="24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79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939" y="1143000"/>
            <a:ext cx="893871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9900"/>
                </a:solidFill>
              </a:rPr>
              <a:t>A </a:t>
            </a:r>
            <a:r>
              <a:rPr lang="en-US" dirty="0">
                <a:solidFill>
                  <a:srgbClr val="009900"/>
                </a:solidFill>
              </a:rPr>
              <a:t>generic search algorithm parameterized by DSL, ranking features, strategy choices. </a:t>
            </a:r>
          </a:p>
          <a:p>
            <a:r>
              <a:rPr lang="en-US" dirty="0"/>
              <a:t>Much like parser generators</a:t>
            </a:r>
          </a:p>
          <a:p>
            <a:r>
              <a:rPr lang="en-US" dirty="0" err="1"/>
              <a:t>SyGus</a:t>
            </a:r>
            <a:r>
              <a:rPr lang="en-US" sz="1800" dirty="0">
                <a:solidFill>
                  <a:srgbClr val="C00000"/>
                </a:solidFill>
              </a:rPr>
              <a:t> [Alur et.al, FMCAD 2013] </a:t>
            </a:r>
            <a:r>
              <a:rPr lang="en-US" dirty="0"/>
              <a:t>and Rosette </a:t>
            </a:r>
            <a:r>
              <a:rPr lang="en-US" sz="1800" dirty="0">
                <a:solidFill>
                  <a:srgbClr val="C00000"/>
                </a:solidFill>
              </a:rPr>
              <a:t>[Torlak et.al., PLDI 2014]</a:t>
            </a:r>
            <a:r>
              <a:rPr lang="en-US" dirty="0"/>
              <a:t> are great initial efforts but too general.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FlashMeta</a:t>
            </a:r>
            <a:r>
              <a:rPr lang="en-US" dirty="0" smtClean="0"/>
              <a:t> Framework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9938" y="6050105"/>
            <a:ext cx="8938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C00000"/>
                </a:solidFill>
              </a:rPr>
              <a:t>“</a:t>
            </a:r>
            <a:r>
              <a:rPr lang="en-US" sz="2200" i="1" dirty="0" err="1" smtClean="0">
                <a:solidFill>
                  <a:srgbClr val="C00000"/>
                </a:solidFill>
              </a:rPr>
              <a:t>FlashMeta</a:t>
            </a:r>
            <a:r>
              <a:rPr lang="en-US" sz="2200" i="1" dirty="0" smtClean="0">
                <a:solidFill>
                  <a:srgbClr val="C00000"/>
                </a:solidFill>
              </a:rPr>
              <a:t>: A Framework for Inductive Program Synthesis</a:t>
            </a:r>
            <a:r>
              <a:rPr lang="en-US" sz="2200" dirty="0" smtClean="0">
                <a:solidFill>
                  <a:srgbClr val="C00000"/>
                </a:solidFill>
              </a:rPr>
              <a:t>”</a:t>
            </a:r>
          </a:p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C00000"/>
                </a:solidFill>
              </a:rPr>
              <a:t>[OOPSLA 2015] Alex Polozov, Sumit Gulwani 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50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368756"/>
              </p:ext>
            </p:extLst>
          </p:nvPr>
        </p:nvGraphicFramePr>
        <p:xfrm>
          <a:off x="894948" y="1933570"/>
          <a:ext cx="2217906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PBE technology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</a:t>
                      </a:r>
                      <a:r>
                        <a:rPr lang="en-US" baseline="0" dirty="0" err="1" smtClean="0"/>
                        <a:t>Fill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FlashExtractText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FlashNormalize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FlashExtractWeb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37748" y="304800"/>
            <a:ext cx="10009761" cy="609600"/>
          </a:xfrm>
        </p:spPr>
        <p:txBody>
          <a:bodyPr/>
          <a:lstStyle/>
          <a:p>
            <a:r>
              <a:rPr lang="en-US" sz="2600" dirty="0" smtClean="0"/>
              <a:t>Comparison of </a:t>
            </a:r>
            <a:r>
              <a:rPr lang="en-US" sz="2600" dirty="0" err="1" smtClean="0"/>
              <a:t>FlashMeta</a:t>
            </a:r>
            <a:r>
              <a:rPr lang="en-US" sz="2600" dirty="0" smtClean="0"/>
              <a:t> with hand-tuned implementations</a:t>
            </a:r>
            <a:endParaRPr lang="en-US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26899"/>
              </p:ext>
            </p:extLst>
          </p:nvPr>
        </p:nvGraphicFramePr>
        <p:xfrm>
          <a:off x="3163342" y="1933570"/>
          <a:ext cx="243840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328764"/>
              </p:ext>
            </p:extLst>
          </p:nvPr>
        </p:nvGraphicFramePr>
        <p:xfrm>
          <a:off x="5656401" y="1941065"/>
          <a:ext cx="2438402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90091" y="1300263"/>
            <a:ext cx="1794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Lines of Code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(K)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043" y="1300261"/>
            <a:ext cx="2449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Development time (months)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80" y="4221801"/>
            <a:ext cx="935835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Running time </a:t>
            </a:r>
            <a:r>
              <a:rPr lang="en-US" sz="2400" dirty="0" smtClean="0"/>
              <a:t>of </a:t>
            </a:r>
            <a:r>
              <a:rPr lang="en-US" sz="2400" dirty="0" err="1" smtClean="0"/>
              <a:t>FlashMeta</a:t>
            </a:r>
            <a:r>
              <a:rPr lang="en-US" sz="2400" dirty="0" smtClean="0"/>
              <a:t> implementations vary between 0.5-3x of the corresponding original implementation.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Faster because of some free optimizations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Slower because of larger feature sets &amp; a generalized framework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57578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831" y="1143000"/>
            <a:ext cx="8647888" cy="2406445"/>
          </a:xfrm>
        </p:spPr>
        <p:txBody>
          <a:bodyPr/>
          <a:lstStyle/>
          <a:p>
            <a:r>
              <a:rPr lang="en-US" dirty="0" smtClean="0"/>
              <a:t>Other application domains (E.g., robotics).</a:t>
            </a:r>
          </a:p>
          <a:p>
            <a:endParaRPr lang="en-US" sz="1200" dirty="0"/>
          </a:p>
          <a:p>
            <a:r>
              <a:rPr lang="en-US" dirty="0" smtClean="0"/>
              <a:t>Integration with existing programming environments.</a:t>
            </a:r>
          </a:p>
          <a:p>
            <a:endParaRPr lang="en-US" sz="1200" dirty="0"/>
          </a:p>
          <a:p>
            <a:r>
              <a:rPr lang="en-US" dirty="0"/>
              <a:t>Multi-modal intent specification using combination of </a:t>
            </a:r>
            <a:r>
              <a:rPr lang="en-US" dirty="0" smtClean="0"/>
              <a:t>Examples </a:t>
            </a:r>
            <a:r>
              <a:rPr lang="en-US" dirty="0"/>
              <a:t>and NL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8815" y="324464"/>
            <a:ext cx="8253919" cy="609600"/>
          </a:xfrm>
        </p:spPr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uture directions in Programming by Examples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8" y="3758381"/>
            <a:ext cx="2842458" cy="27503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629" y="3624103"/>
            <a:ext cx="2870199" cy="2884587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 bwMode="auto">
          <a:xfrm>
            <a:off x="3854245" y="4746019"/>
            <a:ext cx="1244665" cy="307762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799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19105" y="1221248"/>
            <a:ext cx="1845878" cy="2245988"/>
            <a:chOff x="5598983" y="1651978"/>
            <a:chExt cx="1845878" cy="224598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983" y="1651978"/>
              <a:ext cx="1845878" cy="184587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61551" y="3497856"/>
              <a:ext cx="9207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Vu Le</a:t>
              </a:r>
              <a:endParaRPr lang="en-US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38240" y="1338981"/>
            <a:ext cx="1723703" cy="2131019"/>
            <a:chOff x="-1305892" y="2200666"/>
            <a:chExt cx="1723703" cy="213101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05892" y="2200666"/>
              <a:ext cx="1723703" cy="172370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-1232431" y="3931575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Dan Barowy</a:t>
              </a: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919" y="1393222"/>
            <a:ext cx="1514520" cy="15145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1685" y="3100464"/>
            <a:ext cx="132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Ted Hart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1956397" y="1136615"/>
            <a:ext cx="2128354" cy="2355539"/>
            <a:chOff x="6804059" y="1063474"/>
            <a:chExt cx="2128354" cy="235553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7519" y="1063474"/>
              <a:ext cx="1678629" cy="193123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6804059" y="3018903"/>
              <a:ext cx="21283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Maxim Grechkin</a:t>
              </a:r>
              <a:endParaRPr lang="en-US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896197" y="5843680"/>
            <a:ext cx="1781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Alex Polozov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34" y="4043091"/>
            <a:ext cx="1621408" cy="174335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5759560" y="1429899"/>
            <a:ext cx="1752854" cy="2025320"/>
            <a:chOff x="3372154" y="3762021"/>
            <a:chExt cx="1752854" cy="202532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154" y="3762021"/>
              <a:ext cx="1717578" cy="1684862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548229" y="5387231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Dileep Kini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15173" y="4026018"/>
            <a:ext cx="1940755" cy="2201447"/>
            <a:chOff x="2572369" y="4123534"/>
            <a:chExt cx="1940755" cy="220144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147" y="4123534"/>
              <a:ext cx="1454445" cy="179161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572369" y="5924871"/>
              <a:ext cx="19407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Rishabh Singh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382" y="3964435"/>
            <a:ext cx="1780162" cy="2279355"/>
            <a:chOff x="5779766" y="1052058"/>
            <a:chExt cx="1780162" cy="227935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3263" y="1052058"/>
              <a:ext cx="1460612" cy="182719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5779766" y="2931303"/>
              <a:ext cx="1780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Mikael Mayer</a:t>
              </a:r>
              <a:endParaRPr lang="en-US" dirty="0"/>
            </a:p>
          </p:txBody>
        </p:sp>
      </p:grpSp>
      <p:pic>
        <p:nvPicPr>
          <p:cNvPr id="42" name="Content Placeholder 4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24" y="3923109"/>
            <a:ext cx="1286286" cy="1904244"/>
          </a:xfrm>
        </p:spPr>
      </p:pic>
      <p:sp>
        <p:nvSpPr>
          <p:cNvPr id="46" name="TextBox 45"/>
          <p:cNvSpPr txBox="1"/>
          <p:nvPr/>
        </p:nvSpPr>
        <p:spPr>
          <a:xfrm>
            <a:off x="5748840" y="5908887"/>
            <a:ext cx="2031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Gustavo Soares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7672977" y="3879984"/>
            <a:ext cx="1337332" cy="2406892"/>
            <a:chOff x="1106273" y="2928344"/>
            <a:chExt cx="1337332" cy="240689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273" y="2928344"/>
              <a:ext cx="1337332" cy="200678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166749" y="4935126"/>
              <a:ext cx="1276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Ben Zorn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42266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 smtClean="0"/>
              <a:t>Spreadsheet help forums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252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82" y="1319401"/>
            <a:ext cx="3481016" cy="2220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99103"/>
            <a:ext cx="7772400" cy="609600"/>
          </a:xfrm>
        </p:spPr>
        <p:txBody>
          <a:bodyPr/>
          <a:lstStyle/>
          <a:p>
            <a:r>
              <a:rPr lang="en-US" dirty="0" smtClean="0"/>
              <a:t>The New Opportunity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896" y="2382344"/>
            <a:ext cx="1479366" cy="14564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3279" y="3332391"/>
            <a:ext cx="3198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9900"/>
                </a:solidFill>
              </a:rPr>
              <a:t>Software developer</a:t>
            </a:r>
            <a:endParaRPr lang="en-US" sz="2400" b="1" dirty="0">
              <a:solidFill>
                <a:srgbClr val="0099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68824" y="981350"/>
            <a:ext cx="3818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customer for our community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1543" y="964276"/>
            <a:ext cx="3717739" cy="280885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473" y="4050899"/>
            <a:ext cx="5528115" cy="97893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4471" y="2965839"/>
            <a:ext cx="1809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9900"/>
                </a:solidFill>
              </a:rPr>
              <a:t>End Users</a:t>
            </a:r>
            <a:endParaRPr lang="en-US" sz="2400" b="1" dirty="0">
              <a:solidFill>
                <a:srgbClr val="0099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22048" y="5011069"/>
            <a:ext cx="3392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9900"/>
                </a:solidFill>
              </a:rPr>
              <a:t>Students &amp; Teachers</a:t>
            </a:r>
            <a:endParaRPr lang="en-US" sz="2400" b="1" dirty="0">
              <a:solidFill>
                <a:srgbClr val="0099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35251" y="970250"/>
            <a:ext cx="515937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Two orders of magnitude more computer users.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Struggle with repetitive tasks.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72" y="2423649"/>
            <a:ext cx="1582198" cy="140194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3279" y="5838703"/>
            <a:ext cx="8517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2"/>
                </a:solidFill>
              </a:rPr>
              <a:t>Formal methods </a:t>
            </a:r>
            <a:r>
              <a:rPr lang="en-US" sz="2400" dirty="0" smtClean="0"/>
              <a:t>can play a significant role! </a:t>
            </a:r>
          </a:p>
          <a:p>
            <a:pPr marL="57150" indent="0">
              <a:spcBef>
                <a:spcPts val="0"/>
              </a:spcBef>
              <a:buNone/>
            </a:pPr>
            <a:r>
              <a:rPr lang="en-US" sz="2400" dirty="0" smtClean="0"/>
              <a:t>(in </a:t>
            </a:r>
            <a:r>
              <a:rPr lang="en-US" sz="2400" dirty="0"/>
              <a:t>conjunction </a:t>
            </a:r>
            <a:r>
              <a:rPr lang="en-US" sz="2400" dirty="0" smtClean="0"/>
              <a:t>with </a:t>
            </a:r>
            <a:r>
              <a:rPr lang="en-US" sz="2400" dirty="0" smtClean="0">
                <a:solidFill>
                  <a:schemeClr val="accent2"/>
                </a:solidFill>
              </a:rPr>
              <a:t>ML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2"/>
                </a:solidFill>
              </a:rPr>
              <a:t>HCI</a:t>
            </a:r>
            <a:r>
              <a:rPr lang="en-US" sz="2400" dirty="0" smtClean="0"/>
              <a:t>)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710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5943" y="2301625"/>
            <a:ext cx="3992146" cy="36293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Repetitive tasks</a:t>
            </a:r>
          </a:p>
          <a:p>
            <a:r>
              <a:rPr lang="en-US" dirty="0" smtClean="0"/>
              <a:t>Problem Generation</a:t>
            </a:r>
          </a:p>
          <a:p>
            <a:r>
              <a:rPr lang="en-US" dirty="0" smtClean="0"/>
              <a:t>Feedback Generation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Various subject domains</a:t>
            </a:r>
          </a:p>
          <a:p>
            <a:r>
              <a:rPr lang="en-US" dirty="0" smtClean="0"/>
              <a:t>Math, Logic</a:t>
            </a:r>
          </a:p>
          <a:p>
            <a:r>
              <a:rPr lang="en-US" dirty="0" smtClean="0"/>
              <a:t>Automata, Programming</a:t>
            </a:r>
          </a:p>
          <a:p>
            <a:r>
              <a:rPr lang="en-US" dirty="0" smtClean="0"/>
              <a:t>Language Learning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Intelligent Tutoring Systems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812" y="900228"/>
            <a:ext cx="3143689" cy="36581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73640"/>
            <a:ext cx="90286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900" dirty="0" smtClean="0">
                <a:solidFill>
                  <a:srgbClr val="C00000"/>
                </a:solidFill>
              </a:rPr>
              <a:t>[CACM 2014] “</a:t>
            </a:r>
            <a:r>
              <a:rPr lang="en-US" sz="1900" i="1" dirty="0" smtClean="0">
                <a:solidFill>
                  <a:srgbClr val="C00000"/>
                </a:solidFill>
              </a:rPr>
              <a:t>Example-based </a:t>
            </a:r>
            <a:r>
              <a:rPr lang="en-US" sz="1900" i="1" dirty="0">
                <a:solidFill>
                  <a:srgbClr val="C00000"/>
                </a:solidFill>
              </a:rPr>
              <a:t>Learning in Computer-aided STEM </a:t>
            </a:r>
            <a:r>
              <a:rPr lang="en-US" sz="1900" i="1" dirty="0" smtClean="0">
                <a:solidFill>
                  <a:srgbClr val="C00000"/>
                </a:solidFill>
              </a:rPr>
              <a:t>Education</a:t>
            </a:r>
            <a:r>
              <a:rPr lang="en-US" sz="1900" dirty="0" smtClean="0">
                <a:solidFill>
                  <a:srgbClr val="C00000"/>
                </a:solidFill>
              </a:rPr>
              <a:t>”;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975" y="979537"/>
            <a:ext cx="3888030" cy="364117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 bwMode="auto">
          <a:xfrm>
            <a:off x="1974715" y="3696513"/>
            <a:ext cx="4303374" cy="176577"/>
          </a:xfrm>
          <a:prstGeom prst="right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55121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Test input generation techniques</a:t>
            </a:r>
            <a:endParaRPr lang="en-US" sz="2200" dirty="0" smtClean="0">
              <a:solidFill>
                <a:srgbClr val="0099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3" y="3275361"/>
            <a:ext cx="3188545" cy="35725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324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60700" y="963120"/>
          <a:ext cx="839141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8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Concept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Trace Characteristic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Sample</a:t>
                      </a:r>
                      <a:r>
                        <a:rPr lang="en-US" baseline="0" dirty="0" smtClean="0"/>
                        <a:t> Input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digit addition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3+2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digit w/o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LL+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+8765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+ 8757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Two single carries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L+ (LC)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+ 8857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Double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+ 8667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Triple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(LCLCLCLC)</a:t>
                      </a:r>
                      <a:r>
                        <a:rPr lang="en-US" baseline="0" dirty="0" smtClean="0"/>
                        <a:t>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</a:t>
                      </a:r>
                      <a:r>
                        <a:rPr lang="en-US" baseline="0" dirty="0" smtClean="0"/>
                        <a:t> + 8767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Extra digit in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/p</a:t>
                      </a:r>
                      <a:r>
                        <a:rPr lang="en-US" baseline="0" dirty="0" smtClean="0"/>
                        <a:t> &amp; new digit in </a:t>
                      </a:r>
                      <a:r>
                        <a:rPr lang="en-US" dirty="0" smtClean="0"/>
                        <a:t>o/p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CLDCE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9234 + 900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Addition Procedure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0180" y="6263276"/>
            <a:ext cx="914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50" dirty="0" smtClean="0">
                <a:solidFill>
                  <a:srgbClr val="C00000"/>
                </a:solidFill>
              </a:rPr>
              <a:t>“A </a:t>
            </a:r>
            <a:r>
              <a:rPr lang="en-US" sz="1750" dirty="0">
                <a:solidFill>
                  <a:srgbClr val="C00000"/>
                </a:solidFill>
              </a:rPr>
              <a:t>Trace-based Framework for Analyzing and </a:t>
            </a:r>
            <a:r>
              <a:rPr lang="en-US" sz="1750" dirty="0" smtClean="0">
                <a:solidFill>
                  <a:srgbClr val="C00000"/>
                </a:solidFill>
              </a:rPr>
              <a:t>Synthesizing</a:t>
            </a:r>
            <a:r>
              <a:rPr lang="en-US" sz="1750" dirty="0">
                <a:solidFill>
                  <a:srgbClr val="C00000"/>
                </a:solidFill>
              </a:rPr>
              <a:t> </a:t>
            </a:r>
            <a:r>
              <a:rPr lang="en-US" sz="1750" dirty="0" smtClean="0">
                <a:solidFill>
                  <a:srgbClr val="C00000"/>
                </a:solidFill>
              </a:rPr>
              <a:t>Educational Progressions” [CHI 2013] </a:t>
            </a:r>
            <a:r>
              <a:rPr lang="en-US" sz="1800" dirty="0" smtClean="0">
                <a:solidFill>
                  <a:srgbClr val="C00000"/>
                </a:solidFill>
              </a:rPr>
              <a:t>Andersen, Gulwani, Popovic.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215448" y="949975"/>
            <a:ext cx="2671735" cy="319400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87182" y="985552"/>
            <a:ext cx="2141469" cy="308061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64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r>
              <a:rPr lang="en-US" dirty="0" smtClean="0"/>
              <a:t>Test input generation techniques</a:t>
            </a:r>
            <a:endParaRPr lang="en-US" sz="2200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8000"/>
                </a:solidFill>
              </a:rPr>
              <a:t>Template-based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3" y="3275361"/>
            <a:ext cx="3188545" cy="357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16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0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smtClean="0"/>
              <a:t>Problem Generation: Algebra (Trigonometry)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AAAI 2012: “</a:t>
            </a:r>
            <a:r>
              <a:rPr lang="en-US" i="1" dirty="0" smtClean="0">
                <a:solidFill>
                  <a:srgbClr val="C00000"/>
                </a:solidFill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Singh, Gulwani, Rajamani.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0336" y="4834647"/>
            <a:ext cx="6661204" cy="12062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995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  </m:t>
                          </m:r>
                          <m:limLow>
                            <m:limLowPr>
                              <m:ctrlP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</m:t>
                      </m:r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b="0" i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</m:t>
                          </m:r>
                        </m:e>
                      </m:func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m:rPr>
                              <m:sty m:val="p"/>
                            </m:r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≠0  ∧  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7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</m:t>
                              </m:r>
                            </m:e>
                          </m:nary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             </m:t>
                          </m:r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   </m:t>
                              </m:r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0"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Algebra (Limits)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2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𝑥𝑦𝑧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sz="700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Query</m:t>
                          </m:r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7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8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FF99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i="1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≔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𝑤h𝑒𝑟𝑒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∈{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4,0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8,4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5,1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,…} </m:t>
                      </m:r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𝑦𝑧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𝑧𝑥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  <a:blipFill rotWithShape="0">
                <a:blip r:embed="rId3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Algebra (Determinant)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35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4430" y="946328"/>
            <a:ext cx="9397722" cy="4000810"/>
          </a:xfrm>
        </p:spPr>
        <p:txBody>
          <a:bodyPr/>
          <a:lstStyle/>
          <a:p>
            <a:pPr marL="342991" indent="-342991">
              <a:buFont typeface="+mj-lt"/>
              <a:buAutoNum type="arabicPeriod"/>
            </a:pPr>
            <a:r>
              <a:rPr lang="en-US" sz="2100" dirty="0"/>
              <a:t>The principal characterized his pupils as _________ </a:t>
            </a:r>
            <a:r>
              <a:rPr lang="en-US" sz="2100" baseline="-25000" dirty="0"/>
              <a:t> </a:t>
            </a:r>
            <a:r>
              <a:rPr lang="en-US" sz="2100" dirty="0"/>
              <a:t> </a:t>
            </a:r>
            <a:r>
              <a:rPr lang="en-US" sz="2100" dirty="0" smtClean="0"/>
              <a:t>               because </a:t>
            </a:r>
            <a:r>
              <a:rPr lang="en-US" sz="2100" dirty="0"/>
              <a:t>they were pampered and spoiled by their indulgent parents</a:t>
            </a:r>
            <a:r>
              <a:rPr lang="en-US" sz="2100" dirty="0" smtClean="0"/>
              <a:t>.</a:t>
            </a:r>
            <a:endParaRPr lang="en-US" sz="700" dirty="0"/>
          </a:p>
          <a:p>
            <a:pPr marL="342991" indent="-342991">
              <a:buFont typeface="+mj-lt"/>
              <a:buAutoNum type="arabicPeriod"/>
            </a:pPr>
            <a:r>
              <a:rPr lang="en-US" sz="2100" dirty="0"/>
              <a:t>The commentator characterized the electorate as _________  because it was unpredictable and given to constantly shifting moods</a:t>
            </a:r>
            <a:r>
              <a:rPr lang="en-US" sz="2100" dirty="0" smtClean="0"/>
              <a:t>.</a:t>
            </a:r>
            <a:endParaRPr lang="en-US" sz="750" dirty="0"/>
          </a:p>
          <a:p>
            <a:pPr marL="0" indent="0">
              <a:buNone/>
            </a:pPr>
            <a:r>
              <a:rPr lang="en-US" sz="2101" dirty="0"/>
              <a:t>(a) c</a:t>
            </a:r>
            <a:r>
              <a:rPr lang="en-US" sz="2101" dirty="0" smtClean="0"/>
              <a:t>osseted                   (b</a:t>
            </a:r>
            <a:r>
              <a:rPr lang="en-US" sz="2101" dirty="0"/>
              <a:t>) </a:t>
            </a:r>
            <a:r>
              <a:rPr lang="en-US" sz="2101" dirty="0" smtClean="0"/>
              <a:t>disingenuous           (c</a:t>
            </a:r>
            <a:r>
              <a:rPr lang="en-US" sz="2101" dirty="0"/>
              <a:t>) c</a:t>
            </a:r>
            <a:r>
              <a:rPr lang="en-US" sz="2101" dirty="0" smtClean="0"/>
              <a:t>orrosive                               (d</a:t>
            </a:r>
            <a:r>
              <a:rPr lang="en-US" sz="2101" dirty="0"/>
              <a:t>) </a:t>
            </a:r>
            <a:r>
              <a:rPr lang="en-US" sz="2101" dirty="0" smtClean="0"/>
              <a:t>laconic                      (e</a:t>
            </a:r>
            <a:r>
              <a:rPr lang="en-US" sz="2101" dirty="0"/>
              <a:t>) </a:t>
            </a:r>
            <a:r>
              <a:rPr lang="en-US" sz="2101" dirty="0" smtClean="0"/>
              <a:t>mercurial</a:t>
            </a:r>
            <a:endParaRPr lang="en-US" sz="1125" dirty="0"/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>
                <a:solidFill>
                  <a:srgbClr val="CC00CC"/>
                </a:solidFill>
              </a:rPr>
              <a:t>One of </a:t>
            </a:r>
            <a:r>
              <a:rPr lang="en-US" sz="2251" dirty="0" smtClean="0">
                <a:solidFill>
                  <a:srgbClr val="CC00CC"/>
                </a:solidFill>
              </a:rPr>
              <a:t>the problems </a:t>
            </a:r>
            <a:r>
              <a:rPr lang="en-US" sz="2251" dirty="0">
                <a:solidFill>
                  <a:srgbClr val="CC00CC"/>
                </a:solidFill>
              </a:rPr>
              <a:t>is a real </a:t>
            </a:r>
            <a:r>
              <a:rPr lang="en-US" sz="2251" dirty="0" smtClean="0">
                <a:solidFill>
                  <a:srgbClr val="CC00CC"/>
                </a:solidFill>
              </a:rPr>
              <a:t>problem from SAT </a:t>
            </a:r>
            <a:r>
              <a:rPr lang="en-US" sz="1700" dirty="0" smtClean="0">
                <a:solidFill>
                  <a:srgbClr val="CC00CC"/>
                </a:solidFill>
              </a:rPr>
              <a:t>(standardized US exam), </a:t>
            </a:r>
            <a:endParaRPr lang="en-US" sz="1700" dirty="0">
              <a:solidFill>
                <a:srgbClr val="CC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 smtClean="0">
                <a:solidFill>
                  <a:srgbClr val="CC00CC"/>
                </a:solidFill>
              </a:rPr>
              <a:t>while </a:t>
            </a:r>
            <a:r>
              <a:rPr lang="en-US" sz="2251" dirty="0">
                <a:solidFill>
                  <a:srgbClr val="CC00CC"/>
                </a:solidFill>
              </a:rPr>
              <a:t>the other one was automatically </a:t>
            </a:r>
            <a:r>
              <a:rPr lang="en-US" sz="2251" dirty="0" smtClean="0">
                <a:solidFill>
                  <a:srgbClr val="CC00CC"/>
                </a:solidFill>
              </a:rPr>
              <a:t>generated!</a:t>
            </a:r>
          </a:p>
          <a:p>
            <a:pPr marL="0" indent="0">
              <a:spcBef>
                <a:spcPts val="0"/>
              </a:spcBef>
              <a:buNone/>
            </a:pPr>
            <a:endParaRPr lang="en-US" sz="1500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From problem 1, we generate: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</a:t>
            </a:r>
            <a:r>
              <a:rPr lang="en-US" sz="2200" dirty="0" smtClean="0"/>
              <a:t>        template T</a:t>
            </a:r>
            <a:r>
              <a:rPr lang="en-US" sz="2200" baseline="-25000" dirty="0" smtClean="0"/>
              <a:t>1</a:t>
            </a:r>
            <a:r>
              <a:rPr lang="en-US" sz="2200" dirty="0"/>
              <a:t> =</a:t>
            </a:r>
            <a:r>
              <a:rPr lang="en-US" sz="2200" dirty="0" smtClean="0"/>
              <a:t> </a:t>
            </a:r>
            <a:r>
              <a:rPr lang="en-US" sz="2200" dirty="0" smtClean="0">
                <a:solidFill>
                  <a:schemeClr val="accent2"/>
                </a:solidFill>
              </a:rPr>
              <a:t>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200" dirty="0" smtClean="0">
                <a:solidFill>
                  <a:schemeClr val="accent2"/>
                </a:solidFill>
              </a:rPr>
              <a:t> characterized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200" dirty="0" smtClean="0">
                <a:solidFill>
                  <a:schemeClr val="accent2"/>
                </a:solidFill>
              </a:rPr>
              <a:t> as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3</a:t>
            </a:r>
            <a:r>
              <a:rPr lang="en-US" sz="2200" dirty="0" smtClean="0">
                <a:solidFill>
                  <a:schemeClr val="accent2"/>
                </a:solidFill>
              </a:rPr>
              <a:t> because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We specialize T</a:t>
            </a:r>
            <a:r>
              <a:rPr lang="en-US" sz="2200" baseline="-25000" dirty="0" smtClean="0"/>
              <a:t>1</a:t>
            </a:r>
            <a:r>
              <a:rPr lang="en-US" sz="2200" dirty="0" smtClean="0"/>
              <a:t> 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</a:t>
            </a:r>
            <a:r>
              <a:rPr lang="en-US" sz="2200" dirty="0" smtClean="0"/>
              <a:t>        template T</a:t>
            </a:r>
            <a:r>
              <a:rPr lang="en-US" sz="2200" baseline="-25000" dirty="0" smtClean="0"/>
              <a:t>2</a:t>
            </a:r>
            <a:r>
              <a:rPr lang="en-US" sz="2200" dirty="0"/>
              <a:t> =</a:t>
            </a:r>
            <a:r>
              <a:rPr lang="en-US" sz="2200" dirty="0" smtClean="0"/>
              <a:t> </a:t>
            </a:r>
            <a:r>
              <a:rPr lang="en-US" sz="2200" dirty="0" smtClean="0">
                <a:solidFill>
                  <a:schemeClr val="accent2"/>
                </a:solidFill>
              </a:rPr>
              <a:t>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200" dirty="0" smtClean="0">
                <a:solidFill>
                  <a:schemeClr val="accent2"/>
                </a:solidFill>
              </a:rPr>
              <a:t> characterized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200" dirty="0" smtClean="0">
                <a:solidFill>
                  <a:schemeClr val="accent2"/>
                </a:solidFill>
              </a:rPr>
              <a:t> as mercurial because *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Problem 2 is an instance of T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Sentence Completion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91064" y="5565239"/>
            <a:ext cx="3113903" cy="407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00CC"/>
                </a:solidFill>
              </a:rPr>
              <a:t>f</a:t>
            </a:r>
            <a:r>
              <a:rPr lang="en-US" dirty="0" smtClean="0">
                <a:solidFill>
                  <a:srgbClr val="CC00CC"/>
                </a:solidFill>
              </a:rPr>
              <a:t>ound using web search!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187" y="6218209"/>
            <a:ext cx="7509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KDD 2014: “</a:t>
            </a:r>
            <a:r>
              <a:rPr lang="en-US" i="1" dirty="0" err="1">
                <a:solidFill>
                  <a:srgbClr val="C00000"/>
                </a:solidFill>
              </a:rPr>
              <a:t>LaSEWeb</a:t>
            </a:r>
            <a:r>
              <a:rPr lang="en-US" i="1" dirty="0">
                <a:solidFill>
                  <a:srgbClr val="C00000"/>
                </a:solidFill>
              </a:rPr>
              <a:t>: Automating Search Strategies Over Semi-structured Web </a:t>
            </a:r>
            <a:r>
              <a:rPr lang="en-US" i="1" dirty="0" smtClean="0">
                <a:solidFill>
                  <a:srgbClr val="C00000"/>
                </a:solidFill>
              </a:rPr>
              <a:t>Data”; </a:t>
            </a:r>
            <a:r>
              <a:rPr lang="en-US" dirty="0" smtClean="0">
                <a:solidFill>
                  <a:srgbClr val="C00000"/>
                </a:solidFill>
              </a:rPr>
              <a:t>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760876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 immediate insights on where                                students are struggling.</a:t>
            </a:r>
          </a:p>
          <a:p>
            <a:pPr lvl="1">
              <a:spcBef>
                <a:spcPts val="200"/>
              </a:spcBef>
            </a:pPr>
            <a:endParaRPr lang="en-US" sz="1000" dirty="0"/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mistakes.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Different kinds of feedback</a:t>
            </a:r>
            <a:r>
              <a:rPr lang="en-US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Counterexamples</a:t>
            </a:r>
            <a:endParaRPr lang="en-US" sz="2200" dirty="0" smtClean="0"/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5189" y="93373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15736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help-forum interaction</a:t>
            </a:r>
            <a:endParaRPr lang="en-US" dirty="0"/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300_w5_aniSh_c1_b </a:t>
            </a:r>
            <a:r>
              <a:rPr lang="en-US" sz="2400" dirty="0" smtClean="0">
                <a:sym typeface="Wingdings" panose="05000000000000000000" pitchFamily="2" charset="2"/>
              </a:rPr>
              <a:t> w5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=MID(B1,5,2)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300_w30_aniSh_c1_b </a:t>
            </a:r>
            <a:r>
              <a:rPr lang="en-US" sz="2400" dirty="0" smtClean="0">
                <a:sym typeface="Wingdings" panose="05000000000000000000" pitchFamily="2" charset="2"/>
              </a:rPr>
              <a:t> w30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=MID(B1,FIND(“_”,$B:$B)+1, FIND(“_”,REPLACE($B:$B,1,FIND(“_”,$B:$B),””))-1)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92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 immediate insights on where                                students are struggling.</a:t>
            </a:r>
          </a:p>
          <a:p>
            <a:pPr lvl="1">
              <a:spcBef>
                <a:spcPts val="200"/>
              </a:spcBef>
            </a:pPr>
            <a:endParaRPr lang="en-US" sz="1000" dirty="0"/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mistakes.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Different kinds of feedback</a:t>
            </a:r>
            <a:r>
              <a:rPr lang="en-US" dirty="0" smtClean="0"/>
              <a:t>:</a:t>
            </a:r>
          </a:p>
          <a:p>
            <a:r>
              <a:rPr lang="en-US" dirty="0" smtClean="0"/>
              <a:t>Counterexamples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</a:rPr>
              <a:t>Nearest correct solution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5189" y="93373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1253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Feedback Synthesis: Programming (Array Reverse)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05714"/>
            <a:ext cx="43243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2244"/>
            <a:ext cx="40661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608080" y="2742606"/>
            <a:ext cx="662689" cy="322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55004" y="2722507"/>
            <a:ext cx="1302610" cy="358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95459" y="4012190"/>
            <a:ext cx="101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= 1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34024" y="4462946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&lt;= </a:t>
            </a:r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a.Length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12" name="Curved Connector 11"/>
          <p:cNvCxnSpPr>
            <a:stCxn id="8" idx="4"/>
            <a:endCxn id="10" idx="0"/>
          </p:cNvCxnSpPr>
          <p:nvPr/>
        </p:nvCxnSpPr>
        <p:spPr>
          <a:xfrm rot="16200000" flipH="1">
            <a:off x="1696754" y="3308060"/>
            <a:ext cx="946800" cy="46145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9" idx="4"/>
            <a:endCxn id="11" idx="0"/>
          </p:cNvCxnSpPr>
          <p:nvPr/>
        </p:nvCxnSpPr>
        <p:spPr>
          <a:xfrm rot="16200000" flipH="1">
            <a:off x="2313368" y="3674097"/>
            <a:ext cx="1381790" cy="1959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5260424" y="4261794"/>
            <a:ext cx="777769" cy="383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02133" y="3402678"/>
            <a:ext cx="1439645" cy="379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579335" y="5607718"/>
            <a:ext cx="115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--back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04024" y="4331059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front &lt;= 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30" name="Curved Connector 29"/>
          <p:cNvCxnSpPr>
            <a:stCxn id="26" idx="4"/>
            <a:endCxn id="28" idx="0"/>
          </p:cNvCxnSpPr>
          <p:nvPr/>
        </p:nvCxnSpPr>
        <p:spPr>
          <a:xfrm rot="16200000" flipH="1">
            <a:off x="5421749" y="4872711"/>
            <a:ext cx="962567" cy="50744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27" idx="6"/>
            <a:endCxn id="29" idx="0"/>
          </p:cNvCxnSpPr>
          <p:nvPr/>
        </p:nvCxnSpPr>
        <p:spPr>
          <a:xfrm>
            <a:off x="7141778" y="3592432"/>
            <a:ext cx="530439" cy="738627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8450" y="6673718"/>
            <a:ext cx="8896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u="sng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60403" y="6195116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2013: “</a:t>
            </a:r>
            <a:r>
              <a:rPr lang="en-US" i="1" dirty="0">
                <a:solidFill>
                  <a:srgbClr val="C00000"/>
                </a:solidFill>
              </a:rPr>
              <a:t>Automated Feedback Generation for Introductory Programming Assignments</a:t>
            </a:r>
            <a:r>
              <a:rPr lang="en-US" i="1" dirty="0" smtClean="0">
                <a:solidFill>
                  <a:srgbClr val="C00000"/>
                </a:solidFill>
              </a:rPr>
              <a:t>”;</a:t>
            </a:r>
            <a:r>
              <a:rPr lang="en-US" dirty="0" smtClean="0">
                <a:solidFill>
                  <a:srgbClr val="C00000"/>
                </a:solidFill>
              </a:rPr>
              <a:t> Singh, Gulwani, Solar-Lezama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82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26" grpId="0" animBg="1"/>
      <p:bldP spid="27" grpId="0" animBg="1"/>
      <p:bldP spid="28" grpId="0"/>
      <p:bldP spid="2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13,365 incorrect attempts for 13 Python problems.</a:t>
            </a:r>
          </a:p>
          <a:p>
            <a:pPr marL="0" indent="0">
              <a:buNone/>
            </a:pPr>
            <a:r>
              <a:rPr lang="en-US" dirty="0" smtClean="0"/>
              <a:t>(obtained from Introductory Programming course at MIT and its MOOC version on the </a:t>
            </a:r>
            <a:r>
              <a:rPr lang="en-US" dirty="0" err="1" smtClean="0"/>
              <a:t>EdX</a:t>
            </a:r>
            <a:r>
              <a:rPr lang="en-US" dirty="0" smtClean="0"/>
              <a:t> platform)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Average time for feedback = 10 </a:t>
            </a:r>
            <a:r>
              <a:rPr lang="en-US" dirty="0" smtClean="0"/>
              <a:t>seconds</a:t>
            </a:r>
          </a:p>
          <a:p>
            <a:r>
              <a:rPr lang="en-US" dirty="0" smtClean="0"/>
              <a:t>Feedback generated for 64% of those attempts.</a:t>
            </a:r>
          </a:p>
          <a:p>
            <a:r>
              <a:rPr lang="en-US" dirty="0" smtClean="0"/>
              <a:t>Reasons for failure to generate feedback</a:t>
            </a:r>
          </a:p>
          <a:p>
            <a:pPr lvl="1"/>
            <a:r>
              <a:rPr lang="en-US" dirty="0" smtClean="0"/>
              <a:t>Large number of errors</a:t>
            </a:r>
          </a:p>
          <a:p>
            <a:pPr lvl="1"/>
            <a:r>
              <a:rPr lang="en-US" dirty="0" smtClean="0"/>
              <a:t>Timeout (4 min)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2819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http://sketch1.csail.mit.edu/python-autofeedback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884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 immediate insights on where                                students are struggling.</a:t>
            </a:r>
          </a:p>
          <a:p>
            <a:pPr lvl="1">
              <a:spcBef>
                <a:spcPts val="200"/>
              </a:spcBef>
            </a:pPr>
            <a:endParaRPr lang="en-US" sz="1000" dirty="0"/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mistakes.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Different kinds of feedback</a:t>
            </a:r>
            <a:r>
              <a:rPr lang="en-US" dirty="0" smtClean="0"/>
              <a:t>:</a:t>
            </a:r>
          </a:p>
          <a:p>
            <a:r>
              <a:rPr lang="en-US" dirty="0" smtClean="0"/>
              <a:t>Counterexamples</a:t>
            </a:r>
          </a:p>
          <a:p>
            <a:r>
              <a:rPr lang="en-US" sz="2200" dirty="0" smtClean="0"/>
              <a:t>Nearest correct solution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</a:rPr>
              <a:t>Strategy-level feedback</a:t>
            </a:r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5189" y="93373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0776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38" y="1951795"/>
            <a:ext cx="4282440" cy="43053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Anagram Problem: Counting Strategy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06460" y="2303488"/>
            <a:ext cx="41499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Strategy: </a:t>
            </a:r>
            <a:r>
              <a:rPr lang="en-US" dirty="0" smtClean="0"/>
              <a:t>For every character in one string, count and compare the number of occurrences in another. O(n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Feedback</a:t>
            </a:r>
            <a:r>
              <a:rPr lang="en-US" dirty="0" smtClean="0"/>
              <a:t>: “Count the number of characters in each string in a pre-processing phase to amortize the cost.”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5438" y="1172308"/>
            <a:ext cx="8903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Problem:</a:t>
            </a:r>
            <a:r>
              <a:rPr lang="en-US" sz="2400" dirty="0" smtClean="0"/>
              <a:t> Are two input strings permutations of each other?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0800049"/>
      </p:ext>
    </p:extLst>
  </p:cSld>
  <p:clrMapOvr>
    <a:masterClrMapping/>
  </p:clrMapOvr>
  <p:transition advTm="682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Anagram Problem: Sorting Strategy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06460" y="2303488"/>
            <a:ext cx="41499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Strategy: </a:t>
            </a:r>
            <a:r>
              <a:rPr lang="en-US" dirty="0" smtClean="0"/>
              <a:t>Sort and compare the two input strings. O(n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Feedback</a:t>
            </a:r>
            <a:r>
              <a:rPr lang="en-US" dirty="0" smtClean="0"/>
              <a:t>: “Instead of sorting, compare occurrences of each character.”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5438" y="1172308"/>
            <a:ext cx="8903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Problem:</a:t>
            </a:r>
            <a:r>
              <a:rPr lang="en-US" sz="2400" dirty="0" smtClean="0"/>
              <a:t> Are two input strings permutations of each other?</a:t>
            </a:r>
            <a:endParaRPr lang="en-US" sz="2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3387"/>
            <a:ext cx="4716780" cy="2834640"/>
          </a:xfrm>
        </p:spPr>
      </p:pic>
    </p:spTree>
    <p:extLst>
      <p:ext uri="{BB962C8B-B14F-4D97-AF65-F5344CB8AC3E}">
        <p14:creationId xmlns:p14="http://schemas.microsoft.com/office/powerpoint/2010/main" val="2417605810"/>
      </p:ext>
    </p:extLst>
  </p:cSld>
  <p:clrMapOvr>
    <a:masterClrMapping/>
  </p:clrMapOvr>
  <p:transition advTm="29842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6154" y="304800"/>
            <a:ext cx="7883769" cy="609600"/>
          </a:xfrm>
        </p:spPr>
        <p:txBody>
          <a:bodyPr/>
          <a:lstStyle/>
          <a:p>
            <a:r>
              <a:rPr lang="en-US" dirty="0" smtClean="0"/>
              <a:t>Different implementations: Counting strategy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7" y="1428750"/>
            <a:ext cx="4282440" cy="4305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71" y="2353114"/>
            <a:ext cx="4175760" cy="20345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2298136"/>
      </p:ext>
    </p:extLst>
  </p:cSld>
  <p:clrMapOvr>
    <a:masterClrMapping/>
  </p:clrMapOvr>
  <p:transition advTm="116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implementations: Sorting strategy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" y="2210970"/>
            <a:ext cx="4104261" cy="24665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90" y="1765496"/>
            <a:ext cx="4869229" cy="31113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4305658"/>
      </p:ext>
    </p:extLst>
  </p:cSld>
  <p:clrMapOvr>
    <a:masterClrMapping/>
  </p:clrMapOvr>
  <p:transition advTm="13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Teacher documents various strategies and associated feedback. </a:t>
            </a:r>
          </a:p>
          <a:p>
            <a:pPr lvl="1"/>
            <a:r>
              <a:rPr lang="en-US" dirty="0" smtClean="0"/>
              <a:t>Strategies can potentially be automatically inferred from student data.</a:t>
            </a:r>
          </a:p>
          <a:p>
            <a:endParaRPr lang="en-US" dirty="0"/>
          </a:p>
          <a:p>
            <a:r>
              <a:rPr lang="en-US" dirty="0" smtClean="0"/>
              <a:t>Computer identifies the strategy used by a student implementation and passes on the associated feedback.</a:t>
            </a:r>
          </a:p>
          <a:p>
            <a:pPr lvl="1"/>
            <a:r>
              <a:rPr lang="en-US" dirty="0" smtClean="0"/>
              <a:t>Different implementations that employ the same strategy produce the same sequence of “key values”.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Strategy-level Feedback Generation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28873" y="6261298"/>
            <a:ext cx="9204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60" dirty="0" smtClean="0">
                <a:solidFill>
                  <a:srgbClr val="C00000"/>
                </a:solidFill>
              </a:rPr>
              <a:t>FSE 2014: “</a:t>
            </a:r>
            <a:r>
              <a:rPr lang="en-US" sz="1800" i="1" dirty="0">
                <a:solidFill>
                  <a:srgbClr val="C00000"/>
                </a:solidFill>
              </a:rPr>
              <a:t>Feedback Generation for Performance Problems in Introductory Programming Assignments</a:t>
            </a:r>
            <a:r>
              <a:rPr lang="en-US" sz="1660" i="1" dirty="0" smtClean="0">
                <a:solidFill>
                  <a:srgbClr val="C00000"/>
                </a:solidFill>
              </a:rPr>
              <a:t>”</a:t>
            </a:r>
            <a:r>
              <a:rPr lang="en-US" sz="1660" dirty="0" smtClean="0">
                <a:solidFill>
                  <a:srgbClr val="C00000"/>
                </a:solidFill>
              </a:rPr>
              <a:t> Gulwani, Radicek, Zuleger</a:t>
            </a:r>
            <a:endParaRPr lang="en-US" sz="166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88653"/>
      </p:ext>
    </p:extLst>
  </p:cSld>
  <p:clrMapOvr>
    <a:masterClrMapping/>
  </p:clrMapOvr>
  <p:transition advTm="54486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430" y="969325"/>
            <a:ext cx="5311140" cy="4396740"/>
          </a:xfrm>
        </p:spPr>
      </p:pic>
      <p:sp>
        <p:nvSpPr>
          <p:cNvPr id="6" name="TextBox 5"/>
          <p:cNvSpPr txBox="1"/>
          <p:nvPr/>
        </p:nvSpPr>
        <p:spPr>
          <a:xfrm>
            <a:off x="3774251" y="5056591"/>
            <a:ext cx="282102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# of inspection steps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137564" y="2751154"/>
            <a:ext cx="395784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# of matched implementations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60641" y="304800"/>
            <a:ext cx="9452919" cy="609600"/>
          </a:xfrm>
        </p:spPr>
        <p:txBody>
          <a:bodyPr/>
          <a:lstStyle/>
          <a:p>
            <a:r>
              <a:rPr lang="en-US" dirty="0" smtClean="0"/>
              <a:t>Some Results: </a:t>
            </a:r>
            <a:r>
              <a:rPr lang="en-US" sz="2600" dirty="0" smtClean="0"/>
              <a:t>Documentation of teacher effort</a:t>
            </a:r>
            <a:endParaRPr lang="en-US" sz="2600" dirty="0"/>
          </a:p>
        </p:txBody>
      </p:sp>
      <p:sp>
        <p:nvSpPr>
          <p:cNvPr id="2" name="TextBox 1"/>
          <p:cNvSpPr txBox="1"/>
          <p:nvPr/>
        </p:nvSpPr>
        <p:spPr>
          <a:xfrm>
            <a:off x="234779" y="5634501"/>
            <a:ext cx="8909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When a student implementation doesn’t match any strategy: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the teacher inspects it to refine or add a (new) strategy.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3493017"/>
      </p:ext>
    </p:extLst>
  </p:cSld>
  <p:clrMapOvr>
    <a:masterClrMapping/>
  </p:clrMapOvr>
  <p:transition advTm="108035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Fill (Excel 2013 feature) demo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</a:rPr>
              <a:t> 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875747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 immediate insights on where                                students are struggling.</a:t>
            </a:r>
          </a:p>
          <a:p>
            <a:pPr lvl="1">
              <a:spcBef>
                <a:spcPts val="200"/>
              </a:spcBef>
            </a:pPr>
            <a:endParaRPr lang="en-US" sz="1000" dirty="0"/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mistakes.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Different kinds of feedback</a:t>
            </a:r>
            <a:r>
              <a:rPr lang="en-US" dirty="0" smtClean="0"/>
              <a:t>:</a:t>
            </a:r>
          </a:p>
          <a:p>
            <a:r>
              <a:rPr lang="en-US" dirty="0" smtClean="0"/>
              <a:t>Counterexamples</a:t>
            </a:r>
          </a:p>
          <a:p>
            <a:r>
              <a:rPr lang="en-US" sz="2200" dirty="0" smtClean="0"/>
              <a:t>Nearest correct solution</a:t>
            </a:r>
          </a:p>
          <a:p>
            <a:r>
              <a:rPr lang="en-US" sz="2200" dirty="0" smtClean="0"/>
              <a:t>Strategy-level feedback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</a:rPr>
              <a:t>Nearest problem description (corresponding to student solution)</a:t>
            </a:r>
          </a:p>
          <a:p>
            <a:endParaRPr lang="en-US" sz="2200" dirty="0" smtClean="0"/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5189" y="93373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3191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Synthesis: Finite State Automata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94871" y="1023053"/>
            <a:ext cx="87242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Draw a</a:t>
            </a:r>
            <a:r>
              <a:rPr lang="en-US" sz="2200" dirty="0" smtClean="0"/>
              <a:t> </a:t>
            </a:r>
            <a:r>
              <a:rPr lang="en-US" sz="2200" dirty="0"/>
              <a:t>DFA </a:t>
            </a:r>
            <a:r>
              <a:rPr lang="en-US" sz="2200" dirty="0" smtClean="0"/>
              <a:t>that accepts: { </a:t>
            </a:r>
            <a:r>
              <a:rPr lang="en-US" sz="2200" i="1" dirty="0"/>
              <a:t>s</a:t>
            </a:r>
            <a:r>
              <a:rPr lang="en-US" sz="2200" dirty="0"/>
              <a:t> | ‘</a:t>
            </a:r>
            <a:r>
              <a:rPr lang="en-US" sz="2200" i="1" dirty="0" err="1"/>
              <a:t>ab</a:t>
            </a:r>
            <a:r>
              <a:rPr lang="en-US" sz="2200" dirty="0"/>
              <a:t>’ appears in </a:t>
            </a:r>
            <a:r>
              <a:rPr lang="en-US" sz="2200" i="1" dirty="0"/>
              <a:t>s</a:t>
            </a:r>
            <a:r>
              <a:rPr lang="en-US" sz="2200" dirty="0"/>
              <a:t> exactly </a:t>
            </a:r>
            <a:r>
              <a:rPr lang="en-US" sz="2200" i="1" dirty="0"/>
              <a:t>2</a:t>
            </a:r>
            <a:r>
              <a:rPr lang="en-US" sz="2200" dirty="0"/>
              <a:t> times }</a:t>
            </a:r>
          </a:p>
        </p:txBody>
      </p:sp>
      <p:pic>
        <p:nvPicPr>
          <p:cNvPr id="12" name="Picture 11" descr="Screen Shot 2013-05-29 at 11.24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3223381"/>
            <a:ext cx="4945673" cy="100412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57695" y="3164519"/>
            <a:ext cx="3894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Grade:</a:t>
            </a:r>
            <a:r>
              <a:rPr lang="en-US" dirty="0"/>
              <a:t> 6/10</a:t>
            </a:r>
          </a:p>
          <a:p>
            <a:pPr>
              <a:spcBef>
                <a:spcPts val="0"/>
              </a:spcBef>
            </a:pPr>
            <a:r>
              <a:rPr lang="en-US" b="1" dirty="0"/>
              <a:t>Feedback: </a:t>
            </a:r>
            <a:r>
              <a:rPr lang="en-US" dirty="0"/>
              <a:t>The DFA is incorrect on the string ‘</a:t>
            </a:r>
            <a:r>
              <a:rPr lang="en-US" i="1" dirty="0" err="1"/>
              <a:t>ababb</a:t>
            </a:r>
            <a:r>
              <a:rPr lang="en-US" dirty="0"/>
              <a:t>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7837" y="1490189"/>
            <a:ext cx="350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9/10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One more state should be made final</a:t>
            </a:r>
          </a:p>
        </p:txBody>
      </p:sp>
      <p:pic>
        <p:nvPicPr>
          <p:cNvPr id="10" name="Picture 9" descr="Screen Shot 2013-05-29 at 11.01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" y="4710490"/>
            <a:ext cx="4260954" cy="10460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01981" y="4660855"/>
            <a:ext cx="45570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5/10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The DFA accepts          {</a:t>
            </a:r>
            <a:r>
              <a:rPr lang="en-US" i="1" dirty="0" smtClean="0"/>
              <a:t>s </a:t>
            </a:r>
            <a:r>
              <a:rPr lang="en-US" dirty="0" smtClean="0"/>
              <a:t>| ‘</a:t>
            </a:r>
            <a:r>
              <a:rPr lang="en-US" i="1" dirty="0" err="1"/>
              <a:t>ab</a:t>
            </a:r>
            <a:r>
              <a:rPr lang="en-US" dirty="0"/>
              <a:t>’ appears in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>
                <a:solidFill>
                  <a:srgbClr val="3366FF"/>
                </a:solidFill>
              </a:rPr>
              <a:t>at least</a:t>
            </a:r>
            <a:r>
              <a:rPr lang="en-US" dirty="0" smtClean="0"/>
              <a:t> </a:t>
            </a:r>
            <a:r>
              <a:rPr lang="en-US" i="1" dirty="0" smtClean="0"/>
              <a:t>2</a:t>
            </a:r>
            <a:r>
              <a:rPr lang="en-US" dirty="0" smtClean="0"/>
              <a:t> times}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419526" y="5754682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3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88058" y="2573320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1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8058" y="4150208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02055" y="2554278"/>
            <a:ext cx="562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nearest correct solution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7006" y="4159766"/>
            <a:ext cx="3461646" cy="397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counterexamples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2823" y="5776287"/>
            <a:ext cx="474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nearest problem description</a:t>
            </a:r>
            <a:endParaRPr lang="en-US" dirty="0">
              <a:solidFill>
                <a:srgbClr val="0099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83528" y="147653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8" name="Picture 27" descr="Screen Shot 2013-05-29 at 11.13.0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1561262"/>
            <a:ext cx="4945672" cy="865652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 bwMode="auto">
          <a:xfrm>
            <a:off x="109758" y="3081752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109758" y="460912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-60403" y="6230285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IJCAI 2013: “</a:t>
            </a:r>
            <a:r>
              <a:rPr lang="en-US" i="1" dirty="0" smtClean="0">
                <a:solidFill>
                  <a:srgbClr val="C00000"/>
                </a:solidFill>
              </a:rPr>
              <a:t>Automated Grading of DFA Constructions”;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Alur, </a:t>
            </a:r>
            <a:r>
              <a:rPr lang="en-US" dirty="0" err="1" smtClean="0">
                <a:solidFill>
                  <a:srgbClr val="C00000"/>
                </a:solidFill>
              </a:rPr>
              <a:t>d’Antoni</a:t>
            </a:r>
            <a:r>
              <a:rPr lang="en-US" dirty="0" smtClean="0">
                <a:solidFill>
                  <a:srgbClr val="C00000"/>
                </a:solidFill>
              </a:rPr>
              <a:t>, Gulwani, Kini, Viswanathan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248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71" y="978110"/>
            <a:ext cx="9099029" cy="50292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Tool has been used at 10+ Universities.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An initial case study</a:t>
            </a:r>
            <a:r>
              <a:rPr lang="en-US" dirty="0" smtClean="0">
                <a:solidFill>
                  <a:schemeClr val="accent2"/>
                </a:solidFill>
              </a:rPr>
              <a:t>: </a:t>
            </a:r>
            <a:r>
              <a:rPr lang="en-US" dirty="0" smtClean="0"/>
              <a:t>800+ attempts to 6 automata problems graded by tool and 2 instructors.</a:t>
            </a:r>
            <a:endParaRPr lang="en-US" sz="1000" dirty="0"/>
          </a:p>
          <a:p>
            <a:r>
              <a:rPr lang="en-US" sz="2200" dirty="0" smtClean="0"/>
              <a:t>95% problems graded in &lt;6 seconds each</a:t>
            </a:r>
          </a:p>
          <a:p>
            <a:r>
              <a:rPr lang="en-US" sz="2200" dirty="0" smtClean="0"/>
              <a:t>Out of 131 attempts for one of those problems:</a:t>
            </a:r>
          </a:p>
          <a:p>
            <a:pPr lvl="1"/>
            <a:r>
              <a:rPr lang="en-US" dirty="0" smtClean="0"/>
              <a:t>6 attempts: </a:t>
            </a:r>
            <a:r>
              <a:rPr lang="en-US" dirty="0" smtClean="0">
                <a:solidFill>
                  <a:schemeClr val="accent2"/>
                </a:solidFill>
              </a:rPr>
              <a:t>instructors were incorrect </a:t>
            </a:r>
            <a:r>
              <a:rPr lang="en-US" dirty="0" smtClean="0"/>
              <a:t>(gave full marks to an incorrect attempt) </a:t>
            </a:r>
          </a:p>
          <a:p>
            <a:pPr lvl="1"/>
            <a:r>
              <a:rPr lang="en-US" dirty="0" smtClean="0"/>
              <a:t>20 attempts: </a:t>
            </a:r>
            <a:r>
              <a:rPr lang="en-US" dirty="0" smtClean="0">
                <a:solidFill>
                  <a:schemeClr val="accent2"/>
                </a:solidFill>
              </a:rPr>
              <a:t>instructors were inconsistent </a:t>
            </a:r>
            <a:r>
              <a:rPr lang="en-US" dirty="0" smtClean="0"/>
              <a:t>(gave different marks to syntactically equivalent attempts)</a:t>
            </a:r>
          </a:p>
          <a:p>
            <a:pPr lvl="1"/>
            <a:r>
              <a:rPr lang="en-US" dirty="0" smtClean="0"/>
              <a:t>34 attempts: &gt;= 3 point discrepancy between instructor &amp; tool; in 20 of those, </a:t>
            </a:r>
            <a:r>
              <a:rPr lang="en-US" dirty="0" smtClean="0">
                <a:solidFill>
                  <a:schemeClr val="accent2"/>
                </a:solidFill>
              </a:rPr>
              <a:t>instructor agreed that tool was more fair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sz="2200" dirty="0" smtClean="0"/>
              <a:t>Instructors concluded </a:t>
            </a:r>
            <a:r>
              <a:rPr lang="en-US" sz="2200" dirty="0"/>
              <a:t>that </a:t>
            </a:r>
            <a:r>
              <a:rPr lang="en-US" sz="2200" dirty="0" smtClean="0"/>
              <a:t>tool should be </a:t>
            </a:r>
            <a:r>
              <a:rPr lang="en-US" sz="2200" dirty="0"/>
              <a:t>preferred </a:t>
            </a:r>
            <a:r>
              <a:rPr lang="en-US" sz="2200" dirty="0" smtClean="0"/>
              <a:t>over humans for </a:t>
            </a:r>
            <a:r>
              <a:rPr lang="en-US" sz="2200" dirty="0"/>
              <a:t>consistency &amp; scalability</a:t>
            </a:r>
            <a:r>
              <a:rPr lang="en-US" sz="2200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8815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http://www.automatatutor.com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61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9247" y="1143000"/>
            <a:ext cx="8594013" cy="5029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Domain-specific natural language understanding to deal with word </a:t>
            </a:r>
            <a:r>
              <a:rPr lang="en-US" dirty="0" smtClean="0"/>
              <a:t>problems.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Leverage large amounts of student data.</a:t>
            </a:r>
          </a:p>
          <a:p>
            <a:pPr lvl="1"/>
            <a:r>
              <a:rPr lang="en-US" dirty="0" smtClean="0"/>
              <a:t>Repair incorrect solution using a nearest correct solution </a:t>
            </a:r>
            <a:r>
              <a:rPr lang="en-US" sz="1800" dirty="0" smtClean="0">
                <a:solidFill>
                  <a:srgbClr val="C00000"/>
                </a:solidFill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</a:rPr>
              <a:t>DeduceIt</a:t>
            </a:r>
            <a:r>
              <a:rPr lang="en-US" sz="1800" dirty="0">
                <a:solidFill>
                  <a:srgbClr val="C00000"/>
                </a:solidFill>
              </a:rPr>
              <a:t>/</a:t>
            </a:r>
            <a:r>
              <a:rPr lang="en-US" sz="1800" dirty="0" smtClean="0">
                <a:solidFill>
                  <a:srgbClr val="C00000"/>
                </a:solidFill>
              </a:rPr>
              <a:t>Aiken et.al./UIST 2013]</a:t>
            </a:r>
          </a:p>
          <a:p>
            <a:pPr lvl="1"/>
            <a:r>
              <a:rPr lang="en-US" dirty="0" smtClean="0"/>
              <a:t>Clustering for power-grading                                      </a:t>
            </a:r>
            <a:r>
              <a:rPr lang="en-US" sz="1800" dirty="0" smtClean="0">
                <a:solidFill>
                  <a:srgbClr val="C00000"/>
                </a:solidFill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</a:rPr>
              <a:t>CodeWebs</a:t>
            </a:r>
            <a:r>
              <a:rPr lang="en-US" sz="1800" dirty="0" smtClean="0">
                <a:solidFill>
                  <a:srgbClr val="C00000"/>
                </a:solidFill>
              </a:rPr>
              <a:t>/Nguyen et.al./WWW 2014]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Leverage large populations of students and teachers.</a:t>
            </a:r>
          </a:p>
          <a:p>
            <a:pPr lvl="1"/>
            <a:r>
              <a:rPr lang="en-US" dirty="0" smtClean="0"/>
              <a:t>Peer-grading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496" y="304800"/>
            <a:ext cx="8583176" cy="609600"/>
          </a:xfrm>
        </p:spPr>
        <p:txBody>
          <a:bodyPr/>
          <a:lstStyle/>
          <a:p>
            <a:r>
              <a:rPr lang="en-US" dirty="0" smtClean="0"/>
              <a:t>Future Directions in Intelligent Tutoring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938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2" y="961998"/>
            <a:ext cx="8911920" cy="668393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7990" y="1110899"/>
            <a:ext cx="8898193" cy="5677523"/>
          </a:xfrm>
        </p:spPr>
        <p:txBody>
          <a:bodyPr/>
          <a:lstStyle/>
          <a:p>
            <a:r>
              <a:rPr lang="en-US" dirty="0" smtClean="0"/>
              <a:t>Billions of non-programmers now have computing devices.</a:t>
            </a:r>
          </a:p>
          <a:p>
            <a:pPr lvl="1"/>
            <a:r>
              <a:rPr lang="en-US" dirty="0" smtClean="0"/>
              <a:t>But they struggle </a:t>
            </a:r>
            <a:r>
              <a:rPr lang="en-US" smtClean="0"/>
              <a:t>with repetitive tasks.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Formal methods play a significant role in developing solutions to automate repetitive tasks for the masses!</a:t>
            </a:r>
          </a:p>
          <a:p>
            <a:pPr lvl="1"/>
            <a:r>
              <a:rPr lang="en-US" sz="2000" dirty="0" smtClean="0">
                <a:solidFill>
                  <a:schemeClr val="accent2"/>
                </a:solidFill>
              </a:rPr>
              <a:t>Language design, Search algorithms, Test input generation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wo important applications with large scale societal impact.</a:t>
            </a:r>
          </a:p>
          <a:p>
            <a:r>
              <a:rPr lang="en-US" sz="2200" dirty="0" smtClean="0">
                <a:solidFill>
                  <a:schemeClr val="accent2"/>
                </a:solidFill>
              </a:rPr>
              <a:t>End-User Programming using examples: </a:t>
            </a:r>
            <a:r>
              <a:rPr lang="en-US" sz="2200" dirty="0" smtClean="0"/>
              <a:t>Data wrangling</a:t>
            </a:r>
          </a:p>
          <a:p>
            <a:r>
              <a:rPr lang="en-US" sz="2200" dirty="0" smtClean="0">
                <a:solidFill>
                  <a:schemeClr val="accent2"/>
                </a:solidFill>
              </a:rPr>
              <a:t>Intelligent Tutoring Systems: </a:t>
            </a:r>
            <a:r>
              <a:rPr lang="en-US" sz="2200" dirty="0"/>
              <a:t>P</a:t>
            </a:r>
            <a:r>
              <a:rPr lang="en-US" sz="2200" dirty="0" smtClean="0"/>
              <a:t>roblem &amp; </a:t>
            </a:r>
            <a:r>
              <a:rPr lang="en-US" sz="2200" dirty="0"/>
              <a:t>F</a:t>
            </a:r>
            <a:r>
              <a:rPr lang="en-US" sz="2200" dirty="0" smtClean="0"/>
              <a:t>eedback synthesis</a:t>
            </a:r>
          </a:p>
          <a:p>
            <a:pPr marL="0" indent="0">
              <a:buNone/>
            </a:pPr>
            <a:endParaRPr lang="en-US" sz="1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2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85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3434748"/>
            <a:ext cx="9296400" cy="3281121"/>
          </a:xfrm>
        </p:spPr>
        <p:txBody>
          <a:bodyPr/>
          <a:lstStyle/>
          <a:p>
            <a:r>
              <a:rPr lang="en-US" dirty="0" smtClean="0"/>
              <a:t>Data locked up in silos in various formats</a:t>
            </a:r>
          </a:p>
          <a:p>
            <a:pPr lvl="1"/>
            <a:endParaRPr lang="en-US" sz="500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Flexible organization for viewing but challenging to manipulate.</a:t>
            </a:r>
            <a:endParaRPr lang="en-US" sz="1500" dirty="0"/>
          </a:p>
          <a:p>
            <a:r>
              <a:rPr lang="en-US" dirty="0"/>
              <a:t>W</a:t>
            </a:r>
            <a:r>
              <a:rPr lang="en-US" dirty="0" smtClean="0"/>
              <a:t>rangling workflow: Extraction, Transformation, Formatting</a:t>
            </a:r>
            <a:endParaRPr lang="en-US" sz="2000" dirty="0"/>
          </a:p>
          <a:p>
            <a:r>
              <a:rPr lang="en-US" dirty="0" smtClean="0">
                <a:solidFill>
                  <a:srgbClr val="C00000"/>
                </a:solidFill>
              </a:rPr>
              <a:t>Data scientists spend 80% of their time wrangling data.</a:t>
            </a:r>
            <a:endParaRPr lang="en-US" dirty="0"/>
          </a:p>
          <a:p>
            <a:r>
              <a:rPr lang="en-US" dirty="0" smtClean="0"/>
              <a:t>Programming by Examples (PBE) can enable easier &amp; faster data wrangling experience.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Wrangling</a:t>
            </a:r>
            <a:endParaRPr lang="en-US" dirty="0"/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396462" y="3848729"/>
            <a:ext cx="6191152" cy="903388"/>
            <a:chOff x="734081" y="1655946"/>
            <a:chExt cx="7618731" cy="1111694"/>
          </a:xfrm>
        </p:grpSpPr>
        <p:pic>
          <p:nvPicPr>
            <p:cNvPr id="5" name="Picture 14" descr="TXT File Icon 512x512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081" y="1749326"/>
              <a:ext cx="1174314" cy="1018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2" descr="http://icons.iconarchive.com/icons/deleket/soft-scraps/256/Web-HTML-ic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426" y="1749326"/>
              <a:ext cx="1147606" cy="986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http://www.file2cart.com/images/support1/xm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6009" y="1655946"/>
              <a:ext cx="1031371" cy="10313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https://encrypted-tbn1.gstatic.com/images?q=tbn:ANd9GcRacT9p4i6WV9ptugEy1-U0fk0OU16n6m-hHRxiCWRVN2J_w27YJfa0gTT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2903" y="1743840"/>
              <a:ext cx="919162" cy="919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https://encrypted-tbn0.gstatic.com/images?q=tbn:ANd9GcTDJUz-taIMcOOvGRtTsm9ccPVTQTdjb-MEjO5E7GqwEZeK52lj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0840" y="1804491"/>
              <a:ext cx="876300" cy="87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https://encrypted-tbn1.gstatic.com/images?q=tbn:ANd9GcQ89O-zS2iMFPwuaNNIpjzMgkMSeLR9yyXLJFR0OFt1KrS16j0l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6512" y="1765271"/>
              <a:ext cx="876300" cy="87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05" y="945417"/>
            <a:ext cx="2428127" cy="23496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241" y="1012348"/>
            <a:ext cx="2309269" cy="2320874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 bwMode="auto">
          <a:xfrm>
            <a:off x="3684838" y="1851563"/>
            <a:ext cx="1231291" cy="282037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400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Science Class 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05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</a:rPr>
              <a:t>; </a:t>
            </a:r>
            <a:r>
              <a:rPr lang="en-US" dirty="0" smtClean="0">
                <a:solidFill>
                  <a:srgbClr val="C00000"/>
                </a:solidFill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1533637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58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|2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121869</TotalTime>
  <Words>2550</Words>
  <Application>Microsoft Office PowerPoint</Application>
  <PresentationFormat>On-screen Show (4:3)</PresentationFormat>
  <Paragraphs>570</Paragraphs>
  <Slides>54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8" baseType="lpstr">
      <vt:lpstr>Calibri</vt:lpstr>
      <vt:lpstr>Segoe UI Light</vt:lpstr>
      <vt:lpstr>Cambria Math</vt:lpstr>
      <vt:lpstr>Wingdings</vt:lpstr>
      <vt:lpstr>Arial</vt:lpstr>
      <vt:lpstr>Times New Roman</vt:lpstr>
      <vt:lpstr>Segoe UI Semilight</vt:lpstr>
      <vt:lpstr>Comic Sans MS</vt:lpstr>
      <vt:lpstr>Tahoma</vt:lpstr>
      <vt:lpstr>MT Extra</vt:lpstr>
      <vt:lpstr>Gill Sans MT</vt:lpstr>
      <vt:lpstr>Consolas</vt:lpstr>
      <vt:lpstr>Default Design</vt:lpstr>
      <vt:lpstr>2_Default Design</vt:lpstr>
      <vt:lpstr>PowerPoint Presentation</vt:lpstr>
      <vt:lpstr>The New Opportunity</vt:lpstr>
      <vt:lpstr>Spreadsheet help forums</vt:lpstr>
      <vt:lpstr>Typical help-forum interaction</vt:lpstr>
      <vt:lpstr>Flash Fill (Excel 2013 feature) demo</vt:lpstr>
      <vt:lpstr>Data Wrangling</vt:lpstr>
      <vt:lpstr>Data Science Class Assignment</vt:lpstr>
      <vt:lpstr>PowerPoint Presentation</vt:lpstr>
      <vt:lpstr>FlashExtract</vt:lpstr>
      <vt:lpstr>FlashExtract</vt:lpstr>
      <vt:lpstr>Trifacta: small, guided steps </vt:lpstr>
      <vt:lpstr>PowerPoint Presentation</vt:lpstr>
      <vt:lpstr>PBE tools for Data Manipulation</vt:lpstr>
      <vt:lpstr>Programming by Examples</vt:lpstr>
      <vt:lpstr>Dealing with Ambiguity</vt:lpstr>
      <vt:lpstr>Ranking Scheme</vt:lpstr>
      <vt:lpstr>PowerPoint Presentation</vt:lpstr>
      <vt:lpstr>Need for a fall-back mechanism</vt:lpstr>
      <vt:lpstr>Dealing with Ambiguity</vt:lpstr>
      <vt:lpstr>User Interaction Models for Ambiguity Resolution</vt:lpstr>
      <vt:lpstr>PowerPoint Presentation</vt:lpstr>
      <vt:lpstr>Programming by Examples</vt:lpstr>
      <vt:lpstr>Challenge 2: Efficient search algorithm</vt:lpstr>
      <vt:lpstr>Programming by Examples</vt:lpstr>
      <vt:lpstr>Challenge 3: Lowering the barrier</vt:lpstr>
      <vt:lpstr>The FlashMeta Framework</vt:lpstr>
      <vt:lpstr>Comparison of FlashMeta with hand-tuned implementations</vt:lpstr>
      <vt:lpstr>Future directions in Programming by Examples</vt:lpstr>
      <vt:lpstr>Collaborators</vt:lpstr>
      <vt:lpstr>The New Opportunity</vt:lpstr>
      <vt:lpstr>Intelligent Tutoring Systems</vt:lpstr>
      <vt:lpstr>Problem Generation</vt:lpstr>
      <vt:lpstr>Problem Generation: Addition Procedure</vt:lpstr>
      <vt:lpstr>Problem Generation</vt:lpstr>
      <vt:lpstr>Problem Generation: Algebra (Trigonometry)</vt:lpstr>
      <vt:lpstr>Problem Generation: Algebra (Limits)</vt:lpstr>
      <vt:lpstr>Problem Generation: Algebra (Determinant)</vt:lpstr>
      <vt:lpstr>Problem Generation: Sentence Completion</vt:lpstr>
      <vt:lpstr>Feedback Generation</vt:lpstr>
      <vt:lpstr>Feedback Generation</vt:lpstr>
      <vt:lpstr>Feedback Synthesis: Programming (Array Reverse)</vt:lpstr>
      <vt:lpstr>Some Results</vt:lpstr>
      <vt:lpstr>Feedback Generation</vt:lpstr>
      <vt:lpstr>Anagram Problem: Counting Strategy</vt:lpstr>
      <vt:lpstr>Anagram Problem: Sorting Strategy</vt:lpstr>
      <vt:lpstr>Different implementations: Counting strategy</vt:lpstr>
      <vt:lpstr>Different implementations: Sorting strategy</vt:lpstr>
      <vt:lpstr>Strategy-level Feedback Generation</vt:lpstr>
      <vt:lpstr>Some Results: Documentation of teacher effort</vt:lpstr>
      <vt:lpstr>Feedback Generation</vt:lpstr>
      <vt:lpstr>Feedback Synthesis: Finite State Automata</vt:lpstr>
      <vt:lpstr>Some Results</vt:lpstr>
      <vt:lpstr>Future Directions in Intelligent Tutoring Systems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6751</cp:revision>
  <cp:lastPrinted>2011-01-25T02:43:07Z</cp:lastPrinted>
  <dcterms:created xsi:type="dcterms:W3CDTF">1601-01-01T00:00:00Z</dcterms:created>
  <dcterms:modified xsi:type="dcterms:W3CDTF">2015-09-27T15:07:03Z</dcterms:modified>
</cp:coreProperties>
</file>