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35"/>
  </p:notesMasterIdLst>
  <p:handoutMasterIdLst>
    <p:handoutMasterId r:id="rId36"/>
  </p:handoutMasterIdLst>
  <p:sldIdLst>
    <p:sldId id="976" r:id="rId3"/>
    <p:sldId id="1963" r:id="rId4"/>
    <p:sldId id="1971" r:id="rId5"/>
    <p:sldId id="1956" r:id="rId6"/>
    <p:sldId id="1922" r:id="rId7"/>
    <p:sldId id="1923" r:id="rId8"/>
    <p:sldId id="1924" r:id="rId9"/>
    <p:sldId id="1970" r:id="rId10"/>
    <p:sldId id="1969" r:id="rId11"/>
    <p:sldId id="1958" r:id="rId12"/>
    <p:sldId id="1925" r:id="rId13"/>
    <p:sldId id="1926" r:id="rId14"/>
    <p:sldId id="1927" r:id="rId15"/>
    <p:sldId id="1928" r:id="rId16"/>
    <p:sldId id="1929" r:id="rId17"/>
    <p:sldId id="1930" r:id="rId18"/>
    <p:sldId id="1931" r:id="rId19"/>
    <p:sldId id="1968" r:id="rId20"/>
    <p:sldId id="1967" r:id="rId21"/>
    <p:sldId id="1932" r:id="rId22"/>
    <p:sldId id="1965" r:id="rId23"/>
    <p:sldId id="1933" r:id="rId24"/>
    <p:sldId id="1934" r:id="rId25"/>
    <p:sldId id="1959" r:id="rId26"/>
    <p:sldId id="1960" r:id="rId27"/>
    <p:sldId id="1961" r:id="rId28"/>
    <p:sldId id="1962" r:id="rId29"/>
    <p:sldId id="1942" r:id="rId30"/>
    <p:sldId id="1943" r:id="rId31"/>
    <p:sldId id="1944" r:id="rId32"/>
    <p:sldId id="1945" r:id="rId33"/>
    <p:sldId id="1964" r:id="rId34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Segoe UI Light" panose="020B0502040204020203" pitchFamily="34" charset="0"/>
      <p:regular r:id="rId41"/>
      <p:italic r:id="rId42"/>
    </p:embeddedFont>
    <p:embeddedFont>
      <p:font typeface="Consolas" panose="020B0609020204030204" pitchFamily="49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Segoe UI Semilight" panose="020B0402040204020203" pitchFamily="34" charset="0"/>
      <p:regular r:id="rId51"/>
      <p:italic r:id="rId52"/>
    </p:embeddedFont>
    <p:embeddedFont>
      <p:font typeface="Gill Sans MT" panose="020B0502020104020203" pitchFamily="34" charset="0"/>
      <p:regular r:id="rId53"/>
      <p:bold r:id="rId54"/>
      <p:italic r:id="rId55"/>
      <p:boldItalic r:id="rId56"/>
    </p:embeddedFont>
  </p:embeddedFontLst>
  <p:custDataLst>
    <p:tags r:id="rId57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00CC"/>
    <a:srgbClr val="CC3300"/>
    <a:srgbClr val="FF9900"/>
    <a:srgbClr val="CC6600"/>
    <a:srgbClr val="008000"/>
    <a:srgbClr val="FF6600"/>
    <a:srgbClr val="FFFF00"/>
    <a:srgbClr val="FF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704" autoAdjust="0"/>
    <p:restoredTop sz="85132" autoAdjust="0"/>
  </p:normalViewPr>
  <p:slideViewPr>
    <p:cSldViewPr snapToGrid="0">
      <p:cViewPr varScale="1">
        <p:scale>
          <a:sx n="75" d="100"/>
          <a:sy n="75" d="100"/>
        </p:scale>
        <p:origin x="1526" y="43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57" Type="http://schemas.openxmlformats.org/officeDocument/2006/relationships/tags" Target="tags/tag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8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265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331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6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6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46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100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81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2258732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3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10/29/2015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36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  <p:sldLayoutId id="2147483755" r:id="rId4"/>
    <p:sldLayoutId id="2147483756" r:id="rId5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wdp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603" y="1441773"/>
            <a:ext cx="4215739" cy="4215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>
            <a:off x="443393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sz="3000" dirty="0" err="1" smtClean="0"/>
              <a:t>Dagstuhl</a:t>
            </a:r>
            <a:r>
              <a:rPr lang="en-US" sz="3000" dirty="0" smtClean="0"/>
              <a:t> Seminar </a:t>
            </a:r>
          </a:p>
          <a:p>
            <a:pPr algn="r">
              <a:spcBef>
                <a:spcPts val="500"/>
              </a:spcBef>
            </a:pPr>
            <a:r>
              <a:rPr lang="en-US" sz="3000" dirty="0" smtClean="0"/>
              <a:t>Oct 2015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latin typeface="Comic Sans MS"/>
              </a:rPr>
              <a:t>Sumit Gulwani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72360"/>
            <a:ext cx="9143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>
                <a:solidFill>
                  <a:schemeClr val="accent2"/>
                </a:solidFill>
              </a:rPr>
              <a:t>Applications </a:t>
            </a:r>
            <a:r>
              <a:rPr lang="en-US" sz="3900" dirty="0" smtClean="0">
                <a:solidFill>
                  <a:schemeClr val="accent2"/>
                </a:solidFill>
              </a:rPr>
              <a:t>of Inductive Programming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900" dirty="0" smtClean="0">
                <a:solidFill>
                  <a:schemeClr val="accent2"/>
                </a:solidFill>
              </a:rPr>
              <a:t>in </a:t>
            </a:r>
            <a:r>
              <a:rPr lang="en-US" sz="3900" i="1" dirty="0" smtClean="0">
                <a:solidFill>
                  <a:schemeClr val="accent2"/>
                </a:solidFill>
              </a:rPr>
              <a:t>Data Wrangling</a:t>
            </a:r>
            <a:endParaRPr lang="en-US" sz="3900" i="1" dirty="0">
              <a:solidFill>
                <a:schemeClr val="accent2"/>
              </a:solidFill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is the new Oil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004" y="2121795"/>
            <a:ext cx="4697508" cy="46975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925413"/>
            <a:ext cx="6461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Sources: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Digital revolution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Cloud computing, </a:t>
            </a:r>
            <a:r>
              <a:rPr lang="en-US" sz="2400" dirty="0" err="1" smtClean="0"/>
              <a:t>IoT</a:t>
            </a:r>
            <a:endParaRPr lang="en-US" sz="2400" dirty="0"/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Social media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93252" y="5202880"/>
            <a:ext cx="386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Raw data needs to be extracted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and refined to enable monetization!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2323" y="1002746"/>
            <a:ext cx="511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New currency of the digital world that enables business decisions, advertising, recommendations.</a:t>
            </a:r>
          </a:p>
        </p:txBody>
      </p:sp>
    </p:spTree>
    <p:extLst>
      <p:ext uri="{BB962C8B-B14F-4D97-AF65-F5344CB8AC3E}">
        <p14:creationId xmlns:p14="http://schemas.microsoft.com/office/powerpoint/2010/main" val="2201463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409" y="3458352"/>
            <a:ext cx="5337033" cy="20605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Raw data locked up in many formats.</a:t>
            </a:r>
          </a:p>
          <a:p>
            <a:r>
              <a:rPr lang="en-US" sz="2000" dirty="0" smtClean="0"/>
              <a:t>Flexible organization for viewing but challenging to manipulate.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75" y="1033824"/>
            <a:ext cx="2428127" cy="23496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594" y="1062555"/>
            <a:ext cx="2309269" cy="2320874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 bwMode="auto">
          <a:xfrm>
            <a:off x="2751666" y="2296549"/>
            <a:ext cx="3817317" cy="201487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86293" y="1119498"/>
            <a:ext cx="2834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Extraction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Transformation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9900"/>
                </a:solidFill>
              </a:rPr>
              <a:t>Formatting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4337800" y="5168049"/>
            <a:ext cx="4857522" cy="125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kern="0" dirty="0" smtClean="0">
                <a:solidFill>
                  <a:srgbClr val="009900"/>
                </a:solidFill>
              </a:rPr>
              <a:t>Inductive Programming can enable easier &amp; faster wrangling!</a:t>
            </a:r>
            <a:endParaRPr lang="en-US" kern="0" dirty="0">
              <a:solidFill>
                <a:srgbClr val="0099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65" y="5822323"/>
            <a:ext cx="1034716" cy="8916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299" y="4907765"/>
            <a:ext cx="1517087" cy="52056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2" y="4681842"/>
            <a:ext cx="979116" cy="9791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17" y="5640540"/>
            <a:ext cx="914400" cy="9144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5771012"/>
            <a:ext cx="877824" cy="87782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02" y="4679988"/>
            <a:ext cx="1031026" cy="1031026"/>
          </a:xfrm>
          <a:prstGeom prst="rect">
            <a:avLst/>
          </a:prstGeom>
        </p:spPr>
      </p:pic>
      <p:sp>
        <p:nvSpPr>
          <p:cNvPr id="23" name="Content Placeholder 1"/>
          <p:cNvSpPr txBox="1">
            <a:spLocks/>
          </p:cNvSpPr>
          <p:nvPr/>
        </p:nvSpPr>
        <p:spPr bwMode="auto">
          <a:xfrm>
            <a:off x="2644443" y="2476818"/>
            <a:ext cx="4122118" cy="78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300" kern="0" dirty="0" smtClean="0">
                <a:solidFill>
                  <a:srgbClr val="C00000"/>
                </a:solidFill>
              </a:rPr>
              <a:t>Data scientists spend 80% of their time wrangling data.</a:t>
            </a:r>
            <a:endParaRPr lang="en-US" sz="2300" kern="0" dirty="0" smtClean="0"/>
          </a:p>
        </p:txBody>
      </p:sp>
      <p:sp>
        <p:nvSpPr>
          <p:cNvPr id="24" name="Content Placeholder 1"/>
          <p:cNvSpPr txBox="1">
            <a:spLocks/>
          </p:cNvSpPr>
          <p:nvPr/>
        </p:nvSpPr>
        <p:spPr bwMode="auto">
          <a:xfrm>
            <a:off x="6076501" y="3480784"/>
            <a:ext cx="3155351" cy="123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Processed data for drawing insights and driving decisions.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730400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05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endParaRPr lang="en-US" sz="4000" dirty="0">
              <a:solidFill>
                <a:schemeClr val="accent2"/>
              </a:solidFill>
            </a:endParaRPr>
          </a:p>
          <a:p>
            <a:pPr marL="457200" lvl="1" indent="0">
              <a:buNone/>
            </a:pPr>
            <a:r>
              <a:rPr lang="en-US" sz="2400" dirty="0" smtClean="0"/>
              <a:t>Recently shipped inside two Microsoft products</a:t>
            </a:r>
          </a:p>
          <a:p>
            <a:pPr lvl="1"/>
            <a:r>
              <a:rPr lang="en-US" sz="2150" dirty="0" err="1" smtClean="0">
                <a:solidFill>
                  <a:srgbClr val="009900"/>
                </a:solidFill>
              </a:rPr>
              <a:t>Powershell</a:t>
            </a:r>
            <a:r>
              <a:rPr lang="en-US" sz="2150" dirty="0" smtClean="0">
                <a:solidFill>
                  <a:srgbClr val="009900"/>
                </a:solidFill>
              </a:rPr>
              <a:t> </a:t>
            </a:r>
            <a:r>
              <a:rPr lang="en-US" sz="2150" dirty="0" err="1">
                <a:solidFill>
                  <a:srgbClr val="009900"/>
                </a:solidFill>
              </a:rPr>
              <a:t>convertFrom</a:t>
            </a:r>
            <a:r>
              <a:rPr lang="en-US" sz="2150" dirty="0">
                <a:solidFill>
                  <a:srgbClr val="009900"/>
                </a:solidFill>
              </a:rPr>
              <a:t>-string cmdlet </a:t>
            </a:r>
            <a:endParaRPr lang="en-US" sz="2150" dirty="0"/>
          </a:p>
          <a:p>
            <a:pPr lvl="1"/>
            <a:r>
              <a:rPr lang="en-US" sz="2150" dirty="0">
                <a:solidFill>
                  <a:srgbClr val="009900"/>
                </a:solidFill>
              </a:rPr>
              <a:t>Azure OMS custom field extractor</a:t>
            </a:r>
            <a:endParaRPr lang="en-US" sz="215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en-US" sz="4000" dirty="0" smtClean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533637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58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1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2946" y="1085618"/>
            <a:ext cx="7886700" cy="440027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Trifacta: small, guided steps </a:t>
            </a:r>
          </a:p>
        </p:txBody>
      </p:sp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0" y="1675692"/>
            <a:ext cx="2462893" cy="170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824" y="1535265"/>
            <a:ext cx="100630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Start with: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765507" y="1573920"/>
            <a:ext cx="3786145" cy="1314856"/>
            <a:chOff x="5999020" y="955547"/>
            <a:chExt cx="5048193" cy="1753141"/>
          </a:xfrm>
        </p:grpSpPr>
        <p:sp>
          <p:nvSpPr>
            <p:cNvPr id="8" name="TextBox 7"/>
            <p:cNvSpPr txBox="1"/>
            <p:nvPr/>
          </p:nvSpPr>
          <p:spPr>
            <a:xfrm>
              <a:off x="5999020" y="955547"/>
              <a:ext cx="12665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End goal:</a:t>
              </a:r>
            </a:p>
          </p:txBody>
        </p:sp>
        <p:pic>
          <p:nvPicPr>
            <p:cNvPr id="1027" name="Picture 2" descr="image00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2963" y="1013238"/>
              <a:ext cx="3524250" cy="169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105654" y="3579004"/>
            <a:ext cx="42812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Trifacta provides a series of small transformations: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25191"/>
            <a:ext cx="610974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From: Skills of the Agile Data Wrangler (tutorial by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Hellerstein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and </a:t>
            </a:r>
            <a:r>
              <a:rPr lang="en-US" sz="15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Heer</a:t>
            </a:r>
            <a:r>
              <a:rPr lang="en-US" sz="15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56729" y="3880783"/>
            <a:ext cx="2144606" cy="1527029"/>
            <a:chOff x="2850538" y="4253097"/>
            <a:chExt cx="2859475" cy="2036038"/>
          </a:xfrm>
        </p:grpSpPr>
        <p:sp>
          <p:nvSpPr>
            <p:cNvPr id="11" name="TextBox 10"/>
            <p:cNvSpPr txBox="1"/>
            <p:nvPr/>
          </p:nvSpPr>
          <p:spPr>
            <a:xfrm>
              <a:off x="2850538" y="4253097"/>
              <a:ext cx="268295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Split on “:” Delimiter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85527" y="4700088"/>
              <a:ext cx="2524486" cy="1589047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3373202" y="3894490"/>
            <a:ext cx="2250809" cy="1445231"/>
            <a:chOff x="5875100" y="4087524"/>
            <a:chExt cx="3001078" cy="1926974"/>
          </a:xfrm>
        </p:grpSpPr>
        <p:sp>
          <p:nvSpPr>
            <p:cNvPr id="19" name="TextBox 18"/>
            <p:cNvSpPr txBox="1"/>
            <p:nvPr/>
          </p:nvSpPr>
          <p:spPr>
            <a:xfrm>
              <a:off x="5875100" y="4087524"/>
              <a:ext cx="262430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Delete Empty Rows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75100" y="4587756"/>
              <a:ext cx="3001078" cy="1426742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42153" y="3884396"/>
            <a:ext cx="2305379" cy="1441865"/>
            <a:chOff x="8988428" y="4129749"/>
            <a:chExt cx="3073839" cy="1922486"/>
          </a:xfrm>
        </p:grpSpPr>
        <p:sp>
          <p:nvSpPr>
            <p:cNvPr id="22" name="TextBox 21"/>
            <p:cNvSpPr txBox="1"/>
            <p:nvPr/>
          </p:nvSpPr>
          <p:spPr>
            <a:xfrm>
              <a:off x="8988428" y="4129749"/>
              <a:ext cx="229037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Fill Values Down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88428" y="4555094"/>
              <a:ext cx="3073839" cy="149714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6130641" y="2986303"/>
            <a:ext cx="2240742" cy="651477"/>
            <a:chOff x="8174188" y="2838736"/>
            <a:chExt cx="2987655" cy="868635"/>
          </a:xfrm>
        </p:grpSpPr>
        <p:sp>
          <p:nvSpPr>
            <p:cNvPr id="24" name="TextBox 23"/>
            <p:cNvSpPr txBox="1"/>
            <p:nvPr/>
          </p:nvSpPr>
          <p:spPr>
            <a:xfrm>
              <a:off x="8174188" y="3276485"/>
              <a:ext cx="2987655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Pivot Number on Type</a:t>
              </a:r>
            </a:p>
          </p:txBody>
        </p:sp>
        <p:sp>
          <p:nvSpPr>
            <p:cNvPr id="26" name="Up Arrow 25"/>
            <p:cNvSpPr/>
            <p:nvPr/>
          </p:nvSpPr>
          <p:spPr>
            <a:xfrm>
              <a:off x="9286495" y="2838736"/>
              <a:ext cx="387801" cy="437749"/>
            </a:xfrm>
            <a:prstGeom prst="upArrow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4246296" y="2404444"/>
            <a:ext cx="1053298" cy="335313"/>
          </a:xfrm>
          <a:prstGeom prst="rightArrow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1982" y="2690592"/>
            <a:ext cx="160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6"/>
                </a:solidFill>
              </a:rPr>
              <a:t>FlashRelate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1326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1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1618883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523642"/>
              </p:ext>
            </p:extLst>
          </p:nvPr>
        </p:nvGraphicFramePr>
        <p:xfrm>
          <a:off x="571500" y="988060"/>
          <a:ext cx="77724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1575553087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399909587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47373927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96870342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21372644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1683591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PROJ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SPONSOR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946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719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575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690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85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14079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Layout Transformations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746077"/>
              </p:ext>
            </p:extLst>
          </p:nvPr>
        </p:nvGraphicFramePr>
        <p:xfrm>
          <a:off x="1524000" y="3230880"/>
          <a:ext cx="6096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24896679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2991126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64567321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73883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625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037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769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843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Desing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131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4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752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792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Infiniti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Design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Elt</a:t>
                      </a:r>
                      <a:r>
                        <a:rPr lang="en-US" dirty="0" smtClean="0"/>
                        <a:t> 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18712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5760" y="3185408"/>
            <a:ext cx="8092440" cy="3909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124960" y="3235960"/>
            <a:ext cx="203200" cy="47244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11760" y="6543134"/>
            <a:ext cx="925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</a:rPr>
              <a:t>“Spreadsheet </a:t>
            </a:r>
            <a:r>
              <a:rPr lang="en-US" sz="1800" i="1" dirty="0">
                <a:solidFill>
                  <a:srgbClr val="C00000"/>
                </a:solidFill>
              </a:rPr>
              <a:t>Table Transformations from </a:t>
            </a:r>
            <a:r>
              <a:rPr lang="en-US" sz="1800" i="1" dirty="0" smtClean="0">
                <a:solidFill>
                  <a:srgbClr val="C00000"/>
                </a:solidFill>
              </a:rPr>
              <a:t>Examples”,</a:t>
            </a:r>
            <a:r>
              <a:rPr lang="en-US" sz="1800" dirty="0" smtClean="0">
                <a:solidFill>
                  <a:srgbClr val="C00000"/>
                </a:solidFill>
              </a:rPr>
              <a:t> PLDI 2011; Harris, Gulwani</a:t>
            </a:r>
          </a:p>
        </p:txBody>
      </p:sp>
    </p:spTree>
    <p:extLst>
      <p:ext uri="{BB962C8B-B14F-4D97-AF65-F5344CB8AC3E}">
        <p14:creationId xmlns:p14="http://schemas.microsoft.com/office/powerpoint/2010/main" val="1956174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Layout Transformations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024270"/>
              </p:ext>
            </p:extLst>
          </p:nvPr>
        </p:nvGraphicFramePr>
        <p:xfrm>
          <a:off x="2795493" y="3020643"/>
          <a:ext cx="3098798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194">
                  <a:extLst>
                    <a:ext uri="{9D8B030D-6E8A-4147-A177-3AD203B41FA5}">
                      <a16:colId xmlns:a16="http://schemas.microsoft.com/office/drawing/2014/main" val="1723027855"/>
                    </a:ext>
                  </a:extLst>
                </a:gridCol>
                <a:gridCol w="1628671">
                  <a:extLst>
                    <a:ext uri="{9D8B030D-6E8A-4147-A177-3AD203B41FA5}">
                      <a16:colId xmlns:a16="http://schemas.microsoft.com/office/drawing/2014/main" val="1759546787"/>
                    </a:ext>
                  </a:extLst>
                </a:gridCol>
                <a:gridCol w="590933">
                  <a:extLst>
                    <a:ext uri="{9D8B030D-6E8A-4147-A177-3AD203B41FA5}">
                      <a16:colId xmlns:a16="http://schemas.microsoft.com/office/drawing/2014/main" val="1744906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50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210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512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58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88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850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8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237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499787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812784"/>
              </p:ext>
            </p:extLst>
          </p:nvPr>
        </p:nvGraphicFramePr>
        <p:xfrm>
          <a:off x="1898026" y="1121701"/>
          <a:ext cx="509693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540">
                  <a:extLst>
                    <a:ext uri="{9D8B030D-6E8A-4147-A177-3AD203B41FA5}">
                      <a16:colId xmlns:a16="http://schemas.microsoft.com/office/drawing/2014/main" val="1730254774"/>
                    </a:ext>
                  </a:extLst>
                </a:gridCol>
                <a:gridCol w="1165860">
                  <a:extLst>
                    <a:ext uri="{9D8B030D-6E8A-4147-A177-3AD203B41FA5}">
                      <a16:colId xmlns:a16="http://schemas.microsoft.com/office/drawing/2014/main" val="18161292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08891082"/>
                    </a:ext>
                  </a:extLst>
                </a:gridCol>
                <a:gridCol w="1049866">
                  <a:extLst>
                    <a:ext uri="{9D8B030D-6E8A-4147-A177-3AD203B41FA5}">
                      <a16:colId xmlns:a16="http://schemas.microsoft.com/office/drawing/2014/main" val="1513616679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938324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Art&amp;Des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CreateArt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Geo.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931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45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570294"/>
                  </a:ext>
                </a:extLst>
              </a:tr>
            </a:tbl>
          </a:graphicData>
        </a:graphic>
      </p:graphicFrame>
      <p:sp>
        <p:nvSpPr>
          <p:cNvPr id="12" name="Down Arrow 11"/>
          <p:cNvSpPr/>
          <p:nvPr/>
        </p:nvSpPr>
        <p:spPr bwMode="auto">
          <a:xfrm>
            <a:off x="4243292" y="2363272"/>
            <a:ext cx="203200" cy="47244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11760" y="6492334"/>
            <a:ext cx="925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i="1" dirty="0" smtClean="0">
                <a:solidFill>
                  <a:srgbClr val="C00000"/>
                </a:solidFill>
              </a:rPr>
              <a:t>“Spreadsheet </a:t>
            </a:r>
            <a:r>
              <a:rPr lang="en-US" sz="1800" i="1" dirty="0">
                <a:solidFill>
                  <a:srgbClr val="C00000"/>
                </a:solidFill>
              </a:rPr>
              <a:t>Table Transformations from </a:t>
            </a:r>
            <a:r>
              <a:rPr lang="en-US" sz="1800" i="1" dirty="0" smtClean="0">
                <a:solidFill>
                  <a:srgbClr val="C00000"/>
                </a:solidFill>
              </a:rPr>
              <a:t>Examples”,</a:t>
            </a:r>
            <a:r>
              <a:rPr lang="en-US" sz="1800" dirty="0" smtClean="0">
                <a:solidFill>
                  <a:srgbClr val="C00000"/>
                </a:solidFill>
              </a:rPr>
              <a:t> PLDI 2011; Harris, Gulwani</a:t>
            </a:r>
          </a:p>
        </p:txBody>
      </p:sp>
    </p:spTree>
    <p:extLst>
      <p:ext uri="{BB962C8B-B14F-4D97-AF65-F5344CB8AC3E}">
        <p14:creationId xmlns:p14="http://schemas.microsoft.com/office/powerpoint/2010/main" val="14469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19105" y="1221248"/>
            <a:ext cx="1845878" cy="2245988"/>
            <a:chOff x="5598983" y="1651978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651978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97856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8240" y="1338981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919" y="1393222"/>
            <a:ext cx="1514520" cy="1514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1685" y="3100464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896197" y="5843680"/>
            <a:ext cx="178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34" y="4043091"/>
            <a:ext cx="1621408" cy="174335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759560" y="1429899"/>
            <a:ext cx="1752854" cy="2025320"/>
            <a:chOff x="3372154" y="3762021"/>
            <a:chExt cx="1752854" cy="20253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15173" y="4026018"/>
            <a:ext cx="1940755" cy="2201447"/>
            <a:chOff x="2572369" y="4123534"/>
            <a:chExt cx="1940755" cy="220144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147" y="4123534"/>
              <a:ext cx="1454445" cy="179161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572369" y="5924871"/>
              <a:ext cx="19407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Rishabh Singh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382" y="3964435"/>
            <a:ext cx="1780162" cy="2279355"/>
            <a:chOff x="5779766" y="1052058"/>
            <a:chExt cx="1780162" cy="22793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42" name="Content Placeholder 4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124" y="3923109"/>
            <a:ext cx="1286286" cy="1904244"/>
          </a:xfrm>
        </p:spPr>
      </p:pic>
      <p:sp>
        <p:nvSpPr>
          <p:cNvPr id="46" name="TextBox 45"/>
          <p:cNvSpPr txBox="1"/>
          <p:nvPr/>
        </p:nvSpPr>
        <p:spPr>
          <a:xfrm>
            <a:off x="5748840" y="5908887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72977" y="3879984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31" y="1344782"/>
            <a:ext cx="1368262" cy="17103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2071" y="3088640"/>
            <a:ext cx="1444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Bill Harris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612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909588"/>
            <a:ext cx="9214338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150" dirty="0" err="1" smtClean="0"/>
              <a:t>FlashExtract</a:t>
            </a:r>
            <a:r>
              <a:rPr lang="en-US" sz="2150" dirty="0" smtClean="0"/>
              <a:t>: </a:t>
            </a:r>
            <a:r>
              <a:rPr lang="en-US" sz="2150" dirty="0"/>
              <a:t>E</a:t>
            </a:r>
            <a:r>
              <a:rPr lang="en-US" sz="2150" dirty="0" smtClean="0"/>
              <a:t>xtract data from text files, web pages </a:t>
            </a:r>
            <a:r>
              <a:rPr lang="en-US" sz="2150" dirty="0">
                <a:solidFill>
                  <a:srgbClr val="C00000"/>
                </a:solidFill>
              </a:rPr>
              <a:t>[</a:t>
            </a:r>
            <a:r>
              <a:rPr lang="en-US" sz="2150" dirty="0" smtClean="0">
                <a:solidFill>
                  <a:srgbClr val="C00000"/>
                </a:solidFill>
              </a:rPr>
              <a:t>PLDI 2014]</a:t>
            </a:r>
          </a:p>
          <a:p>
            <a:pPr lvl="1"/>
            <a:r>
              <a:rPr lang="en-US" sz="2150" dirty="0" err="1" smtClean="0">
                <a:solidFill>
                  <a:srgbClr val="009900"/>
                </a:solidFill>
              </a:rPr>
              <a:t>Powershell</a:t>
            </a:r>
            <a:r>
              <a:rPr lang="en-US" sz="2150" dirty="0" smtClean="0">
                <a:solidFill>
                  <a:srgbClr val="009900"/>
                </a:solidFill>
              </a:rPr>
              <a:t> </a:t>
            </a:r>
            <a:r>
              <a:rPr lang="en-US" sz="2150" dirty="0" err="1" smtClean="0">
                <a:solidFill>
                  <a:srgbClr val="009900"/>
                </a:solidFill>
              </a:rPr>
              <a:t>convertFrom</a:t>
            </a:r>
            <a:r>
              <a:rPr lang="en-US" sz="2150" dirty="0" smtClean="0">
                <a:solidFill>
                  <a:srgbClr val="009900"/>
                </a:solidFill>
              </a:rPr>
              <a:t>-string cmdlet </a:t>
            </a:r>
            <a:endParaRPr lang="en-US" sz="2150" dirty="0"/>
          </a:p>
          <a:p>
            <a:pPr lvl="1"/>
            <a:r>
              <a:rPr lang="en-US" sz="2150" dirty="0" smtClean="0">
                <a:solidFill>
                  <a:srgbClr val="009900"/>
                </a:solidFill>
              </a:rPr>
              <a:t>Azure OMS custom field extractor</a:t>
            </a:r>
            <a:endParaRPr lang="en-US" sz="215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u="sng" dirty="0" smtClean="0"/>
              <a:t>Transformation</a:t>
            </a:r>
          </a:p>
          <a:p>
            <a:r>
              <a:rPr lang="en-US" sz="2200" dirty="0" smtClean="0"/>
              <a:t>Flash Fill: </a:t>
            </a:r>
            <a:r>
              <a:rPr lang="en-US" sz="2200" dirty="0" smtClean="0">
                <a:solidFill>
                  <a:srgbClr val="009900"/>
                </a:solidFill>
              </a:rPr>
              <a:t>Excel 2013 feature </a:t>
            </a:r>
            <a:r>
              <a:rPr lang="en-US" sz="2200" dirty="0" smtClean="0"/>
              <a:t>for Syntactic String Transforms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POPL 2011, CAV 2015]</a:t>
            </a:r>
          </a:p>
          <a:p>
            <a:r>
              <a:rPr lang="en-US" sz="2200" dirty="0" smtClean="0"/>
              <a:t>Semantic String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200" dirty="0" smtClean="0"/>
              <a:t>Number Transformations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200" dirty="0" err="1" smtClean="0"/>
              <a:t>FlashNormalize</a:t>
            </a:r>
            <a:r>
              <a:rPr lang="en-US" sz="2200" dirty="0" smtClean="0"/>
              <a:t>: Text normalization </a:t>
            </a:r>
            <a:r>
              <a:rPr lang="en-US" sz="1900" dirty="0" smtClean="0">
                <a:solidFill>
                  <a:srgbClr val="C00000"/>
                </a:solidFill>
              </a:rPr>
              <a:t>[IJCAI 2015]</a:t>
            </a:r>
          </a:p>
          <a:p>
            <a:pPr marL="457200" lvl="1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u="sng" dirty="0" smtClean="0"/>
              <a:t>Formatting</a:t>
            </a:r>
          </a:p>
          <a:p>
            <a:r>
              <a:rPr lang="en-US" sz="2200" dirty="0" err="1"/>
              <a:t>FlashRelate</a:t>
            </a:r>
            <a:r>
              <a:rPr lang="en-US" sz="2200" dirty="0"/>
              <a:t>: Extract data from spreadsheets </a:t>
            </a:r>
            <a:r>
              <a:rPr lang="en-US" sz="1900" dirty="0">
                <a:solidFill>
                  <a:srgbClr val="C00000"/>
                </a:solidFill>
              </a:rPr>
              <a:t>[PLDI </a:t>
            </a:r>
            <a:r>
              <a:rPr lang="en-US" sz="1900" dirty="0" smtClean="0">
                <a:solidFill>
                  <a:srgbClr val="C00000"/>
                </a:solidFill>
              </a:rPr>
              <a:t>2015] </a:t>
            </a:r>
          </a:p>
          <a:p>
            <a:r>
              <a:rPr lang="en-US" sz="2200" dirty="0" smtClean="0"/>
              <a:t>Table layout transformations </a:t>
            </a:r>
            <a:r>
              <a:rPr lang="en-US" sz="1900" dirty="0" smtClean="0">
                <a:solidFill>
                  <a:srgbClr val="C00000"/>
                </a:solidFill>
              </a:rPr>
              <a:t>[PLDI 2011]</a:t>
            </a:r>
            <a:endParaRPr lang="en-US" sz="1900" dirty="0"/>
          </a:p>
          <a:p>
            <a:r>
              <a:rPr lang="en-US" sz="2200" dirty="0" err="1" smtClean="0"/>
              <a:t>FlashFormat</a:t>
            </a:r>
            <a:r>
              <a:rPr lang="en-US" sz="2200" dirty="0" smtClean="0"/>
              <a:t>: a </a:t>
            </a:r>
            <a:r>
              <a:rPr lang="en-US" sz="2200" dirty="0" err="1" smtClean="0"/>
              <a:t>Powerpoint</a:t>
            </a:r>
            <a:r>
              <a:rPr lang="en-US" sz="2200" dirty="0" smtClean="0"/>
              <a:t> add-in </a:t>
            </a:r>
            <a:r>
              <a:rPr lang="en-US" sz="1900" dirty="0">
                <a:solidFill>
                  <a:srgbClr val="C00000"/>
                </a:solidFill>
              </a:rPr>
              <a:t>[</a:t>
            </a:r>
            <a:r>
              <a:rPr lang="en-US" sz="19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771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Data wrangling is a killer application for inductive programming today!</a:t>
            </a:r>
          </a:p>
          <a:p>
            <a:endParaRPr lang="en-US" dirty="0"/>
          </a:p>
          <a:p>
            <a:r>
              <a:rPr lang="en-US" dirty="0"/>
              <a:t>Ambiguity resolution needs to be an integral part of inductive programming techniques.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key messages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003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Programming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47280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03698" y="4968858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Ambiguous/under-specified intent may result in </a:t>
            </a:r>
            <a:r>
              <a:rPr lang="en-US" sz="2400" dirty="0">
                <a:solidFill>
                  <a:srgbClr val="C00000"/>
                </a:solidFill>
              </a:rPr>
              <a:t>unintended </a:t>
            </a:r>
            <a:r>
              <a:rPr lang="en-US" sz="2400" dirty="0" smtClean="0">
                <a:solidFill>
                  <a:srgbClr val="C00000"/>
                </a:solidFill>
              </a:rPr>
              <a:t>programs!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51176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52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ranking scheme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997381"/>
              </p:ext>
            </p:extLst>
          </p:nvPr>
        </p:nvGraphicFramePr>
        <p:xfrm>
          <a:off x="1979579" y="2680174"/>
          <a:ext cx="395429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 Singh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 Zorn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5800" y="4226872"/>
            <a:ext cx="8234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If (input = </a:t>
            </a:r>
            <a:r>
              <a:rPr lang="en-US" sz="2400" dirty="0" smtClean="0">
                <a:solidFill>
                  <a:srgbClr val="CC00CC"/>
                </a:solidFill>
              </a:rPr>
              <a:t>“Rishabh Singh”</a:t>
            </a:r>
            <a:r>
              <a:rPr lang="en-US" sz="2400" dirty="0" smtClean="0"/>
              <a:t>) then </a:t>
            </a:r>
            <a:r>
              <a:rPr lang="en-US" sz="2400" dirty="0" smtClean="0">
                <a:solidFill>
                  <a:srgbClr val="CC00CC"/>
                </a:solidFill>
              </a:rPr>
              <a:t>“Rishabh” </a:t>
            </a:r>
            <a:r>
              <a:rPr lang="en-US" sz="2400" dirty="0" smtClean="0"/>
              <a:t>else </a:t>
            </a:r>
            <a:r>
              <a:rPr lang="en-US" sz="2400" dirty="0" smtClean="0">
                <a:solidFill>
                  <a:srgbClr val="CC00CC"/>
                </a:solidFill>
              </a:rPr>
              <a:t>“Ben”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“Rishabh”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449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86679"/>
              </p:ext>
            </p:extLst>
          </p:nvPr>
        </p:nvGraphicFramePr>
        <p:xfrm>
          <a:off x="813888" y="2491877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1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Rishabh Singh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Singh,</a:t>
                      </a:r>
                      <a:r>
                        <a:rPr lang="en-US" sz="2400" baseline="0" dirty="0" smtClean="0"/>
                        <a:t>   Rishabh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Ben</a:t>
                      </a:r>
                      <a:r>
                        <a:rPr lang="en-US" sz="2400" baseline="0" dirty="0" smtClean="0"/>
                        <a:t> Zorn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Zorn,</a:t>
                      </a:r>
                      <a:r>
                        <a:rPr lang="en-US" sz="2400" baseline="0" dirty="0" smtClean="0"/>
                        <a:t>   Ben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08078" y="3980645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2</a:t>
            </a:r>
            <a:r>
              <a:rPr lang="en-US" sz="2400" baseline="30000" dirty="0" smtClean="0">
                <a:solidFill>
                  <a:srgbClr val="CC00CC"/>
                </a:solidFill>
              </a:rPr>
              <a:t>nd</a:t>
            </a:r>
            <a:r>
              <a:rPr lang="en-US" sz="2400" dirty="0" smtClean="0"/>
              <a:t> Word + </a:t>
            </a:r>
            <a:r>
              <a:rPr lang="en-US" sz="2400" dirty="0" smtClean="0">
                <a:solidFill>
                  <a:srgbClr val="CC00CC"/>
                </a:solidFill>
              </a:rPr>
              <a:t>“,    ‘’ </a:t>
            </a:r>
            <a:r>
              <a:rPr lang="en-US" sz="2400" dirty="0" smtClean="0"/>
              <a:t>+ </a:t>
            </a: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Word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“Singh,     Rishabh”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243" y="5146371"/>
            <a:ext cx="78502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Fewer larger </a:t>
            </a:r>
            <a:r>
              <a:rPr lang="en-US" sz="2400" dirty="0">
                <a:solidFill>
                  <a:srgbClr val="C00000"/>
                </a:solidFill>
              </a:rPr>
              <a:t>constants vs. </a:t>
            </a:r>
            <a:r>
              <a:rPr lang="en-US" sz="2400" dirty="0" smtClean="0">
                <a:solidFill>
                  <a:srgbClr val="C00000"/>
                </a:solidFill>
              </a:rPr>
              <a:t>More smaller constants?</a:t>
            </a:r>
          </a:p>
          <a:p>
            <a:pPr lvl="1"/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Associate </a:t>
            </a:r>
            <a:r>
              <a:rPr lang="en-US" sz="2400" dirty="0">
                <a:solidFill>
                  <a:schemeClr val="accent6"/>
                </a:solidFill>
              </a:rPr>
              <a:t>numeric weights with constants.</a:t>
            </a:r>
          </a:p>
        </p:txBody>
      </p:sp>
    </p:spTree>
    <p:extLst>
      <p:ext uri="{BB962C8B-B14F-4D97-AF65-F5344CB8AC3E}">
        <p14:creationId xmlns:p14="http://schemas.microsoft.com/office/powerpoint/2010/main" val="20294911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549" y="996258"/>
            <a:ext cx="8677073" cy="131371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Prefer programs with simpler Kolmogorov complexity</a:t>
            </a:r>
          </a:p>
          <a:p>
            <a:r>
              <a:rPr lang="en-US" dirty="0" smtClean="0"/>
              <a:t>Prefer fewer constants.</a:t>
            </a:r>
          </a:p>
          <a:p>
            <a:r>
              <a:rPr lang="en-US" dirty="0"/>
              <a:t>Prefer smaller constants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with Basic ranking scheme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880775"/>
            <a:ext cx="916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How to select between</a:t>
            </a:r>
          </a:p>
          <a:p>
            <a:pPr algn="ctr"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</a:rPr>
              <a:t>Same number of same-sized </a:t>
            </a:r>
            <a:r>
              <a:rPr lang="en-US" sz="2400" dirty="0" smtClean="0">
                <a:solidFill>
                  <a:srgbClr val="C00000"/>
                </a:solidFill>
              </a:rPr>
              <a:t>constants?</a:t>
            </a:r>
            <a:endParaRPr lang="en-US" sz="2400" dirty="0">
              <a:solidFill>
                <a:srgbClr val="C00000"/>
              </a:solidFill>
            </a:endParaRPr>
          </a:p>
          <a:p>
            <a:pPr lvl="0" algn="ctr">
              <a:spcBef>
                <a:spcPts val="0"/>
              </a:spcBef>
            </a:pPr>
            <a:endParaRPr lang="en-US" sz="2400" u="sng" dirty="0" smtClean="0">
              <a:solidFill>
                <a:srgbClr val="0066FF"/>
              </a:solidFill>
            </a:endParaRPr>
          </a:p>
          <a:p>
            <a:pPr lvl="0" algn="ctr">
              <a:spcBef>
                <a:spcPts val="0"/>
              </a:spcBef>
            </a:pPr>
            <a:r>
              <a:rPr lang="en-US" sz="2400" u="sng" dirty="0" smtClean="0">
                <a:solidFill>
                  <a:schemeClr val="accent6"/>
                </a:solidFill>
              </a:rPr>
              <a:t>Idea:</a:t>
            </a:r>
            <a:r>
              <a:rPr lang="en-US" sz="2400" dirty="0" smtClean="0">
                <a:solidFill>
                  <a:schemeClr val="accent6"/>
                </a:solidFill>
              </a:rPr>
              <a:t> </a:t>
            </a:r>
            <a:r>
              <a:rPr lang="en-US" sz="2400" dirty="0">
                <a:solidFill>
                  <a:schemeClr val="accent6"/>
                </a:solidFill>
              </a:rPr>
              <a:t>Examine </a:t>
            </a:r>
            <a:r>
              <a:rPr lang="en-US" sz="2400" dirty="0" smtClean="0">
                <a:solidFill>
                  <a:schemeClr val="accent6"/>
                </a:solidFill>
              </a:rPr>
              <a:t>data features (in </a:t>
            </a:r>
            <a:r>
              <a:rPr lang="en-US" sz="2400" dirty="0">
                <a:solidFill>
                  <a:schemeClr val="accent6"/>
                </a:solidFill>
              </a:rPr>
              <a:t>addition to </a:t>
            </a:r>
            <a:r>
              <a:rPr lang="en-US" sz="2400" dirty="0" smtClean="0">
                <a:solidFill>
                  <a:schemeClr val="accent6"/>
                </a:solidFill>
              </a:rPr>
              <a:t>program features)</a:t>
            </a:r>
            <a:endParaRPr lang="en-US" sz="2400" dirty="0">
              <a:solidFill>
                <a:schemeClr val="accent6"/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850360" y="2486298"/>
          <a:ext cx="589820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Input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Output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Missing page numbers, 1993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1993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64-67, 1995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1995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330262" y="3858333"/>
            <a:ext cx="538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beginning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C00CC"/>
                </a:solidFill>
              </a:rPr>
              <a:t>1</a:t>
            </a:r>
            <a:r>
              <a:rPr lang="en-US" sz="2400" baseline="30000" dirty="0" smtClean="0">
                <a:solidFill>
                  <a:srgbClr val="CC00CC"/>
                </a:solidFill>
              </a:rPr>
              <a:t>st</a:t>
            </a:r>
            <a:r>
              <a:rPr lang="en-US" sz="2400" dirty="0" smtClean="0"/>
              <a:t> Number from the end</a:t>
            </a:r>
          </a:p>
        </p:txBody>
      </p:sp>
    </p:spTree>
    <p:extLst>
      <p:ext uri="{BB962C8B-B14F-4D97-AF65-F5344CB8AC3E}">
        <p14:creationId xmlns:p14="http://schemas.microsoft.com/office/powerpoint/2010/main" val="3070294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1" y="958174"/>
            <a:ext cx="2830749" cy="2264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based ranking scheme</a:t>
            </a:r>
            <a:endParaRPr lang="en-US" dirty="0"/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159455" y="1022636"/>
            <a:ext cx="7792239" cy="553100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Rank score of a program: </a:t>
            </a:r>
            <a:r>
              <a:rPr lang="en-US" dirty="0" smtClean="0">
                <a:solidFill>
                  <a:schemeClr val="accent2"/>
                </a:solidFill>
              </a:rPr>
              <a:t>Weighted combination of various features.</a:t>
            </a:r>
          </a:p>
          <a:p>
            <a:r>
              <a:rPr lang="en-US" dirty="0" smtClean="0"/>
              <a:t>Weights are learned using machine learning.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Program features</a:t>
            </a:r>
          </a:p>
          <a:p>
            <a:r>
              <a:rPr lang="en-US" sz="2200" dirty="0" smtClean="0"/>
              <a:t>Number of constants</a:t>
            </a:r>
          </a:p>
          <a:p>
            <a:r>
              <a:rPr lang="en-US" sz="2200" dirty="0" smtClean="0"/>
              <a:t>Size of constants</a:t>
            </a:r>
          </a:p>
          <a:p>
            <a:pPr marL="0" indent="0">
              <a:buNone/>
            </a:pPr>
            <a:endParaRPr lang="en-US" sz="10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Features over user data: </a:t>
            </a:r>
            <a:r>
              <a:rPr lang="en-US" sz="2200" dirty="0" smtClean="0"/>
              <a:t>Similarity of generated output (or even intermediate values) over various user inputs</a:t>
            </a:r>
          </a:p>
          <a:p>
            <a:r>
              <a:rPr lang="en-US" sz="2200" dirty="0" err="1" smtClean="0"/>
              <a:t>IsYear</a:t>
            </a:r>
            <a:r>
              <a:rPr lang="en-US" sz="2200" dirty="0" smtClean="0"/>
              <a:t>, Numeric Deviation, Number of characters</a:t>
            </a:r>
          </a:p>
          <a:p>
            <a:r>
              <a:rPr lang="en-US" sz="2200" dirty="0" err="1" smtClean="0"/>
              <a:t>IsPersonName</a:t>
            </a:r>
            <a:endParaRPr lang="en-US" sz="2200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3790" y="6101081"/>
            <a:ext cx="7485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[</a:t>
            </a:r>
            <a:r>
              <a:rPr lang="en-US" dirty="0" smtClean="0">
                <a:solidFill>
                  <a:srgbClr val="C00000"/>
                </a:solidFill>
              </a:rPr>
              <a:t>CAV 2015]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860753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</a:t>
            </a:r>
            <a:r>
              <a:rPr lang="en-US" dirty="0" err="1" smtClean="0"/>
              <a:t>fall-back</a:t>
            </a:r>
            <a:r>
              <a:rPr lang="en-US" dirty="0" smtClean="0"/>
              <a:t> mechanism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833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</a:p>
          <a:p>
            <a:pPr lvl="1"/>
            <a:r>
              <a:rPr lang="en-US" dirty="0" smtClean="0"/>
              <a:t>Synthesize multiple programs and rank them.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User Interaction Models</a:t>
            </a:r>
          </a:p>
          <a:p>
            <a:pPr lvl="1"/>
            <a:r>
              <a:rPr lang="en-US" dirty="0" smtClean="0"/>
              <a:t>Communicate actionable information to the user.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Ambiguity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818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1600" y="2340900"/>
            <a:ext cx="90424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200" i="1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Gulwani; 2016; </a:t>
            </a:r>
            <a:r>
              <a:rPr lang="en-US" sz="22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In</a:t>
            </a:r>
            <a:r>
              <a:rPr lang="en-US" sz="1800" dirty="0" smtClean="0">
                <a:solidFill>
                  <a:srgbClr val="C00000"/>
                </a:solidFill>
                <a:ea typeface="Calibri" panose="020F0502020204030204" pitchFamily="34" charset="0"/>
                <a:cs typeface="Consolas" panose="020B0609020204030204" pitchFamily="49" charset="0"/>
              </a:rPr>
              <a:t> </a:t>
            </a:r>
            <a:r>
              <a:rPr lang="en-US" sz="1800" i="1" dirty="0" smtClean="0">
                <a:solidFill>
                  <a:srgbClr val="C00000"/>
                </a:solidFill>
              </a:rPr>
              <a:t>Verification and Synthesis of Correct and Secure Systems</a:t>
            </a:r>
            <a:r>
              <a:rPr lang="en-US" sz="1800" dirty="0">
                <a:solidFill>
                  <a:srgbClr val="C00000"/>
                </a:solidFill>
              </a:rPr>
              <a:t>;</a:t>
            </a:r>
            <a:r>
              <a:rPr lang="en-US" sz="1800" dirty="0" smtClean="0">
                <a:solidFill>
                  <a:srgbClr val="C00000"/>
                </a:solidFill>
              </a:rPr>
              <a:t> IOS Press</a:t>
            </a:r>
            <a:endParaRPr lang="en-US" sz="1800" dirty="0" smtClean="0">
              <a:solidFill>
                <a:srgbClr val="C00000"/>
              </a:solidFill>
              <a:ea typeface="Calibri" panose="020F0502020204030204" pitchFamily="34" charset="0"/>
              <a:cs typeface="Consolas" panose="020B0609020204030204" pitchFamily="49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based on Marktoberdorf Summer School 2015 Lecture Notes]</a:t>
            </a:r>
            <a:endParaRPr lang="en-US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83062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sz="2100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sz="210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1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</a:t>
            </a:r>
            <a:r>
              <a:rPr lang="en-US" sz="21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UIST 2015] Mayer, Soares, Grechkin, Le, Marron, Polozov, Singh, Zorn, Gulwani</a:t>
            </a:r>
            <a:endParaRPr lang="en-US" sz="21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2650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689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Data wrangling is a killer application for inductive programming today!</a:t>
            </a:r>
          </a:p>
          <a:p>
            <a:pPr lvl="1"/>
            <a:r>
              <a:rPr lang="en-US" dirty="0"/>
              <a:t>99% of end users are non-programmers.</a:t>
            </a:r>
          </a:p>
          <a:p>
            <a:pPr lvl="1"/>
            <a:r>
              <a:rPr lang="en-US" dirty="0"/>
              <a:t>Data scientists spend 80% time in cleaning data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Ambiguity resolution needs to be an integral part of inductive programming techniques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Cross-disciplinary inspiration from ML and HCI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key messages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082414"/>
            <a:ext cx="93327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5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sz="2050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Programming by Examples (and its applications in Data Wrangling)</a:t>
            </a:r>
            <a:r>
              <a:rPr lang="en-US" sz="205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2016; Gulwani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5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[based on Marktoberdorf Summer School 2015 Lecture Notes]</a:t>
            </a:r>
            <a:endParaRPr lang="en-US" sz="205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3421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257793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971" y="1759988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359267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79142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38260" y="5381807"/>
            <a:ext cx="5819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>
                <a:solidFill>
                  <a:srgbClr val="009900"/>
                </a:solidFill>
              </a:rPr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Software developer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480" y="1019240"/>
            <a:ext cx="79399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Two orders of magnitude more End </a:t>
            </a:r>
            <a:r>
              <a:rPr lang="en-US" sz="2400" dirty="0"/>
              <a:t>U</a:t>
            </a:r>
            <a:r>
              <a:rPr lang="en-US" sz="2400" dirty="0" smtClean="0"/>
              <a:t>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2"/>
                </a:solidFill>
              </a:rPr>
              <a:t>Inductive </a:t>
            </a:r>
            <a:r>
              <a:rPr lang="en-US" sz="2400" dirty="0">
                <a:solidFill>
                  <a:schemeClr val="accent2"/>
                </a:solidFill>
              </a:rPr>
              <a:t>Programming </a:t>
            </a:r>
            <a:r>
              <a:rPr lang="en-US" sz="2400" dirty="0"/>
              <a:t>can play </a:t>
            </a:r>
            <a:r>
              <a:rPr lang="en-US" sz="2400" dirty="0" smtClean="0"/>
              <a:t>a significant </a:t>
            </a:r>
            <a:r>
              <a:rPr lang="en-US" sz="2400" dirty="0"/>
              <a:t>role! </a:t>
            </a:r>
            <a:r>
              <a:rPr lang="en-US" sz="2400" dirty="0" smtClean="0"/>
              <a:t>(</a:t>
            </a:r>
            <a:r>
              <a:rPr lang="en-US" sz="2400" dirty="0"/>
              <a:t>in conjunction with </a:t>
            </a:r>
            <a:r>
              <a:rPr lang="en-US" sz="2400" dirty="0">
                <a:solidFill>
                  <a:schemeClr val="accent2"/>
                </a:solidFill>
              </a:rPr>
              <a:t>ML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HCI</a:t>
            </a:r>
            <a:r>
              <a:rPr lang="en-US" sz="2400" dirty="0"/>
              <a:t>)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8797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Spreadsheet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252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92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875747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874519" y="3859478"/>
          <a:ext cx="4973321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1">
                  <a:extLst>
                    <a:ext uri="{9D8B030D-6E8A-4147-A177-3AD203B41FA5}">
                      <a16:colId xmlns:a16="http://schemas.microsoft.com/office/drawing/2014/main" val="1288786668"/>
                    </a:ext>
                  </a:extLst>
                </a:gridCol>
                <a:gridCol w="3495040">
                  <a:extLst>
                    <a:ext uri="{9D8B030D-6E8A-4147-A177-3AD203B41FA5}">
                      <a16:colId xmlns:a16="http://schemas.microsoft.com/office/drawing/2014/main" val="1226431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(N</a:t>
                      </a:r>
                      <a:r>
                        <a:rPr lang="en-US" baseline="0" dirty="0" smtClean="0"/>
                        <a:t>earest lower half hour)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048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5h 26m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5:00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0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4h 57m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4:30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48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4h 27m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4:00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4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0d 3h 57m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3:30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4135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Transformations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8522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</a:rPr>
              <a:t>Synthesizing Number Transformations from Input-Output </a:t>
            </a:r>
            <a:r>
              <a:rPr lang="en-US" i="1" dirty="0" smtClean="0">
                <a:solidFill>
                  <a:srgbClr val="C00000"/>
                </a:solidFill>
              </a:rPr>
              <a:t>Examples;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CAV 2012; Singh, Gulwani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25120" y="1384299"/>
          <a:ext cx="453464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880">
                  <a:extLst>
                    <a:ext uri="{9D8B030D-6E8A-4147-A177-3AD203B41FA5}">
                      <a16:colId xmlns:a16="http://schemas.microsoft.com/office/drawing/2014/main" val="3624971444"/>
                    </a:ext>
                  </a:extLst>
                </a:gridCol>
                <a:gridCol w="3335766">
                  <a:extLst>
                    <a:ext uri="{9D8B030D-6E8A-4147-A177-3AD203B41FA5}">
                      <a16:colId xmlns:a16="http://schemas.microsoft.com/office/drawing/2014/main" val="2352811520"/>
                    </a:ext>
                  </a:extLst>
                </a:gridCol>
              </a:tblGrid>
              <a:tr h="665480"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(Round to 2 decimal places)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954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123.4567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123.46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789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123.4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123.40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3239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78.234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78.23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78346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32400" y="1611579"/>
            <a:ext cx="1442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Excel/C#:</a:t>
            </a:r>
          </a:p>
          <a:p>
            <a:pPr algn="r"/>
            <a:r>
              <a:rPr lang="en-US" dirty="0" smtClean="0"/>
              <a:t>Python/C: </a:t>
            </a:r>
            <a:endParaRPr lang="en-US" dirty="0" smtClean="0">
              <a:solidFill>
                <a:schemeClr val="accent2"/>
              </a:solidFill>
            </a:endParaRPr>
          </a:p>
          <a:p>
            <a:pPr algn="r"/>
            <a:r>
              <a:rPr lang="en-US" dirty="0" smtClean="0"/>
              <a:t>Java: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0243" y="1611580"/>
            <a:ext cx="1049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#.00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.2f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#.##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8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0889" y="304800"/>
            <a:ext cx="8023485" cy="609600"/>
          </a:xfrm>
        </p:spPr>
        <p:txBody>
          <a:bodyPr/>
          <a:lstStyle/>
          <a:p>
            <a:r>
              <a:rPr lang="en-US" dirty="0" smtClean="0"/>
              <a:t>Semantic String Transformations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321706" y="2277922"/>
          <a:ext cx="562925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5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Input v</a:t>
                      </a:r>
                      <a:r>
                        <a:rPr lang="en-US" baseline="-25000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Output </a:t>
                      </a:r>
                    </a:p>
                    <a:p>
                      <a:r>
                        <a:rPr lang="en-US" dirty="0" smtClean="0"/>
                        <a:t>(Price </a:t>
                      </a:r>
                      <a:r>
                        <a:rPr lang="en-US" baseline="0" dirty="0" smtClean="0"/>
                        <a:t>+ Markup*Price)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C00CC"/>
                          </a:solidFill>
                        </a:rPr>
                        <a:t>$145.67 + 0.30*145.67</a:t>
                      </a:r>
                      <a:endParaRPr lang="en-US" dirty="0">
                        <a:solidFill>
                          <a:srgbClr val="CC00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23/12/2010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C00CC"/>
                          </a:solidFill>
                        </a:rPr>
                        <a:t>$3.56 + 0.45*3.56</a:t>
                      </a:r>
                      <a:endParaRPr lang="en-US" dirty="0">
                        <a:solidFill>
                          <a:srgbClr val="CC00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21/1/2011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2/4/2009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23/2/2010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5593" y="1276380"/>
          <a:ext cx="2971800" cy="2194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Markup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Stroller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B56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D32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Diapers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35%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W98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Wipes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786">
                <a:tc>
                  <a:txBody>
                    <a:bodyPr/>
                    <a:lstStyle/>
                    <a:p>
                      <a:r>
                        <a:rPr lang="en-US" dirty="0" smtClean="0"/>
                        <a:t>A46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Aspirator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50800" y="3850640"/>
          <a:ext cx="2858548" cy="2219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615">
                <a:tc>
                  <a:txBody>
                    <a:bodyPr/>
                    <a:lstStyle/>
                    <a:p>
                      <a:r>
                        <a:rPr lang="en-US" dirty="0" smtClean="0"/>
                        <a:t>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$145.67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$142.38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12/2010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$3.56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$21.45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4/2009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$5.12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65593" y="3526790"/>
            <a:ext cx="190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CostRec</a:t>
            </a:r>
            <a:r>
              <a:rPr lang="en-US" dirty="0" smtClean="0"/>
              <a:t> Table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5273" y="914400"/>
            <a:ext cx="251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MarkupRec</a:t>
            </a:r>
            <a:r>
              <a:rPr lang="en-US" dirty="0" smtClean="0"/>
              <a:t> Table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205544"/>
            <a:ext cx="9028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rgbClr val="C00000"/>
                </a:solidFill>
              </a:rPr>
              <a:t>Learning Semantic String Transformations from </a:t>
            </a:r>
            <a:r>
              <a:rPr lang="en-US" i="1" dirty="0" smtClean="0">
                <a:solidFill>
                  <a:srgbClr val="C00000"/>
                </a:solidFill>
              </a:rPr>
              <a:t>Examples;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VLDB 2012; Singh, Gulwani</a:t>
            </a:r>
          </a:p>
        </p:txBody>
      </p:sp>
    </p:spTree>
    <p:extLst>
      <p:ext uri="{BB962C8B-B14F-4D97-AF65-F5344CB8AC3E}">
        <p14:creationId xmlns:p14="http://schemas.microsoft.com/office/powerpoint/2010/main" val="570039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125389</TotalTime>
  <Words>1397</Words>
  <Application>Microsoft Office PowerPoint</Application>
  <PresentationFormat>On-screen Show (4:3)</PresentationFormat>
  <Paragraphs>429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Comic Sans MS</vt:lpstr>
      <vt:lpstr>Arial</vt:lpstr>
      <vt:lpstr>Wingdings</vt:lpstr>
      <vt:lpstr>Segoe UI Light</vt:lpstr>
      <vt:lpstr>Consolas</vt:lpstr>
      <vt:lpstr>Calibri</vt:lpstr>
      <vt:lpstr>Segoe UI Semilight</vt:lpstr>
      <vt:lpstr>Times New Roman</vt:lpstr>
      <vt:lpstr>Gill Sans MT</vt:lpstr>
      <vt:lpstr>Default Design</vt:lpstr>
      <vt:lpstr>2_Default Design</vt:lpstr>
      <vt:lpstr>PowerPoint Presentation</vt:lpstr>
      <vt:lpstr>Collaborators</vt:lpstr>
      <vt:lpstr>Reference</vt:lpstr>
      <vt:lpstr>The New Opportunity</vt:lpstr>
      <vt:lpstr>Spreadsheet help forums</vt:lpstr>
      <vt:lpstr>Typical help-forum interaction</vt:lpstr>
      <vt:lpstr>Flash Fill (Excel 2013 feature) demo</vt:lpstr>
      <vt:lpstr>Number Transformations</vt:lpstr>
      <vt:lpstr>Semantic String Transformations</vt:lpstr>
      <vt:lpstr>Data is the new Oil</vt:lpstr>
      <vt:lpstr>Data Wrangling</vt:lpstr>
      <vt:lpstr>Data Science Class Assignment</vt:lpstr>
      <vt:lpstr>PowerPoint Presentation</vt:lpstr>
      <vt:lpstr>FlashExtract</vt:lpstr>
      <vt:lpstr>FlashExtract</vt:lpstr>
      <vt:lpstr>Trifacta: small, guided steps </vt:lpstr>
      <vt:lpstr>PowerPoint Presentation</vt:lpstr>
      <vt:lpstr>Table Layout Transformations</vt:lpstr>
      <vt:lpstr>Table Layout Transformations</vt:lpstr>
      <vt:lpstr>PBE tools for Data Manipulation</vt:lpstr>
      <vt:lpstr>Two key messages</vt:lpstr>
      <vt:lpstr>Inductive Programming</vt:lpstr>
      <vt:lpstr>Dealing with Ambiguity</vt:lpstr>
      <vt:lpstr>Basic ranking scheme</vt:lpstr>
      <vt:lpstr>Challenges with Basic ranking scheme</vt:lpstr>
      <vt:lpstr>Challenges with Basic ranking scheme</vt:lpstr>
      <vt:lpstr>Machine learning based ranking scheme</vt:lpstr>
      <vt:lpstr>Need for a fall-back mechanism</vt:lpstr>
      <vt:lpstr>Dealing with Ambiguity</vt:lpstr>
      <vt:lpstr>User Interaction Models for Ambiguity Resolution</vt:lpstr>
      <vt:lpstr>PowerPoint Presentation</vt:lpstr>
      <vt:lpstr>Two key messages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6798</cp:revision>
  <cp:lastPrinted>2011-01-25T02:43:07Z</cp:lastPrinted>
  <dcterms:created xsi:type="dcterms:W3CDTF">1601-01-01T00:00:00Z</dcterms:created>
  <dcterms:modified xsi:type="dcterms:W3CDTF">2015-10-29T10:28:02Z</dcterms:modified>
</cp:coreProperties>
</file>