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35"/>
  </p:notesMasterIdLst>
  <p:handoutMasterIdLst>
    <p:handoutMasterId r:id="rId36"/>
  </p:handoutMasterIdLst>
  <p:sldIdLst>
    <p:sldId id="976" r:id="rId3"/>
    <p:sldId id="2042" r:id="rId4"/>
    <p:sldId id="2044" r:id="rId5"/>
    <p:sldId id="2033" r:id="rId6"/>
    <p:sldId id="2006" r:id="rId7"/>
    <p:sldId id="2041" r:id="rId8"/>
    <p:sldId id="2035" r:id="rId9"/>
    <p:sldId id="2037" r:id="rId10"/>
    <p:sldId id="2038" r:id="rId11"/>
    <p:sldId id="2021" r:id="rId12"/>
    <p:sldId id="2019" r:id="rId13"/>
    <p:sldId id="2039" r:id="rId14"/>
    <p:sldId id="2040" r:id="rId15"/>
    <p:sldId id="2043" r:id="rId16"/>
    <p:sldId id="1970" r:id="rId17"/>
    <p:sldId id="2024" r:id="rId18"/>
    <p:sldId id="2025" r:id="rId19"/>
    <p:sldId id="2026" r:id="rId20"/>
    <p:sldId id="2027" r:id="rId21"/>
    <p:sldId id="1982" r:id="rId22"/>
    <p:sldId id="1983" r:id="rId23"/>
    <p:sldId id="2030" r:id="rId24"/>
    <p:sldId id="1985" r:id="rId25"/>
    <p:sldId id="2029" r:id="rId26"/>
    <p:sldId id="1987" r:id="rId27"/>
    <p:sldId id="1984" r:id="rId28"/>
    <p:sldId id="2031" r:id="rId29"/>
    <p:sldId id="2012" r:id="rId30"/>
    <p:sldId id="2032" r:id="rId31"/>
    <p:sldId id="2014" r:id="rId32"/>
    <p:sldId id="2028" r:id="rId33"/>
    <p:sldId id="2004" r:id="rId34"/>
  </p:sldIdLst>
  <p:sldSz cx="9144000" cy="6858000" type="screen4x3"/>
  <p:notesSz cx="7023100" cy="9309100"/>
  <p:embeddedFontLst>
    <p:embeddedFont>
      <p:font typeface="Comic Sans MS" panose="030F0702030302020204" pitchFamily="66" charset="0"/>
      <p:regular r:id="rId37"/>
      <p:bold r:id="rId38"/>
      <p:italic r:id="rId39"/>
      <p:boldItalic r:id="rId40"/>
    </p:embeddedFont>
    <p:embeddedFont>
      <p:font typeface="Consolas" panose="020B0609020204030204" pitchFamily="49" charset="0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mbria Math" panose="02040503050406030204" pitchFamily="18" charset="0"/>
      <p:regular r:id="rId49"/>
    </p:embeddedFont>
  </p:embeddedFontLst>
  <p:custDataLst>
    <p:tags r:id="rId50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99FF"/>
    <a:srgbClr val="009900"/>
    <a:srgbClr val="CC6600"/>
    <a:srgbClr val="008000"/>
    <a:srgbClr val="0066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5" autoAdjust="0"/>
    <p:restoredTop sz="69045" autoAdjust="0"/>
  </p:normalViewPr>
  <p:slideViewPr>
    <p:cSldViewPr snapToGrid="0">
      <p:cViewPr varScale="1">
        <p:scale>
          <a:sx n="60" d="100"/>
          <a:sy n="60" d="100"/>
        </p:scale>
        <p:origin x="2126" y="53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6.xml"/><Relationship Id="rId51" Type="http://schemas.openxmlformats.org/officeDocument/2006/relationships/commentAuthors" Target="commentAuthors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572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728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773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24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59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52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045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727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81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GIF"/><Relationship Id="rId7" Type="http://schemas.openxmlformats.org/officeDocument/2006/relationships/image" Target="../media/image1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wdp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9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40.png"/><Relationship Id="rId4" Type="http://schemas.openxmlformats.org/officeDocument/2006/relationships/image" Target="../media/image1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3" Type="http://schemas.openxmlformats.org/officeDocument/2006/relationships/image" Target="../media/image15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3635" y="313548"/>
            <a:ext cx="91003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200" i="1" dirty="0" smtClean="0">
                <a:solidFill>
                  <a:schemeClr val="accent2"/>
                </a:solidFill>
              </a:rPr>
              <a:t>Deductive Techniques </a:t>
            </a:r>
            <a:r>
              <a:rPr lang="en-US" sz="3500" dirty="0" smtClean="0">
                <a:solidFill>
                  <a:schemeClr val="accent2"/>
                </a:solidFill>
              </a:rPr>
              <a:t>for synthesis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500" dirty="0" smtClean="0">
                <a:solidFill>
                  <a:schemeClr val="accent2"/>
                </a:solidFill>
              </a:rPr>
              <a:t>from</a:t>
            </a:r>
            <a:r>
              <a:rPr lang="en-US" sz="4200" dirty="0" smtClean="0">
                <a:solidFill>
                  <a:schemeClr val="accent2"/>
                </a:solidFill>
              </a:rPr>
              <a:t> </a:t>
            </a:r>
            <a:r>
              <a:rPr lang="en-US" sz="4200" i="1" dirty="0" smtClean="0">
                <a:solidFill>
                  <a:schemeClr val="accent2"/>
                </a:solidFill>
              </a:rPr>
              <a:t>Inductive Specifications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091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3000" dirty="0" err="1" smtClean="0">
                <a:solidFill>
                  <a:schemeClr val="accent2"/>
                </a:solidFill>
              </a:rPr>
              <a:t>Dagstuhl</a:t>
            </a:r>
            <a:r>
              <a:rPr lang="en-US" sz="3000" dirty="0" smtClean="0">
                <a:solidFill>
                  <a:schemeClr val="accent2"/>
                </a:solidFill>
              </a:rPr>
              <a:t> Seminar</a:t>
            </a:r>
          </a:p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Oct 2015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solidFill>
                  <a:schemeClr val="accent2"/>
                </a:solidFill>
                <a:latin typeface="Comic Sans M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3" y="2053927"/>
            <a:ext cx="3523343" cy="3409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11" y="2035427"/>
            <a:ext cx="3557729" cy="357556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4006391" y="3322825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663687" y="950591"/>
                <a:ext cx="6561783" cy="16810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list of strings </a:t>
                </a:r>
                <a:r>
                  <a:rPr lang="en-US" dirty="0" smtClean="0"/>
                  <a:t>T := Map(L, S)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substring </a:t>
                </a:r>
                <a:r>
                  <a:rPr lang="en-US" dirty="0" err="1" smtClean="0">
                    <a:solidFill>
                      <a:schemeClr val="accent2"/>
                    </a:solidFill>
                  </a:rPr>
                  <a:t>fn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smtClean="0"/>
                  <a:t>S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y: …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</a:rPr>
                  <a:t>l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ist of lines</a:t>
                </a:r>
                <a:r>
                  <a:rPr lang="en-US" dirty="0" smtClean="0"/>
                  <a:t> </a:t>
                </a:r>
                <a:r>
                  <a:rPr lang="en-US" dirty="0"/>
                  <a:t>L := Filter(Split(d,”\n</a:t>
                </a:r>
                <a:r>
                  <a:rPr lang="en-US" dirty="0" smtClean="0"/>
                  <a:t>”), B)</a:t>
                </a:r>
                <a:endParaRPr 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chemeClr val="accent2"/>
                    </a:solidFill>
                  </a:rPr>
                  <a:t>boolean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2"/>
                    </a:solidFill>
                  </a:rPr>
                  <a:t>fn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smtClean="0"/>
                  <a:t>B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y: …        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63687" y="950591"/>
                <a:ext cx="6561783" cy="1681095"/>
              </a:xfrm>
              <a:blipFill rotWithShape="0">
                <a:blip r:embed="rId2"/>
                <a:stretch>
                  <a:fillRect l="-1487" t="-2899" b="-13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546038" y="3560031"/>
            <a:ext cx="2603271" cy="78648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3630139" y="3555501"/>
            <a:ext cx="2629279" cy="7943385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6677774" y="3692552"/>
            <a:ext cx="2149187" cy="1197499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60786" y="2834484"/>
            <a:ext cx="37313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26296" y="2811928"/>
            <a:ext cx="31382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L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83654" y="2797222"/>
            <a:ext cx="27418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>
                <a:solidFill>
                  <a:schemeClr val="accent2"/>
                </a:solidFill>
              </a:rPr>
              <a:t>S</a:t>
            </a:r>
            <a:endParaRPr lang="en-US" sz="2400" dirty="0" smtClean="0"/>
          </a:p>
        </p:txBody>
      </p:sp>
      <p:sp>
        <p:nvSpPr>
          <p:cNvPr id="28" name="Right Arrow 27"/>
          <p:cNvSpPr/>
          <p:nvPr/>
        </p:nvSpPr>
        <p:spPr bwMode="auto">
          <a:xfrm>
            <a:off x="2920866" y="2937232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408653" y="2704889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 flipH="1">
            <a:off x="-33793" y="1578321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C00CC"/>
                </a:solidFill>
              </a:rPr>
              <a:t>FlashExtract</a:t>
            </a:r>
            <a:r>
              <a:rPr lang="en-US" sz="2400" dirty="0" smtClean="0">
                <a:solidFill>
                  <a:srgbClr val="CC00CC"/>
                </a:solidFill>
              </a:rPr>
              <a:t> DSL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5593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28" grpId="0" animBg="1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444112"/>
            <a:ext cx="2031809" cy="3918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6366" y="1237126"/>
            <a:ext cx="5608983" cy="9907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substring expr </a:t>
            </a:r>
            <a:r>
              <a:rPr lang="en-US" dirty="0" smtClean="0"/>
              <a:t>E := </a:t>
            </a:r>
            <a:r>
              <a:rPr lang="en-US" dirty="0" err="1" smtClean="0"/>
              <a:t>SubStr</a:t>
            </a:r>
            <a:r>
              <a:rPr lang="en-US" dirty="0" smtClean="0"/>
              <a:t>(y, P</a:t>
            </a:r>
            <a:r>
              <a:rPr lang="en-US" baseline="-25000" dirty="0" smtClean="0"/>
              <a:t>1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p</a:t>
            </a:r>
            <a:r>
              <a:rPr lang="en-US" dirty="0" smtClean="0">
                <a:solidFill>
                  <a:schemeClr val="accent2"/>
                </a:solidFill>
              </a:rPr>
              <a:t>osition expr </a:t>
            </a:r>
            <a:r>
              <a:rPr lang="en-US" dirty="0" smtClean="0"/>
              <a:t>P := K | </a:t>
            </a:r>
            <a:r>
              <a:rPr lang="en-US" dirty="0" err="1" smtClean="0"/>
              <a:t>Pos</a:t>
            </a:r>
            <a:r>
              <a:rPr lang="en-US" dirty="0" smtClean="0"/>
              <a:t>(y, R</a:t>
            </a:r>
            <a:r>
              <a:rPr lang="en-US" baseline="-25000" dirty="0" smtClean="0"/>
              <a:t>1</a:t>
            </a:r>
            <a:r>
              <a:rPr lang="en-US" dirty="0" smtClean="0"/>
              <a:t>, R</a:t>
            </a:r>
            <a:r>
              <a:rPr lang="en-US" baseline="-25000" dirty="0" smtClean="0"/>
              <a:t>2</a:t>
            </a:r>
            <a:r>
              <a:rPr lang="en-US" dirty="0" smtClean="0"/>
              <a:t>, K)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921510" y="4373932"/>
            <a:ext cx="252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Redmond, WA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V="1">
            <a:off x="3961112" y="4670776"/>
            <a:ext cx="0" cy="350196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752570" y="4373932"/>
            <a:ext cx="2481133" cy="58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Redmond, WA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8103271" y="4677835"/>
            <a:ext cx="5062" cy="343137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endParaRPr lang="en-US" sz="2400" dirty="0" smtClean="0">
              <a:solidFill>
                <a:schemeClr val="accent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endParaRPr lang="en-US" sz="2400" dirty="0" smtClean="0">
              <a:solidFill>
                <a:schemeClr val="accent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128" y="3457888"/>
            <a:ext cx="222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>
                <a:solidFill>
                  <a:schemeClr val="accent2"/>
                </a:solidFill>
              </a:rPr>
              <a:t>E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51171" y="4448613"/>
            <a:ext cx="1936437" cy="3873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116513" y="1430682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C00CC"/>
                </a:solidFill>
              </a:rPr>
              <a:t>SubStr</a:t>
            </a:r>
            <a:r>
              <a:rPr lang="en-US" sz="2400" dirty="0" smtClean="0">
                <a:solidFill>
                  <a:srgbClr val="CC00CC"/>
                </a:solidFill>
              </a:rPr>
              <a:t> grammar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95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 animBg="1"/>
      <p:bldP spid="35" grpId="0"/>
      <p:bldP spid="36" grpId="0"/>
      <p:bldP spid="37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by Examples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83116" y="4549676"/>
            <a:ext cx="86308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Challenge 2: </a:t>
            </a:r>
            <a:r>
              <a:rPr lang="en-US" sz="2400" dirty="0" smtClean="0"/>
              <a:t>Designing efficient </a:t>
            </a:r>
            <a:r>
              <a:rPr lang="en-US" sz="2400" dirty="0"/>
              <a:t>search </a:t>
            </a:r>
            <a:r>
              <a:rPr lang="en-US" sz="2400" dirty="0" smtClean="0"/>
              <a:t>strategy.</a:t>
            </a:r>
          </a:p>
          <a:p>
            <a:r>
              <a:rPr lang="en-US" sz="2400" dirty="0" smtClean="0"/>
              <a:t>Challenge 3: Lowering the barrier to design &amp; development. </a:t>
            </a:r>
          </a:p>
        </p:txBody>
      </p:sp>
    </p:spTree>
    <p:extLst>
      <p:ext uri="{BB962C8B-B14F-4D97-AF65-F5344CB8AC3E}">
        <p14:creationId xmlns:p14="http://schemas.microsoft.com/office/powerpoint/2010/main" val="2192797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40" y="982227"/>
            <a:ext cx="9457405" cy="50292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Developing a domain-specific robust search method </a:t>
            </a:r>
            <a:r>
              <a:rPr lang="en-US" dirty="0"/>
              <a:t>is </a:t>
            </a:r>
            <a:r>
              <a:rPr lang="en-US" dirty="0" smtClean="0"/>
              <a:t>costly:</a:t>
            </a:r>
          </a:p>
          <a:p>
            <a:pPr marL="400050"/>
            <a:r>
              <a:rPr lang="en-US" sz="2200" dirty="0" smtClean="0"/>
              <a:t>Requires domain-specific algorithmic </a:t>
            </a:r>
            <a:r>
              <a:rPr lang="en-US" sz="2200" dirty="0"/>
              <a:t>insights. </a:t>
            </a:r>
          </a:p>
          <a:p>
            <a:pPr marL="400050"/>
            <a:r>
              <a:rPr lang="en-US" sz="2200" dirty="0"/>
              <a:t>Robust implementation requires </a:t>
            </a:r>
            <a:r>
              <a:rPr lang="en-US" sz="2200" dirty="0" smtClean="0"/>
              <a:t>good engineering.</a:t>
            </a:r>
            <a:endParaRPr lang="en-US" sz="2200" dirty="0"/>
          </a:p>
          <a:p>
            <a:pPr marL="400050"/>
            <a:r>
              <a:rPr lang="en-US" sz="2200" dirty="0"/>
              <a:t>DSL extensions/modifications are not easy</a:t>
            </a:r>
            <a:r>
              <a:rPr lang="en-US" sz="2200" dirty="0" smtClean="0"/>
              <a:t>.</a:t>
            </a:r>
            <a:endParaRPr lang="en-US" sz="2200" dirty="0" smtClean="0">
              <a:solidFill>
                <a:srgbClr val="00990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9900"/>
                </a:solidFill>
              </a:rPr>
              <a:t>Key Ideas: </a:t>
            </a:r>
            <a:endParaRPr lang="en-US" dirty="0" smtClean="0"/>
          </a:p>
          <a:p>
            <a:endParaRPr lang="en-US" sz="500" dirty="0" smtClean="0"/>
          </a:p>
          <a:p>
            <a:r>
              <a:rPr lang="en-US" dirty="0" smtClean="0"/>
              <a:t>PBE algorithms employ a divide </a:t>
            </a:r>
            <a:r>
              <a:rPr lang="en-US" dirty="0"/>
              <a:t>and conquer </a:t>
            </a:r>
            <a:r>
              <a:rPr lang="en-US" dirty="0" smtClean="0"/>
              <a:t>strategy, where synthesis </a:t>
            </a:r>
            <a:r>
              <a:rPr lang="en-US" dirty="0"/>
              <a:t>problem for an expression F(e1,e2) is reduced to synthesis problems for sub-expressions e1 and e2.</a:t>
            </a:r>
          </a:p>
          <a:p>
            <a:pPr lvl="1"/>
            <a:r>
              <a:rPr lang="en-US" dirty="0">
                <a:solidFill>
                  <a:srgbClr val="009900"/>
                </a:solidFill>
              </a:rPr>
              <a:t>The divide-and-conquer strategy can be refactored out</a:t>
            </a:r>
            <a:r>
              <a:rPr lang="en-US" dirty="0" smtClean="0">
                <a:solidFill>
                  <a:srgbClr val="009900"/>
                </a:solidFill>
              </a:rPr>
              <a:t>.</a:t>
            </a:r>
            <a:endParaRPr lang="en-US" sz="1500" dirty="0"/>
          </a:p>
          <a:p>
            <a:endParaRPr lang="en-US" sz="500" dirty="0" smtClean="0"/>
          </a:p>
          <a:p>
            <a:r>
              <a:rPr lang="en-US" dirty="0" smtClean="0"/>
              <a:t>Reduction </a:t>
            </a:r>
            <a:r>
              <a:rPr lang="en-US" dirty="0"/>
              <a:t>depends on the logical properties of operator F.</a:t>
            </a:r>
          </a:p>
          <a:p>
            <a:pPr lvl="1"/>
            <a:r>
              <a:rPr lang="en-US" dirty="0">
                <a:solidFill>
                  <a:srgbClr val="009900"/>
                </a:solidFill>
              </a:rPr>
              <a:t>Operator properties can be captured in a modular manner for reuse inside other DSLs.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3: Lowering the barrier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9938" y="6018425"/>
            <a:ext cx="90540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“</a:t>
            </a:r>
            <a:r>
              <a:rPr lang="en-US" sz="2400" i="1" dirty="0" err="1">
                <a:solidFill>
                  <a:srgbClr val="C00000"/>
                </a:solidFill>
              </a:rPr>
              <a:t>FlashMeta</a:t>
            </a:r>
            <a:r>
              <a:rPr lang="en-US" sz="2400" i="1" dirty="0">
                <a:solidFill>
                  <a:srgbClr val="C00000"/>
                </a:solidFill>
              </a:rPr>
              <a:t>: A Framework for Inductive Program Synthesis</a:t>
            </a:r>
            <a:r>
              <a:rPr lang="en-US" sz="2200" dirty="0" smtClean="0">
                <a:solidFill>
                  <a:srgbClr val="C00000"/>
                </a:solidFill>
              </a:rPr>
              <a:t>”                     [OOPSLA 2015] Polozov, Gulwani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231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by Examples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57716" y="4930676"/>
            <a:ext cx="86308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Challenge 2: </a:t>
            </a:r>
            <a:r>
              <a:rPr lang="en-US" sz="2400" dirty="0" smtClean="0"/>
              <a:t>Designing efficient </a:t>
            </a:r>
            <a:r>
              <a:rPr lang="en-US" sz="2400" dirty="0"/>
              <a:t>search </a:t>
            </a:r>
            <a:r>
              <a:rPr lang="en-US" sz="2400" dirty="0" smtClean="0"/>
              <a:t>strategy.</a:t>
            </a:r>
          </a:p>
          <a:p>
            <a:r>
              <a:rPr lang="en-US" sz="2400" dirty="0" smtClean="0"/>
              <a:t>Challenge 3: Lowering the barrier to design &amp; development.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83000" y="4572000"/>
            <a:ext cx="88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DSL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 flipV="1">
            <a:off x="4000500" y="4146343"/>
            <a:ext cx="12700" cy="425657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236399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 smtClean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               [denoted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]</a:t>
                </a:r>
              </a:p>
              <a:p>
                <a:pPr marL="0" indent="0">
                  <a:buNone/>
                </a:pPr>
                <a:endParaRPr lang="en-US" sz="1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</a:t>
                </a:r>
                <a:r>
                  <a:rPr lang="en-US" dirty="0" smtClean="0"/>
                  <a:t>(top-level) expression </a:t>
                </a:r>
                <a:r>
                  <a:rPr lang="en-US" dirty="0"/>
                  <a:t>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</a:t>
                </a:r>
                <a:r>
                  <a:rPr lang="en-US" dirty="0" smtClean="0"/>
                  <a:t>inductive specification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Examples: </a:t>
                </a:r>
                <a:r>
                  <a:rPr lang="en-US" dirty="0" smtClean="0"/>
                  <a:t>Conjunction of (input state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 smtClean="0"/>
                  <a:t>output value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)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                [denoted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b="0" dirty="0" smtClean="0"/>
                  <a:t>]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Inductive Spec: </a:t>
                </a:r>
                <a:r>
                  <a:rPr lang="en-US" dirty="0" smtClean="0"/>
                  <a:t>Conjunction </a:t>
                </a:r>
                <a:r>
                  <a:rPr lang="en-US" dirty="0"/>
                  <a:t>of (input state, output </a:t>
                </a:r>
                <a:r>
                  <a:rPr lang="en-US" dirty="0" smtClean="0">
                    <a:solidFill>
                      <a:srgbClr val="CC00CC"/>
                    </a:solidFill>
                  </a:rPr>
                  <a:t>property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dirty="0" smtClean="0"/>
                  <a:t>Output </a:t>
                </a:r>
                <a:r>
                  <a:rPr lang="en-US" dirty="0"/>
                  <a:t>properties are easier to specify </a:t>
                </a:r>
                <a:r>
                  <a:rPr lang="en-US" dirty="0" smtClean="0"/>
                  <a:t>intent!</a:t>
                </a:r>
                <a:endParaRPr lang="en-US" dirty="0"/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 rotWithShape="0">
                <a:blip r:embed="rId2"/>
                <a:stretch>
                  <a:fillRect l="-1088" t="-786" r="-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0159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68" y="1082388"/>
            <a:ext cx="1553457" cy="231377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140085" y="3793757"/>
            <a:ext cx="6616192" cy="1962690"/>
          </a:xfrm>
        </p:spPr>
        <p:txBody>
          <a:bodyPr/>
          <a:lstStyle/>
          <a:p>
            <a:r>
              <a:rPr lang="en-US" dirty="0" smtClean="0"/>
              <a:t>Elements belonging to 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  <a:endParaRPr lang="en-US" dirty="0"/>
          </a:p>
          <a:p>
            <a:r>
              <a:rPr lang="en-US" dirty="0"/>
              <a:t>Elements </a:t>
            </a:r>
            <a:r>
              <a:rPr lang="en-US" dirty="0" smtClean="0"/>
              <a:t>not belonging </a:t>
            </a:r>
            <a:r>
              <a:rPr lang="en-US" dirty="0"/>
              <a:t>to the output list</a:t>
            </a:r>
          </a:p>
          <a:p>
            <a:r>
              <a:rPr lang="en-US" dirty="0" smtClean="0"/>
              <a:t>Contiguous subsequence of the output list</a:t>
            </a:r>
          </a:p>
          <a:p>
            <a:r>
              <a:rPr lang="en-US" dirty="0" smtClean="0"/>
              <a:t>Prefix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</a:p>
        </p:txBody>
      </p:sp>
      <p:cxnSp>
        <p:nvCxnSpPr>
          <p:cNvPr id="12" name="Straight Arrow Connector 11"/>
          <p:cNvCxnSpPr>
            <a:endCxn id="6" idx="1"/>
          </p:cNvCxnSpPr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82684" y="1082388"/>
            <a:ext cx="1798284" cy="5775612"/>
            <a:chOff x="82684" y="1082388"/>
            <a:chExt cx="1798284" cy="57756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4" y="1082388"/>
              <a:ext cx="1781868" cy="574904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22" y="3129688"/>
              <a:ext cx="1685846" cy="3728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10777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29187" y="1007084"/>
            <a:ext cx="2293694" cy="5821732"/>
            <a:chOff x="77821" y="987628"/>
            <a:chExt cx="2293694" cy="58217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21" y="987628"/>
              <a:ext cx="1962367" cy="57147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78" y="3081048"/>
              <a:ext cx="1685846" cy="372831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911694" y="3092752"/>
              <a:ext cx="459821" cy="36213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4917" y="1058513"/>
            <a:ext cx="3228411" cy="251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2178995" y="3813244"/>
            <a:ext cx="6849657" cy="2397868"/>
          </a:xfrm>
        </p:spPr>
        <p:txBody>
          <a:bodyPr/>
          <a:lstStyle/>
          <a:p>
            <a:r>
              <a:rPr lang="en-US" dirty="0" smtClean="0"/>
              <a:t>Prefix of the output table (</a:t>
            </a:r>
            <a:r>
              <a:rPr lang="en-US" dirty="0" err="1" smtClean="0"/>
              <a:t>seq</a:t>
            </a:r>
            <a:r>
              <a:rPr lang="en-US" dirty="0" smtClean="0"/>
              <a:t> of records)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do not require explicit (magenta) record boundaries in which case the spec is:</a:t>
            </a:r>
          </a:p>
          <a:p>
            <a:r>
              <a:rPr lang="en-US" dirty="0" smtClean="0"/>
              <a:t>Prefixes of projections of the output 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723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13361" y="1016000"/>
                <a:ext cx="881529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inductive specification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/>
                  <a:t>Strategy: </a:t>
                </a:r>
                <a:r>
                  <a:rPr lang="en-US" dirty="0" smtClean="0"/>
                  <a:t>Based on 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divide-and-conquer</a:t>
                </a:r>
                <a:r>
                  <a:rPr lang="en-US" dirty="0" smtClean="0"/>
                  <a:t> style decomposition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 smtClean="0"/>
                  <a:t> is reduced to simpler problems 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r>
                  <a:rPr lang="en-US" dirty="0" smtClean="0"/>
                  <a:t>Top-down (as opposed to bottom-up enumerative search).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3361" y="1016000"/>
                <a:ext cx="8815291" cy="5435600"/>
              </a:xfrm>
              <a:blipFill>
                <a:blip r:embed="rId2"/>
                <a:stretch>
                  <a:fillRect l="-1383" t="-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8870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1016000"/>
                <a:ext cx="9347200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inductive specification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/>
                  <a:t>Methodology: </a:t>
                </a:r>
                <a:r>
                  <a:rPr lang="en-US" dirty="0" smtClean="0"/>
                  <a:t>Based on </a:t>
                </a:r>
                <a:r>
                  <a:rPr lang="en-US" dirty="0" smtClean="0">
                    <a:solidFill>
                      <a:schemeClr val="accent6"/>
                    </a:solidFill>
                  </a:rPr>
                  <a:t>divide-and-conquer </a:t>
                </a:r>
                <a:r>
                  <a:rPr lang="en-US" dirty="0" smtClean="0"/>
                  <a:t>style decomposition.</a:t>
                </a:r>
                <a:endParaRPr lang="en-US" dirty="0" smtClean="0">
                  <a:solidFill>
                    <a:schemeClr val="accent6"/>
                  </a:solidFill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 smtClean="0"/>
                  <a:t> is reduced to simpler problems 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r>
                  <a:rPr lang="en-US" dirty="0" smtClean="0"/>
                  <a:t>Top-down (as opposed to bottom-up enumerative search).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016000"/>
                <a:ext cx="9347200" cy="5435600"/>
              </a:xfrm>
              <a:blipFill>
                <a:blip r:embed="rId2"/>
                <a:stretch>
                  <a:fillRect l="-1305" t="-786" r="-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Strategy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832" y="5817704"/>
            <a:ext cx="904990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Key concepts in problem reduction: </a:t>
            </a:r>
            <a:r>
              <a:rPr lang="en-US" sz="2400" dirty="0">
                <a:solidFill>
                  <a:srgbClr val="C00000"/>
                </a:solidFill>
              </a:rPr>
              <a:t>VSAs</a:t>
            </a:r>
            <a:r>
              <a:rPr lang="en-US" sz="2400" dirty="0"/>
              <a:t> &amp; </a:t>
            </a:r>
            <a:r>
              <a:rPr lang="en-US" sz="2400" dirty="0">
                <a:solidFill>
                  <a:srgbClr val="C00000"/>
                </a:solidFill>
              </a:rPr>
              <a:t>Witness </a:t>
            </a:r>
            <a:r>
              <a:rPr lang="en-US" sz="2400" dirty="0" smtClean="0">
                <a:solidFill>
                  <a:srgbClr val="C00000"/>
                </a:solidFill>
              </a:rPr>
              <a:t>functions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116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19105" y="1221248"/>
            <a:ext cx="1845878" cy="2245988"/>
            <a:chOff x="5598983" y="1651978"/>
            <a:chExt cx="1845878" cy="224598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983" y="1651978"/>
              <a:ext cx="1845878" cy="184587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61551" y="3497856"/>
              <a:ext cx="9207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Vu Le</a:t>
              </a:r>
              <a:endParaRPr lang="en-US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38240" y="1338981"/>
            <a:ext cx="1723703" cy="2131019"/>
            <a:chOff x="-1305892" y="2200666"/>
            <a:chExt cx="1723703" cy="213101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05892" y="2200666"/>
              <a:ext cx="1723703" cy="172370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-1232431" y="3931575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Dan Barowy</a:t>
              </a: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919" y="1393222"/>
            <a:ext cx="1514520" cy="15145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1685" y="3100464"/>
            <a:ext cx="132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Ted Hart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896197" y="5843680"/>
            <a:ext cx="1781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Alex Polozov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34" y="4043091"/>
            <a:ext cx="1621408" cy="174335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5759560" y="1429899"/>
            <a:ext cx="1752854" cy="2025320"/>
            <a:chOff x="3372154" y="3762021"/>
            <a:chExt cx="1752854" cy="202532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154" y="3762021"/>
              <a:ext cx="1717578" cy="1684862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548229" y="5387231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Dileep Kini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15173" y="4026018"/>
            <a:ext cx="1940755" cy="2201447"/>
            <a:chOff x="2572369" y="4123534"/>
            <a:chExt cx="1940755" cy="220144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147" y="4123534"/>
              <a:ext cx="1454445" cy="179161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572369" y="5924871"/>
              <a:ext cx="19407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Rishabh Singh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382" y="3964435"/>
            <a:ext cx="1780162" cy="2279355"/>
            <a:chOff x="5779766" y="1052058"/>
            <a:chExt cx="1780162" cy="227935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3263" y="1052058"/>
              <a:ext cx="1460612" cy="182719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5779766" y="2931303"/>
              <a:ext cx="1780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Mikael Mayer</a:t>
              </a:r>
              <a:endParaRPr lang="en-US" dirty="0"/>
            </a:p>
          </p:txBody>
        </p:sp>
      </p:grpSp>
      <p:pic>
        <p:nvPicPr>
          <p:cNvPr id="42" name="Content Placeholder 4"/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24" y="3923109"/>
            <a:ext cx="1286286" cy="1904244"/>
          </a:xfrm>
        </p:spPr>
      </p:pic>
      <p:sp>
        <p:nvSpPr>
          <p:cNvPr id="46" name="TextBox 45"/>
          <p:cNvSpPr txBox="1"/>
          <p:nvPr/>
        </p:nvSpPr>
        <p:spPr>
          <a:xfrm>
            <a:off x="5748840" y="5908887"/>
            <a:ext cx="2031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Gustavo Soares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7672977" y="3879984"/>
            <a:ext cx="1337332" cy="2406892"/>
            <a:chOff x="1106273" y="2928344"/>
            <a:chExt cx="1337332" cy="240689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273" y="2928344"/>
              <a:ext cx="1337332" cy="200678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166749" y="4935126"/>
              <a:ext cx="1276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Ben Zorn</a:t>
              </a:r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031" y="1344782"/>
            <a:ext cx="1368262" cy="17103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2071" y="3088640"/>
            <a:ext cx="1444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Bill Harris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175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2146" y="1022232"/>
                <a:ext cx="8781688" cy="56718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AST based succinct representation for a set of programs</a:t>
                </a:r>
              </a:p>
              <a:p>
                <a:endParaRPr lang="en-US" sz="1200" dirty="0"/>
              </a:p>
              <a:p>
                <a:pPr marL="0" indent="0">
                  <a:buNone/>
                </a:pPr>
                <a:r>
                  <a:rPr lang="en-US" dirty="0" smtClean="0"/>
                  <a:t>A graph with 3 kinds of nodes and a unique start node.     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Each node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 smtClean="0"/>
                  <a:t> represents a set of programs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Leaf node</a:t>
                </a:r>
                <a:r>
                  <a:rPr lang="en-US" dirty="0" smtClean="0"/>
                  <a:t>: labelled with a set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of program expressions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] =</m:t>
                      </m:r>
                      <m:acc>
                        <m:accPr>
                          <m:chr m:val="̃"/>
                          <m:ctrlP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acc>
                    </m:oMath>
                  </m:oMathPara>
                </a14:m>
                <a:endParaRPr lang="en-US" dirty="0" smtClean="0">
                  <a:solidFill>
                    <a:srgbClr val="009900"/>
                  </a:solidFill>
                </a:endParaRPr>
              </a:p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Union node (with k children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</a:t>
                </a:r>
              </a:p>
              <a:p>
                <a:pPr marL="0" indent="0" algn="ctr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>
                    <a:solidFill>
                      <a:schemeClr val="accent2"/>
                    </a:solidFill>
                  </a:rPr>
                  <a:t>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  <m:r>
                      <a:rPr lang="en-US" i="1" dirty="0">
                        <a:solidFill>
                          <a:srgbClr val="0099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 dirty="0">
                        <a:solidFill>
                          <a:srgbClr val="009900"/>
                        </a:solidFill>
                        <a:latin typeface="Cambria Math" panose="02040503050406030204" pitchFamily="18" charset="0"/>
                      </a:rPr>
                      <m:t>∪…∪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/>
              </a:p>
              <a:p>
                <a:endParaRPr lang="en-US" sz="1200" dirty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Join node </a:t>
                </a:r>
                <a:r>
                  <a:rPr lang="en-US" dirty="0">
                    <a:solidFill>
                      <a:schemeClr val="accent2"/>
                    </a:solidFill>
                  </a:rPr>
                  <a:t>(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with </a:t>
                </a:r>
                <a:r>
                  <a:rPr lang="en-US" dirty="0">
                    <a:solidFill>
                      <a:schemeClr val="accent2"/>
                    </a:solidFill>
                  </a:rPr>
                  <a:t>k 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ordered children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2"/>
                    </a:solidFill>
                  </a:rPr>
                  <a:t>): </a:t>
                </a:r>
                <a:r>
                  <a:rPr lang="en-US" dirty="0" smtClean="0"/>
                  <a:t>labelled with a k-</a:t>
                </a:r>
                <a:r>
                  <a:rPr lang="en-US" dirty="0" err="1" smtClean="0"/>
                  <a:t>ary</a:t>
                </a:r>
                <a:r>
                  <a:rPr lang="en-US" dirty="0" smtClean="0"/>
                  <a:t> operator F   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</m:e>
                      </m:d>
                      <m:sSub>
                        <m:sSubPr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∈[</m:t>
                      </m:r>
                      <m:sSub>
                        <m:sSubPr>
                          <m:ctrlP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] }</m:t>
                      </m:r>
                    </m:oMath>
                  </m:oMathPara>
                </a14:m>
                <a:endParaRPr lang="en-US" dirty="0" smtClean="0">
                  <a:solidFill>
                    <a:srgbClr val="009900"/>
                  </a:solidFill>
                </a:endParaRP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146" y="1022232"/>
                <a:ext cx="8781688" cy="5671865"/>
              </a:xfrm>
              <a:blipFill rotWithShape="0">
                <a:blip r:embed="rId2"/>
                <a:stretch>
                  <a:fillRect l="-1388" t="-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Space Algebra (VSA)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75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6265" y="970280"/>
                <a:ext cx="8942387" cy="5501640"/>
              </a:xfrm>
            </p:spPr>
            <p:txBody>
              <a:bodyPr/>
              <a:lstStyle/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Union: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VSA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/>
              </a:p>
              <a:p>
                <a:endParaRPr lang="en-US" dirty="0" smtClean="0">
                  <a:solidFill>
                    <a:schemeClr val="accent2"/>
                  </a:solidFill>
                </a:endParaRPr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Intersect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VSA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b="0" dirty="0" smtClean="0"/>
              </a:p>
              <a:p>
                <a:pPr lvl="1"/>
                <a:endParaRPr lang="en-US" sz="1500" b="0" dirty="0"/>
              </a:p>
              <a:p>
                <a:r>
                  <a:rPr lang="en-US" dirty="0" err="1" smtClean="0">
                    <a:solidFill>
                      <a:schemeClr val="accent2"/>
                    </a:solidFill>
                  </a:rPr>
                  <a:t>TopRank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Ranking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function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int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0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0" dirty="0" smtClean="0">
                    <a:latin typeface="Cambria Math" panose="02040503050406030204" pitchFamily="18" charset="0"/>
                  </a:rPr>
                  <a:t>Top-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b="0" dirty="0" smtClean="0">
                    <a:latin typeface="Cambria Math" panose="02040503050406030204" pitchFamily="18" charset="0"/>
                  </a:rPr>
                  <a:t> programs</a:t>
                </a:r>
              </a:p>
              <a:p>
                <a:endParaRPr lang="en-US" sz="1500" dirty="0">
                  <a:latin typeface="Cambria Math" panose="02040503050406030204" pitchFamily="18" charset="0"/>
                </a:endParaRPr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Cluster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State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𝑉𝑆𝐴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pPr lvl="1"/>
                <a:r>
                  <a:rPr lang="en-US" b="0" dirty="0" smtClean="0"/>
                  <a:t>The output is a smallest partitioning of the input VSA </a:t>
                </a:r>
                <a:r>
                  <a:rPr lang="en-US" b="0" dirty="0" err="1" smtClean="0"/>
                  <a:t>s.t.</a:t>
                </a:r>
                <a:r>
                  <a:rPr lang="en-US" b="0" dirty="0" smtClean="0"/>
                  <a:t> all programs in any output VSA produce the same output</a:t>
                </a:r>
                <a:r>
                  <a:rPr lang="en-US" dirty="0"/>
                  <a:t> </a:t>
                </a:r>
                <a:r>
                  <a:rPr lang="en-US" dirty="0" smtClean="0"/>
                  <a:t>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 smtClean="0"/>
                  <a:t>. </a:t>
                </a:r>
                <a:endParaRPr lang="en-US" b="0" dirty="0" smtClean="0"/>
              </a:p>
              <a:p>
                <a:pPr marL="457200" lvl="1" indent="0">
                  <a:buNone/>
                </a:pPr>
                <a:endParaRPr lang="en-US" sz="1500" b="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Filter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Spec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 smtClean="0"/>
                  <a:t>Filter </a:t>
                </a:r>
                <a:r>
                  <a:rPr lang="en-US" dirty="0"/>
                  <a:t>the input VSA to the subset that </a:t>
                </a:r>
                <a:r>
                  <a:rPr lang="en-US" dirty="0" smtClean="0"/>
                  <a:t>satisfies spec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b="0" dirty="0" smtClean="0"/>
              </a:p>
              <a:p>
                <a:pPr lvl="1"/>
                <a:endParaRPr lang="en-US" dirty="0"/>
              </a:p>
              <a:p>
                <a:pPr lvl="1"/>
                <a:endParaRPr lang="en-US" b="0" dirty="0" smtClean="0"/>
              </a:p>
              <a:p>
                <a:pPr lvl="1"/>
                <a:endParaRPr lang="en-US" dirty="0"/>
              </a:p>
              <a:p>
                <a:endParaRPr lang="en-US" b="0" dirty="0" smtClean="0"/>
              </a:p>
              <a:p>
                <a:pPr lvl="1"/>
                <a:endParaRPr lang="en-US" b="0" dirty="0" smtClean="0"/>
              </a:p>
              <a:p>
                <a:pPr marL="0" indent="0">
                  <a:buNone/>
                </a:pPr>
                <a:endParaRPr lang="en-US" b="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265" y="970280"/>
                <a:ext cx="8942387" cy="5501640"/>
              </a:xfrm>
              <a:blipFill rotWithShape="0">
                <a:blip r:embed="rId2"/>
                <a:stretch>
                  <a:fillRect l="-1363" r="-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VSA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630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6583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3517" y="1009291"/>
                <a:ext cx="8684884" cy="5655669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Intersect: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 smtClean="0"/>
              </a:p>
              <a:p>
                <a:pPr marL="0" indent="0" algn="ctr">
                  <a:buNone/>
                </a:pPr>
                <a:endParaRPr lang="en-US" sz="1000" dirty="0"/>
              </a:p>
              <a:p>
                <a:pPr marL="57150" indent="0" algn="ctr">
                  <a:buNone/>
                </a:pPr>
                <a:r>
                  <a:rPr lang="en-US" dirty="0" smtClean="0"/>
                  <a:t>The output VSA represents the intersection of the sets of programs represented by the input VSAs.</a:t>
                </a:r>
              </a:p>
              <a:p>
                <a:pPr marL="57150" indent="0" algn="ctr">
                  <a:buNone/>
                </a:pPr>
                <a:endParaRPr lang="en-US" dirty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𝐿𝑒𝑎𝑓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̃"/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𝐿𝑒𝑎𝑓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𝐿𝑒𝑎𝑓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))=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Union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                         </a:t>
                </a: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𝐼𝑛𝑡𝑒𝑟𝑠𝑒𝑐𝑡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𝐼𝑛𝑡𝑒𝑟𝑠𝑒𝑐𝑡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57150" indent="0">
                  <a:buNone/>
                </a:pPr>
                <a:endParaRPr lang="en-US" dirty="0" smtClean="0"/>
              </a:p>
              <a:p>
                <a:pPr marL="57150" indent="0">
                  <a:buNone/>
                </a:pPr>
                <a:r>
                  <a:rPr lang="en-US" dirty="0" smtClean="0"/>
                  <a:t> 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517" y="1009291"/>
                <a:ext cx="8684884" cy="5655669"/>
              </a:xfrm>
              <a:blipFill rotWithShape="0">
                <a:blip r:embed="rId2"/>
                <a:stretch>
                  <a:fillRect l="-281" t="-863" r="-1825" b="-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0" y="2820610"/>
                <a:ext cx="2245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𝐿𝑒𝑎𝑓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∩</m:t>
                          </m:r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820610"/>
                <a:ext cx="2245360" cy="461665"/>
              </a:xfrm>
              <a:prstGeom prst="rect">
                <a:avLst/>
              </a:prstGeom>
              <a:blipFill rotWithShape="0">
                <a:blip r:embed="rId4"/>
                <a:stretch>
                  <a:fillRect r="-10054"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77920" y="3606292"/>
                <a:ext cx="24485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{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</m:t>
                      </m:r>
                      <m:acc>
                        <m:accPr>
                          <m:chr m:val="̃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920" y="3606292"/>
                <a:ext cx="244856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493" r="-1741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74464" y="4862761"/>
                <a:ext cx="58695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464" y="4862761"/>
                <a:ext cx="5869536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7744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918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3516" y="1013610"/>
                <a:ext cx="9040484" cy="202113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Cluster: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𝑉𝑆𝐴</m:t>
                        </m:r>
                      </m:sup>
                    </m:sSup>
                  </m:oMath>
                </a14:m>
                <a:endParaRPr lang="en-US" sz="1000" dirty="0" smtClean="0"/>
              </a:p>
              <a:p>
                <a:pPr marL="57150" indent="0" algn="ctr">
                  <a:buNone/>
                </a:pPr>
                <a:r>
                  <a:rPr lang="en-US" dirty="0" smtClean="0"/>
                  <a:t>Smallest partitioning </a:t>
                </a:r>
                <a:r>
                  <a:rPr lang="en-US" dirty="0"/>
                  <a:t>of the input VSA </a:t>
                </a:r>
                <a:r>
                  <a:rPr lang="en-US" dirty="0" err="1"/>
                  <a:t>s.t</a:t>
                </a:r>
                <a:r>
                  <a:rPr lang="en-US" dirty="0" err="1" smtClean="0"/>
                  <a:t>.</a:t>
                </a:r>
                <a:r>
                  <a:rPr lang="en-US" dirty="0" smtClean="0"/>
                  <a:t> </a:t>
                </a:r>
                <a:r>
                  <a:rPr lang="en-US" dirty="0"/>
                  <a:t>programs in any output </a:t>
                </a:r>
                <a:r>
                  <a:rPr lang="en-US" dirty="0" smtClean="0"/>
                  <a:t>VSA are indistinguishable over the input state.</a:t>
                </a:r>
              </a:p>
              <a:p>
                <a:pPr marL="57150" indent="0">
                  <a:buNone/>
                </a:pPr>
                <a:endParaRPr lang="en-US" sz="1200" dirty="0" smtClean="0"/>
              </a:p>
              <a:p>
                <a:pPr marL="57150" indent="0">
                  <a:buNone/>
                </a:pPr>
                <a:r>
                  <a:rPr lang="en-US" dirty="0" smtClean="0"/>
                  <a:t>Notation: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𝐶𝑙𝑢𝑠𝑡𝑒𝑟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 smtClean="0"/>
                  <a:t>be denoted  by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516" y="1013610"/>
                <a:ext cx="9040484" cy="2021138"/>
              </a:xfrm>
              <a:blipFill rotWithShape="0">
                <a:blip r:embed="rId2"/>
                <a:stretch>
                  <a:fillRect l="-472" t="-2108" b="-2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1"/>
              <p:cNvSpPr txBox="1">
                <a:spLocks/>
              </p:cNvSpPr>
              <p:nvPr/>
            </p:nvSpPr>
            <p:spPr bwMode="auto">
              <a:xfrm>
                <a:off x="432039" y="3366059"/>
                <a:ext cx="8383437" cy="976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Union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57150" indent="0">
                  <a:buNone/>
                </a:pPr>
                <a:r>
                  <a:rPr lang="en-US" dirty="0"/>
                  <a:t>     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̃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∪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dirty="0" smtClean="0"/>
                  <a:t>  in</a:t>
                </a:r>
                <a:endParaRPr lang="en-US" dirty="0"/>
              </a:p>
            </p:txBody>
          </p:sp>
        </mc:Choice>
        <mc:Fallback xmlns="">
          <p:sp>
            <p:nvSpPr>
              <p:cNvPr id="6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2039" y="3366059"/>
                <a:ext cx="8383437" cy="976551"/>
              </a:xfrm>
              <a:prstGeom prst="rect">
                <a:avLst/>
              </a:prstGeom>
              <a:blipFill rotWithShape="0">
                <a:blip r:embed="rId3"/>
                <a:stretch>
                  <a:fillRect b="-812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23757" y="3783908"/>
                <a:ext cx="1782150" cy="470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𝑀𝑒𝑟𝑔𝑒</m:t>
                    </m:r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̃"/>
                        <m:ctrlPr>
                          <a:rPr lang="en-US" sz="2400" b="0" i="1" kern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kern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sz="2400" i="1" ker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kern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ker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757" y="3783908"/>
                <a:ext cx="1782150" cy="470835"/>
              </a:xfrm>
              <a:prstGeom prst="rect">
                <a:avLst/>
              </a:prstGeom>
              <a:blipFill rotWithShape="0">
                <a:blip r:embed="rId4"/>
                <a:stretch>
                  <a:fillRect l="-2730" t="-6494" r="-9898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6131757"/>
                <a:ext cx="8921074" cy="509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𝑀𝑒𝑟𝑔𝑒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4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unites VSAs 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that have same behavior on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131757"/>
                <a:ext cx="8921074" cy="509178"/>
              </a:xfrm>
              <a:prstGeom prst="rect">
                <a:avLst/>
              </a:prstGeom>
              <a:blipFill rotWithShape="0">
                <a:blip r:embed="rId5"/>
                <a:stretch>
                  <a:fillRect t="-3614" b="-24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/>
              <p:cNvSpPr txBox="1">
                <a:spLocks/>
              </p:cNvSpPr>
              <p:nvPr/>
            </p:nvSpPr>
            <p:spPr bwMode="auto">
              <a:xfrm>
                <a:off x="537637" y="4569639"/>
                <a:ext cx="8383437" cy="1482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FontTx/>
                  <a:buNone/>
                </a:pPr>
                <a14:m>
                  <m:oMath xmlns:m="http://schemas.openxmlformats.org/officeDocument/2006/math"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kern="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 smtClean="0"/>
                  <a:t>     let</a:t>
                </a: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kern="0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kern="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kern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kern="0" dirty="0" smtClean="0"/>
                  <a:t> 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kern="0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i="1" kern="0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kern="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kern="0" dirty="0" smtClean="0">
                            <a:latin typeface="Cambria Math" panose="02040503050406030204" pitchFamily="18" charset="0"/>
                          </a:rPr>
                          <m:t>F</m:t>
                        </m:r>
                        <m:d>
                          <m:dPr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 kern="0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  <m:r>
                          <a:rPr lang="en-US" kern="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kern="0" dirty="0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 }</m:t>
                    </m:r>
                  </m:oMath>
                </a14:m>
                <a:r>
                  <a:rPr lang="en-US" kern="0" dirty="0" smtClean="0"/>
                  <a:t>  in</a:t>
                </a:r>
              </a:p>
            </p:txBody>
          </p:sp>
        </mc:Choice>
        <mc:Fallback xmlns="">
          <p:sp>
            <p:nvSpPr>
              <p:cNvPr id="9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637" y="4569639"/>
                <a:ext cx="8383437" cy="1482302"/>
              </a:xfrm>
              <a:prstGeom prst="rect">
                <a:avLst/>
              </a:prstGeom>
              <a:blipFill rotWithShape="0">
                <a:blip r:embed="rId6"/>
                <a:stretch>
                  <a:fillRect b="-123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07420" y="5425353"/>
                <a:ext cx="1782150" cy="470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𝑀𝑒𝑟𝑔𝑒</m:t>
                    </m:r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kern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400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sz="2400" b="0" i="1" kern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400" i="1" ker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kern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ker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420" y="5425353"/>
                <a:ext cx="1782150" cy="470835"/>
              </a:xfrm>
              <a:prstGeom prst="rect">
                <a:avLst/>
              </a:prstGeom>
              <a:blipFill rotWithShape="0">
                <a:blip r:embed="rId7"/>
                <a:stretch>
                  <a:fillRect l="-2740" t="-6494" r="-13699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2436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57809" y="1143000"/>
                <a:ext cx="8100391" cy="5029200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Filter: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b="0" dirty="0" smtClean="0"/>
              </a:p>
              <a:p>
                <a:pPr marL="0" indent="0" algn="ctr">
                  <a:buNone/>
                </a:pPr>
                <a:endParaRPr lang="en-US" b="0" dirty="0" smtClean="0"/>
              </a:p>
              <a:p>
                <a:pPr marL="457200" lvl="1" indent="0" algn="ctr">
                  <a:buNone/>
                </a:pPr>
                <a:r>
                  <a:rPr lang="en-US" sz="2400" dirty="0" smtClean="0"/>
                  <a:t>Filter the input VSA to the subset that satisfies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1143000"/>
                <a:ext cx="8100391" cy="5029200"/>
              </a:xfrm>
              <a:blipFill rotWithShape="0">
                <a:blip r:embed="rId3"/>
                <a:stretch>
                  <a:fillRect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/>
              <p:cNvSpPr txBox="1">
                <a:spLocks/>
              </p:cNvSpPr>
              <p:nvPr/>
            </p:nvSpPr>
            <p:spPr bwMode="auto">
              <a:xfrm>
                <a:off x="1089475" y="3143647"/>
                <a:ext cx="7368725" cy="19696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FontTx/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𝐹𝑖𝑙𝑡𝑒𝑟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kern="0" dirty="0" smtClean="0"/>
                  <a:t> </a:t>
                </a:r>
              </a:p>
              <a:p>
                <a:pPr marL="57150" indent="0">
                  <a:buNone/>
                </a:pPr>
                <a:r>
                  <a:rPr lang="en-US" kern="0" dirty="0" smtClean="0"/>
                  <a:t>     let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set </a:t>
                </a:r>
                <a:r>
                  <a:rPr lang="en-US" dirty="0"/>
                  <a:t>of input states that occur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kern="0" dirty="0" smtClean="0"/>
                  <a:t>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let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 kern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kern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kern="0" dirty="0" smtClean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kern="0" dirty="0" smtClean="0"/>
                  <a:t> 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kern="0" smtClean="0">
                        <a:latin typeface="Cambria Math" panose="02040503050406030204" pitchFamily="18" charset="0"/>
                      </a:rPr>
                      <m:t>Union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{"/>
                        <m:endChr m:val="|"/>
                        <m:ctrlPr>
                          <a:rPr lang="en-US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∈</m:t>
                        </m:r>
                        <m:acc>
                          <m:accPr>
                            <m:chr m:val="̃"/>
                            <m:ctrlP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′ </m:t>
                    </m:r>
                    <m:r>
                      <m:rPr>
                        <m:sty m:val="p"/>
                      </m:rPr>
                      <a:rPr lang="en-US" b="0" i="0" kern="0" smtClean="0">
                        <a:latin typeface="Cambria Math" panose="02040503050406030204" pitchFamily="18" charset="0"/>
                      </a:rPr>
                      <m:t>satisfies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endParaRPr lang="en-US" kern="0" dirty="0" smtClean="0"/>
              </a:p>
            </p:txBody>
          </p:sp>
        </mc:Choice>
        <mc:Fallback xmlns="">
          <p:sp>
            <p:nvSpPr>
              <p:cNvPr id="5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9475" y="3143647"/>
                <a:ext cx="7368725" cy="196969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8746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389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1440" y="949960"/>
                <a:ext cx="8937212" cy="28715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 binary operator.</a:t>
                </a:r>
              </a:p>
              <a:p>
                <a:pPr marL="0" lvl="0" indent="0">
                  <a:buNone/>
                </a:pPr>
                <a:r>
                  <a:rPr lang="en-US" u="sng" dirty="0" smtClean="0">
                    <a:solidFill>
                      <a:srgbClr val="000000"/>
                    </a:solidFill>
                  </a:rPr>
                  <a:t>Inverse set:</a:t>
                </a:r>
                <a:r>
                  <a:rPr lang="en-US" i="1" u="sng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({</m:t>
                    </m:r>
                    <m:r>
                      <m:rPr>
                        <m:sty m:val="p"/>
                      </m:rPr>
                      <a:rPr lang="en-US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i="1" dirty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i="1" baseline="-25000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})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" y="949960"/>
                <a:ext cx="8937212" cy="2871542"/>
              </a:xfrm>
              <a:blipFill rotWithShape="0">
                <a:blip r:embed="rId3"/>
                <a:stretch>
                  <a:fillRect l="-1023" t="-1699" b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2142" y="1939784"/>
                <a:ext cx="8916510" cy="44627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1939784"/>
                <a:ext cx="8916510" cy="4462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758" y="4054415"/>
                <a:ext cx="9011400" cy="19389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8" y="4054415"/>
                <a:ext cx="9011400" cy="1938992"/>
              </a:xfrm>
              <a:prstGeom prst="rect">
                <a:avLst/>
              </a:prstGeom>
              <a:blipFill>
                <a:blip r:embed="rId5"/>
                <a:stretch>
                  <a:fillRect l="-473" b="-312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29594" y="1920317"/>
                <a:ext cx="58487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594" y="1920317"/>
                <a:ext cx="5848709" cy="446276"/>
              </a:xfrm>
              <a:prstGeom prst="rect">
                <a:avLst/>
              </a:prstGeom>
              <a:blipFill rotWithShape="0">
                <a:blip r:embed="rId6"/>
                <a:stretch>
                  <a:fillRect r="-313" b="-219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677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90444" y="2021681"/>
                <a:ext cx="6323163" cy="46166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"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cd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")=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444" y="2021681"/>
                <a:ext cx="6323163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92" b="-1818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756" y="5824953"/>
                <a:ext cx="9028653" cy="97719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en-US" sz="2350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5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5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350" dirty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be the state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: “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” </m:t>
                        </m:r>
                      </m:e>
                    </m:d>
                  </m:oMath>
                </a14:m>
                <a:r>
                  <a:rPr lang="en-US" sz="235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.</a:t>
                </a:r>
                <a:endParaRPr lang="en-US" sz="235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𝑆𝑢𝑏𝑆𝑡𝑟</m:t>
                          </m:r>
                          <m:d>
                            <m:dPr>
                              <m:ctrlP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35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35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d>
                            <m:dPr>
                              <m:ctrlP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5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35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cd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e>
                          </m:d>
                        </m:e>
                      </m:d>
                      <m:r>
                        <a:rPr lang="en-US" sz="235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50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sz="7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6" y="5824953"/>
                <a:ext cx="9028653" cy="977191"/>
              </a:xfrm>
              <a:prstGeom prst="rect">
                <a:avLst/>
              </a:prstGeom>
              <a:blipFill rotWithShape="0">
                <a:blip r:embed="rId4"/>
                <a:stretch>
                  <a:fillRect l="-943" t="-432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807" y="949960"/>
                <a:ext cx="9130194" cy="102045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an n-</a:t>
                </a:r>
                <a:r>
                  <a:rPr lang="en-US" dirty="0" err="1" smtClean="0"/>
                  <a:t>ary</a:t>
                </a:r>
                <a:r>
                  <a:rPr lang="en-US" dirty="0" smtClean="0"/>
                  <a:t> binary operator.</a:t>
                </a:r>
              </a:p>
              <a:p>
                <a:pPr marL="0" indent="0">
                  <a:buNone/>
                </a:pPr>
                <a:r>
                  <a:rPr lang="en-US" sz="2200" u="sng" dirty="0" smtClean="0"/>
                  <a:t>Dependent Inverse Set: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begChr m:val="{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 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07" y="949960"/>
                <a:ext cx="9130194" cy="1020455"/>
              </a:xfrm>
              <a:blipFill rotWithShape="0">
                <a:blip r:embed="rId5"/>
                <a:stretch>
                  <a:fillRect l="-1001" t="-4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10553" y="1999706"/>
                <a:ext cx="16793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(6,8)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553" y="1999706"/>
                <a:ext cx="1679330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2899" r="-20652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-2257425" y="5815013"/>
            <a:ext cx="45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565706" y="5909259"/>
                <a:ext cx="3927541" cy="922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𝑆𝑢𝑏𝑆𝑡𝑟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⇝3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⇝5</m:t>
                                      </m:r>
                                    </m:e>
                                  </m:d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706" y="5909259"/>
                <a:ext cx="3927541" cy="92217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7055" y="2723179"/>
                <a:ext cx="6686552" cy="27867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685800" indent="-6858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VSA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∕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𝐸𝑣𝑎𝑙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𝑈𝑛𝑖𝑜𝑛</m:t>
                            </m:r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=1..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mr>
                      </m:m>
                      <m:d>
                        <m:dPr>
                          <m:begChr m:val="{"/>
                          <m:endChr m:val="}"/>
                          <m:sepChr m:val="∣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sepChr m:val="∣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⊨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⇝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⊨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⇝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55" y="2723179"/>
                <a:ext cx="6686552" cy="2786789"/>
              </a:xfrm>
              <a:prstGeom prst="rect">
                <a:avLst/>
              </a:prstGeom>
              <a:blipFill rotWithShape="0">
                <a:blip r:embed="rId8"/>
                <a:stretch>
                  <a:fillRect r="-4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53404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5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1600" y="2340900"/>
            <a:ext cx="90424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200" i="1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Gulwani; 2016; </a:t>
            </a: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In</a:t>
            </a:r>
            <a:r>
              <a:rPr lang="en-US" sz="18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1800" i="1" dirty="0" smtClean="0">
                <a:solidFill>
                  <a:srgbClr val="C00000"/>
                </a:solidFill>
              </a:rPr>
              <a:t>Verification and Synthesis of Correct and Secure Systems</a:t>
            </a:r>
            <a:r>
              <a:rPr lang="en-US" sz="1800" dirty="0">
                <a:solidFill>
                  <a:srgbClr val="C00000"/>
                </a:solidFill>
              </a:rPr>
              <a:t>;</a:t>
            </a:r>
            <a:r>
              <a:rPr lang="en-US" sz="1800" dirty="0" smtClean="0">
                <a:solidFill>
                  <a:srgbClr val="C00000"/>
                </a:solidFill>
              </a:rPr>
              <a:t> IOS Press</a:t>
            </a:r>
            <a:endParaRPr lang="en-US" sz="1800" dirty="0" smtClean="0">
              <a:solidFill>
                <a:srgbClr val="C00000"/>
              </a:solidFill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</a:t>
            </a: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based on Marktoberdorf Summer School 2015 Lecture Notes]</a:t>
            </a:r>
            <a:endParaRPr lang="en-US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34254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806" y="949960"/>
                <a:ext cx="9225085" cy="3709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an n-</a:t>
                </a:r>
                <a:r>
                  <a:rPr lang="en-US" dirty="0" err="1" smtClean="0"/>
                  <a:t>ary</a:t>
                </a:r>
                <a:r>
                  <a:rPr lang="en-US" smtClean="0"/>
                  <a:t> operator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2200" u="sng" dirty="0"/>
                  <a:t>Witness </a:t>
                </a:r>
                <a:r>
                  <a:rPr lang="en-US" sz="2200" u="sng" dirty="0" smtClean="0"/>
                  <a:t>Function: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i="1" dirty="0">
                        <a:latin typeface="Cambria Math" panose="02040503050406030204" pitchFamily="18" charset="0"/>
                      </a:rPr>
                      <m:t> ∀</m:t>
                    </m:r>
                    <m:sSub>
                      <m:sSub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i="1" dirty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i="1" dirty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00" i="1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 }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500" dirty="0" smtClean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          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06" y="949960"/>
                <a:ext cx="9225085" cy="3709963"/>
              </a:xfrm>
              <a:blipFill rotWithShape="0">
                <a:blip r:embed="rId3"/>
                <a:stretch>
                  <a:fillRect l="-991" t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6419" y="1831367"/>
                <a:ext cx="9072958" cy="124649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endParaRPr lang="en-US" sz="15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𝑖𝑡𝑒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en-US" sz="24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9" y="1831367"/>
                <a:ext cx="9072958" cy="1246495"/>
              </a:xfrm>
              <a:prstGeom prst="rect">
                <a:avLst/>
              </a:prstGeom>
              <a:blipFill rotWithShape="0">
                <a:blip r:embed="rId4"/>
                <a:stretch>
                  <a:fillRect l="-13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13983" y="1891215"/>
                <a:ext cx="5598158" cy="822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⇝0,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1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983" y="1891215"/>
                <a:ext cx="5598158" cy="82208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18464" y="3499093"/>
                <a:ext cx="67876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3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30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  <m:d>
                            <m:dPr>
                              <m:ctrlPr>
                                <a:rPr lang="en-US" sz="2300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300" i="1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300" i="1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30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b>
                                      <m:r>
                                        <a:rPr lang="en-US" sz="230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300" i="1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sSub>
                                    <m:sSubPr>
                                      <m:ctrlP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300" i="1" dirty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sz="2300" i="1" baseline="-25000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sSub>
                                    <m:sSubPr>
                                      <m:ctrlP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d>
                        <m:d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3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464" y="3499093"/>
                <a:ext cx="6787661" cy="461665"/>
              </a:xfrm>
              <a:prstGeom prst="rect">
                <a:avLst/>
              </a:prstGeom>
              <a:blipFill rotWithShape="0">
                <a:blip r:embed="rId6"/>
                <a:stretch>
                  <a:fillRect r="-269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806" y="4512671"/>
                <a:ext cx="9014846" cy="1520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𝐼𝑇𝐸</m:t>
                          </m:r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</m:oMath>
                  </m:oMathPara>
                </a14:m>
                <a:endParaRPr lang="en-US" sz="22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𝐼𝑇𝐸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⇝1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∧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⇝0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eqArr>
                                <m:eqArr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200" b="0" i="0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E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0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eqArr>
                            </m:e>
                          </m:eqArr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𝐼𝑇𝐸</m:t>
                      </m:r>
                      <m:d>
                        <m:dPr>
                          <m:ctrlPr>
                            <a:rPr lang="en-US" sz="2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eqArr>
                                <m:eqArr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⇝1</m:t>
                                          </m:r>
                                        </m:e>
                                      </m:d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∧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⇝1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sz="22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20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E</m:t>
                                          </m:r>
                                        </m:e>
                                        <m:sub>
                                          <m:r>
                                            <a:rPr lang="en-US" sz="220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∧(</m:t>
                                      </m:r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</m:eqArr>
                            </m: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eqArr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6" y="4512671"/>
                <a:ext cx="9014846" cy="1520866"/>
              </a:xfrm>
              <a:prstGeom prst="rect">
                <a:avLst/>
              </a:prstGeom>
              <a:blipFill rotWithShape="0">
                <a:blip r:embed="rId7"/>
                <a:stretch>
                  <a:fillRect r="-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6964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animBg="1"/>
      <p:bldP spid="5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4558" y="1129747"/>
            <a:ext cx="8628078" cy="5029200"/>
          </a:xfrm>
        </p:spPr>
        <p:txBody>
          <a:bodyPr/>
          <a:lstStyle/>
          <a:p>
            <a:r>
              <a:rPr lang="en-US" dirty="0" smtClean="0"/>
              <a:t>Provides efficient implementations of VSA operations</a:t>
            </a:r>
          </a:p>
          <a:p>
            <a:endParaRPr lang="en-US" sz="700" dirty="0"/>
          </a:p>
          <a:p>
            <a:r>
              <a:rPr lang="en-US" dirty="0" smtClean="0"/>
              <a:t>Provides a library of witness functions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Role of synthesis designer</a:t>
            </a:r>
          </a:p>
          <a:p>
            <a:r>
              <a:rPr lang="en-US" dirty="0" smtClean="0"/>
              <a:t>Can add new operators and witness functions.</a:t>
            </a:r>
          </a:p>
          <a:p>
            <a:endParaRPr lang="en-US" sz="700" dirty="0" smtClean="0"/>
          </a:p>
          <a:p>
            <a:r>
              <a:rPr lang="en-US" dirty="0" smtClean="0"/>
              <a:t>Can provide ranking strategies.</a:t>
            </a:r>
          </a:p>
          <a:p>
            <a:pPr marL="0" indent="0">
              <a:buNone/>
            </a:pPr>
            <a:endParaRPr lang="en-US" sz="700" dirty="0"/>
          </a:p>
          <a:p>
            <a:r>
              <a:rPr lang="en-US" dirty="0" smtClean="0"/>
              <a:t>Can specify tactics to resolve non-determinism in search</a:t>
            </a:r>
          </a:p>
          <a:p>
            <a:pPr lvl="1"/>
            <a:r>
              <a:rPr lang="en-US" dirty="0" smtClean="0"/>
              <a:t>Which witness function to use?</a:t>
            </a:r>
          </a:p>
          <a:p>
            <a:pPr lvl="1"/>
            <a:r>
              <a:rPr lang="en-US" dirty="0" smtClean="0"/>
              <a:t>How to order search branches?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FlashMeta</a:t>
            </a:r>
            <a:r>
              <a:rPr lang="en-US" dirty="0" smtClean="0"/>
              <a:t>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3720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624432"/>
              </p:ext>
            </p:extLst>
          </p:nvPr>
        </p:nvGraphicFramePr>
        <p:xfrm>
          <a:off x="894948" y="1761294"/>
          <a:ext cx="2217906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</a:t>
                      </a:r>
                      <a:r>
                        <a:rPr lang="en-US" baseline="0" dirty="0" err="1" smtClean="0"/>
                        <a:t>Fill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FlashExtractText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FlashRelate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FlashNormalize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FlashExtractWeb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37748" y="304800"/>
            <a:ext cx="10009761" cy="609600"/>
          </a:xfrm>
        </p:spPr>
        <p:txBody>
          <a:bodyPr/>
          <a:lstStyle/>
          <a:p>
            <a:r>
              <a:rPr lang="en-US" sz="2600" dirty="0" smtClean="0"/>
              <a:t>Comparison of </a:t>
            </a:r>
            <a:r>
              <a:rPr lang="en-US" sz="2600" dirty="0" err="1" smtClean="0"/>
              <a:t>FlashMeta</a:t>
            </a:r>
            <a:r>
              <a:rPr lang="en-US" sz="2600" dirty="0" smtClean="0"/>
              <a:t> with hand-tuned implementations</a:t>
            </a:r>
            <a:endParaRPr lang="en-US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553878"/>
              </p:ext>
            </p:extLst>
          </p:nvPr>
        </p:nvGraphicFramePr>
        <p:xfrm>
          <a:off x="3163342" y="1761294"/>
          <a:ext cx="243840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361570"/>
              </p:ext>
            </p:extLst>
          </p:nvPr>
        </p:nvGraphicFramePr>
        <p:xfrm>
          <a:off x="5656401" y="1768789"/>
          <a:ext cx="2438402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90091" y="1127987"/>
            <a:ext cx="1794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Lines of Code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(K)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043" y="1127985"/>
            <a:ext cx="2449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Development time (months)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80" y="4336843"/>
            <a:ext cx="9358352" cy="163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Running time </a:t>
            </a:r>
            <a:r>
              <a:rPr lang="en-US" sz="2400" dirty="0" smtClean="0"/>
              <a:t>of </a:t>
            </a:r>
            <a:r>
              <a:rPr lang="en-US" sz="2400" dirty="0" err="1" smtClean="0"/>
              <a:t>FlashMeta</a:t>
            </a:r>
            <a:r>
              <a:rPr lang="en-US" sz="2400" dirty="0" smtClean="0"/>
              <a:t> implementations vary between 0.5-3x of the corresponding original implementation.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Faster because of some free optimizations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Slower because of larger feature sets &amp; a generalized framework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610172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0119" y="1143000"/>
            <a:ext cx="8825023" cy="5511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Deductive Synthesis</a:t>
            </a:r>
          </a:p>
          <a:p>
            <a:r>
              <a:rPr lang="en-US" dirty="0" smtClean="0"/>
              <a:t>Refers to synthesis using </a:t>
            </a:r>
            <a:r>
              <a:rPr lang="en-US" dirty="0" smtClean="0">
                <a:solidFill>
                  <a:schemeClr val="accent2"/>
                </a:solidFill>
              </a:rPr>
              <a:t>deductive methods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Has traditionally been applied to synthesis in the presence of logical specifications.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Inductive Synthesis</a:t>
            </a:r>
          </a:p>
          <a:p>
            <a:r>
              <a:rPr lang="en-US" dirty="0" smtClean="0"/>
              <a:t>Refers to synthesis from </a:t>
            </a:r>
            <a:r>
              <a:rPr lang="en-US" dirty="0" smtClean="0">
                <a:solidFill>
                  <a:srgbClr val="CC00CC"/>
                </a:solidFill>
              </a:rPr>
              <a:t>inductive (example-based) specifications. </a:t>
            </a:r>
          </a:p>
          <a:p>
            <a:r>
              <a:rPr lang="en-US" dirty="0" smtClean="0"/>
              <a:t>Various kinds of techniques have been applied including constraint solving, stochastic, and enumerative search.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This talk describes techniques for synthesis from </a:t>
            </a:r>
            <a:r>
              <a:rPr lang="en-US" dirty="0" smtClean="0">
                <a:solidFill>
                  <a:srgbClr val="CC00CC"/>
                </a:solidFill>
              </a:rPr>
              <a:t>inductive specifications </a:t>
            </a:r>
            <a:r>
              <a:rPr lang="en-US" dirty="0" smtClean="0"/>
              <a:t>using </a:t>
            </a:r>
            <a:r>
              <a:rPr lang="en-US" dirty="0" smtClean="0">
                <a:solidFill>
                  <a:schemeClr val="accent2"/>
                </a:solidFill>
              </a:rPr>
              <a:t>deductive methods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Deductive Synthesis vs Inductive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527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52243" y="981791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53825" y="2178022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350889" y="2593521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</p:cNvCxnSpPr>
          <p:nvPr/>
        </p:nvCxnSpPr>
        <p:spPr bwMode="auto">
          <a:xfrm flipV="1">
            <a:off x="6006503" y="2593519"/>
            <a:ext cx="801354" cy="409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25" y="1021497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90499" y="3550227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98284" y="4847162"/>
            <a:ext cx="833660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</a:pPr>
            <a:endParaRPr lang="en-US" sz="7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Challenge 2: Designing efficient search strategy.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2321705" y="3712262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272290" y="3325014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7857" y="2362686"/>
            <a:ext cx="1361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7697" y="2220445"/>
            <a:ext cx="24180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Ordered set of Programs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289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41" y="1143000"/>
            <a:ext cx="8909941" cy="50292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Key Ideas</a:t>
            </a:r>
          </a:p>
          <a:p>
            <a:pPr marL="400050"/>
            <a:r>
              <a:rPr lang="en-US" dirty="0" smtClean="0"/>
              <a:t>Restrict search to an appropriately designed domain-specific language (DSL) specified as a grammar.</a:t>
            </a:r>
            <a:endParaRPr lang="en-US" dirty="0"/>
          </a:p>
          <a:p>
            <a:pPr lvl="1"/>
            <a:r>
              <a:rPr lang="en-US" dirty="0"/>
              <a:t>Expressive enough to cover wide range of tasks</a:t>
            </a:r>
          </a:p>
          <a:p>
            <a:pPr lvl="1"/>
            <a:r>
              <a:rPr lang="en-US" dirty="0"/>
              <a:t>Restricted enough to enable efficient </a:t>
            </a:r>
            <a:r>
              <a:rPr lang="en-US" dirty="0" smtClean="0"/>
              <a:t>search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2: Efficient search strategy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271" y="1904976"/>
            <a:ext cx="2438740" cy="24387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38" y="5929525"/>
            <a:ext cx="90540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“Spreadsheet Data Manipulation using Examples”                     [CACM 2012 Research Highlights] Gulwani, Harris, Singh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89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896619"/>
                <a:ext cx="7772400" cy="5642715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𝑇𝑢𝑝𝑙𝑒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𝑆𝑡𝑟𝑖𝑛𝑔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𝑆𝑡𝑟𝑖𝑛𝑔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 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top-level </a:t>
                </a:r>
                <a:r>
                  <a:rPr lang="en-US" dirty="0">
                    <a:solidFill>
                      <a:srgbClr val="0070C0"/>
                    </a:solidFill>
                  </a:rPr>
                  <a:t>e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xpr </a:t>
                </a:r>
                <a:r>
                  <a:rPr lang="en-US" dirty="0" smtClean="0"/>
                  <a:t>T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if-then-else</a:t>
                </a:r>
                <a:r>
                  <a:rPr lang="en-US" dirty="0" smtClean="0"/>
                  <a:t>(B,C,T)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|  C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condition-free </a:t>
                </a:r>
                <a:r>
                  <a:rPr lang="en-US" dirty="0">
                    <a:solidFill>
                      <a:srgbClr val="0070C0"/>
                    </a:solidFill>
                  </a:rPr>
                  <a:t>e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xpr </a:t>
                </a:r>
                <a:r>
                  <a:rPr lang="en-US" dirty="0" smtClean="0"/>
                  <a:t>C :=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 |  A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a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tomic expression </a:t>
                </a:r>
                <a:r>
                  <a:rPr lang="en-US" dirty="0" smtClean="0"/>
                  <a:t>A :=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| </a:t>
                </a:r>
                <a:r>
                  <a:rPr lang="en-US" dirty="0" err="1" smtClean="0"/>
                  <a:t>ConstantString</a:t>
                </a: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i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nput string </a:t>
                </a:r>
                <a:r>
                  <a:rPr lang="en-US" dirty="0" smtClean="0"/>
                  <a:t>X := x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 | x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 | … </a:t>
                </a: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position </a:t>
                </a:r>
                <a:r>
                  <a:rPr lang="en-US" dirty="0">
                    <a:solidFill>
                      <a:srgbClr val="0070C0"/>
                    </a:solidFill>
                  </a:rPr>
                  <a:t>expression </a:t>
                </a:r>
                <a:r>
                  <a:rPr lang="en-US" dirty="0" smtClean="0"/>
                  <a:t>P </a:t>
                </a:r>
                <a:r>
                  <a:rPr lang="en-US" dirty="0"/>
                  <a:t>:= </a:t>
                </a:r>
                <a:r>
                  <a:rPr lang="en-US" dirty="0" smtClean="0"/>
                  <a:t>…</a:t>
                </a: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B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oolean expression </a:t>
                </a:r>
                <a:r>
                  <a:rPr lang="en-US" dirty="0" smtClean="0"/>
                  <a:t>B := …</a:t>
                </a: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896619"/>
                <a:ext cx="7772400" cy="5642715"/>
              </a:xfrm>
              <a:blipFill>
                <a:blip r:embed="rId2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FlashFill</a:t>
            </a:r>
            <a:r>
              <a:rPr lang="en-US" dirty="0" smtClean="0"/>
              <a:t> DSL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70387" y="2773318"/>
            <a:ext cx="288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Concatenate</a:t>
            </a:r>
            <a:r>
              <a:rPr lang="en-US" sz="2400" dirty="0"/>
              <a:t>(A, C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92880" y="3896391"/>
            <a:ext cx="239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8000"/>
                </a:solidFill>
              </a:rPr>
              <a:t>SubStr</a:t>
            </a:r>
            <a:r>
              <a:rPr lang="en-US" sz="2400" dirty="0"/>
              <a:t>(X</a:t>
            </a:r>
            <a:r>
              <a:rPr lang="en-US" sz="2400" dirty="0" smtClean="0"/>
              <a:t>, P, P)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-1" y="62423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</a:rPr>
              <a:t> POPL 2011; Gulwani</a:t>
            </a:r>
          </a:p>
        </p:txBody>
      </p:sp>
    </p:spTree>
    <p:extLst>
      <p:ext uri="{BB962C8B-B14F-4D97-AF65-F5344CB8AC3E}">
        <p14:creationId xmlns:p14="http://schemas.microsoft.com/office/powerpoint/2010/main" val="33586573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rgbClr val="0070C0"/>
                    </a:solidFill>
                  </a:rPr>
                  <a:t>Seq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 expr </a:t>
                </a:r>
                <a:r>
                  <a:rPr lang="en-US" dirty="0"/>
                  <a:t>E</a:t>
                </a:r>
                <a:r>
                  <a:rPr lang="en-US" dirty="0" smtClean="0"/>
                  <a:t> :=</a:t>
                </a:r>
                <a:r>
                  <a:rPr lang="en-US" dirty="0">
                    <a:solidFill>
                      <a:srgbClr val="008000"/>
                    </a:solidFill>
                  </a:rPr>
                  <a:t>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Map</a:t>
                </a:r>
                <a:r>
                  <a:rPr lang="en-US" dirty="0" smtClean="0"/>
                  <a:t>(N,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z: S[z])</a:t>
                </a:r>
              </a:p>
              <a:p>
                <a:pPr marL="0" indent="0">
                  <a:buNone/>
                </a:pPr>
                <a:r>
                  <a:rPr lang="en-US" dirty="0" smtClean="0"/>
                  <a:t>	         | 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Merge</a:t>
                </a:r>
                <a:r>
                  <a:rPr lang="en-US" dirty="0" smtClean="0"/>
                  <a:t>(T</a:t>
                </a:r>
                <a:r>
                  <a:rPr lang="en-US" baseline="-25000" dirty="0" smtClean="0"/>
                  <a:t>1,</a:t>
                </a:r>
                <a:r>
                  <a:rPr lang="en-US" dirty="0" smtClean="0"/>
                  <a:t> T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some lines </a:t>
                </a:r>
                <a:r>
                  <a:rPr lang="en-US" dirty="0" smtClean="0"/>
                  <a:t>N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Filter</a:t>
                </a:r>
                <a:r>
                  <a:rPr lang="en-US" dirty="0" smtClean="0"/>
                  <a:t>(L,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z: F)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|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FilterByPosition</a:t>
                </a:r>
                <a:r>
                  <a:rPr lang="en-US" dirty="0" smtClean="0"/>
                  <a:t>(L, </a:t>
                </a:r>
                <a:r>
                  <a:rPr lang="en-US" dirty="0" err="1" smtClean="0"/>
                  <a:t>init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iter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line filter function </a:t>
                </a:r>
                <a:r>
                  <a:rPr lang="en-US" dirty="0" smtClean="0"/>
                  <a:t>F    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Contains</a:t>
                </a:r>
                <a:r>
                  <a:rPr lang="en-US" dirty="0" smtClean="0"/>
                  <a:t>(</a:t>
                </a:r>
                <a:r>
                  <a:rPr lang="en-US" dirty="0" err="1"/>
                  <a:t>z</a:t>
                </a:r>
                <a:r>
                  <a:rPr lang="en-US" dirty="0" err="1" smtClean="0"/>
                  <a:t>,r,K</a:t>
                </a:r>
                <a:r>
                  <a:rPr lang="en-US" dirty="0" smtClean="0"/>
                  <a:t>) |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startsWith</a:t>
                </a:r>
                <a:r>
                  <a:rPr lang="en-US" dirty="0" smtClean="0"/>
                  <a:t>(</a:t>
                </a:r>
                <a:r>
                  <a:rPr lang="en-US" dirty="0" err="1"/>
                  <a:t>z</a:t>
                </a:r>
                <a:r>
                  <a:rPr lang="en-US" dirty="0" err="1" smtClean="0"/>
                  <a:t>,r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all </a:t>
                </a:r>
                <a:r>
                  <a:rPr lang="en-US" dirty="0">
                    <a:solidFill>
                      <a:srgbClr val="0070C0"/>
                    </a:solidFill>
                  </a:rPr>
                  <a:t>lines </a:t>
                </a:r>
                <a:r>
                  <a:rPr lang="en-US" dirty="0"/>
                  <a:t>L := </a:t>
                </a:r>
                <a:r>
                  <a:rPr lang="en-US" dirty="0">
                    <a:solidFill>
                      <a:srgbClr val="008000"/>
                    </a:solidFill>
                  </a:rPr>
                  <a:t>Split</a:t>
                </a:r>
                <a:r>
                  <a:rPr lang="en-US" dirty="0"/>
                  <a:t>(d,”\n”)</a:t>
                </a: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  <a:blipFill>
                <a:blip r:embed="rId2"/>
                <a:stretch>
                  <a:fillRect l="-1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 DSL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199" y="5225176"/>
            <a:ext cx="3309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err="1">
                <a:solidFill>
                  <a:srgbClr val="0070C0"/>
                </a:solidFill>
              </a:rPr>
              <a:t>substr</a:t>
            </a:r>
            <a:r>
              <a:rPr lang="en-US" sz="2400" kern="0" dirty="0">
                <a:solidFill>
                  <a:srgbClr val="0070C0"/>
                </a:solidFill>
              </a:rPr>
              <a:t> expr </a:t>
            </a:r>
            <a:r>
              <a:rPr lang="en-US" sz="2400" kern="0" dirty="0" smtClean="0"/>
              <a:t>S[z]   :=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71040" y="3220752"/>
                <a:ext cx="437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| </a:t>
                </a:r>
                <a:r>
                  <a:rPr lang="en-US" sz="2400" dirty="0">
                    <a:solidFill>
                      <a:srgbClr val="008000"/>
                    </a:solidFill>
                  </a:rPr>
                  <a:t>Filter</a:t>
                </a:r>
                <a:r>
                  <a:rPr lang="en-US" sz="2400" dirty="0"/>
                  <a:t>(L,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𝜆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2400" dirty="0"/>
                  <a:t>: </a:t>
                </a:r>
                <a:r>
                  <a:rPr lang="en-US" sz="2400" dirty="0" smtClean="0"/>
                  <a:t>F[</a:t>
                </a:r>
                <a:r>
                  <a:rPr lang="en-US" sz="2400" dirty="0" err="1" smtClean="0">
                    <a:solidFill>
                      <a:srgbClr val="008000"/>
                    </a:solidFill>
                  </a:rPr>
                  <a:t>prevLine</a:t>
                </a:r>
                <a:r>
                  <a:rPr lang="en-US" sz="2400" dirty="0" smtClean="0"/>
                  <a:t>(y)])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040" y="3220752"/>
                <a:ext cx="4376147" cy="461665"/>
              </a:xfrm>
              <a:prstGeom prst="rect">
                <a:avLst/>
              </a:prstGeom>
              <a:blipFill>
                <a:blip r:embed="rId3"/>
                <a:stretch>
                  <a:fillRect l="-2089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991848" y="3771318"/>
            <a:ext cx="78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[z]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293733" y="2352104"/>
            <a:ext cx="7100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[z])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</a:rPr>
              <a:t>; </a:t>
            </a:r>
            <a:r>
              <a:rPr lang="en-US" dirty="0" smtClean="0">
                <a:solidFill>
                  <a:srgbClr val="C00000"/>
                </a:solidFill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428146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1" y="1143000"/>
                <a:ext cx="8909941" cy="5029200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en-US" dirty="0" smtClean="0"/>
                  <a:t>Key Ideas</a:t>
                </a:r>
              </a:p>
              <a:p>
                <a:pPr marL="400050"/>
                <a:r>
                  <a:rPr lang="en-US" dirty="0" smtClean="0"/>
                  <a:t>Restrict search to an appropriately designed domain-specific language (DSL) specified as a grammar.</a:t>
                </a:r>
                <a:endParaRPr lang="en-US" dirty="0"/>
              </a:p>
              <a:p>
                <a:pPr lvl="1"/>
                <a:r>
                  <a:rPr lang="en-US" dirty="0"/>
                  <a:t>Expressive enough to cover wide range of tasks</a:t>
                </a:r>
              </a:p>
              <a:p>
                <a:pPr lvl="1"/>
                <a:r>
                  <a:rPr lang="en-US" dirty="0"/>
                  <a:t>Restricted enough to enable efficient search</a:t>
                </a:r>
              </a:p>
              <a:p>
                <a:pPr marL="400050"/>
                <a:endParaRPr lang="en-US" dirty="0" smtClean="0"/>
              </a:p>
              <a:p>
                <a:pPr marL="400050"/>
                <a:r>
                  <a:rPr lang="en-US" dirty="0" smtClean="0"/>
                  <a:t>Specialize the search algorithm to the DSL.</a:t>
                </a:r>
              </a:p>
              <a:p>
                <a:pPr marL="800100" lvl="1"/>
                <a:r>
                  <a:rPr lang="en-US" dirty="0" smtClean="0"/>
                  <a:t>Leverage semantic properties of DSL operators.</a:t>
                </a:r>
              </a:p>
              <a:p>
                <a:pPr marL="800100" lvl="1"/>
                <a:r>
                  <a:rPr lang="en-US" dirty="0" smtClean="0"/>
                  <a:t>Deductive search that leverages divide-and-conquer method</a:t>
                </a:r>
              </a:p>
              <a:p>
                <a:pPr marL="1200150" lvl="2"/>
                <a:r>
                  <a:rPr lang="en-US" dirty="0" smtClean="0"/>
                  <a:t>“synthesize </a:t>
                </a:r>
                <a:r>
                  <a:rPr lang="en-US" dirty="0"/>
                  <a:t>expr of type e that satisfies spec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” is reduced to </a:t>
                </a:r>
                <a:r>
                  <a:rPr lang="en-US" dirty="0" smtClean="0"/>
                  <a:t>simpler </a:t>
                </a:r>
                <a:r>
                  <a:rPr lang="en-US" dirty="0"/>
                  <a:t>problems (over </a:t>
                </a:r>
                <a:r>
                  <a:rPr lang="en-US" dirty="0" smtClean="0"/>
                  <a:t>sub-expr </a:t>
                </a:r>
                <a:r>
                  <a:rPr lang="en-US" dirty="0"/>
                  <a:t>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).</a:t>
                </a:r>
              </a:p>
              <a:p>
                <a:pPr marL="800100" lvl="1"/>
                <a:endParaRPr lang="en-US" dirty="0" smtClean="0"/>
              </a:p>
              <a:p>
                <a:pPr marL="400050"/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1" y="1143000"/>
                <a:ext cx="8909941" cy="5029200"/>
              </a:xfrm>
              <a:blipFill>
                <a:blip r:embed="rId2"/>
                <a:stretch>
                  <a:fillRect l="-821" t="-970" r="-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2: Efficient search strategy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271" y="1904976"/>
            <a:ext cx="2438740" cy="24387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38" y="5929525"/>
            <a:ext cx="90540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“Spreadsheet Data Manipulation using Examples”                     [CACM 2012 Research Highlights] Gulwani, Harris, Singh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414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136343</TotalTime>
  <Words>1259</Words>
  <Application>Microsoft Office PowerPoint</Application>
  <PresentationFormat>On-screen Show (4:3)</PresentationFormat>
  <Paragraphs>473</Paragraphs>
  <Slides>32</Slides>
  <Notes>10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Comic Sans MS</vt:lpstr>
      <vt:lpstr>Arial</vt:lpstr>
      <vt:lpstr>Consolas</vt:lpstr>
      <vt:lpstr>Calibri</vt:lpstr>
      <vt:lpstr>Times New Roman</vt:lpstr>
      <vt:lpstr>Cambria Math</vt:lpstr>
      <vt:lpstr>Default Design</vt:lpstr>
      <vt:lpstr>2_Default Design</vt:lpstr>
      <vt:lpstr>PowerPoint Presentation</vt:lpstr>
      <vt:lpstr>Collaborators</vt:lpstr>
      <vt:lpstr>Reference</vt:lpstr>
      <vt:lpstr>Deductive Synthesis vs Inductive Synthesis</vt:lpstr>
      <vt:lpstr>PBE Architecture</vt:lpstr>
      <vt:lpstr>Challenge 2: Efficient search strategy</vt:lpstr>
      <vt:lpstr>FlashFill DSL </vt:lpstr>
      <vt:lpstr>FlashExtract DSL </vt:lpstr>
      <vt:lpstr>Challenge 2: Efficient search strategy</vt:lpstr>
      <vt:lpstr>Problem Reduction</vt:lpstr>
      <vt:lpstr>Problem Reduction</vt:lpstr>
      <vt:lpstr>Programming by Examples</vt:lpstr>
      <vt:lpstr>Challenge 3: Lowering the barrier</vt:lpstr>
      <vt:lpstr>Programming by Examples</vt:lpstr>
      <vt:lpstr>Search Strategy</vt:lpstr>
      <vt:lpstr>Output properties</vt:lpstr>
      <vt:lpstr>Output properties</vt:lpstr>
      <vt:lpstr>Search Strategy</vt:lpstr>
      <vt:lpstr>Search Strategy</vt:lpstr>
      <vt:lpstr>Version Space Algebra (VSA)</vt:lpstr>
      <vt:lpstr>VSA Operations</vt:lpstr>
      <vt:lpstr>Problem Reduction Rules</vt:lpstr>
      <vt:lpstr>Intersect Operation</vt:lpstr>
      <vt:lpstr>Problem Reduction Rules</vt:lpstr>
      <vt:lpstr>Cluster Operation</vt:lpstr>
      <vt:lpstr>Filter Operation</vt:lpstr>
      <vt:lpstr>Problem Reduction Rules</vt:lpstr>
      <vt:lpstr>Problem Reduction Rules</vt:lpstr>
      <vt:lpstr>Problem Reduction Rules</vt:lpstr>
      <vt:lpstr>Problem Reduction Rules</vt:lpstr>
      <vt:lpstr>FlashMeta Framework</vt:lpstr>
      <vt:lpstr>Comparison of FlashMeta with hand-tuned implementations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7160</cp:revision>
  <cp:lastPrinted>2011-01-25T02:43:07Z</cp:lastPrinted>
  <dcterms:created xsi:type="dcterms:W3CDTF">1601-01-01T00:00:00Z</dcterms:created>
  <dcterms:modified xsi:type="dcterms:W3CDTF">2015-10-29T10:27:46Z</dcterms:modified>
</cp:coreProperties>
</file>