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  <p:sldMasterId id="2147483751" r:id="rId2"/>
  </p:sldMasterIdLst>
  <p:notesMasterIdLst>
    <p:notesMasterId r:id="rId37"/>
  </p:notesMasterIdLst>
  <p:handoutMasterIdLst>
    <p:handoutMasterId r:id="rId38"/>
  </p:handoutMasterIdLst>
  <p:sldIdLst>
    <p:sldId id="976" r:id="rId3"/>
    <p:sldId id="2027" r:id="rId4"/>
    <p:sldId id="2079" r:id="rId5"/>
    <p:sldId id="2080" r:id="rId6"/>
    <p:sldId id="2081" r:id="rId7"/>
    <p:sldId id="2082" r:id="rId8"/>
    <p:sldId id="2083" r:id="rId9"/>
    <p:sldId id="2078" r:id="rId10"/>
    <p:sldId id="2040" r:id="rId11"/>
    <p:sldId id="2064" r:id="rId12"/>
    <p:sldId id="2063" r:id="rId13"/>
    <p:sldId id="2065" r:id="rId14"/>
    <p:sldId id="2090" r:id="rId15"/>
    <p:sldId id="2070" r:id="rId16"/>
    <p:sldId id="2056" r:id="rId17"/>
    <p:sldId id="2058" r:id="rId18"/>
    <p:sldId id="2071" r:id="rId19"/>
    <p:sldId id="2072" r:id="rId20"/>
    <p:sldId id="2050" r:id="rId21"/>
    <p:sldId id="2046" r:id="rId22"/>
    <p:sldId id="2047" r:id="rId23"/>
    <p:sldId id="2048" r:id="rId24"/>
    <p:sldId id="2049" r:id="rId25"/>
    <p:sldId id="2088" r:id="rId26"/>
    <p:sldId id="2041" r:id="rId27"/>
    <p:sldId id="2032" r:id="rId28"/>
    <p:sldId id="2044" r:id="rId29"/>
    <p:sldId id="2038" r:id="rId30"/>
    <p:sldId id="2045" r:id="rId31"/>
    <p:sldId id="2039" r:id="rId32"/>
    <p:sldId id="2092" r:id="rId33"/>
    <p:sldId id="2093" r:id="rId34"/>
    <p:sldId id="2091" r:id="rId35"/>
    <p:sldId id="2085" r:id="rId36"/>
  </p:sldIdLst>
  <p:sldSz cx="9144000" cy="6858000" type="screen4x3"/>
  <p:notesSz cx="7023100" cy="9309100"/>
  <p:custDataLst>
    <p:tags r:id="rId39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it Gulwani" initials="SG" lastIdx="1" clrIdx="0">
    <p:extLst>
      <p:ext uri="{19B8F6BF-5375-455C-9EA6-DF929625EA0E}">
        <p15:presenceInfo xmlns:p15="http://schemas.microsoft.com/office/powerpoint/2012/main" userId="S-1-5-21-2127521184-1604012920-1887927527-24775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8000"/>
    <a:srgbClr val="CC00CC"/>
    <a:srgbClr val="CC3300"/>
    <a:srgbClr val="FF9900"/>
    <a:srgbClr val="CC6600"/>
    <a:srgbClr val="FF6600"/>
    <a:srgbClr val="FFFF00"/>
    <a:srgbClr val="FF99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04" autoAdjust="0"/>
    <p:restoredTop sz="91180" autoAdjust="0"/>
  </p:normalViewPr>
  <p:slideViewPr>
    <p:cSldViewPr snapToGrid="0">
      <p:cViewPr varScale="1">
        <p:scale>
          <a:sx n="79" d="100"/>
          <a:sy n="79" d="100"/>
        </p:scale>
        <p:origin x="643" y="72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976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/>
              <a:t>/15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1413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6/27/2016 3:11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3711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19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0083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20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6173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21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6363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22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8326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6/27/2016 3:11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6838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4EFAC48-29CA-4BCB-AAF2-926CEF9FED98}" type="datetime8">
              <a:rPr lang="en-US" smtClean="0"/>
              <a:t>6/27/2016 3:11 AM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663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6/27/2016 3:11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1962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6/27/2016 3:11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918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A02ADDEA-1593-4BF6-82FC-4D1690AE5C33}" type="datetime8">
              <a:rPr lang="en-US" smtClean="0"/>
              <a:t>6/27/2016 3:11 AM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691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A02ADDEA-1593-4BF6-82FC-4D1690AE5C33}" type="datetime8">
              <a:rPr lang="en-US" smtClean="0"/>
              <a:t>6/27/2016 3:11 AM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078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6/27/2016 3:11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000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6/27/2016 3:11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36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6/27/2016 3:11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534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14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5344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15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012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16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603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veloper Co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Slide for developer code</a:t>
            </a:r>
          </a:p>
        </p:txBody>
      </p:sp>
      <p:sp>
        <p:nvSpPr>
          <p:cNvPr id="3" name="Rectangle 2"/>
          <p:cNvSpPr/>
          <p:nvPr userDrawn="1"/>
        </p:nvSpPr>
        <p:spPr bwMode="hidden">
          <a:xfrm>
            <a:off x="1" y="1189176"/>
            <a:ext cx="9144000" cy="5668824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92" tIns="34292" rIns="34292" bIns="3429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647" fontAlgn="base">
              <a:spcBef>
                <a:spcPct val="0"/>
              </a:spcBef>
              <a:spcAft>
                <a:spcPct val="0"/>
              </a:spcAft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01930" y="1197322"/>
            <a:ext cx="8740141" cy="1956973"/>
          </a:xfrm>
        </p:spPr>
        <p:txBody>
          <a:bodyPr/>
          <a:lstStyle>
            <a:lvl1pPr marL="0" indent="0">
              <a:buNone/>
              <a:defRPr sz="2426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254820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429862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598948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772798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721578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01929" y="1189177"/>
            <a:ext cx="8740142" cy="1985641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125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471"/>
            </a:lvl2pPr>
            <a:lvl3pPr marL="168090" indent="0">
              <a:buNone/>
              <a:defRPr/>
            </a:lvl3pPr>
            <a:lvl4pPr marL="336179" indent="0">
              <a:buNone/>
              <a:defRPr/>
            </a:lvl4pPr>
            <a:lvl5pPr marL="504269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77458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 Non-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36" y="228601"/>
            <a:ext cx="8363938" cy="6663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6" y="1447800"/>
            <a:ext cx="8363938" cy="946413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900"/>
              </a:spcAft>
              <a:buNone/>
              <a:defRPr sz="4000" spc="-100" baseline="0">
                <a:latin typeface="Segoe UI Light" pitchFamily="34" charset="0"/>
              </a:defRPr>
            </a:lvl1pPr>
            <a:lvl2pPr marL="0" indent="0">
              <a:spcBef>
                <a:spcPts val="0"/>
              </a:spcBef>
              <a:spcAft>
                <a:spcPts val="400"/>
              </a:spcAft>
              <a:buNone/>
              <a:defRPr sz="2000" spc="-50" baseline="0"/>
            </a:lvl2pPr>
            <a:lvl3pPr marL="0" indent="0">
              <a:spcBef>
                <a:spcPts val="0"/>
              </a:spcBef>
              <a:spcAft>
                <a:spcPts val="400"/>
              </a:spcAft>
              <a:buNone/>
              <a:defRPr sz="2000"/>
            </a:lvl3pPr>
            <a:lvl4pPr marL="0" indent="0">
              <a:spcBef>
                <a:spcPts val="0"/>
              </a:spcBef>
              <a:spcAft>
                <a:spcPts val="40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49041056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FEDE9-15DC-49DC-9340-4807A35B6536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F7B6-38A6-479D-9D6B-B0D15876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28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57" r:id="rId3"/>
    <p:sldLayoutId id="2147483759" r:id="rId4"/>
    <p:sldLayoutId id="2147483760" r:id="rId5"/>
    <p:sldLayoutId id="2147483761" r:id="rId6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G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11" Type="http://schemas.openxmlformats.org/officeDocument/2006/relationships/image" Target="../media/image34.png"/><Relationship Id="rId10" Type="http://schemas.openxmlformats.org/officeDocument/2006/relationships/image" Target="../media/image33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8.emf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52.emf"/><Relationship Id="rId5" Type="http://schemas.openxmlformats.org/officeDocument/2006/relationships/image" Target="../media/image30.emf"/><Relationship Id="rId10" Type="http://schemas.openxmlformats.org/officeDocument/2006/relationships/image" Target="../media/image51.emf"/><Relationship Id="rId4" Type="http://schemas.openxmlformats.org/officeDocument/2006/relationships/image" Target="../media/image29.emf"/><Relationship Id="rId9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-10225" y="5651532"/>
            <a:ext cx="3024553" cy="475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US" sz="3000" kern="0" dirty="0">
                <a:latin typeface="Seoge UI"/>
              </a:rPr>
              <a:t>Sumit Gulwani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261" y="5954285"/>
            <a:ext cx="3233222" cy="11893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118095" y="182972"/>
            <a:ext cx="937997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900" dirty="0">
                <a:solidFill>
                  <a:schemeClr val="accent2"/>
                </a:solidFill>
                <a:latin typeface="Bookman Old Style" panose="02050604050505020204" pitchFamily="18" charset="0"/>
              </a:rPr>
              <a:t>Programming by Examples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2900" dirty="0">
                <a:solidFill>
                  <a:srgbClr val="3333FF"/>
                </a:solidFill>
                <a:latin typeface="Bookman Old Style" panose="02050604050505020204" pitchFamily="18" charset="0"/>
              </a:rPr>
              <a:t>Applications, Algorithms &amp; Ambiguity Resolution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23" y="1692885"/>
            <a:ext cx="3523343" cy="340912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 bwMode="auto">
          <a:xfrm>
            <a:off x="4006391" y="2961783"/>
            <a:ext cx="1087120" cy="358144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836" y="1674384"/>
            <a:ext cx="3557729" cy="357556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0136" y="5704759"/>
            <a:ext cx="3419237" cy="1079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500"/>
              </a:spcBef>
            </a:pPr>
            <a:r>
              <a:rPr lang="en-US" sz="3000" dirty="0">
                <a:solidFill>
                  <a:schemeClr val="accent2"/>
                </a:solidFill>
                <a:latin typeface="Seoge UI"/>
              </a:rPr>
              <a:t>Keynote at IJCAR</a:t>
            </a:r>
          </a:p>
          <a:p>
            <a:pPr algn="r">
              <a:spcBef>
                <a:spcPts val="500"/>
              </a:spcBef>
            </a:pPr>
            <a:r>
              <a:rPr lang="en-US" sz="3000" dirty="0">
                <a:solidFill>
                  <a:schemeClr val="accent2"/>
                </a:solidFill>
                <a:latin typeface="Seoge UI"/>
              </a:rPr>
              <a:t>June 2016</a:t>
            </a:r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3199" y="1070430"/>
            <a:ext cx="8454417" cy="4198257"/>
          </a:xfrm>
        </p:spPr>
        <p:txBody>
          <a:bodyPr/>
          <a:lstStyle/>
          <a:p>
            <a:r>
              <a:rPr lang="en-US" dirty="0">
                <a:latin typeface="Seoge UI"/>
              </a:rPr>
              <a:t>Balanced Expressiveness</a:t>
            </a:r>
          </a:p>
          <a:p>
            <a:pPr lvl="1"/>
            <a:r>
              <a:rPr lang="en-US" dirty="0">
                <a:latin typeface="Seoge UI"/>
              </a:rPr>
              <a:t>Expressive enough to cover wide range of tasks</a:t>
            </a:r>
          </a:p>
          <a:p>
            <a:pPr lvl="1"/>
            <a:r>
              <a:rPr lang="en-US" dirty="0">
                <a:latin typeface="Seoge UI"/>
              </a:rPr>
              <a:t>Restricted enough to enable efficient search</a:t>
            </a:r>
          </a:p>
          <a:p>
            <a:pPr lvl="2"/>
            <a:r>
              <a:rPr lang="en-US" dirty="0">
                <a:latin typeface="Seoge UI"/>
              </a:rPr>
              <a:t>Restricted set of operators </a:t>
            </a:r>
          </a:p>
          <a:p>
            <a:pPr lvl="3"/>
            <a:r>
              <a:rPr lang="en-US" dirty="0">
                <a:latin typeface="Seoge UI"/>
              </a:rPr>
              <a:t>those with small inverse sets</a:t>
            </a:r>
          </a:p>
          <a:p>
            <a:pPr lvl="2"/>
            <a:r>
              <a:rPr lang="en-US" dirty="0">
                <a:latin typeface="Seoge UI"/>
              </a:rPr>
              <a:t>Restricted syntactic composition of those operators </a:t>
            </a:r>
          </a:p>
          <a:p>
            <a:pPr marL="0" indent="0">
              <a:buNone/>
            </a:pPr>
            <a:endParaRPr lang="en-US" dirty="0">
              <a:latin typeface="Seoge UI"/>
            </a:endParaRPr>
          </a:p>
          <a:p>
            <a:r>
              <a:rPr lang="en-US" dirty="0">
                <a:latin typeface="Seoge UI"/>
              </a:rPr>
              <a:t>Natural computation patterns</a:t>
            </a:r>
          </a:p>
          <a:p>
            <a:pPr lvl="1"/>
            <a:r>
              <a:rPr lang="en-US" dirty="0">
                <a:latin typeface="Seoge UI"/>
              </a:rPr>
              <a:t>Increased user understanding/confidence</a:t>
            </a:r>
          </a:p>
          <a:p>
            <a:pPr lvl="1"/>
            <a:r>
              <a:rPr lang="en-US" dirty="0">
                <a:latin typeface="Seoge UI"/>
              </a:rPr>
              <a:t>Enables selection between programs, editing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Domain-specific Language (DSL)</a:t>
            </a:r>
          </a:p>
        </p:txBody>
      </p:sp>
    </p:spTree>
    <p:extLst>
      <p:ext uri="{BB962C8B-B14F-4D97-AF65-F5344CB8AC3E}">
        <p14:creationId xmlns:p14="http://schemas.microsoft.com/office/powerpoint/2010/main" val="26911608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Flash Fill DSL (String Transformations)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4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201930" y="1063288"/>
                <a:ext cx="8740141" cy="5794711"/>
              </a:xfrm>
            </p:spPr>
            <p:txBody>
              <a:bodyPr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𝑇𝑢𝑝𝑙𝑒</m:t>
                      </m:r>
                      <m:d>
                        <m:dPr>
                          <m:ctrlP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𝑆𝑡𝑟𝑖𝑛𝑔</m:t>
                          </m:r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𝑆𝑡𝑟𝑖𝑛𝑔</m:t>
                          </m:r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→ </m:t>
                      </m:r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𝑆𝑡𝑟𝑖𝑛𝑔</m:t>
                      </m:r>
                    </m:oMath>
                  </m:oMathPara>
                </a14:m>
                <a:endParaRPr lang="en-US" sz="1765" dirty="0">
                  <a:solidFill>
                    <a:srgbClr val="0070C0"/>
                  </a:solidFill>
                </a:endParaRPr>
              </a:p>
              <a:p>
                <a:endParaRPr lang="en-US" sz="515" dirty="0">
                  <a:solidFill>
                    <a:srgbClr val="0070C0"/>
                  </a:solidFill>
                </a:endParaRP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top-level expr </a:t>
                </a:r>
                <a:r>
                  <a:rPr lang="en-US" sz="2206" dirty="0"/>
                  <a:t>T := </a:t>
                </a:r>
                <a:r>
                  <a:rPr lang="en-US" sz="2206" dirty="0">
                    <a:solidFill>
                      <a:srgbClr val="008000"/>
                    </a:solidFill>
                  </a:rPr>
                  <a:t>if-then-else</a:t>
                </a:r>
                <a:r>
                  <a:rPr lang="en-US" sz="2206" dirty="0"/>
                  <a:t>(B,C,T)</a:t>
                </a:r>
              </a:p>
              <a:p>
                <a:r>
                  <a:rPr lang="en-US" sz="2206" dirty="0"/>
                  <a:t>                  |  C</a:t>
                </a:r>
              </a:p>
              <a:p>
                <a:endParaRPr lang="en-US" sz="588" dirty="0"/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condition-free expr </a:t>
                </a:r>
                <a:r>
                  <a:rPr lang="en-US" sz="2206" dirty="0"/>
                  <a:t>C :=</a:t>
                </a:r>
              </a:p>
              <a:p>
                <a:r>
                  <a:rPr lang="en-US" sz="2206" dirty="0"/>
                  <a:t>                       |  A</a:t>
                </a:r>
              </a:p>
              <a:p>
                <a:endParaRPr lang="en-US" sz="735" dirty="0"/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atomic expression </a:t>
                </a:r>
                <a:r>
                  <a:rPr lang="en-US" sz="2206" dirty="0"/>
                  <a:t>A :=</a:t>
                </a:r>
              </a:p>
              <a:p>
                <a:r>
                  <a:rPr lang="en-US" sz="2206" dirty="0"/>
                  <a:t>                     | </a:t>
                </a:r>
                <a:r>
                  <a:rPr lang="en-US" sz="2206" dirty="0" err="1">
                    <a:solidFill>
                      <a:srgbClr val="000000"/>
                    </a:solidFill>
                  </a:rPr>
                  <a:t>ConstantString</a:t>
                </a:r>
                <a:endParaRPr lang="en-US" sz="735" dirty="0">
                  <a:solidFill>
                    <a:srgbClr val="107C10"/>
                  </a:solidFill>
                </a:endParaRPr>
              </a:p>
              <a:p>
                <a:endParaRPr lang="en-US" sz="515" dirty="0">
                  <a:solidFill>
                    <a:srgbClr val="0070C0"/>
                  </a:solidFill>
                </a:endParaRP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input string </a:t>
                </a:r>
                <a:r>
                  <a:rPr lang="en-US" sz="2206" dirty="0"/>
                  <a:t>X := x</a:t>
                </a:r>
                <a:r>
                  <a:rPr lang="en-US" sz="2206" baseline="-25000" dirty="0"/>
                  <a:t>1</a:t>
                </a:r>
                <a:r>
                  <a:rPr lang="en-US" sz="2206" dirty="0"/>
                  <a:t> | x</a:t>
                </a:r>
                <a:r>
                  <a:rPr lang="en-US" sz="2206" baseline="-25000" dirty="0"/>
                  <a:t>2</a:t>
                </a:r>
                <a:r>
                  <a:rPr lang="en-US" sz="2206" dirty="0"/>
                  <a:t> | … </a:t>
                </a:r>
                <a:endParaRPr lang="en-US" sz="2206" dirty="0">
                  <a:solidFill>
                    <a:srgbClr val="0070C0"/>
                  </a:solidFill>
                </a:endParaRPr>
              </a:p>
              <a:p>
                <a:endParaRPr lang="en-US" sz="500" dirty="0">
                  <a:solidFill>
                    <a:srgbClr val="0070C0"/>
                  </a:solidFill>
                </a:endParaRP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position expression </a:t>
                </a:r>
                <a:r>
                  <a:rPr lang="en-US" sz="2206" dirty="0"/>
                  <a:t>P := K</a:t>
                </a: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                       </a:t>
                </a:r>
                <a:r>
                  <a:rPr lang="en-US" sz="2206" dirty="0">
                    <a:solidFill>
                      <a:schemeClr val="tx1"/>
                    </a:solidFill>
                  </a:rPr>
                  <a:t>|</a:t>
                </a:r>
                <a:r>
                  <a:rPr lang="en-US" sz="2206" dirty="0">
                    <a:solidFill>
                      <a:srgbClr val="0070C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008000"/>
                    </a:solidFill>
                  </a:rPr>
                  <a:t>Pos</a:t>
                </a:r>
                <a:r>
                  <a:rPr lang="en-US" sz="2000" dirty="0"/>
                  <a:t>(X, R</a:t>
                </a:r>
                <a:r>
                  <a:rPr lang="en-US" sz="2000" baseline="-25000" dirty="0"/>
                  <a:t>1</a:t>
                </a:r>
                <a:r>
                  <a:rPr lang="en-US" sz="2000" dirty="0"/>
                  <a:t>, R</a:t>
                </a:r>
                <a:r>
                  <a:rPr lang="en-US" sz="2000" baseline="-25000" dirty="0"/>
                  <a:t>2</a:t>
                </a:r>
                <a:r>
                  <a:rPr lang="en-US" sz="2000" dirty="0"/>
                  <a:t>, K)</a:t>
                </a:r>
                <a:endParaRPr lang="en-US" sz="2206" dirty="0">
                  <a:solidFill>
                    <a:srgbClr val="0070C0"/>
                  </a:solidFill>
                </a:endParaRPr>
              </a:p>
              <a:p>
                <a:endParaRPr lang="en-US" sz="2206" dirty="0">
                  <a:solidFill>
                    <a:srgbClr val="0070C0"/>
                  </a:solidFill>
                </a:endParaRPr>
              </a:p>
              <a:p>
                <a:endParaRPr lang="en-US" sz="700" dirty="0">
                  <a:solidFill>
                    <a:srgbClr val="0070C0"/>
                  </a:solidFill>
                </a:endParaRP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Boolean expression </a:t>
                </a:r>
                <a:r>
                  <a:rPr lang="en-US" sz="2206" dirty="0"/>
                  <a:t>B := …</a:t>
                </a:r>
              </a:p>
            </p:txBody>
          </p:sp>
        </mc:Choice>
        <mc:Fallback xmlns="">
          <p:sp>
            <p:nvSpPr>
              <p:cNvPr id="5" name="Tex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201930" y="1063288"/>
                <a:ext cx="8740141" cy="5794711"/>
              </a:xfrm>
              <a:blipFill>
                <a:blip r:embed="rId3"/>
                <a:stretch>
                  <a:fillRect l="-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028850" y="2522455"/>
            <a:ext cx="3417620" cy="43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6" dirty="0">
                <a:solidFill>
                  <a:srgbClr val="008000"/>
                </a:solidFill>
                <a:latin typeface="Consolas" panose="020B0609020204030204" pitchFamily="49" charset="0"/>
              </a:rPr>
              <a:t>Concatenate(A,C)</a:t>
            </a:r>
            <a:endParaRPr lang="en-US" sz="2206" dirty="0">
              <a:latin typeface="Consolas" panose="020B06090202040302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18900" y="3476377"/>
            <a:ext cx="2969407" cy="43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6" dirty="0" err="1">
                <a:solidFill>
                  <a:srgbClr val="107C10"/>
                </a:solidFill>
                <a:latin typeface="Consolas" panose="020B0609020204030204" pitchFamily="49" charset="0"/>
              </a:rPr>
              <a:t>SubStr</a:t>
            </a:r>
            <a:r>
              <a:rPr lang="en-US" sz="2206" dirty="0">
                <a:solidFill>
                  <a:srgbClr val="107C10"/>
                </a:solidFill>
                <a:latin typeface="Consolas" panose="020B0609020204030204" pitchFamily="49" charset="0"/>
              </a:rPr>
              <a:t>(X,P,P)</a:t>
            </a:r>
            <a:endParaRPr lang="en-US" sz="2206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42620" y="5564730"/>
            <a:ext cx="5018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/>
              <a:t>K</a:t>
            </a:r>
            <a:r>
              <a:rPr lang="en-US" baseline="30000" dirty="0"/>
              <a:t>th</a:t>
            </a:r>
            <a:r>
              <a:rPr lang="en-US" dirty="0"/>
              <a:t> position in X whose left/right   side matches with R</a:t>
            </a:r>
            <a:r>
              <a:rPr lang="en-US" baseline="-25000" dirty="0"/>
              <a:t>1</a:t>
            </a:r>
            <a:r>
              <a:rPr lang="en-US" dirty="0"/>
              <a:t>/R</a:t>
            </a:r>
            <a:r>
              <a:rPr lang="en-US" baseline="-25000" dirty="0"/>
              <a:t>2</a:t>
            </a:r>
            <a:r>
              <a:rPr lang="en-US" dirty="0"/>
              <a:t>.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367553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76199" y="863601"/>
                <a:ext cx="9758465" cy="576463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rgbClr val="C00000"/>
                    </a:solidFill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𝑆𝑡𝑟𝑖𝑛𝑔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𝐿𝑖𝑠𝑡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𝑆𝑡𝑟𝑖𝑛𝑔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sz="2200" dirty="0" err="1">
                    <a:solidFill>
                      <a:srgbClr val="0070C0"/>
                    </a:solidFill>
                    <a:latin typeface="Consolas" panose="020B0609020204030204" pitchFamily="49" charset="0"/>
                  </a:rPr>
                  <a:t>Seq</a:t>
                </a:r>
                <a:r>
                  <a:rPr lang="en-US" sz="2200" dirty="0">
                    <a:solidFill>
                      <a:srgbClr val="0070C0"/>
                    </a:solidFill>
                    <a:latin typeface="Consolas" panose="020B0609020204030204" pitchFamily="49" charset="0"/>
                  </a:rPr>
                  <a:t> expr </a:t>
                </a:r>
                <a:r>
                  <a:rPr lang="en-US" sz="2200" dirty="0">
                    <a:latin typeface="Consolas" panose="020B0609020204030204" pitchFamily="49" charset="0"/>
                  </a:rPr>
                  <a:t>E :=</a:t>
                </a:r>
                <a:r>
                  <a:rPr lang="en-US" sz="2200" dirty="0">
                    <a:solidFill>
                      <a:srgbClr val="008000"/>
                    </a:solidFill>
                    <a:latin typeface="Consolas" panose="020B0609020204030204" pitchFamily="49" charset="0"/>
                  </a:rPr>
                  <a:t> Map</a:t>
                </a:r>
                <a:r>
                  <a:rPr lang="en-US" sz="2200" dirty="0">
                    <a:latin typeface="Consolas" panose="020B0609020204030204" pitchFamily="49" charset="0"/>
                  </a:rPr>
                  <a:t>(N,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200" dirty="0">
                    <a:latin typeface="Consolas" panose="020B0609020204030204" pitchFamily="49" charset="0"/>
                  </a:rPr>
                  <a:t>z: S[z])</a:t>
                </a:r>
              </a:p>
              <a:p>
                <a:pPr marL="0" indent="0">
                  <a:buNone/>
                </a:pPr>
                <a:r>
                  <a:rPr lang="en-US" sz="2200" dirty="0">
                    <a:latin typeface="Consolas" panose="020B0609020204030204" pitchFamily="49" charset="0"/>
                  </a:rPr>
                  <a:t>	      | </a:t>
                </a:r>
                <a:r>
                  <a:rPr lang="en-US" sz="2200" dirty="0">
                    <a:solidFill>
                      <a:srgbClr val="008000"/>
                    </a:solidFill>
                    <a:latin typeface="Consolas" panose="020B0609020204030204" pitchFamily="49" charset="0"/>
                  </a:rPr>
                  <a:t>Merge</a:t>
                </a:r>
                <a:r>
                  <a:rPr lang="en-US" sz="2200" dirty="0">
                    <a:latin typeface="Consolas" panose="020B0609020204030204" pitchFamily="49" charset="0"/>
                  </a:rPr>
                  <a:t>(E</a:t>
                </a:r>
                <a:r>
                  <a:rPr lang="en-US" sz="2200" baseline="-25000" dirty="0">
                    <a:latin typeface="Consolas" panose="020B0609020204030204" pitchFamily="49" charset="0"/>
                  </a:rPr>
                  <a:t>1,</a:t>
                </a:r>
                <a:r>
                  <a:rPr lang="en-US" sz="2200" dirty="0">
                    <a:latin typeface="Consolas" panose="020B0609020204030204" pitchFamily="49" charset="0"/>
                  </a:rPr>
                  <a:t> E</a:t>
                </a:r>
                <a:r>
                  <a:rPr lang="en-US" sz="2200" baseline="-25000" dirty="0">
                    <a:latin typeface="Consolas" panose="020B0609020204030204" pitchFamily="49" charset="0"/>
                  </a:rPr>
                  <a:t>2</a:t>
                </a:r>
                <a:r>
                  <a:rPr lang="en-US" sz="2200" dirty="0">
                    <a:latin typeface="Consolas" panose="020B0609020204030204" pitchFamily="49" charset="0"/>
                  </a:rPr>
                  <a:t>)</a:t>
                </a:r>
              </a:p>
              <a:p>
                <a:pPr marL="0" indent="0">
                  <a:buNone/>
                </a:pPr>
                <a:endParaRPr lang="en-US" sz="500" dirty="0"/>
              </a:p>
              <a:p>
                <a:pPr marL="0" indent="0">
                  <a:buNone/>
                </a:pPr>
                <a:endParaRPr lang="en-US" sz="500" dirty="0"/>
              </a:p>
              <a:p>
                <a:pPr marL="0" indent="0">
                  <a:buNone/>
                </a:pPr>
                <a:r>
                  <a:rPr lang="en-US" sz="2200" dirty="0">
                    <a:solidFill>
                      <a:srgbClr val="0070C0"/>
                    </a:solidFill>
                    <a:latin typeface="Consolas" panose="020B0609020204030204" pitchFamily="49" charset="0"/>
                  </a:rPr>
                  <a:t>some lines </a:t>
                </a:r>
                <a:r>
                  <a:rPr lang="en-US" sz="2200" dirty="0">
                    <a:latin typeface="Consolas" panose="020B0609020204030204" pitchFamily="49" charset="0"/>
                  </a:rPr>
                  <a:t>N := </a:t>
                </a:r>
                <a:r>
                  <a:rPr lang="en-US" sz="2200" dirty="0" err="1">
                    <a:solidFill>
                      <a:srgbClr val="008000"/>
                    </a:solidFill>
                    <a:latin typeface="Consolas" panose="020B0609020204030204" pitchFamily="49" charset="0"/>
                  </a:rPr>
                  <a:t>FilterByPosition</a:t>
                </a:r>
                <a:r>
                  <a:rPr lang="en-US" sz="2200" dirty="0">
                    <a:latin typeface="Consolas" panose="020B0609020204030204" pitchFamily="49" charset="0"/>
                  </a:rPr>
                  <a:t>(L, </a:t>
                </a:r>
                <a:r>
                  <a:rPr lang="en-US" sz="2200" dirty="0" err="1">
                    <a:latin typeface="Consolas" panose="020B0609020204030204" pitchFamily="49" charset="0"/>
                  </a:rPr>
                  <a:t>init</a:t>
                </a:r>
                <a:r>
                  <a:rPr lang="en-US" sz="2200" dirty="0">
                    <a:latin typeface="Consolas" panose="020B0609020204030204" pitchFamily="49" charset="0"/>
                  </a:rPr>
                  <a:t>, </a:t>
                </a:r>
                <a:r>
                  <a:rPr lang="en-US" sz="2200" dirty="0" err="1">
                    <a:latin typeface="Consolas" panose="020B0609020204030204" pitchFamily="49" charset="0"/>
                  </a:rPr>
                  <a:t>iter</a:t>
                </a:r>
                <a:r>
                  <a:rPr lang="en-US" sz="2200" dirty="0">
                    <a:latin typeface="Consolas" panose="020B0609020204030204" pitchFamily="49" charset="0"/>
                  </a:rPr>
                  <a:t>)</a:t>
                </a:r>
              </a:p>
              <a:p>
                <a:pPr marL="0" indent="0">
                  <a:buNone/>
                </a:pPr>
                <a:r>
                  <a:rPr lang="en-US" sz="2200" dirty="0">
                    <a:latin typeface="Consolas" panose="020B0609020204030204" pitchFamily="49" charset="0"/>
                  </a:rPr>
                  <a:t>              | </a:t>
                </a:r>
                <a:r>
                  <a:rPr lang="en-US" sz="2200" dirty="0">
                    <a:solidFill>
                      <a:srgbClr val="008000"/>
                    </a:solidFill>
                    <a:latin typeface="Consolas" panose="020B0609020204030204" pitchFamily="49" charset="0"/>
                  </a:rPr>
                  <a:t>Filter</a:t>
                </a:r>
                <a:r>
                  <a:rPr lang="en-US" sz="2200" dirty="0">
                    <a:latin typeface="Consolas" panose="020B0609020204030204" pitchFamily="49" charset="0"/>
                  </a:rPr>
                  <a:t>(L,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200" dirty="0">
                    <a:latin typeface="Consolas" panose="020B0609020204030204" pitchFamily="49" charset="0"/>
                  </a:rPr>
                  <a:t>z: F) </a:t>
                </a:r>
              </a:p>
              <a:p>
                <a:pPr marL="0" indent="0">
                  <a:buNone/>
                </a:pPr>
                <a:r>
                  <a:rPr lang="en-US" sz="2200" dirty="0">
                    <a:latin typeface="Consolas" panose="020B0609020204030204" pitchFamily="49" charset="0"/>
                  </a:rPr>
                  <a:t> </a:t>
                </a:r>
                <a:endParaRPr lang="en-US" sz="500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sz="1000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sz="2200" dirty="0">
                    <a:solidFill>
                      <a:srgbClr val="0070C0"/>
                    </a:solidFill>
                    <a:latin typeface="Consolas" panose="020B0609020204030204" pitchFamily="49" charset="0"/>
                  </a:rPr>
                  <a:t>line filter function </a:t>
                </a:r>
                <a:r>
                  <a:rPr lang="en-US" sz="2200" dirty="0">
                    <a:latin typeface="Consolas" panose="020B0609020204030204" pitchFamily="49" charset="0"/>
                  </a:rPr>
                  <a:t>F    := </a:t>
                </a:r>
                <a:r>
                  <a:rPr lang="en-US" sz="2200" dirty="0">
                    <a:solidFill>
                      <a:srgbClr val="008000"/>
                    </a:solidFill>
                    <a:latin typeface="Consolas" panose="020B0609020204030204" pitchFamily="49" charset="0"/>
                  </a:rPr>
                  <a:t>Contains</a:t>
                </a:r>
                <a:r>
                  <a:rPr lang="en-US" sz="2200" dirty="0">
                    <a:latin typeface="Consolas" panose="020B0609020204030204" pitchFamily="49" charset="0"/>
                  </a:rPr>
                  <a:t>(</a:t>
                </a:r>
                <a:r>
                  <a:rPr lang="en-US" sz="2200" dirty="0" err="1">
                    <a:latin typeface="Consolas" panose="020B0609020204030204" pitchFamily="49" charset="0"/>
                  </a:rPr>
                  <a:t>z,r,K</a:t>
                </a:r>
                <a:r>
                  <a:rPr lang="en-US" sz="2200" dirty="0">
                    <a:latin typeface="Consolas" panose="020B0609020204030204" pitchFamily="49" charset="0"/>
                  </a:rPr>
                  <a:t>)</a:t>
                </a:r>
              </a:p>
              <a:p>
                <a:pPr marL="0" indent="0">
                  <a:buNone/>
                </a:pPr>
                <a:r>
                  <a:rPr lang="en-US" sz="2200" dirty="0">
                    <a:latin typeface="Consolas" panose="020B0609020204030204" pitchFamily="49" charset="0"/>
                  </a:rPr>
                  <a:t>                           | </a:t>
                </a:r>
                <a:r>
                  <a:rPr lang="en-US" sz="2200" dirty="0" err="1">
                    <a:solidFill>
                      <a:srgbClr val="008000"/>
                    </a:solidFill>
                    <a:latin typeface="Consolas" panose="020B0609020204030204" pitchFamily="49" charset="0"/>
                  </a:rPr>
                  <a:t>startsWith</a:t>
                </a:r>
                <a:r>
                  <a:rPr lang="en-US" sz="2200" dirty="0">
                    <a:latin typeface="Consolas" panose="020B0609020204030204" pitchFamily="49" charset="0"/>
                  </a:rPr>
                  <a:t>(</a:t>
                </a:r>
                <a:r>
                  <a:rPr lang="en-US" sz="2200" dirty="0" err="1">
                    <a:latin typeface="Consolas" panose="020B0609020204030204" pitchFamily="49" charset="0"/>
                  </a:rPr>
                  <a:t>z,r</a:t>
                </a:r>
                <a:r>
                  <a:rPr lang="en-US" sz="2200" dirty="0">
                    <a:latin typeface="Consolas" panose="020B0609020204030204" pitchFamily="49" charset="0"/>
                  </a:rPr>
                  <a:t>)</a:t>
                </a:r>
              </a:p>
              <a:p>
                <a:pPr marL="0" indent="0">
                  <a:buNone/>
                </a:pPr>
                <a:endParaRPr lang="en-US" sz="1000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sz="2200" dirty="0">
                    <a:solidFill>
                      <a:srgbClr val="0070C0"/>
                    </a:solidFill>
                    <a:latin typeface="Consolas" panose="020B0609020204030204" pitchFamily="49" charset="0"/>
                  </a:rPr>
                  <a:t>all lines </a:t>
                </a:r>
                <a:r>
                  <a:rPr lang="en-US" sz="2200" dirty="0">
                    <a:latin typeface="Consolas" panose="020B0609020204030204" pitchFamily="49" charset="0"/>
                  </a:rPr>
                  <a:t>L := </a:t>
                </a:r>
                <a:r>
                  <a:rPr lang="en-US" sz="2200" dirty="0">
                    <a:solidFill>
                      <a:srgbClr val="008000"/>
                    </a:solidFill>
                    <a:latin typeface="Consolas" panose="020B0609020204030204" pitchFamily="49" charset="0"/>
                  </a:rPr>
                  <a:t>Split</a:t>
                </a:r>
                <a:r>
                  <a:rPr lang="en-US" sz="2200" dirty="0">
                    <a:latin typeface="Consolas" panose="020B0609020204030204" pitchFamily="49" charset="0"/>
                  </a:rPr>
                  <a:t>(d</a:t>
                </a:r>
                <a:r>
                  <a:rPr lang="en-US" sz="2200" dirty="0">
                    <a:latin typeface="+mj-lt"/>
                  </a:rPr>
                  <a:t>,”</a:t>
                </a:r>
                <a:r>
                  <a:rPr lang="en-US" sz="2200" dirty="0">
                    <a:latin typeface="Consolas" panose="020B0609020204030204" pitchFamily="49" charset="0"/>
                  </a:rPr>
                  <a:t>\n</a:t>
                </a:r>
                <a:r>
                  <a:rPr lang="en-US" sz="2200" dirty="0">
                    <a:latin typeface="+mj-lt"/>
                  </a:rPr>
                  <a:t>”</a:t>
                </a:r>
                <a:r>
                  <a:rPr lang="en-US" sz="2200" dirty="0">
                    <a:latin typeface="Consolas" panose="020B0609020204030204" pitchFamily="49" charset="0"/>
                  </a:rPr>
                  <a:t>)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99" y="863601"/>
                <a:ext cx="9758465" cy="5764634"/>
              </a:xfrm>
              <a:blipFill>
                <a:blip r:embed="rId2"/>
                <a:stretch>
                  <a:fillRect l="-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Seoge UI"/>
              </a:rPr>
              <a:t>FlashExtract</a:t>
            </a:r>
            <a:r>
              <a:rPr lang="en-US" dirty="0">
                <a:latin typeface="Seoge UI"/>
              </a:rPr>
              <a:t> DSL (Sequence Extraction)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199" y="5271682"/>
            <a:ext cx="35911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kern="0" dirty="0" err="1">
                <a:solidFill>
                  <a:srgbClr val="0070C0"/>
                </a:solidFill>
                <a:latin typeface="Consolas" panose="020B0609020204030204" pitchFamily="49" charset="0"/>
              </a:rPr>
              <a:t>substr</a:t>
            </a:r>
            <a:r>
              <a:rPr lang="en-US" sz="2200" kern="0" dirty="0">
                <a:solidFill>
                  <a:srgbClr val="0070C0"/>
                </a:solidFill>
                <a:latin typeface="Consolas" panose="020B0609020204030204" pitchFamily="49" charset="0"/>
              </a:rPr>
              <a:t> expr </a:t>
            </a:r>
            <a:r>
              <a:rPr lang="en-US" sz="2200" kern="0" dirty="0">
                <a:latin typeface="Consolas" panose="020B0609020204030204" pitchFamily="49" charset="0"/>
              </a:rPr>
              <a:t>S[z] :=</a:t>
            </a:r>
            <a:endParaRPr lang="en-US" sz="2200" dirty="0">
              <a:latin typeface="Consolas" panose="020B0609020204030204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53142" y="3128759"/>
                <a:ext cx="53927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>
                    <a:latin typeface="Consolas" panose="020B0609020204030204" pitchFamily="49" charset="0"/>
                  </a:rPr>
                  <a:t>|</a:t>
                </a:r>
                <a:r>
                  <a:rPr lang="en-US" sz="2400" dirty="0"/>
                  <a:t> </a:t>
                </a:r>
                <a:r>
                  <a:rPr lang="en-US" sz="2200" dirty="0">
                    <a:solidFill>
                      <a:srgbClr val="008000"/>
                    </a:solidFill>
                    <a:latin typeface="Consolas" panose="020B0609020204030204" pitchFamily="49" charset="0"/>
                  </a:rPr>
                  <a:t>Filter</a:t>
                </a:r>
                <a:r>
                  <a:rPr lang="en-US" sz="2200" dirty="0">
                    <a:latin typeface="Consolas" panose="020B0609020204030204" pitchFamily="49" charset="0"/>
                  </a:rPr>
                  <a:t>(L,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𝜆</m:t>
                    </m:r>
                    <m:r>
                      <m:rPr>
                        <m:sty m:val="p"/>
                      </m:rPr>
                      <a:rPr lang="en-US" sz="2200" b="0" i="0" dirty="0" smtClean="0">
                        <a:latin typeface="Cambria Math" panose="02040503050406030204" pitchFamily="18" charset="0"/>
                      </a:rPr>
                      <m:t>y</m:t>
                    </m:r>
                  </m:oMath>
                </a14:m>
                <a:r>
                  <a:rPr lang="en-US" sz="2200" dirty="0">
                    <a:latin typeface="Consolas" panose="020B0609020204030204" pitchFamily="49" charset="0"/>
                  </a:rPr>
                  <a:t>: F[</a:t>
                </a:r>
                <a:r>
                  <a:rPr lang="en-US" sz="2200" dirty="0" err="1">
                    <a:solidFill>
                      <a:srgbClr val="008000"/>
                    </a:solidFill>
                    <a:latin typeface="Consolas" panose="020B0609020204030204" pitchFamily="49" charset="0"/>
                  </a:rPr>
                  <a:t>prevLine</a:t>
                </a:r>
                <a:r>
                  <a:rPr lang="en-US" sz="2200" dirty="0">
                    <a:latin typeface="Consolas" panose="020B0609020204030204" pitchFamily="49" charset="0"/>
                  </a:rPr>
                  <a:t>(y)])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3142" y="3128759"/>
                <a:ext cx="5392798" cy="461665"/>
              </a:xfrm>
              <a:prstGeom prst="rect">
                <a:avLst/>
              </a:prstGeom>
              <a:blipFill>
                <a:blip r:embed="rId3"/>
                <a:stretch>
                  <a:fillRect l="-1471" t="-3947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458775" y="3693291"/>
            <a:ext cx="787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Consolas" panose="020B0609020204030204" pitchFamily="49" charset="0"/>
              </a:rPr>
              <a:t>[z]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87121" y="2688144"/>
            <a:ext cx="95920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Consolas" panose="020B0609020204030204" pitchFamily="49" charset="0"/>
              </a:rPr>
              <a:t>[z])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604862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q"/>
              </a:rPr>
              <a:t>“</a:t>
            </a:r>
            <a:r>
              <a:rPr lang="en-US" i="1" dirty="0" err="1">
                <a:solidFill>
                  <a:srgbClr val="C00000"/>
                </a:solidFill>
                <a:latin typeface="Seq"/>
              </a:rPr>
              <a:t>FlashExtract</a:t>
            </a:r>
            <a:r>
              <a:rPr lang="en-US" i="1" dirty="0">
                <a:solidFill>
                  <a:srgbClr val="C00000"/>
                </a:solidFill>
                <a:latin typeface="Seq"/>
              </a:rPr>
              <a:t>: A Framework for data extraction by examples”;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q"/>
              </a:rPr>
              <a:t>PLDI 2014</a:t>
            </a:r>
            <a:r>
              <a:rPr lang="en-US" i="1" dirty="0">
                <a:solidFill>
                  <a:srgbClr val="C00000"/>
                </a:solidFill>
                <a:latin typeface="Seq"/>
              </a:rPr>
              <a:t>; </a:t>
            </a:r>
            <a:r>
              <a:rPr lang="en-US" dirty="0">
                <a:solidFill>
                  <a:srgbClr val="C00000"/>
                </a:solidFill>
                <a:latin typeface="Seq"/>
              </a:rPr>
              <a:t>Vu Le,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36086307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8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415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45482" y="2643487"/>
            <a:ext cx="2064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Example-based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59022" y="2704055"/>
            <a:ext cx="2355421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endParaRPr lang="en-US" sz="1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  <a:p>
            <a:pPr>
              <a:spcBef>
                <a:spcPts val="0"/>
              </a:spcBef>
            </a:pPr>
            <a:endParaRPr lang="en-US" sz="10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738086" y="3090224"/>
            <a:ext cx="552426" cy="91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5093507" y="3096470"/>
            <a:ext cx="365515" cy="29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236328" y="4715848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4665925" y="4104192"/>
            <a:ext cx="0" cy="6194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434298" y="3396306"/>
            <a:ext cx="1524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Synthesizer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300903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6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12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57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19268" y="1016000"/>
                <a:ext cx="8971721" cy="54356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Goal:</a:t>
                </a:r>
                <a:r>
                  <a:rPr lang="en-US" b="1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dirty="0"/>
                  <a:t>Set of expr of kind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that satisfies spec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                                        [denoted</a:t>
                </a:r>
                <a:r>
                  <a:rPr lang="en-US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]</a:t>
                </a:r>
                <a:endParaRPr lang="en-US" sz="1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: DSL (top-level) expression 				          </a:t>
                </a:r>
              </a:p>
              <a:p>
                <a:pPr marL="0" indent="0">
                  <a:buNone/>
                </a:pPr>
                <a:endParaRPr lang="en-US" sz="1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/>
                  <a:t> Conjunction of (input state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, </m:t>
                    </m:r>
                  </m:oMath>
                </a14:m>
                <a:r>
                  <a:rPr lang="en-US" dirty="0"/>
                  <a:t>output value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) </a:t>
                </a:r>
              </a:p>
              <a:p>
                <a:pPr marL="0" indent="0">
                  <a:buNone/>
                </a:pPr>
                <a:r>
                  <a:rPr lang="en-US" dirty="0"/>
                  <a:t>    [denoted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⇝</m:t>
                    </m:r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]</a:t>
                </a: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endParaRPr lang="en-US" sz="500" b="1" dirty="0"/>
              </a:p>
              <a:p>
                <a:pPr marL="0" indent="0">
                  <a:buNone/>
                </a:pPr>
                <a:r>
                  <a:rPr lang="en-US" b="1" dirty="0"/>
                  <a:t>Methodology: </a:t>
                </a:r>
                <a:r>
                  <a:rPr lang="en-US" dirty="0"/>
                  <a:t>Based on </a:t>
                </a:r>
                <a:r>
                  <a:rPr lang="en-US" dirty="0">
                    <a:solidFill>
                      <a:schemeClr val="accent6"/>
                    </a:solidFill>
                  </a:rPr>
                  <a:t>divide-and-conquer </a:t>
                </a:r>
                <a:r>
                  <a:rPr lang="en-US" dirty="0"/>
                  <a:t>style problem decomposition.</a:t>
                </a:r>
                <a:endParaRPr lang="en-US" dirty="0">
                  <a:solidFill>
                    <a:schemeClr val="accent6"/>
                  </a:solidFill>
                </a:endParaRPr>
              </a:p>
              <a:p>
                <a:pPr marL="0" indent="0">
                  <a:buNone/>
                </a:pPr>
                <a:endParaRPr lang="en-US" sz="600" dirty="0"/>
              </a:p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</m:oMath>
                </a14:m>
                <a:r>
                  <a:rPr lang="en-US" dirty="0"/>
                  <a:t> is reduced to </a:t>
                </a:r>
                <a:r>
                  <a:rPr lang="en-US" dirty="0">
                    <a:solidFill>
                      <a:srgbClr val="009900"/>
                    </a:solidFill>
                  </a:rPr>
                  <a:t>simpler problems </a:t>
                </a:r>
                <a:r>
                  <a:rPr lang="en-US" dirty="0"/>
                  <a:t>(over sub-expressions of e or sub-constraints of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).</a:t>
                </a:r>
              </a:p>
              <a:p>
                <a:r>
                  <a:rPr lang="en-US" dirty="0"/>
                  <a:t>Top-down (as opposed to bottom-up enumerative search).</a:t>
                </a:r>
              </a:p>
              <a:p>
                <a:pPr marL="0" indent="0" algn="ctr">
                  <a:buNone/>
                </a:pPr>
                <a:endParaRPr lang="en-US" dirty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9268" y="1016000"/>
                <a:ext cx="8971721" cy="5435600"/>
              </a:xfrm>
              <a:blipFill>
                <a:blip r:embed="rId2"/>
                <a:stretch>
                  <a:fillRect l="-1428" t="-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Search Methodology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790" y="6110809"/>
            <a:ext cx="7485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“</a:t>
            </a:r>
            <a:r>
              <a:rPr lang="en-US" i="1" dirty="0" err="1">
                <a:solidFill>
                  <a:srgbClr val="C00000"/>
                </a:solidFill>
              </a:rPr>
              <a:t>FlashMeta</a:t>
            </a:r>
            <a:r>
              <a:rPr lang="en-US" i="1" dirty="0">
                <a:solidFill>
                  <a:srgbClr val="C00000"/>
                </a:solidFill>
              </a:rPr>
              <a:t>: A Framework for Inductive Program Synthesis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”;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[OOPSLA 2015] Alex Polozov,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260297022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994787" y="4461923"/>
                <a:ext cx="6780620" cy="1199576"/>
              </a:xfrm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latin typeface="Seoge UI"/>
                  </a:rPr>
                  <a:t>Let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latin typeface="Seoge UI"/>
                  </a:rPr>
                  <a:t>be a non-terminal defined as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≔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|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b="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100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b="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4787" y="4461923"/>
                <a:ext cx="6780620" cy="1199576"/>
              </a:xfrm>
              <a:blipFill>
                <a:blip r:embed="rId3"/>
                <a:stretch>
                  <a:fillRect l="-1257" t="-351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Problem Reduction Rules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74325" y="1637040"/>
                <a:ext cx="416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325" y="1637040"/>
                <a:ext cx="4165600" cy="461665"/>
              </a:xfrm>
              <a:prstGeom prst="rect">
                <a:avLst/>
              </a:prstGeom>
              <a:blipFill>
                <a:blip r:embed="rId4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55699" y="5008674"/>
                <a:ext cx="395318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𝑈𝑛𝑖𝑜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5699" y="5008674"/>
                <a:ext cx="3953181" cy="461665"/>
              </a:xfrm>
              <a:prstGeom prst="rect">
                <a:avLst/>
              </a:prstGeom>
              <a:blipFill>
                <a:blip r:embed="rId5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068845" y="3110995"/>
                <a:ext cx="289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𝐹𝑖𝑙𝑡𝑒𝑟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845" y="3110995"/>
                <a:ext cx="2895600" cy="461665"/>
              </a:xfrm>
              <a:prstGeom prst="rect">
                <a:avLst/>
              </a:prstGeom>
              <a:blipFill>
                <a:blip r:embed="rId6"/>
                <a:stretch>
                  <a:fillRect r="-211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1"/>
              <p:cNvSpPr txBox="1">
                <a:spLocks/>
              </p:cNvSpPr>
              <p:nvPr/>
            </p:nvSpPr>
            <p:spPr bwMode="auto">
              <a:xfrm>
                <a:off x="1231700" y="1626151"/>
                <a:ext cx="6408225" cy="5933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kern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</p:txBody>
          </p:sp>
        </mc:Choice>
        <mc:Fallback xmlns="">
          <p:sp>
            <p:nvSpPr>
              <p:cNvPr id="10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31700" y="1626151"/>
                <a:ext cx="6408225" cy="593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1"/>
              <p:cNvSpPr txBox="1">
                <a:spLocks/>
              </p:cNvSpPr>
              <p:nvPr/>
            </p:nvSpPr>
            <p:spPr bwMode="auto">
              <a:xfrm>
                <a:off x="1793602" y="3101494"/>
                <a:ext cx="5170844" cy="5933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kern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</p:txBody>
          </p:sp>
        </mc:Choice>
        <mc:Fallback xmlns="">
          <p:sp>
            <p:nvSpPr>
              <p:cNvPr id="11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3602" y="3101494"/>
                <a:ext cx="5170844" cy="593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697686" y="2650965"/>
            <a:ext cx="3553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oge UI"/>
              </a:rPr>
              <a:t>An alternative strategy: </a:t>
            </a:r>
          </a:p>
        </p:txBody>
      </p:sp>
    </p:spTree>
    <p:extLst>
      <p:ext uri="{BB962C8B-B14F-4D97-AF65-F5344CB8AC3E}">
        <p14:creationId xmlns:p14="http://schemas.microsoft.com/office/powerpoint/2010/main" val="11337060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7" grpId="0"/>
      <p:bldP spid="8" grpId="0"/>
      <p:bldP spid="9" grpId="0"/>
      <p:bldP spid="11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949960"/>
                <a:ext cx="9144000" cy="153059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u="sng" dirty="0">
                    <a:latin typeface="Seoge UI"/>
                  </a:rPr>
                  <a:t>Inverse Set</a:t>
                </a:r>
                <a:r>
                  <a:rPr lang="en-US" dirty="0">
                    <a:latin typeface="Seoge UI"/>
                  </a:rPr>
                  <a:t>:  Let F be an n-</a:t>
                </a:r>
                <a:r>
                  <a:rPr lang="en-US" dirty="0" err="1">
                    <a:latin typeface="Seoge UI"/>
                  </a:rPr>
                  <a:t>ary</a:t>
                </a:r>
                <a:r>
                  <a:rPr lang="en-US" dirty="0">
                    <a:latin typeface="Seoge UI"/>
                  </a:rPr>
                  <a:t> operator.</a:t>
                </a:r>
              </a:p>
              <a:p>
                <a:pPr marL="0" indent="0">
                  <a:buNone/>
                </a:pPr>
                <a:endParaRPr lang="en-US" sz="500" dirty="0">
                  <a:latin typeface="Seoge UI"/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|"/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,…,</m:t>
                              </m:r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49960"/>
                <a:ext cx="9144000" cy="1530593"/>
              </a:xfrm>
              <a:blipFill>
                <a:blip r:embed="rId3"/>
                <a:stretch>
                  <a:fillRect l="-1000" t="-2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Problem Reduction Rules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44057" y="1949501"/>
                <a:ext cx="8201109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</m:t>
                      </m:r>
                      <m:sSup>
                        <m:sSup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57" y="1949501"/>
                <a:ext cx="8201109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8368" y="4770039"/>
                <a:ext cx="7409357" cy="19389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⊨(</m:t>
                      </m:r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⇝</m:t>
                      </m:r>
                      <m:r>
                        <m:rPr>
                          <m:nor/>
                        </m:rPr>
                        <a:rPr 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")]</m:t>
                      </m:r>
                      <m:r>
                        <a:rPr 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m:rPr>
                          <m:sty m:val="p"/>
                        </m:rP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Union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({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𝐶𝑜𝑛𝑐𝑎𝑡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"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Abc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"</m:t>
                            </m:r>
                          </m:e>
                        </m:d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40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a:rPr lang="en-US" sz="2400" i="1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</m:d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, </a:t>
                </a: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Ab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𝑏𝑐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ϵ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𝐴𝑏𝑐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8" y="4770039"/>
                <a:ext cx="7409357" cy="1938992"/>
              </a:xfrm>
              <a:prstGeom prst="rect">
                <a:avLst/>
              </a:prstGeom>
              <a:blipFill>
                <a:blip r:embed="rId5"/>
                <a:stretch>
                  <a:fillRect l="-741" b="-313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932314" y="1949501"/>
                <a:ext cx="5999058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",</m:t>
                          </m:r>
                          <m:r>
                            <m:rPr>
                              <m:sty m:val="p"/>
                            </m:r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ϵ</m:t>
                          </m:r>
                        </m:e>
                      </m:d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("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𝐴𝑏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</m:t>
                      </m:r>
                      <m:r>
                        <m:rPr>
                          <m:sty m:val="p"/>
                        </m:rP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ϵ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")}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2314" y="1949501"/>
                <a:ext cx="5999058" cy="446276"/>
              </a:xfrm>
              <a:prstGeom prst="rect">
                <a:avLst/>
              </a:prstGeom>
              <a:blipFill>
                <a:blip r:embed="rId6"/>
                <a:stretch>
                  <a:fillRect b="-205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1"/>
              <p:cNvSpPr txBox="1">
                <a:spLocks/>
              </p:cNvSpPr>
              <p:nvPr/>
            </p:nvSpPr>
            <p:spPr bwMode="auto">
              <a:xfrm>
                <a:off x="58368" y="2854101"/>
                <a:ext cx="9028652" cy="96887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i="1" kern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ker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 kern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…,</m:t>
                                  </m:r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⇝</m:t>
                          </m:r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i="1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r>
                  <a:rPr lang="en-US" kern="0" dirty="0"/>
                  <a:t> </a:t>
                </a:r>
                <a14:m>
                  <m:oMath xmlns:m="http://schemas.openxmlformats.org/officeDocument/2006/math">
                    <m:r>
                      <a:rPr lang="en-US" sz="2250" kern="0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sz="2250" i="1" kern="0">
                        <a:latin typeface="Cambria Math" panose="02040503050406030204" pitchFamily="18" charset="0"/>
                      </a:rPr>
                      <m:t>𝑈𝑛𝑖𝑜𝑛</m:t>
                    </m:r>
                    <m:r>
                      <a:rPr lang="en-US" sz="2250" i="1" kern="0">
                        <a:latin typeface="Cambria Math" panose="02040503050406030204" pitchFamily="18" charset="0"/>
                      </a:rPr>
                      <m:t>({</m:t>
                    </m:r>
                    <m:r>
                      <m:rPr>
                        <m:sty m:val="p"/>
                      </m:rPr>
                      <a:rPr lang="en-US" sz="2250" kern="0" smtClean="0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sz="2250" i="1" kern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250" i="1" kern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50" i="1" ker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2250" ker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e</m:t>
                                </m:r>
                              </m:e>
                              <m:sub>
                                <m:r>
                                  <a:rPr lang="en-US" sz="2250" ker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250" i="1" ker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⊨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sSub>
                              <m:sSubPr>
                                <m:ctrlP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50" i="1" kern="0" dirty="0" smtClean="0">
                            <a:latin typeface="Cambria Math" panose="02040503050406030204" pitchFamily="18" charset="0"/>
                          </a:rPr>
                          <m:t> …,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50" i="1" kern="0" dirty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sz="2250" i="1" kern="0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⊨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sSub>
                              <m:sSubPr>
                                <m:ctrlP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sz="2250" i="1" kern="0" dirty="0">
                        <a:latin typeface="Cambria Math" panose="02040503050406030204" pitchFamily="18" charset="0"/>
                      </a:rPr>
                      <m:t> | </m:t>
                    </m:r>
                    <m:d>
                      <m:dPr>
                        <m:ctrlPr>
                          <a:rPr lang="en-US" sz="2250" i="1" kern="0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50" i="1" kern="0" dirty="0" err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50" i="1" kern="0" dirty="0" err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50" i="1" kern="0" dirty="0" smtClean="0">
                            <a:latin typeface="Cambria Math" panose="02040503050406030204" pitchFamily="18" charset="0"/>
                          </a:rPr>
                          <m:t>…,</m:t>
                        </m:r>
                        <m:sSub>
                          <m:sSubPr>
                            <m:ctrlP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250" i="1" kern="0" dirty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250" i="1" kern="0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2250" i="1" kern="0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250" i="1" kern="0" dirty="0">
                        <a:latin typeface="Cambria Math" panose="02040503050406030204" pitchFamily="18" charset="0"/>
                      </a:rPr>
                      <m:t> }</m:t>
                    </m:r>
                  </m:oMath>
                </a14:m>
                <a:endParaRPr lang="en-US" sz="2250" kern="0" dirty="0"/>
              </a:p>
              <a:p>
                <a:pPr marL="0" indent="0">
                  <a:buNone/>
                </a:pPr>
                <a:endParaRPr lang="en-US" sz="5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…,</m:t>
                        </m:r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i="0" dirty="0">
                    <a:latin typeface="Seoge UI"/>
                  </a:rPr>
                  <a:t>denotes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{"/>
                        <m:endChr m:val="|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…,</m:t>
                                </m:r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</p:txBody>
          </p:sp>
        </mc:Choice>
        <mc:Fallback xmlns="">
          <p:sp>
            <p:nvSpPr>
              <p:cNvPr id="8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368" y="2854101"/>
                <a:ext cx="9028652" cy="968876"/>
              </a:xfrm>
              <a:prstGeom prst="rect">
                <a:avLst/>
              </a:prstGeom>
              <a:blipFill>
                <a:blip r:embed="rId7"/>
                <a:stretch>
                  <a:fillRect l="-135" b="-60248"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69995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949960"/>
                <a:ext cx="9144000" cy="153059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u="sng" dirty="0">
                    <a:latin typeface="Seoge UI"/>
                  </a:rPr>
                  <a:t>Inverse Set</a:t>
                </a:r>
                <a:r>
                  <a:rPr lang="en-US" dirty="0">
                    <a:latin typeface="Seoge UI"/>
                  </a:rPr>
                  <a:t>:  Let F be an n-</a:t>
                </a:r>
                <a:r>
                  <a:rPr lang="en-US" dirty="0" err="1">
                    <a:latin typeface="Seoge UI"/>
                  </a:rPr>
                  <a:t>ary</a:t>
                </a:r>
                <a:r>
                  <a:rPr lang="en-US" dirty="0">
                    <a:latin typeface="Seoge UI"/>
                  </a:rPr>
                  <a:t> operator.</a:t>
                </a:r>
              </a:p>
              <a:p>
                <a:pPr marL="0" indent="0">
                  <a:buNone/>
                </a:pPr>
                <a:endParaRPr lang="en-US" sz="500" dirty="0">
                  <a:latin typeface="Seoge UI"/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|"/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,…,</m:t>
                              </m:r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49960"/>
                <a:ext cx="9144000" cy="1530593"/>
              </a:xfrm>
              <a:blipFill>
                <a:blip r:embed="rId3"/>
                <a:stretch>
                  <a:fillRect l="-1000" t="-2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Problem Reduction Rules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44057" y="1949501"/>
                <a:ext cx="8201109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</m:t>
                      </m:r>
                      <m:sSup>
                        <m:sSup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57" y="1949501"/>
                <a:ext cx="8201109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932314" y="1949501"/>
                <a:ext cx="5999058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",</m:t>
                          </m:r>
                          <m:r>
                            <m:rPr>
                              <m:sty m:val="p"/>
                            </m:r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ϵ</m:t>
                          </m:r>
                        </m:e>
                      </m:d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("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𝐴𝑏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</m:t>
                      </m:r>
                      <m:r>
                        <m:rPr>
                          <m:sty m:val="p"/>
                        </m:rP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ϵ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")}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2314" y="1949501"/>
                <a:ext cx="5999058" cy="446276"/>
              </a:xfrm>
              <a:prstGeom prst="rect">
                <a:avLst/>
              </a:prstGeom>
              <a:blipFill>
                <a:blip r:embed="rId6"/>
                <a:stretch>
                  <a:fillRect b="-205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82518" y="2959141"/>
                <a:ext cx="6219838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𝐼𝑓𝑇h𝑒𝑛𝐸𝑙𝑠</m:t>
                      </m:r>
                      <m:sSup>
                        <m:sSup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518" y="2959141"/>
                <a:ext cx="6219838" cy="446276"/>
              </a:xfrm>
              <a:prstGeom prst="rect">
                <a:avLst/>
              </a:prstGeom>
              <a:blipFill>
                <a:blip r:embed="rId7"/>
                <a:stretch>
                  <a:fillRect b="-1756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061826" y="2948207"/>
                <a:ext cx="3640530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{</m:t>
                      </m:r>
                      <m:d>
                        <m:d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𝑡𝑟𝑢𝑒</m:t>
                          </m:r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 ⊤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𝑓𝑎𝑙𝑠𝑒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⊤, 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1826" y="2948207"/>
                <a:ext cx="3640530" cy="446276"/>
              </a:xfrm>
              <a:prstGeom prst="rect">
                <a:avLst/>
              </a:prstGeom>
              <a:blipFill>
                <a:blip r:embed="rId8"/>
                <a:stretch>
                  <a:fillRect b="-205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628434" y="4008119"/>
                <a:ext cx="6323163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𝑆𝑢𝑏𝑆𝑡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 … 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434" y="4008119"/>
                <a:ext cx="6323163" cy="461665"/>
              </a:xfrm>
              <a:prstGeom prst="rect">
                <a:avLst/>
              </a:prstGeom>
              <a:blipFill>
                <a:blip r:embed="rId9"/>
                <a:stretch>
                  <a:fillRect l="-2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26239" y="4006129"/>
                <a:ext cx="6323163" cy="46166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𝑆𝑢𝑏𝑆𝑡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endChr m:val="|"/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"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cd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")=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239" y="4006129"/>
                <a:ext cx="6323163" cy="461665"/>
              </a:xfrm>
              <a:prstGeom prst="rect">
                <a:avLst/>
              </a:prstGeom>
              <a:blipFill>
                <a:blip r:embed="rId10"/>
                <a:stretch>
                  <a:fillRect l="-289" b="-184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46348" y="3984154"/>
                <a:ext cx="1679330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{ 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0,2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(6,8)</m:t>
                      </m:r>
                      <m: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}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6348" y="3984154"/>
                <a:ext cx="1679330" cy="461665"/>
              </a:xfrm>
              <a:prstGeom prst="rect">
                <a:avLst/>
              </a:prstGeom>
              <a:blipFill>
                <a:blip r:embed="rId11"/>
                <a:stretch>
                  <a:fillRect l="-3273" r="-20727" b="-18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44057" y="4515494"/>
            <a:ext cx="7976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The notion of inverse set (and corresponding reduction rule) can be generalized to the conditional setting.</a:t>
            </a:r>
          </a:p>
        </p:txBody>
      </p:sp>
    </p:spTree>
    <p:extLst>
      <p:ext uri="{BB962C8B-B14F-4D97-AF65-F5344CB8AC3E}">
        <p14:creationId xmlns:p14="http://schemas.microsoft.com/office/powerpoint/2010/main" val="40213314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0" grpId="0" animBg="1"/>
      <p:bldP spid="11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45915" y="1143000"/>
                <a:ext cx="9066179" cy="50292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u="sng" dirty="0">
                    <a:latin typeface="Seoge UI"/>
                  </a:rPr>
                  <a:t>User specification</a:t>
                </a:r>
              </a:p>
              <a:p>
                <a:pPr marL="0" indent="0">
                  <a:buNone/>
                </a:pPr>
                <a:endParaRPr lang="en-US" sz="500" dirty="0">
                  <a:latin typeface="Seoge UI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Examples: </a:t>
                </a:r>
                <a:r>
                  <a:rPr lang="en-US" dirty="0">
                    <a:latin typeface="Seoge UI"/>
                  </a:rPr>
                  <a:t>Conjunction of (input state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>
                    <a:latin typeface="Seoge UI"/>
                  </a:rPr>
                  <a:t>output value) 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Inductive Spec: </a:t>
                </a:r>
                <a:r>
                  <a:rPr lang="en-US" dirty="0">
                    <a:latin typeface="Seoge UI"/>
                  </a:rPr>
                  <a:t>Conjunction of (input state, output property)</a:t>
                </a:r>
              </a:p>
              <a:p>
                <a:pPr marL="0" indent="0">
                  <a:buNone/>
                </a:pPr>
                <a:endParaRPr lang="en-US" dirty="0">
                  <a:latin typeface="Seoge UI"/>
                </a:endParaRPr>
              </a:p>
              <a:p>
                <a:pPr marL="0" indent="0">
                  <a:buNone/>
                </a:pPr>
                <a:r>
                  <a:rPr lang="en-US" u="sng" dirty="0">
                    <a:latin typeface="Seoge UI"/>
                  </a:rPr>
                  <a:t>Search methodology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(Conditional) Inverse sets</a:t>
                </a:r>
                <a:r>
                  <a:rPr lang="en-US" dirty="0">
                    <a:latin typeface="Seoge UI"/>
                  </a:rPr>
                  <a:t>: Back-propagation of values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  <a:latin typeface="Seoge UI"/>
                  </a:rPr>
                  <a:t>(Conditional) Witness functions</a:t>
                </a:r>
                <a:r>
                  <a:rPr lang="en-US" dirty="0">
                    <a:latin typeface="Seoge UI"/>
                  </a:rPr>
                  <a:t>: Back-propagation of properties</a:t>
                </a:r>
              </a:p>
              <a:p>
                <a:pPr marL="0" indent="0">
                  <a:buNone/>
                </a:pPr>
                <a:endParaRPr lang="en-US" dirty="0">
                  <a:latin typeface="Seoge UI"/>
                </a:endParaRPr>
              </a:p>
              <a:p>
                <a:pPr marL="0" indent="0">
                  <a:buNone/>
                </a:pPr>
                <a:endParaRPr lang="en-US" dirty="0">
                  <a:latin typeface="Seoge UI"/>
                </a:endParaRPr>
              </a:p>
              <a:p>
                <a:pPr marL="0" indent="0">
                  <a:buNone/>
                </a:pPr>
                <a:endParaRPr lang="en-US" dirty="0">
                  <a:latin typeface="Seoge UI"/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5915" y="1143000"/>
                <a:ext cx="9066179" cy="5029200"/>
              </a:xfrm>
              <a:blipFill>
                <a:blip r:embed="rId2"/>
                <a:stretch>
                  <a:fillRect l="-1076" t="-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2879" y="304800"/>
            <a:ext cx="8215009" cy="609600"/>
          </a:xfrm>
        </p:spPr>
        <p:txBody>
          <a:bodyPr/>
          <a:lstStyle/>
          <a:p>
            <a:r>
              <a:rPr lang="en-US" dirty="0">
                <a:latin typeface="Seoge UI"/>
              </a:rPr>
              <a:t>Generalizing output values to output properties</a:t>
            </a:r>
          </a:p>
        </p:txBody>
      </p:sp>
    </p:spTree>
    <p:extLst>
      <p:ext uri="{BB962C8B-B14F-4D97-AF65-F5344CB8AC3E}">
        <p14:creationId xmlns:p14="http://schemas.microsoft.com/office/powerpoint/2010/main" val="235732386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12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2766" y="2643487"/>
            <a:ext cx="1930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Example-based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40362" y="2782447"/>
            <a:ext cx="1887290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631083" y="3090224"/>
            <a:ext cx="552426" cy="91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4986504" y="3090224"/>
            <a:ext cx="353858" cy="91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210940" y="4736778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15" name="Straight Arrow Connector 14"/>
          <p:cNvCxnSpPr>
            <a:stCxn id="14" idx="0"/>
          </p:cNvCxnSpPr>
          <p:nvPr/>
        </p:nvCxnSpPr>
        <p:spPr>
          <a:xfrm flipV="1">
            <a:off x="4704837" y="4117343"/>
            <a:ext cx="0" cy="6194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34" idx="0"/>
          </p:cNvCxnSpPr>
          <p:nvPr/>
        </p:nvCxnSpPr>
        <p:spPr>
          <a:xfrm flipV="1">
            <a:off x="3499692" y="4108870"/>
            <a:ext cx="0" cy="6345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839708" y="4743370"/>
            <a:ext cx="131996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Ranking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fn</a:t>
            </a:r>
            <a:endParaRPr lang="en-US" sz="18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327295" y="3396306"/>
            <a:ext cx="1524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Synthesizer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193900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6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18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42291" y="2780753"/>
            <a:ext cx="2355421" cy="615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Ranked 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D)</a:t>
            </a:r>
          </a:p>
        </p:txBody>
      </p:sp>
    </p:spTree>
    <p:extLst>
      <p:ext uri="{BB962C8B-B14F-4D97-AF65-F5344CB8AC3E}">
        <p14:creationId xmlns:p14="http://schemas.microsoft.com/office/powerpoint/2010/main" val="223608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Motivation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676" y="1108952"/>
            <a:ext cx="2678405" cy="2672705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512651" y="4153710"/>
            <a:ext cx="6162472" cy="879199"/>
          </a:xfrm>
          <a:prstGeom prst="rect">
            <a:avLst/>
          </a:prstGeom>
        </p:spPr>
        <p:txBody>
          <a:bodyPr vert="horz" lIns="67232" tIns="33616" rIns="67232" bIns="33616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latin typeface="Seoge UI"/>
              </a:rPr>
              <a:t>99% of computer users cannot program! </a:t>
            </a:r>
          </a:p>
          <a:p>
            <a:pPr marL="0" indent="0">
              <a:buNone/>
            </a:pPr>
            <a:r>
              <a:rPr lang="en-US" sz="2400" dirty="0">
                <a:latin typeface="Seoge UI"/>
              </a:rPr>
              <a:t>They struggle with simple repetitive tasks.</a:t>
            </a:r>
          </a:p>
          <a:p>
            <a:pPr marL="0" indent="0">
              <a:buNone/>
            </a:pPr>
            <a:endParaRPr lang="en-US" sz="2400" dirty="0">
              <a:latin typeface="Seoge UI"/>
            </a:endParaRPr>
          </a:p>
          <a:p>
            <a:pPr marL="0" indent="0">
              <a:buNone/>
            </a:pPr>
            <a:endParaRPr lang="en-US" sz="2400" dirty="0">
              <a:latin typeface="Seoge UI"/>
            </a:endParaRP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651636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Prefer programs with simpler Kolmogorov complexity</a:t>
            </a:r>
          </a:p>
          <a:p>
            <a:r>
              <a:rPr lang="en-US" dirty="0">
                <a:latin typeface="Seoge UI"/>
              </a:rPr>
              <a:t>Prefer fewer constants.</a:t>
            </a:r>
          </a:p>
          <a:p>
            <a:r>
              <a:rPr lang="en-US" dirty="0">
                <a:latin typeface="Seoge UI"/>
              </a:rPr>
              <a:t>Prefer smaller constants.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Basic ranking scheme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4165980"/>
              </p:ext>
            </p:extLst>
          </p:nvPr>
        </p:nvGraphicFramePr>
        <p:xfrm>
          <a:off x="1979579" y="2680174"/>
          <a:ext cx="395429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1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Rishabh Singh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Rishabh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Ben Zorn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Ben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5800" y="4226872"/>
            <a:ext cx="82344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1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st</a:t>
            </a:r>
            <a:r>
              <a:rPr lang="en-US" sz="2400" dirty="0">
                <a:latin typeface="Seoge UI"/>
              </a:rPr>
              <a:t> Word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eoge UI"/>
              </a:rPr>
              <a:t>If (input = 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“Rishabh Singh”</a:t>
            </a:r>
            <a:r>
              <a:rPr lang="en-US" sz="2400" dirty="0">
                <a:latin typeface="Seoge UI"/>
              </a:rPr>
              <a:t>) then 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“Rishabh” </a:t>
            </a:r>
            <a:r>
              <a:rPr lang="en-US" sz="2400" dirty="0">
                <a:latin typeface="Seoge UI"/>
              </a:rPr>
              <a:t>else 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“Ben”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“Rishabh”</a:t>
            </a:r>
          </a:p>
        </p:txBody>
      </p:sp>
    </p:spTree>
    <p:extLst>
      <p:ext uri="{BB962C8B-B14F-4D97-AF65-F5344CB8AC3E}">
        <p14:creationId xmlns:p14="http://schemas.microsoft.com/office/powerpoint/2010/main" val="20109014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Prefer programs with simpler Kolmogorov complexity</a:t>
            </a:r>
          </a:p>
          <a:p>
            <a:r>
              <a:rPr lang="en-US" dirty="0">
                <a:latin typeface="Seoge UI"/>
              </a:rPr>
              <a:t>Prefer fewer constants.</a:t>
            </a:r>
          </a:p>
          <a:p>
            <a:r>
              <a:rPr lang="en-US" dirty="0">
                <a:latin typeface="Seoge UI"/>
              </a:rPr>
              <a:t>Prefer smaller constants.</a:t>
            </a:r>
          </a:p>
          <a:p>
            <a:pPr marL="0" indent="0">
              <a:buNone/>
            </a:pPr>
            <a:endParaRPr lang="en-US" dirty="0">
              <a:latin typeface="Seoge UI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Challenges with Basic ranking scheme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781117"/>
              </p:ext>
            </p:extLst>
          </p:nvPr>
        </p:nvGraphicFramePr>
        <p:xfrm>
          <a:off x="813888" y="2491877"/>
          <a:ext cx="5898203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6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1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Rishabh Singh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Singh,</a:t>
                      </a:r>
                      <a:r>
                        <a:rPr lang="en-US" sz="2400" baseline="0" dirty="0">
                          <a:latin typeface="Seoge UI"/>
                        </a:rPr>
                        <a:t>   Rishabh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Ben</a:t>
                      </a:r>
                      <a:r>
                        <a:rPr lang="en-US" sz="2400" baseline="0" dirty="0">
                          <a:latin typeface="Seoge UI"/>
                        </a:rPr>
                        <a:t> Zorn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Zorn,</a:t>
                      </a:r>
                      <a:r>
                        <a:rPr lang="en-US" sz="2400" baseline="0" dirty="0">
                          <a:latin typeface="Seoge UI"/>
                        </a:rPr>
                        <a:t>   Ben</a:t>
                      </a:r>
                      <a:endParaRPr lang="en-US" sz="2400" dirty="0">
                        <a:latin typeface="Seog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408078" y="3980645"/>
            <a:ext cx="5381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2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nd</a:t>
            </a:r>
            <a:r>
              <a:rPr lang="en-US" sz="2400" dirty="0">
                <a:latin typeface="Seoge UI"/>
              </a:rPr>
              <a:t> Word + 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“,    ‘’ </a:t>
            </a:r>
            <a:r>
              <a:rPr lang="en-US" sz="2400" dirty="0">
                <a:latin typeface="Seoge UI"/>
              </a:rPr>
              <a:t>+ 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1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st</a:t>
            </a:r>
            <a:r>
              <a:rPr lang="en-US" sz="2400" dirty="0">
                <a:latin typeface="Seoge UI"/>
              </a:rPr>
              <a:t> Word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“Singh,     Rishabh”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277243" y="5146371"/>
            <a:ext cx="78502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C00000"/>
                </a:solidFill>
                <a:latin typeface="Seoge UI"/>
              </a:rPr>
              <a:t>How to select between</a:t>
            </a:r>
          </a:p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C00000"/>
                </a:solidFill>
                <a:latin typeface="Seoge UI"/>
              </a:rPr>
              <a:t>Fewer larger constants vs. More smaller constants?</a:t>
            </a:r>
          </a:p>
          <a:p>
            <a:pPr lvl="1"/>
            <a:r>
              <a:rPr lang="en-US" sz="2400" u="sng" dirty="0">
                <a:solidFill>
                  <a:schemeClr val="accent6"/>
                </a:solidFill>
                <a:latin typeface="Seoge UI"/>
              </a:rPr>
              <a:t>Idea:</a:t>
            </a:r>
            <a:r>
              <a:rPr lang="en-US" sz="2400" dirty="0">
                <a:solidFill>
                  <a:schemeClr val="accent6"/>
                </a:solidFill>
                <a:latin typeface="Seoge UI"/>
              </a:rPr>
              <a:t> Associate numeric weights with constants.</a:t>
            </a:r>
          </a:p>
        </p:txBody>
      </p:sp>
    </p:spTree>
    <p:extLst>
      <p:ext uri="{BB962C8B-B14F-4D97-AF65-F5344CB8AC3E}">
        <p14:creationId xmlns:p14="http://schemas.microsoft.com/office/powerpoint/2010/main" val="34508039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Prefer programs with simpler Kolmogorov complexity</a:t>
            </a:r>
          </a:p>
          <a:p>
            <a:r>
              <a:rPr lang="en-US" dirty="0">
                <a:latin typeface="Seoge UI"/>
              </a:rPr>
              <a:t>Prefer fewer constants.</a:t>
            </a:r>
          </a:p>
          <a:p>
            <a:r>
              <a:rPr lang="en-US" dirty="0">
                <a:latin typeface="Seoge UI"/>
              </a:rPr>
              <a:t>Prefer smaller constants.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Challenges with Basic ranking scheme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4880775"/>
            <a:ext cx="91683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C00000"/>
                </a:solidFill>
                <a:latin typeface="Seoge UI"/>
              </a:rPr>
              <a:t>How to select between</a:t>
            </a:r>
          </a:p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C00000"/>
                </a:solidFill>
                <a:latin typeface="Seoge UI"/>
              </a:rPr>
              <a:t>Same number of same-sized constants?</a:t>
            </a:r>
          </a:p>
          <a:p>
            <a:pPr lvl="0" algn="ctr">
              <a:spcBef>
                <a:spcPts val="0"/>
              </a:spcBef>
            </a:pPr>
            <a:endParaRPr lang="en-US" sz="2400" u="sng" dirty="0">
              <a:solidFill>
                <a:srgbClr val="0066FF"/>
              </a:solidFill>
              <a:latin typeface="Seoge UI"/>
            </a:endParaRPr>
          </a:p>
          <a:p>
            <a:pPr lvl="0" algn="ctr">
              <a:spcBef>
                <a:spcPts val="0"/>
              </a:spcBef>
            </a:pPr>
            <a:r>
              <a:rPr lang="en-US" sz="2400" u="sng" dirty="0">
                <a:solidFill>
                  <a:schemeClr val="accent6"/>
                </a:solidFill>
                <a:latin typeface="Seoge UI"/>
              </a:rPr>
              <a:t>Idea:</a:t>
            </a:r>
            <a:r>
              <a:rPr lang="en-US" sz="2400" dirty="0">
                <a:solidFill>
                  <a:schemeClr val="accent6"/>
                </a:solidFill>
                <a:latin typeface="Seoge UI"/>
              </a:rPr>
              <a:t> Examine data features (in addition to program features)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911919"/>
              </p:ext>
            </p:extLst>
          </p:nvPr>
        </p:nvGraphicFramePr>
        <p:xfrm>
          <a:off x="850360" y="2486298"/>
          <a:ext cx="5898203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6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1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Missing page numbers, 1993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1993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64-67, 1995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1995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330262" y="3858333"/>
            <a:ext cx="5381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1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st</a:t>
            </a:r>
            <a:r>
              <a:rPr lang="en-US" sz="2400" dirty="0">
                <a:latin typeface="Seoge UI"/>
              </a:rPr>
              <a:t> Number from the beginning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1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st</a:t>
            </a:r>
            <a:r>
              <a:rPr lang="en-US" sz="2400" dirty="0">
                <a:latin typeface="Seoge UI"/>
              </a:rPr>
              <a:t> Number from the end</a:t>
            </a:r>
          </a:p>
        </p:txBody>
      </p:sp>
    </p:spTree>
    <p:extLst>
      <p:ext uri="{BB962C8B-B14F-4D97-AF65-F5344CB8AC3E}">
        <p14:creationId xmlns:p14="http://schemas.microsoft.com/office/powerpoint/2010/main" val="31268845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Machine learning based ranking scheme</a:t>
            </a:r>
          </a:p>
        </p:txBody>
      </p:sp>
      <p:sp>
        <p:nvSpPr>
          <p:cNvPr id="10" name="Content Placeholder 1"/>
          <p:cNvSpPr>
            <a:spLocks noGrp="1"/>
          </p:cNvSpPr>
          <p:nvPr>
            <p:ph idx="1"/>
          </p:nvPr>
        </p:nvSpPr>
        <p:spPr>
          <a:xfrm>
            <a:off x="159455" y="1022636"/>
            <a:ext cx="7792239" cy="553100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Rank score of a program: </a:t>
            </a:r>
            <a:r>
              <a:rPr lang="en-US" dirty="0">
                <a:solidFill>
                  <a:schemeClr val="accent2"/>
                </a:solidFill>
                <a:latin typeface="Seoge UI"/>
              </a:rPr>
              <a:t>Weighted combination of various features.</a:t>
            </a:r>
          </a:p>
          <a:p>
            <a:r>
              <a:rPr lang="en-US" dirty="0">
                <a:latin typeface="Seoge UI"/>
              </a:rPr>
              <a:t>Weights are learned using machine learning.</a:t>
            </a:r>
          </a:p>
          <a:p>
            <a:pPr marL="0" indent="0">
              <a:buNone/>
            </a:pPr>
            <a:endParaRPr lang="en-US" dirty="0">
              <a:latin typeface="Seoge UI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Seoge UI"/>
              </a:rPr>
              <a:t>Program features</a:t>
            </a:r>
          </a:p>
          <a:p>
            <a:r>
              <a:rPr lang="en-US" sz="2200" dirty="0">
                <a:latin typeface="Seoge UI"/>
              </a:rPr>
              <a:t>Number of constants</a:t>
            </a:r>
          </a:p>
          <a:p>
            <a:r>
              <a:rPr lang="en-US" sz="2200" dirty="0">
                <a:latin typeface="Seoge UI"/>
              </a:rPr>
              <a:t>Size of constants</a:t>
            </a:r>
          </a:p>
          <a:p>
            <a:pPr marL="0" indent="0">
              <a:buNone/>
            </a:pPr>
            <a:endParaRPr lang="en-US" sz="1000" dirty="0">
              <a:solidFill>
                <a:schemeClr val="accent2"/>
              </a:solidFill>
              <a:latin typeface="Seoge UI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Seoge UI"/>
              </a:rPr>
              <a:t>Features over user data: </a:t>
            </a:r>
            <a:r>
              <a:rPr lang="en-US" sz="2200" dirty="0">
                <a:latin typeface="Seoge UI"/>
              </a:rPr>
              <a:t>Similarity of generated output (or even intermediate values) over various user inputs</a:t>
            </a:r>
          </a:p>
          <a:p>
            <a:r>
              <a:rPr lang="en-US" sz="2200" dirty="0" err="1">
                <a:latin typeface="Seoge UI"/>
              </a:rPr>
              <a:t>IsYear</a:t>
            </a:r>
            <a:r>
              <a:rPr lang="en-US" sz="2200" dirty="0">
                <a:latin typeface="Seoge UI"/>
              </a:rPr>
              <a:t>, Numeric Deviation, Number of characters</a:t>
            </a:r>
          </a:p>
          <a:p>
            <a:r>
              <a:rPr lang="en-US" sz="2200" dirty="0" err="1">
                <a:latin typeface="Seoge UI"/>
              </a:rPr>
              <a:t>IsPersonName</a:t>
            </a:r>
            <a:endParaRPr lang="en-US" sz="2200" dirty="0">
              <a:latin typeface="Seoge UI"/>
            </a:endParaRP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3790" y="6101081"/>
            <a:ext cx="7485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“</a:t>
            </a:r>
            <a:r>
              <a:rPr lang="en-US" i="1" dirty="0">
                <a:solidFill>
                  <a:srgbClr val="C00000"/>
                </a:solidFill>
                <a:latin typeface="Seoge UI"/>
              </a:rPr>
              <a:t>Predicting a correct program in Programming by Example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”;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[CAV 2015] Rishabh Singh,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94696644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2999"/>
            <a:ext cx="7772400" cy="5307435"/>
          </a:xfrm>
        </p:spPr>
        <p:txBody>
          <a:bodyPr/>
          <a:lstStyle/>
          <a:p>
            <a:endParaRPr lang="en-US" dirty="0">
              <a:latin typeface="Seoge UI"/>
            </a:endParaRPr>
          </a:p>
          <a:p>
            <a:r>
              <a:rPr lang="en-US" dirty="0">
                <a:latin typeface="Seoge UI"/>
              </a:rPr>
              <a:t>Core Synthesis Architecture</a:t>
            </a:r>
          </a:p>
          <a:p>
            <a:pPr lvl="1"/>
            <a:r>
              <a:rPr lang="en-US" dirty="0">
                <a:latin typeface="Seoge UI"/>
              </a:rPr>
              <a:t>Domain-specific Language</a:t>
            </a:r>
          </a:p>
          <a:p>
            <a:pPr lvl="1"/>
            <a:r>
              <a:rPr lang="en-US" dirty="0">
                <a:latin typeface="Seoge UI"/>
              </a:rPr>
              <a:t>Search methodology</a:t>
            </a:r>
          </a:p>
          <a:p>
            <a:pPr lvl="1"/>
            <a:r>
              <a:rPr lang="en-US" dirty="0">
                <a:latin typeface="Seoge UI"/>
              </a:rPr>
              <a:t>Ranking function</a:t>
            </a:r>
          </a:p>
          <a:p>
            <a:pPr marL="457200" lvl="1" indent="0">
              <a:buNone/>
            </a:pPr>
            <a:endParaRPr lang="en-US" dirty="0">
              <a:latin typeface="Seoge U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Next generation Synthesis</a:t>
            </a:r>
          </a:p>
          <a:p>
            <a:pPr lvl="1"/>
            <a:r>
              <a:rPr lang="en-US" dirty="0">
                <a:latin typeface="Seoge UI"/>
              </a:rPr>
              <a:t>Interactive</a:t>
            </a:r>
          </a:p>
          <a:p>
            <a:pPr lvl="1"/>
            <a:r>
              <a:rPr lang="en-US" dirty="0">
                <a:latin typeface="Seoge UI"/>
              </a:rPr>
              <a:t>Predictive</a:t>
            </a:r>
          </a:p>
          <a:p>
            <a:pPr lvl="1"/>
            <a:r>
              <a:rPr lang="en-US" dirty="0">
                <a:latin typeface="Seoge UI"/>
              </a:rPr>
              <a:t>Adaptive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40707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465512831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07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23580" y="2643487"/>
            <a:ext cx="1097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 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11556" y="2782447"/>
            <a:ext cx="2355421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Ranked 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</a:t>
            </a:r>
            <a:r>
              <a:rPr lang="en-US" sz="1700" dirty="0">
                <a:solidFill>
                  <a:srgbClr val="000000"/>
                </a:solidFill>
                <a:ea typeface="MingLiU_HKSCS-ExtB" panose="02020500000000000000" pitchFamily="18" charset="-120"/>
                <a:cs typeface="Segoe UI Semilight" panose="020B0402040204020203" pitchFamily="34" charset="0"/>
              </a:rPr>
              <a:t>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914775" y="3099384"/>
            <a:ext cx="439929" cy="113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3157699" y="3090224"/>
            <a:ext cx="353857" cy="91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18322" y="4736778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15" name="Straight Arrow Connector 14"/>
          <p:cNvCxnSpPr>
            <a:stCxn id="14" idx="0"/>
          </p:cNvCxnSpPr>
          <p:nvPr/>
        </p:nvCxnSpPr>
        <p:spPr>
          <a:xfrm flipV="1">
            <a:off x="3012219" y="4096561"/>
            <a:ext cx="0" cy="6402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976092" y="4569049"/>
            <a:ext cx="16323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Test inputs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81048" y="2835975"/>
            <a:ext cx="1643188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 algn="ctr"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Intended Program in 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80603" y="5642642"/>
            <a:ext cx="2578453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Intended Program in R/Python/C#/C++/…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90794" y="4299128"/>
            <a:ext cx="1459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oge UI"/>
              </a:rPr>
              <a:t>Translator</a:t>
            </a:r>
          </a:p>
        </p:txBody>
      </p:sp>
      <p:cxnSp>
        <p:nvCxnSpPr>
          <p:cNvPr id="23" name="Straight Arrow Connector 22"/>
          <p:cNvCxnSpPr>
            <a:endCxn id="22" idx="0"/>
          </p:cNvCxnSpPr>
          <p:nvPr/>
        </p:nvCxnSpPr>
        <p:spPr>
          <a:xfrm>
            <a:off x="8297077" y="3551816"/>
            <a:ext cx="23561" cy="747312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2" idx="2"/>
          </p:cNvCxnSpPr>
          <p:nvPr/>
        </p:nvCxnSpPr>
        <p:spPr>
          <a:xfrm>
            <a:off x="8320638" y="4699238"/>
            <a:ext cx="9570" cy="94340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3478" y="2178391"/>
            <a:ext cx="1304940" cy="1445849"/>
          </a:xfrm>
          <a:prstGeom prst="rect">
            <a:avLst/>
          </a:prstGeom>
          <a:ln>
            <a:noFill/>
          </a:ln>
        </p:spPr>
      </p:pic>
      <p:cxnSp>
        <p:nvCxnSpPr>
          <p:cNvPr id="30" name="Straight Arrow Connector 29"/>
          <p:cNvCxnSpPr>
            <a:stCxn id="43" idx="3"/>
          </p:cNvCxnSpPr>
          <p:nvPr/>
        </p:nvCxnSpPr>
        <p:spPr>
          <a:xfrm flipV="1">
            <a:off x="7408062" y="3110768"/>
            <a:ext cx="360024" cy="27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34" idx="0"/>
          </p:cNvCxnSpPr>
          <p:nvPr/>
        </p:nvCxnSpPr>
        <p:spPr>
          <a:xfrm flipV="1">
            <a:off x="1534698" y="4119261"/>
            <a:ext cx="0" cy="624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874714" y="4743370"/>
            <a:ext cx="131996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Ranking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fn</a:t>
            </a:r>
            <a:endParaRPr lang="en-US" sz="18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 flipV="1">
            <a:off x="6649822" y="4111874"/>
            <a:ext cx="1" cy="428861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498490" y="3396306"/>
            <a:ext cx="1524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Synthesizer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943540" y="3635839"/>
            <a:ext cx="14269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oge UI"/>
              </a:rPr>
              <a:t>Debugging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506115" y="1435387"/>
            <a:ext cx="2006635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Refined Intent</a:t>
            </a:r>
          </a:p>
        </p:txBody>
      </p:sp>
      <p:cxnSp>
        <p:nvCxnSpPr>
          <p:cNvPr id="87" name="Straight Arrow Connector 86"/>
          <p:cNvCxnSpPr>
            <a:endCxn id="43" idx="1"/>
          </p:cNvCxnSpPr>
          <p:nvPr/>
        </p:nvCxnSpPr>
        <p:spPr>
          <a:xfrm>
            <a:off x="5417748" y="3110767"/>
            <a:ext cx="476386" cy="27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 bwMode="auto">
          <a:xfrm>
            <a:off x="1365095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5894134" y="2122782"/>
            <a:ext cx="1513928" cy="1981409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cxnSp>
        <p:nvCxnSpPr>
          <p:cNvPr id="101" name="Elbow Connector 100"/>
          <p:cNvCxnSpPr>
            <a:stCxn id="43" idx="0"/>
          </p:cNvCxnSpPr>
          <p:nvPr/>
        </p:nvCxnSpPr>
        <p:spPr bwMode="auto">
          <a:xfrm rot="16200000" flipV="1">
            <a:off x="4394733" y="-133584"/>
            <a:ext cx="12700" cy="4512731"/>
          </a:xfrm>
          <a:prstGeom prst="bentConnector4">
            <a:avLst>
              <a:gd name="adj1" fmla="val 5318181"/>
              <a:gd name="adj2" fmla="val 9983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8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24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Elbow Connector 30"/>
          <p:cNvCxnSpPr/>
          <p:nvPr/>
        </p:nvCxnSpPr>
        <p:spPr>
          <a:xfrm rot="5400000">
            <a:off x="3335969" y="3568146"/>
            <a:ext cx="1523444" cy="1183152"/>
          </a:xfrm>
          <a:prstGeom prst="bentConnector2">
            <a:avLst/>
          </a:prstGeom>
          <a:ln>
            <a:solidFill>
              <a:srgbClr val="000000"/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797064" y="3868201"/>
            <a:ext cx="1907204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 err="1">
                <a:solidFill>
                  <a:srgbClr val="000000"/>
                </a:solidFill>
                <a:latin typeface="Seoge UI"/>
              </a:rPr>
              <a:t>Incrementality</a:t>
            </a:r>
            <a:endParaRPr lang="en-US" sz="1800" dirty="0">
              <a:solidFill>
                <a:srgbClr val="000000"/>
              </a:solidFill>
              <a:latin typeface="Seoge UI"/>
            </a:endParaRPr>
          </a:p>
        </p:txBody>
      </p:sp>
    </p:spTree>
    <p:extLst>
      <p:ext uri="{BB962C8B-B14F-4D97-AF65-F5344CB8AC3E}">
        <p14:creationId xmlns:p14="http://schemas.microsoft.com/office/powerpoint/2010/main" val="86032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2" grpId="0" animBg="1"/>
      <p:bldP spid="42" grpId="0"/>
      <p:bldP spid="67" grpId="0"/>
      <p:bldP spid="43" grpId="0" animBg="1"/>
      <p:bldP spid="3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7370" y="1091584"/>
            <a:ext cx="2146937" cy="2146937"/>
          </a:xfrm>
          <a:prstGeom prst="rect">
            <a:avLst/>
          </a:prstGeom>
          <a:noFill/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Interactive Debugging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60367" y="1277945"/>
            <a:ext cx="7612034" cy="2534501"/>
          </a:xfrm>
        </p:spPr>
        <p:txBody>
          <a:bodyPr/>
          <a:lstStyle/>
          <a:p>
            <a:pPr marL="420224" indent="-420224">
              <a:buFont typeface="Arial" panose="020B0604020202020204" pitchFamily="34" charset="0"/>
              <a:buChar char="•"/>
            </a:pPr>
            <a:r>
              <a:rPr lang="en-US" dirty="0">
                <a:latin typeface="Seoge UI"/>
              </a:rPr>
              <a:t>Sampling inputs</a:t>
            </a:r>
          </a:p>
          <a:p>
            <a:pPr marL="420224" indent="-420224">
              <a:buFont typeface="Arial" panose="020B0604020202020204" pitchFamily="34" charset="0"/>
              <a:buChar char="•"/>
            </a:pPr>
            <a:endParaRPr lang="en-US" dirty="0">
              <a:latin typeface="Seoge UI"/>
            </a:endParaRPr>
          </a:p>
          <a:p>
            <a:pPr marL="420224" indent="-420224">
              <a:buFont typeface="Arial" panose="020B0604020202020204" pitchFamily="34" charset="0"/>
              <a:buChar char="•"/>
            </a:pPr>
            <a:r>
              <a:rPr lang="en-US" dirty="0">
                <a:latin typeface="Seoge UI"/>
              </a:rPr>
              <a:t>Asking questions</a:t>
            </a:r>
          </a:p>
          <a:p>
            <a:pPr marL="420224" indent="-420224">
              <a:buFont typeface="Arial" panose="020B0604020202020204" pitchFamily="34" charset="0"/>
              <a:buChar char="•"/>
            </a:pPr>
            <a:endParaRPr lang="en-US" dirty="0">
              <a:latin typeface="Seoge UI"/>
            </a:endParaRPr>
          </a:p>
          <a:p>
            <a:pPr marL="420224" indent="-420224">
              <a:buFont typeface="Arial" panose="020B0604020202020204" pitchFamily="34" charset="0"/>
              <a:buChar char="•"/>
            </a:pPr>
            <a:r>
              <a:rPr lang="en-US" dirty="0">
                <a:latin typeface="Seoge UI"/>
              </a:rPr>
              <a:t>Visual explanations of the synthesized program</a:t>
            </a:r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25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04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4300" y="3314703"/>
            <a:ext cx="8924743" cy="3117273"/>
          </a:xfrm>
        </p:spPr>
        <p:txBody>
          <a:bodyPr/>
          <a:lstStyle/>
          <a:p>
            <a:r>
              <a:rPr lang="en-US" dirty="0">
                <a:latin typeface="Seoge UI"/>
              </a:rPr>
              <a:t>Intended programs can sometimes be synthesized from just the input. </a:t>
            </a:r>
          </a:p>
          <a:p>
            <a:pPr lvl="1"/>
            <a:r>
              <a:rPr lang="en-US" dirty="0">
                <a:latin typeface="Seoge UI"/>
              </a:rPr>
              <a:t>Tabular data extraction, Sort, Join </a:t>
            </a:r>
          </a:p>
          <a:p>
            <a:endParaRPr lang="en-US" dirty="0">
              <a:latin typeface="Seoge UI"/>
            </a:endParaRPr>
          </a:p>
          <a:p>
            <a:r>
              <a:rPr lang="en-US" dirty="0">
                <a:latin typeface="Seoge UI"/>
              </a:rPr>
              <a:t>Can save large amount of user effort. </a:t>
            </a:r>
          </a:p>
          <a:p>
            <a:pPr lvl="1"/>
            <a:r>
              <a:rPr lang="en-US" dirty="0">
                <a:latin typeface="Seoge UI"/>
              </a:rPr>
              <a:t>User need not provide examples for each of tens of columns.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Predictive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5463" y="1046083"/>
            <a:ext cx="3100719" cy="206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34455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07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23580" y="2643487"/>
            <a:ext cx="1097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 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11556" y="2782447"/>
            <a:ext cx="2355421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Ranked 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914775" y="3099384"/>
            <a:ext cx="439929" cy="113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3157699" y="3090224"/>
            <a:ext cx="353857" cy="91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18322" y="4736778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15" name="Straight Arrow Connector 14"/>
          <p:cNvCxnSpPr>
            <a:stCxn id="14" idx="0"/>
          </p:cNvCxnSpPr>
          <p:nvPr/>
        </p:nvCxnSpPr>
        <p:spPr>
          <a:xfrm flipV="1">
            <a:off x="3012219" y="4096561"/>
            <a:ext cx="0" cy="6402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976092" y="4569049"/>
            <a:ext cx="16323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ea typeface="MingLiU_HKSCS-ExtB" panose="02020500000000000000" pitchFamily="18" charset="-120"/>
                <a:cs typeface="Segoe UI" panose="020B0502040204020203" pitchFamily="34" charset="0"/>
              </a:rPr>
              <a:t>Test inputs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81048" y="2835975"/>
            <a:ext cx="1643188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 algn="ctr"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Intended Program in 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80603" y="5642642"/>
            <a:ext cx="2578453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Intended Program in R/Python/C#/C++/…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90794" y="4299128"/>
            <a:ext cx="1459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Translator</a:t>
            </a:r>
          </a:p>
        </p:txBody>
      </p:sp>
      <p:cxnSp>
        <p:nvCxnSpPr>
          <p:cNvPr id="23" name="Straight Arrow Connector 22"/>
          <p:cNvCxnSpPr>
            <a:endCxn id="22" idx="0"/>
          </p:cNvCxnSpPr>
          <p:nvPr/>
        </p:nvCxnSpPr>
        <p:spPr>
          <a:xfrm>
            <a:off x="8297077" y="3551816"/>
            <a:ext cx="23561" cy="747312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2" idx="2"/>
          </p:cNvCxnSpPr>
          <p:nvPr/>
        </p:nvCxnSpPr>
        <p:spPr>
          <a:xfrm>
            <a:off x="8320638" y="4699238"/>
            <a:ext cx="9570" cy="94340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3478" y="2178391"/>
            <a:ext cx="1304940" cy="1445849"/>
          </a:xfrm>
          <a:prstGeom prst="rect">
            <a:avLst/>
          </a:prstGeom>
          <a:ln>
            <a:noFill/>
          </a:ln>
        </p:spPr>
      </p:pic>
      <p:cxnSp>
        <p:nvCxnSpPr>
          <p:cNvPr id="30" name="Straight Arrow Connector 29"/>
          <p:cNvCxnSpPr>
            <a:stCxn id="43" idx="3"/>
          </p:cNvCxnSpPr>
          <p:nvPr/>
        </p:nvCxnSpPr>
        <p:spPr>
          <a:xfrm flipV="1">
            <a:off x="7408062" y="3110768"/>
            <a:ext cx="360024" cy="27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34" idx="0"/>
          </p:cNvCxnSpPr>
          <p:nvPr/>
        </p:nvCxnSpPr>
        <p:spPr>
          <a:xfrm flipV="1">
            <a:off x="1534698" y="4119261"/>
            <a:ext cx="0" cy="624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874714" y="4743370"/>
            <a:ext cx="131996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Ranking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fn</a:t>
            </a:r>
            <a:endParaRPr lang="en-US" sz="18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 flipV="1">
            <a:off x="6649822" y="4111874"/>
            <a:ext cx="1" cy="428861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498490" y="3396306"/>
            <a:ext cx="1524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Synthesizer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943540" y="3635839"/>
            <a:ext cx="14558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Debugging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506115" y="1435387"/>
            <a:ext cx="2006635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Refined Intent</a:t>
            </a:r>
          </a:p>
        </p:txBody>
      </p:sp>
      <p:cxnSp>
        <p:nvCxnSpPr>
          <p:cNvPr id="39" name="Elbow Connector 38"/>
          <p:cNvCxnSpPr>
            <a:stCxn id="11" idx="2"/>
            <a:endCxn id="14" idx="3"/>
          </p:cNvCxnSpPr>
          <p:nvPr/>
        </p:nvCxnSpPr>
        <p:spPr>
          <a:xfrm rot="5400000">
            <a:off x="3335969" y="3568146"/>
            <a:ext cx="1523444" cy="1183152"/>
          </a:xfrm>
          <a:prstGeom prst="bentConnector2">
            <a:avLst/>
          </a:prstGeom>
          <a:ln>
            <a:solidFill>
              <a:srgbClr val="000000"/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797064" y="3868201"/>
            <a:ext cx="1907204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 err="1">
                <a:solidFill>
                  <a:srgbClr val="000000"/>
                </a:solidFill>
                <a:latin typeface="Seoge UI"/>
              </a:rPr>
              <a:t>Incrementality</a:t>
            </a:r>
            <a:endParaRPr lang="en-US" sz="1800" dirty="0">
              <a:solidFill>
                <a:srgbClr val="000000"/>
              </a:solidFill>
              <a:latin typeface="Seoge UI"/>
            </a:endParaRPr>
          </a:p>
        </p:txBody>
      </p:sp>
      <p:cxnSp>
        <p:nvCxnSpPr>
          <p:cNvPr id="87" name="Straight Arrow Connector 86"/>
          <p:cNvCxnSpPr>
            <a:endCxn id="43" idx="1"/>
          </p:cNvCxnSpPr>
          <p:nvPr/>
        </p:nvCxnSpPr>
        <p:spPr>
          <a:xfrm>
            <a:off x="5417748" y="3110767"/>
            <a:ext cx="476386" cy="27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 bwMode="auto">
          <a:xfrm>
            <a:off x="1365095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oge UI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5894134" y="2122782"/>
            <a:ext cx="1513928" cy="1981409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1" name="Elbow Connector 100"/>
          <p:cNvCxnSpPr>
            <a:stCxn id="43" idx="0"/>
          </p:cNvCxnSpPr>
          <p:nvPr/>
        </p:nvCxnSpPr>
        <p:spPr bwMode="auto">
          <a:xfrm rot="16200000" flipV="1">
            <a:off x="4394733" y="-133584"/>
            <a:ext cx="12700" cy="4512731"/>
          </a:xfrm>
          <a:prstGeom prst="bentConnector4">
            <a:avLst>
              <a:gd name="adj1" fmla="val 5318181"/>
              <a:gd name="adj2" fmla="val 9983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27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10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3909" y="2483430"/>
            <a:ext cx="8924743" cy="3117273"/>
          </a:xfrm>
        </p:spPr>
        <p:txBody>
          <a:bodyPr/>
          <a:lstStyle/>
          <a:p>
            <a:r>
              <a:rPr lang="en-US" dirty="0">
                <a:latin typeface="Seoge UI"/>
              </a:rPr>
              <a:t>Learn from past interactions </a:t>
            </a:r>
          </a:p>
          <a:p>
            <a:pPr lvl="1"/>
            <a:r>
              <a:rPr lang="en-US" dirty="0">
                <a:latin typeface="Seoge UI"/>
              </a:rPr>
              <a:t>of the same user (personalized experience). </a:t>
            </a:r>
          </a:p>
          <a:p>
            <a:pPr lvl="1"/>
            <a:r>
              <a:rPr lang="en-US" dirty="0">
                <a:latin typeface="Seoge UI"/>
              </a:rPr>
              <a:t>of other users in the enterprise/cloud.</a:t>
            </a:r>
          </a:p>
          <a:p>
            <a:pPr marL="420224" indent="-420224">
              <a:buFont typeface="Arial" panose="020B0604020202020204" pitchFamily="34" charset="0"/>
              <a:buChar char="•"/>
            </a:pPr>
            <a:endParaRPr lang="en-US" dirty="0">
              <a:latin typeface="Seoge UI"/>
            </a:endParaRPr>
          </a:p>
          <a:p>
            <a:r>
              <a:rPr lang="en-US" dirty="0">
                <a:latin typeface="Seoge UI"/>
              </a:rPr>
              <a:t>The synthesis sessions now require less interaction.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Adaptive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749" y="1030667"/>
            <a:ext cx="3713251" cy="89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5024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22" y="228601"/>
            <a:ext cx="8753374" cy="666387"/>
          </a:xfrm>
        </p:spPr>
        <p:txBody>
          <a:bodyPr/>
          <a:lstStyle/>
          <a:p>
            <a:r>
              <a:rPr lang="en-US" dirty="0">
                <a:latin typeface="Seoge UI"/>
              </a:rPr>
              <a:t>Spreadsheet help forums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941" y="1342656"/>
            <a:ext cx="5117418" cy="14094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3336877"/>
            <a:ext cx="8039100" cy="9829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2" y="1034949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4930009"/>
            <a:ext cx="5372100" cy="1661160"/>
          </a:xfrm>
          <a:prstGeom prst="rect">
            <a:avLst/>
          </a:prstGeom>
        </p:spPr>
      </p:pic>
      <p:sp>
        <p:nvSpPr>
          <p:cNvPr id="7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2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009882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07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23580" y="2643487"/>
            <a:ext cx="1097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Segoe UI" panose="020B0502040204020203" pitchFamily="34" charset="0"/>
                <a:ea typeface="MingLiU_HKSCS-ExtB" panose="02020500000000000000" pitchFamily="18" charset="-120"/>
                <a:cs typeface="Segoe UI" panose="020B0502040204020203" pitchFamily="34" charset="0"/>
              </a:rPr>
              <a:t>Example 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11556" y="2782447"/>
            <a:ext cx="2355421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goe UI" panose="020B0502040204020203" pitchFamily="34" charset="0"/>
                <a:ea typeface="MingLiU_HKSCS-ExtB" panose="02020500000000000000" pitchFamily="18" charset="-120"/>
                <a:cs typeface="Segoe UI" panose="020B0502040204020203" pitchFamily="34" charset="0"/>
              </a:rPr>
              <a:t>Ranked 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goe UI" panose="020B0502040204020203" pitchFamily="34" charset="0"/>
                <a:ea typeface="MingLiU_HKSCS-ExtB" panose="02020500000000000000" pitchFamily="18" charset="-120"/>
                <a:cs typeface="Segoe UI" panose="020B0502040204020203" pitchFamily="34" charset="0"/>
              </a:rPr>
              <a:t>(a sub-DSL of D)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914775" y="3099384"/>
            <a:ext cx="439929" cy="113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3157699" y="3090224"/>
            <a:ext cx="353857" cy="91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18322" y="4736778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DSL</a:t>
            </a:r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ea typeface="MingLiU_HKSCS-ExtB" panose="02020500000000000000" pitchFamily="18" charset="-120"/>
                <a:cs typeface="Segoe UI" panose="020B0502040204020203" pitchFamily="34" charset="0"/>
              </a:rPr>
              <a:t> D</a:t>
            </a:r>
          </a:p>
        </p:txBody>
      </p:sp>
      <p:cxnSp>
        <p:nvCxnSpPr>
          <p:cNvPr id="15" name="Straight Arrow Connector 14"/>
          <p:cNvCxnSpPr>
            <a:stCxn id="14" idx="0"/>
          </p:cNvCxnSpPr>
          <p:nvPr/>
        </p:nvCxnSpPr>
        <p:spPr>
          <a:xfrm flipH="1" flipV="1">
            <a:off x="3012218" y="4169297"/>
            <a:ext cx="1" cy="5674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630006" y="5877457"/>
            <a:ext cx="226067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Interaction</a:t>
            </a:r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ea typeface="MingLiU_HKSCS-ExtB" panose="02020500000000000000" pitchFamily="18" charset="-120"/>
                <a:cs typeface="Segoe UI" panose="020B0502040204020203" pitchFamily="34" charset="0"/>
              </a:rPr>
              <a:t> history</a:t>
            </a:r>
          </a:p>
        </p:txBody>
      </p:sp>
      <p:cxnSp>
        <p:nvCxnSpPr>
          <p:cNvPr id="17" name="Straight Arrow Connector 16"/>
          <p:cNvCxnSpPr>
            <a:stCxn id="32" idx="0"/>
            <a:endCxn id="34" idx="2"/>
          </p:cNvCxnSpPr>
          <p:nvPr/>
        </p:nvCxnSpPr>
        <p:spPr>
          <a:xfrm flipV="1">
            <a:off x="1526571" y="5112702"/>
            <a:ext cx="8127" cy="7477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976092" y="4569049"/>
            <a:ext cx="16323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ea typeface="MingLiU_HKSCS-ExtB" panose="02020500000000000000" pitchFamily="18" charset="-120"/>
                <a:cs typeface="Segoe UI" panose="020B0502040204020203" pitchFamily="34" charset="0"/>
              </a:rPr>
              <a:t>Test inputs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81048" y="2835975"/>
            <a:ext cx="1643188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 algn="ctr"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Intended Program in 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80603" y="5642642"/>
            <a:ext cx="2578453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Intended Program in R/Python/C#/C++/…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90794" y="4299128"/>
            <a:ext cx="1459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Translator</a:t>
            </a:r>
          </a:p>
        </p:txBody>
      </p:sp>
      <p:cxnSp>
        <p:nvCxnSpPr>
          <p:cNvPr id="23" name="Straight Arrow Connector 22"/>
          <p:cNvCxnSpPr>
            <a:endCxn id="22" idx="0"/>
          </p:cNvCxnSpPr>
          <p:nvPr/>
        </p:nvCxnSpPr>
        <p:spPr>
          <a:xfrm>
            <a:off x="8297077" y="3551816"/>
            <a:ext cx="23561" cy="747312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2" idx="2"/>
          </p:cNvCxnSpPr>
          <p:nvPr/>
        </p:nvCxnSpPr>
        <p:spPr>
          <a:xfrm>
            <a:off x="8320638" y="4699238"/>
            <a:ext cx="9570" cy="94340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3478" y="2178391"/>
            <a:ext cx="1304940" cy="1445849"/>
          </a:xfrm>
          <a:prstGeom prst="rect">
            <a:avLst/>
          </a:prstGeom>
          <a:ln>
            <a:noFill/>
          </a:ln>
        </p:spPr>
      </p:pic>
      <p:cxnSp>
        <p:nvCxnSpPr>
          <p:cNvPr id="30" name="Straight Arrow Connector 29"/>
          <p:cNvCxnSpPr>
            <a:stCxn id="43" idx="3"/>
          </p:cNvCxnSpPr>
          <p:nvPr/>
        </p:nvCxnSpPr>
        <p:spPr>
          <a:xfrm flipV="1">
            <a:off x="7408062" y="3110768"/>
            <a:ext cx="360024" cy="27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914775" y="5860426"/>
            <a:ext cx="1223592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Learner</a:t>
            </a:r>
          </a:p>
        </p:txBody>
      </p:sp>
      <p:cxnSp>
        <p:nvCxnSpPr>
          <p:cNvPr id="33" name="Straight Arrow Connector 32"/>
          <p:cNvCxnSpPr>
            <a:stCxn id="34" idx="0"/>
          </p:cNvCxnSpPr>
          <p:nvPr/>
        </p:nvCxnSpPr>
        <p:spPr>
          <a:xfrm flipV="1">
            <a:off x="1534698" y="4088087"/>
            <a:ext cx="0" cy="6552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874714" y="4743370"/>
            <a:ext cx="131996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Ranking</a:t>
            </a:r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ea typeface="MingLiU_HKSCS-ExtB" panose="02020500000000000000" pitchFamily="18" charset="-120"/>
                <a:cs typeface="Segoe UI" panose="020B0502040204020203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Segoe UI" panose="020B0502040204020203" pitchFamily="34" charset="0"/>
                <a:ea typeface="MingLiU_HKSCS-ExtB" panose="02020500000000000000" pitchFamily="18" charset="-120"/>
                <a:cs typeface="Segoe UI" panose="020B0502040204020203" pitchFamily="34" charset="0"/>
              </a:rPr>
              <a:t>fn</a:t>
            </a:r>
            <a:endParaRPr lang="en-US" sz="1800" dirty="0">
              <a:solidFill>
                <a:srgbClr val="000000"/>
              </a:solidFill>
              <a:latin typeface="Segoe UI" panose="020B0502040204020203" pitchFamily="34" charset="0"/>
              <a:ea typeface="MingLiU_HKSCS-ExtB" panose="02020500000000000000" pitchFamily="18" charset="-120"/>
              <a:cs typeface="Segoe UI" panose="020B0502040204020203" pitchFamily="34" charset="0"/>
            </a:endParaRPr>
          </a:p>
        </p:txBody>
      </p:sp>
      <p:cxnSp>
        <p:nvCxnSpPr>
          <p:cNvPr id="35" name="Straight Arrow Connector 34"/>
          <p:cNvCxnSpPr>
            <a:stCxn id="32" idx="3"/>
            <a:endCxn id="16" idx="1"/>
          </p:cNvCxnSpPr>
          <p:nvPr/>
        </p:nvCxnSpPr>
        <p:spPr>
          <a:xfrm>
            <a:off x="2138367" y="6060481"/>
            <a:ext cx="491639" cy="1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6649822" y="4111874"/>
            <a:ext cx="1" cy="428861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498490" y="3396306"/>
            <a:ext cx="14627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Synthesizer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943540" y="3635839"/>
            <a:ext cx="14558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Debugging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506115" y="1435387"/>
            <a:ext cx="2006635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Refined Intent</a:t>
            </a:r>
          </a:p>
        </p:txBody>
      </p:sp>
      <p:cxnSp>
        <p:nvCxnSpPr>
          <p:cNvPr id="39" name="Elbow Connector 38"/>
          <p:cNvCxnSpPr>
            <a:stCxn id="11" idx="2"/>
            <a:endCxn id="14" idx="3"/>
          </p:cNvCxnSpPr>
          <p:nvPr/>
        </p:nvCxnSpPr>
        <p:spPr>
          <a:xfrm rot="5400000">
            <a:off x="3335969" y="3568146"/>
            <a:ext cx="1523444" cy="1183152"/>
          </a:xfrm>
          <a:prstGeom prst="bentConnector2">
            <a:avLst/>
          </a:prstGeom>
          <a:ln>
            <a:solidFill>
              <a:srgbClr val="000000"/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797064" y="3868201"/>
            <a:ext cx="1907204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Incrementality</a:t>
            </a:r>
            <a:endParaRPr lang="en-US" sz="18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7" name="Straight Arrow Connector 86"/>
          <p:cNvCxnSpPr>
            <a:endCxn id="43" idx="1"/>
          </p:cNvCxnSpPr>
          <p:nvPr/>
        </p:nvCxnSpPr>
        <p:spPr>
          <a:xfrm>
            <a:off x="5417748" y="3110767"/>
            <a:ext cx="476386" cy="27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 bwMode="auto">
          <a:xfrm>
            <a:off x="1365095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5894134" y="2122782"/>
            <a:ext cx="1513928" cy="1981409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1" name="Elbow Connector 100"/>
          <p:cNvCxnSpPr>
            <a:stCxn id="43" idx="0"/>
          </p:cNvCxnSpPr>
          <p:nvPr/>
        </p:nvCxnSpPr>
        <p:spPr bwMode="auto">
          <a:xfrm rot="16200000" flipV="1">
            <a:off x="4394733" y="-133584"/>
            <a:ext cx="12700" cy="4512731"/>
          </a:xfrm>
          <a:prstGeom prst="bentConnector4">
            <a:avLst>
              <a:gd name="adj1" fmla="val 5318181"/>
              <a:gd name="adj2" fmla="val 9983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7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29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30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183" y="1013015"/>
            <a:ext cx="9267731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https://microsoft.github.io/prose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Efficient implementation of the generic search methodology.</a:t>
            </a: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Provides a library of reduction rules.</a:t>
            </a: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Role of synthesis designer</a:t>
            </a: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Implement a DSL and provide reduction rules for new operators.</a:t>
            </a: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Provide ranking strategy.</a:t>
            </a:r>
            <a:endParaRPr lang="en-US" sz="7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Can specify tactics to resolve non-determinism in search.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PROSE Framework</a:t>
            </a:r>
          </a:p>
        </p:txBody>
      </p:sp>
    </p:spTree>
    <p:extLst>
      <p:ext uri="{BB962C8B-B14F-4D97-AF65-F5344CB8AC3E}">
        <p14:creationId xmlns:p14="http://schemas.microsoft.com/office/powerpoint/2010/main" val="3610591735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635" y="1013201"/>
            <a:ext cx="1657048" cy="165704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799414" y="2826478"/>
            <a:ext cx="13322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Seoge UI"/>
              </a:rPr>
              <a:t>Vu Le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The PROSE Team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90394" y="2730195"/>
            <a:ext cx="15915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Sumit Gulwani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2311" y="987644"/>
            <a:ext cx="1441497" cy="168906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0762" y="4792009"/>
            <a:ext cx="1870192" cy="125474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4585" y="4443688"/>
            <a:ext cx="1759509" cy="1617326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7467296" y="2730194"/>
            <a:ext cx="15388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Daniel Perelman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868096" y="6020065"/>
            <a:ext cx="149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Danny Simmons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782699" y="6001586"/>
            <a:ext cx="13470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Adam Smith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860639" y="6040499"/>
            <a:ext cx="18190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Mohammad Raza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547732" y="6034139"/>
            <a:ext cx="14277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200" dirty="0">
                <a:latin typeface="Seoge UI"/>
              </a:rPr>
              <a:t>Abhishek </a:t>
            </a:r>
          </a:p>
          <a:p>
            <a:pPr algn="ctr">
              <a:spcBef>
                <a:spcPts val="0"/>
              </a:spcBef>
            </a:pPr>
            <a:r>
              <a:rPr lang="en-US" sz="2200" dirty="0">
                <a:latin typeface="Seoge UI"/>
              </a:rPr>
              <a:t>Udupa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377" y="4416357"/>
            <a:ext cx="1720945" cy="16241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467" y="1073285"/>
            <a:ext cx="1591579" cy="15986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241" y="4445541"/>
            <a:ext cx="1594358" cy="15943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0" y="1006737"/>
            <a:ext cx="1669976" cy="166997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8016" y="2717384"/>
            <a:ext cx="17198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200" dirty="0">
                <a:latin typeface="Seoge UI"/>
              </a:rPr>
              <a:t>Allen Cypher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55493" y="1016825"/>
            <a:ext cx="1580385" cy="169388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8606" y="4416357"/>
            <a:ext cx="1659770" cy="164164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743644" y="2730194"/>
            <a:ext cx="15915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Ranvijay Kumar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7468" y="6020065"/>
            <a:ext cx="1621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Alex Polozov</a:t>
            </a:r>
          </a:p>
        </p:txBody>
      </p:sp>
      <p:sp>
        <p:nvSpPr>
          <p:cNvPr id="6" name="Explosion 2 5"/>
          <p:cNvSpPr/>
          <p:nvPr/>
        </p:nvSpPr>
        <p:spPr bwMode="auto">
          <a:xfrm>
            <a:off x="473993" y="3469314"/>
            <a:ext cx="8368452" cy="899279"/>
          </a:xfrm>
          <a:prstGeom prst="irregularSeal2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Seoge UI"/>
              </a:rPr>
              <a:t>We are hiring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 interns</a:t>
            </a:r>
            <a:r>
              <a:rPr kumimoji="0" lang="en-US" sz="2000" b="0" i="0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Seoge UI"/>
              </a:rPr>
              <a:t>/full-time!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Seoge UI"/>
            </a:endParaRPr>
          </a:p>
        </p:txBody>
      </p:sp>
    </p:spTree>
    <p:extLst>
      <p:ext uri="{BB962C8B-B14F-4D97-AF65-F5344CB8AC3E}">
        <p14:creationId xmlns:p14="http://schemas.microsoft.com/office/powerpoint/2010/main" val="2268162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6111" y="1013481"/>
            <a:ext cx="8532541" cy="5627454"/>
          </a:xfrm>
        </p:spPr>
        <p:txBody>
          <a:bodyPr/>
          <a:lstStyle/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Application to robotics</a:t>
            </a: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Learn from usage data</a:t>
            </a: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Probabilistic noise handling</a:t>
            </a: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Programming using natural language</a:t>
            </a: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Future Directions</a:t>
            </a:r>
          </a:p>
        </p:txBody>
      </p:sp>
    </p:spTree>
    <p:extLst>
      <p:ext uri="{BB962C8B-B14F-4D97-AF65-F5344CB8AC3E}">
        <p14:creationId xmlns:p14="http://schemas.microsoft.com/office/powerpoint/2010/main" val="4018892116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6111" y="1091305"/>
            <a:ext cx="8532541" cy="4587728"/>
          </a:xfrm>
        </p:spPr>
        <p:txBody>
          <a:bodyPr/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Killer application: Data wrangling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99% of end users are non-programmers.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Data scientists spend 80% time cleaning data.</a:t>
            </a:r>
          </a:p>
          <a:p>
            <a:pPr marL="457200" lvl="1" indent="0">
              <a:buNone/>
            </a:pPr>
            <a:endParaRPr lang="en-US" sz="1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5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Algorithmic search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Domain-specific language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Deductive methodology based on back-propagation</a:t>
            </a:r>
          </a:p>
          <a:p>
            <a:endParaRPr lang="en-US" sz="15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Ambiguity resolution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Ranking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Interactivity</a:t>
            </a:r>
          </a:p>
          <a:p>
            <a:pPr lvl="1"/>
            <a:endParaRPr lang="en-US" sz="7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Conclusion</a:t>
            </a:r>
          </a:p>
        </p:txBody>
      </p:sp>
      <p:sp>
        <p:nvSpPr>
          <p:cNvPr id="5" name="Content Placeholder 4"/>
          <p:cNvSpPr txBox="1">
            <a:spLocks/>
          </p:cNvSpPr>
          <p:nvPr/>
        </p:nvSpPr>
        <p:spPr bwMode="auto">
          <a:xfrm>
            <a:off x="50800" y="5770486"/>
            <a:ext cx="9042400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900" kern="0" dirty="0"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Reference: </a:t>
            </a:r>
            <a:r>
              <a:rPr lang="en-US" sz="1900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sz="1900" i="1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Programming by Examples (and its applications in Data Wrangling)</a:t>
            </a:r>
            <a:r>
              <a:rPr lang="en-US" sz="1900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”,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900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In </a:t>
            </a:r>
            <a:r>
              <a:rPr lang="en-US" sz="1900" i="1" kern="0" dirty="0">
                <a:solidFill>
                  <a:srgbClr val="C00000"/>
                </a:solidFill>
                <a:latin typeface="Seoge UI"/>
              </a:rPr>
              <a:t>Verification and Synthesis of Correct and Secure Systems</a:t>
            </a:r>
            <a:r>
              <a:rPr lang="en-US" sz="1900" kern="0" dirty="0">
                <a:solidFill>
                  <a:srgbClr val="C00000"/>
                </a:solidFill>
                <a:latin typeface="Seoge UI"/>
              </a:rPr>
              <a:t>; IOS Press; 2016</a:t>
            </a:r>
            <a:endParaRPr lang="en-US" sz="1900" kern="0" dirty="0">
              <a:solidFill>
                <a:srgbClr val="C00000"/>
              </a:solidFill>
              <a:latin typeface="Seoge UI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900" kern="0" dirty="0"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[based on Marktoberdorf Summer School 2015 Lecture Notes]</a:t>
            </a:r>
          </a:p>
        </p:txBody>
      </p:sp>
    </p:spTree>
    <p:extLst>
      <p:ext uri="{BB962C8B-B14F-4D97-AF65-F5344CB8AC3E}">
        <p14:creationId xmlns:p14="http://schemas.microsoft.com/office/powerpoint/2010/main" val="70263712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Typical help-forum interaction</a:t>
            </a:r>
          </a:p>
        </p:txBody>
      </p:sp>
      <p:pic>
        <p:nvPicPr>
          <p:cNvPr id="4" name="Picture 2" descr="http://media02.hongkiat.com/geek-is-new-cool/gee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053" y="2752713"/>
            <a:ext cx="2317518" cy="231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rved Down Arrow 4"/>
          <p:cNvSpPr/>
          <p:nvPr/>
        </p:nvSpPr>
        <p:spPr>
          <a:xfrm>
            <a:off x="3793524" y="2654716"/>
            <a:ext cx="4243630" cy="7457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urved Down Arrow 5"/>
          <p:cNvSpPr/>
          <p:nvPr/>
        </p:nvSpPr>
        <p:spPr>
          <a:xfrm rot="10800000">
            <a:off x="3843022" y="4658496"/>
            <a:ext cx="3874815" cy="81093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Seoge U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98211" y="2090113"/>
            <a:ext cx="4255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oge UI"/>
              </a:rPr>
              <a:t>300_w5_aniSh_c1_b </a:t>
            </a:r>
            <a:r>
              <a:rPr lang="en-US" sz="2400" dirty="0">
                <a:latin typeface="Seoge UI"/>
                <a:sym typeface="Wingdings" panose="05000000000000000000" pitchFamily="2" charset="2"/>
              </a:rPr>
              <a:t> w5</a:t>
            </a:r>
            <a:endParaRPr lang="en-US" sz="2400" dirty="0">
              <a:latin typeface="Seoge U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21553" y="4824271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oge UI"/>
              </a:rPr>
              <a:t>=MID(B1,5,2)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-156897" y="2694460"/>
            <a:ext cx="3950421" cy="2375772"/>
            <a:chOff x="595628" y="2489008"/>
            <a:chExt cx="6588792" cy="3734543"/>
          </a:xfrm>
        </p:grpSpPr>
        <p:pic>
          <p:nvPicPr>
            <p:cNvPr id="10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2583899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287" y="2711916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36" y="248900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671" y="26170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0248" y="31995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5183" y="3327612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628" y="37329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3647" y="400771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411962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0497" y="38592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3690272" y="1581524"/>
            <a:ext cx="4493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oge UI"/>
              </a:rPr>
              <a:t>300_w30_aniSh_c1_b </a:t>
            </a:r>
            <a:r>
              <a:rPr lang="en-US" sz="2400" dirty="0">
                <a:latin typeface="Seoge UI"/>
                <a:sym typeface="Wingdings" panose="05000000000000000000" pitchFamily="2" charset="2"/>
              </a:rPr>
              <a:t> w30</a:t>
            </a:r>
            <a:endParaRPr lang="en-US" sz="2400" dirty="0">
              <a:latin typeface="Seoge U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03753" y="5619039"/>
            <a:ext cx="7710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>
                <a:latin typeface="Seoge UI"/>
              </a:rPr>
              <a:t>=MID(B1,FIND(“_”,$B:$B)+1, FIND(“_”,REPLACE($B:$B,1,FIND(“_”,$B:$B), “”))-1)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6522" y="3379925"/>
            <a:ext cx="4097710" cy="610839"/>
          </a:xfrm>
          <a:prstGeom prst="rect">
            <a:avLst/>
          </a:prstGeom>
          <a:ln w="34925">
            <a:solidFill>
              <a:srgbClr val="FFFF00"/>
            </a:solidFill>
          </a:ln>
        </p:spPr>
      </p:pic>
      <p:sp>
        <p:nvSpPr>
          <p:cNvPr id="25" name="TextBox 24"/>
          <p:cNvSpPr txBox="1"/>
          <p:nvPr/>
        </p:nvSpPr>
        <p:spPr>
          <a:xfrm>
            <a:off x="4821553" y="4824271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Seoge UI"/>
              </a:rPr>
              <a:t>=MID(B1,5,2)</a:t>
            </a:r>
          </a:p>
        </p:txBody>
      </p:sp>
      <p:sp>
        <p:nvSpPr>
          <p:cNvPr id="24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3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3519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2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Flash Fill (Excel 2013 feature) demo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418" y="959411"/>
            <a:ext cx="5993965" cy="53210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6204274"/>
            <a:ext cx="9338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>
                <a:solidFill>
                  <a:srgbClr val="C00000"/>
                </a:solidFill>
                <a:latin typeface="Seoge UI"/>
              </a:rPr>
              <a:t>“Automating string processing in spreadsheets using input-output examples”;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 POPL 2011; Sumit Gulwani</a:t>
            </a:r>
          </a:p>
        </p:txBody>
      </p:sp>
      <p:sp>
        <p:nvSpPr>
          <p:cNvPr id="6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4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470470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30" y="2009581"/>
            <a:ext cx="5609724" cy="3680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193" y="1153606"/>
            <a:ext cx="887279" cy="6920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429" y="2405279"/>
            <a:ext cx="4279106" cy="2371725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4524483" y="3332017"/>
            <a:ext cx="457200" cy="31692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" y="4181301"/>
            <a:ext cx="8033580" cy="644372"/>
          </a:xfrm>
          <a:prstGeom prst="rect">
            <a:avLst/>
          </a:prstGeom>
          <a:ln w="60325">
            <a:solidFill>
              <a:schemeClr val="accent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602217" y="3827074"/>
            <a:ext cx="2292927" cy="323165"/>
          </a:xfrm>
          <a:prstGeom prst="rect">
            <a:avLst/>
          </a:prstGeom>
          <a:solidFill>
            <a:schemeClr val="bg1"/>
          </a:solidFill>
          <a:ln w="60325">
            <a:noFill/>
          </a:ln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F0000"/>
                </a:solidFill>
                <a:latin typeface="Gill Sans MT" panose="020B0502020104020203" pitchFamily="34" charset="0"/>
              </a:rPr>
              <a:t>To get Started!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Data Science Class Assignment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5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56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66634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Ships inside two Microsoft products: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457200" lvl="1" indent="0">
              <a:buNone/>
            </a:pPr>
            <a:endParaRPr lang="en-US" sz="4000" dirty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04862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“</a:t>
            </a:r>
            <a:r>
              <a:rPr lang="en-US" i="1" dirty="0" err="1">
                <a:solidFill>
                  <a:srgbClr val="C00000"/>
                </a:solidFill>
                <a:latin typeface="Seoge UI"/>
              </a:rPr>
              <a:t>FlashExtract</a:t>
            </a:r>
            <a:r>
              <a:rPr lang="en-US" i="1" dirty="0">
                <a:solidFill>
                  <a:srgbClr val="C00000"/>
                </a:solidFill>
                <a:latin typeface="Seoge UI"/>
              </a:rPr>
              <a:t>: A Framework for data extraction by examples”;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PLDI 2014</a:t>
            </a:r>
            <a:r>
              <a:rPr lang="en-US" i="1" dirty="0">
                <a:solidFill>
                  <a:srgbClr val="C00000"/>
                </a:solidFill>
                <a:latin typeface="Seoge UI"/>
              </a:rPr>
              <a:t>;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Vu Le, Sumit Gulwani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867" y="2055155"/>
            <a:ext cx="1115093" cy="12224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41845" y="2391579"/>
            <a:ext cx="4288146" cy="549642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221"/>
              </a:spcAft>
            </a:pPr>
            <a:r>
              <a:rPr lang="en-US" sz="2400" dirty="0" err="1">
                <a:latin typeface="Seoge UI"/>
              </a:rPr>
              <a:t>ConvertFrom</a:t>
            </a:r>
            <a:r>
              <a:rPr lang="en-US" sz="2400" dirty="0">
                <a:latin typeface="Seoge UI"/>
              </a:rPr>
              <a:t>-String cmdlet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41845" y="3880747"/>
            <a:ext cx="2335224" cy="882040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Seoge UI"/>
              </a:rPr>
              <a:t>Custom Log, Custom Field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336" y="3646110"/>
            <a:ext cx="2878061" cy="1153070"/>
          </a:xfrm>
          <a:prstGeom prst="rect">
            <a:avLst/>
          </a:prstGeom>
        </p:spPr>
      </p:pic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en-US" dirty="0" err="1">
                <a:latin typeface="Seoge UI"/>
              </a:rPr>
              <a:t>FlashExtract</a:t>
            </a:r>
            <a:r>
              <a:rPr lang="en-US" dirty="0">
                <a:latin typeface="Seoge UI"/>
              </a:rPr>
              <a:t> Demo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8962" y="2330781"/>
            <a:ext cx="1803716" cy="549642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221"/>
              </a:spcAft>
            </a:pPr>
            <a:r>
              <a:rPr lang="en-US" sz="2400" dirty="0" err="1">
                <a:solidFill>
                  <a:schemeClr val="accent2"/>
                </a:solidFill>
              </a:rPr>
              <a:t>Powershell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8436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721" y="1009229"/>
            <a:ext cx="2259279" cy="218603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Killer Application: Data Wrangling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5601" y="1009327"/>
            <a:ext cx="8852165" cy="977269"/>
          </a:xfrm>
          <a:prstGeom prst="rect">
            <a:avLst/>
          </a:prstGeom>
        </p:spPr>
        <p:txBody>
          <a:bodyPr vert="horz" lIns="67232" tIns="33616" rIns="67232" bIns="33616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47" dirty="0">
                <a:latin typeface="Seoge UI"/>
              </a:rPr>
              <a:t>Data is the new oil. </a:t>
            </a:r>
          </a:p>
          <a:p>
            <a:pPr marL="0" indent="0">
              <a:buNone/>
            </a:pPr>
            <a:r>
              <a:rPr lang="en-US" sz="2647" dirty="0">
                <a:latin typeface="Seoge UI"/>
              </a:rPr>
              <a:t>Data scientists spend 80% time wrangling data.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5920" y="2217713"/>
            <a:ext cx="872880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u="sng" dirty="0">
                <a:latin typeface="Seoge UI"/>
              </a:rPr>
              <a:t>Extraction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 err="1">
                <a:latin typeface="Seoge UI"/>
              </a:rPr>
              <a:t>FlashExtract:Tabular</a:t>
            </a:r>
            <a:r>
              <a:rPr lang="en-US" sz="2200" dirty="0">
                <a:latin typeface="Seoge UI"/>
              </a:rPr>
              <a:t> data from log files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[PLDI 2014]</a:t>
            </a:r>
            <a:endParaRPr lang="en-US" dirty="0">
              <a:latin typeface="Seoge UI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Seoge UI"/>
              </a:rPr>
              <a:t>Tabular data from spreadsheets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[PLDI 2015] </a:t>
            </a:r>
            <a:endParaRPr lang="en-US" dirty="0">
              <a:latin typeface="Seoge UI"/>
            </a:endParaRPr>
          </a:p>
          <a:p>
            <a:pPr>
              <a:spcBef>
                <a:spcPts val="0"/>
              </a:spcBef>
            </a:pPr>
            <a:endParaRPr lang="en-US" sz="1000" dirty="0">
              <a:latin typeface="Seoge UI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>
                <a:latin typeface="Seoge UI"/>
              </a:rPr>
              <a:t>Transformation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 err="1">
                <a:latin typeface="Seoge UI"/>
              </a:rPr>
              <a:t>FlashFill</a:t>
            </a:r>
            <a:r>
              <a:rPr lang="en-US" sz="2200" dirty="0">
                <a:latin typeface="Seoge UI"/>
              </a:rPr>
              <a:t>: Syntactic String Transformations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[POPL 2011]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Seoge UI"/>
              </a:rPr>
              <a:t>Semantic String Transformations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[VLDB 2012]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Seoge UI"/>
              </a:rPr>
              <a:t>Number Transformations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[CAV 2013]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Seoge UI"/>
              </a:rPr>
              <a:t>Date Transformations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[POPL 2016]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Seoge UI"/>
              </a:rPr>
              <a:t>Normalization Transformations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[IJCAI 2015]</a:t>
            </a:r>
          </a:p>
          <a:p>
            <a:pPr lvl="1">
              <a:spcBef>
                <a:spcPts val="0"/>
              </a:spcBef>
            </a:pPr>
            <a:endParaRPr lang="en-US" sz="1000" dirty="0">
              <a:latin typeface="Seoge UI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>
                <a:latin typeface="Seoge UI"/>
              </a:rPr>
              <a:t>Formatting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 err="1">
                <a:latin typeface="Seoge UI"/>
              </a:rPr>
              <a:t>FlashRelate</a:t>
            </a:r>
            <a:r>
              <a:rPr lang="en-US" sz="2200" dirty="0">
                <a:latin typeface="Seoge UI"/>
              </a:rPr>
              <a:t>: Table layout transformations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[PLDI 2011]</a:t>
            </a:r>
            <a:endParaRPr lang="en-US" dirty="0">
              <a:latin typeface="Seoge UI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Seoge UI"/>
              </a:rPr>
              <a:t>Repetitive editing in </a:t>
            </a:r>
            <a:r>
              <a:rPr lang="en-US" sz="2200" dirty="0" err="1">
                <a:latin typeface="Seoge UI"/>
              </a:rPr>
              <a:t>Powerpoint</a:t>
            </a:r>
            <a:r>
              <a:rPr lang="en-US" sz="2200" dirty="0">
                <a:latin typeface="Seoge UI"/>
              </a:rPr>
              <a:t>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[AAAI 2014]</a:t>
            </a:r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822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415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45482" y="2643487"/>
            <a:ext cx="2064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Example-based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59022" y="2704055"/>
            <a:ext cx="2355421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endParaRPr lang="en-US" sz="1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  <a:p>
            <a:pPr>
              <a:spcBef>
                <a:spcPts val="0"/>
              </a:spcBef>
            </a:pPr>
            <a:endParaRPr lang="en-US" sz="10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738086" y="3090224"/>
            <a:ext cx="552426" cy="91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5093507" y="3096470"/>
            <a:ext cx="365515" cy="29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236328" y="4715848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4665925" y="4104192"/>
            <a:ext cx="0" cy="6194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434298" y="3396306"/>
            <a:ext cx="1524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Synthesizer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300903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6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8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83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127666</TotalTime>
  <Words>1644</Words>
  <Application>Microsoft Office PowerPoint</Application>
  <PresentationFormat>On-screen Show (4:3)</PresentationFormat>
  <Paragraphs>502</Paragraphs>
  <Slides>34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51" baseType="lpstr">
      <vt:lpstr>MingLiU_HKSCS-ExtB</vt:lpstr>
      <vt:lpstr>Arial</vt:lpstr>
      <vt:lpstr>Bookman Old Style</vt:lpstr>
      <vt:lpstr>Calibri</vt:lpstr>
      <vt:lpstr>Cambria Math</vt:lpstr>
      <vt:lpstr>Comic Sans MS</vt:lpstr>
      <vt:lpstr>Consolas</vt:lpstr>
      <vt:lpstr>Gill Sans MT</vt:lpstr>
      <vt:lpstr>Segoe UI</vt:lpstr>
      <vt:lpstr>Segoe UI Light</vt:lpstr>
      <vt:lpstr>Segoe UI Semilight</vt:lpstr>
      <vt:lpstr>Seoge UI</vt:lpstr>
      <vt:lpstr>Seq</vt:lpstr>
      <vt:lpstr>Times New Roman</vt:lpstr>
      <vt:lpstr>Wingdings</vt:lpstr>
      <vt:lpstr>Default Design</vt:lpstr>
      <vt:lpstr>2_Default Design</vt:lpstr>
      <vt:lpstr>PowerPoint Presentation</vt:lpstr>
      <vt:lpstr>Motivation</vt:lpstr>
      <vt:lpstr>Spreadsheet help forums</vt:lpstr>
      <vt:lpstr>Typical help-forum interaction</vt:lpstr>
      <vt:lpstr>Flash Fill (Excel 2013 feature) demo</vt:lpstr>
      <vt:lpstr>Data Science Class Assignment</vt:lpstr>
      <vt:lpstr>FlashExtract Demo</vt:lpstr>
      <vt:lpstr>Killer Application: Data Wrangling</vt:lpstr>
      <vt:lpstr>Programming-by-Examples Architecture</vt:lpstr>
      <vt:lpstr>Domain-specific Language (DSL)</vt:lpstr>
      <vt:lpstr>Flash Fill DSL (String Transformations)</vt:lpstr>
      <vt:lpstr>FlashExtract DSL (Sequence Extraction)</vt:lpstr>
      <vt:lpstr>Programming-by-Examples Architecture</vt:lpstr>
      <vt:lpstr>Search Methodology</vt:lpstr>
      <vt:lpstr>Problem Reduction Rules</vt:lpstr>
      <vt:lpstr>Problem Reduction Rules</vt:lpstr>
      <vt:lpstr>Problem Reduction Rules</vt:lpstr>
      <vt:lpstr>Generalizing output values to output properties</vt:lpstr>
      <vt:lpstr>Programming-by-Examples Architecture</vt:lpstr>
      <vt:lpstr>Basic ranking scheme</vt:lpstr>
      <vt:lpstr>Challenges with Basic ranking scheme</vt:lpstr>
      <vt:lpstr>Challenges with Basic ranking scheme</vt:lpstr>
      <vt:lpstr>Machine learning based ranking scheme</vt:lpstr>
      <vt:lpstr>Outline</vt:lpstr>
      <vt:lpstr>Programming-by-Examples Architecture</vt:lpstr>
      <vt:lpstr>Interactive Debugging</vt:lpstr>
      <vt:lpstr>Predictive</vt:lpstr>
      <vt:lpstr>Programming-by-Examples Architecture</vt:lpstr>
      <vt:lpstr>Adaptive</vt:lpstr>
      <vt:lpstr>Programming-by-Examples Architecture</vt:lpstr>
      <vt:lpstr>PROSE Framework</vt:lpstr>
      <vt:lpstr>The PROSE Team</vt:lpstr>
      <vt:lpstr>Future Directions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Sumit Gulwani</dc:creator>
  <cp:lastModifiedBy>Sumit Gulwani</cp:lastModifiedBy>
  <cp:revision>6946</cp:revision>
  <cp:lastPrinted>2011-01-25T02:43:07Z</cp:lastPrinted>
  <dcterms:created xsi:type="dcterms:W3CDTF">1601-01-01T00:00:00Z</dcterms:created>
  <dcterms:modified xsi:type="dcterms:W3CDTF">2016-06-27T10:15:17Z</dcterms:modified>
</cp:coreProperties>
</file>