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23"/>
  </p:notesMasterIdLst>
  <p:handoutMasterIdLst>
    <p:handoutMasterId r:id="rId24"/>
  </p:handoutMasterIdLst>
  <p:sldIdLst>
    <p:sldId id="976" r:id="rId3"/>
    <p:sldId id="2056" r:id="rId4"/>
    <p:sldId id="2057" r:id="rId5"/>
    <p:sldId id="2030" r:id="rId6"/>
    <p:sldId id="2025" r:id="rId7"/>
    <p:sldId id="2031" r:id="rId8"/>
    <p:sldId id="2032" r:id="rId9"/>
    <p:sldId id="2028" r:id="rId10"/>
    <p:sldId id="2040" r:id="rId11"/>
    <p:sldId id="2039" r:id="rId12"/>
    <p:sldId id="2041" r:id="rId13"/>
    <p:sldId id="2042" r:id="rId14"/>
    <p:sldId id="2043" r:id="rId15"/>
    <p:sldId id="2049" r:id="rId16"/>
    <p:sldId id="2050" r:id="rId17"/>
    <p:sldId id="2051" r:id="rId18"/>
    <p:sldId id="2053" r:id="rId19"/>
    <p:sldId id="2052" r:id="rId20"/>
    <p:sldId id="2054" r:id="rId21"/>
    <p:sldId id="2055" r:id="rId22"/>
  </p:sldIdLst>
  <p:sldSz cx="9144000" cy="6858000" type="screen4x3"/>
  <p:notesSz cx="7023100" cy="9309100"/>
  <p:embeddedFontLst>
    <p:embeddedFont>
      <p:font typeface="Comic Sans MS" panose="030F0702030302020204" pitchFamily="66" charset="0"/>
      <p:regular r:id="rId25"/>
      <p:bold r:id="rId26"/>
      <p:italic r:id="rId27"/>
      <p:boldItalic r:id="rId28"/>
    </p:embeddedFont>
    <p:embeddedFont>
      <p:font typeface="Cambria Math" panose="02040503050406030204" pitchFamily="18" charset="0"/>
      <p:regular r:id="rId29"/>
    </p:embeddedFont>
  </p:embeddedFontLst>
  <p:custDataLst>
    <p:tags r:id="rId30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8000"/>
    <a:srgbClr val="CC6600"/>
    <a:srgbClr val="FF99FF"/>
    <a:srgbClr val="0066FF"/>
    <a:srgbClr val="009900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401" autoAdjust="0"/>
  </p:normalViewPr>
  <p:slideViewPr>
    <p:cSldViewPr snapToGrid="0">
      <p:cViewPr varScale="1">
        <p:scale>
          <a:sx n="75" d="100"/>
          <a:sy n="75" d="100"/>
        </p:scale>
        <p:origin x="1694" y="48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tags" Target="tags/tag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5620C-E6E7-4610-B905-850544DCF49A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94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60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Composition: First</a:t>
            </a:r>
            <a:r>
              <a:rPr lang="en-US" baseline="0" dirty="0" smtClean="0"/>
              <a:t> do this, then do that (relative position extraction, </a:t>
            </a:r>
            <a:r>
              <a:rPr lang="en-US" baseline="0" dirty="0" err="1" smtClean="0"/>
              <a:t>FlashExtract</a:t>
            </a:r>
            <a:r>
              <a:rPr lang="en-US" baseline="0" dirty="0" smtClean="0"/>
              <a:t> filter and map)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813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856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062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8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3682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9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4988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409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139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4D822-189C-45BA-8D89-791FA7632C4F}" type="datetimeFigureOut">
              <a:rPr lang="en-US" smtClean="0"/>
              <a:t>8/13/2015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A764-CA72-49EF-8EDB-C7059022EF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55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54" r:id="rId3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JPG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3635" y="211948"/>
            <a:ext cx="90495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400" dirty="0" smtClean="0">
                <a:solidFill>
                  <a:schemeClr val="accent2"/>
                </a:solidFill>
              </a:rPr>
              <a:t>Programming by Examples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091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Marktoberdorf Lectures</a:t>
            </a:r>
          </a:p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August 2015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solidFill>
                  <a:schemeClr val="accent2"/>
                </a:solidFill>
                <a:latin typeface="Comic Sans MS"/>
              </a:rPr>
              <a:t>Sumit Gulwani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23" y="1431627"/>
            <a:ext cx="3523343" cy="34091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7511" y="1413127"/>
            <a:ext cx="3557729" cy="3575563"/>
          </a:xfrm>
          <a:prstGeom prst="rect">
            <a:avLst/>
          </a:prstGeom>
        </p:spPr>
      </p:pic>
      <p:sp>
        <p:nvSpPr>
          <p:cNvPr id="9" name="Right Arrow 8"/>
          <p:cNvSpPr/>
          <p:nvPr/>
        </p:nvSpPr>
        <p:spPr bwMode="auto">
          <a:xfrm>
            <a:off x="4006391" y="2700525"/>
            <a:ext cx="1087120" cy="358144"/>
          </a:xfrm>
          <a:prstGeom prst="rightArrow">
            <a:avLst/>
          </a:prstGeom>
          <a:solidFill>
            <a:srgbClr val="00B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71383" y="2689960"/>
            <a:ext cx="6608537" cy="1394360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CC00CC"/>
                </a:solidFill>
              </a:rPr>
              <a:t>                            let </a:t>
            </a:r>
            <a:r>
              <a:rPr lang="en-US" dirty="0">
                <a:solidFill>
                  <a:srgbClr val="CC00CC"/>
                </a:solidFill>
              </a:rPr>
              <a:t>x = X </a:t>
            </a:r>
            <a:r>
              <a:rPr lang="en-US" dirty="0" smtClean="0">
                <a:solidFill>
                  <a:srgbClr val="CC00CC"/>
                </a:solidFill>
              </a:rPr>
              <a:t>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dirty="0" smtClean="0">
                <a:solidFill>
                  <a:srgbClr val="008000"/>
                </a:solidFill>
              </a:rPr>
              <a:t>                            </a:t>
            </a:r>
            <a:r>
              <a:rPr lang="en-US" dirty="0" err="1" smtClean="0">
                <a:solidFill>
                  <a:srgbClr val="008000"/>
                </a:solidFill>
              </a:rPr>
              <a:t>SubStr</a:t>
            </a:r>
            <a:r>
              <a:rPr lang="en-US" dirty="0" smtClean="0"/>
              <a:t>(</a:t>
            </a:r>
            <a:r>
              <a:rPr lang="en-US" dirty="0" smtClean="0">
                <a:solidFill>
                  <a:srgbClr val="CC00CC"/>
                </a:solidFill>
              </a:rPr>
              <a:t>x</a:t>
            </a:r>
            <a:r>
              <a:rPr lang="en-US" dirty="0"/>
              <a:t>, P, </a:t>
            </a:r>
            <a:r>
              <a:rPr lang="en-US" dirty="0" smtClean="0"/>
              <a:t>P)</a:t>
            </a:r>
          </a:p>
          <a:p>
            <a:pPr marL="0" indent="0">
              <a:buNone/>
            </a:pPr>
            <a:endParaRPr lang="en-US" sz="700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position expr </a:t>
            </a:r>
            <a:r>
              <a:rPr lang="en-US" dirty="0" smtClean="0"/>
              <a:t>P  := </a:t>
            </a:r>
            <a:r>
              <a:rPr lang="en-US" dirty="0" err="1">
                <a:solidFill>
                  <a:srgbClr val="008000"/>
                </a:solidFill>
              </a:rPr>
              <a:t>Pos</a:t>
            </a:r>
            <a:r>
              <a:rPr lang="en-US" dirty="0"/>
              <a:t>(</a:t>
            </a:r>
            <a:r>
              <a:rPr lang="en-US" dirty="0">
                <a:solidFill>
                  <a:srgbClr val="CC00CC"/>
                </a:solidFill>
              </a:rPr>
              <a:t>x</a:t>
            </a:r>
            <a:r>
              <a:rPr lang="en-US" dirty="0"/>
              <a:t>, </a:t>
            </a:r>
            <a:r>
              <a:rPr lang="en-US" dirty="0" smtClean="0"/>
              <a:t>R, R, </a:t>
            </a:r>
            <a:r>
              <a:rPr lang="en-US" dirty="0"/>
              <a:t>K</a:t>
            </a:r>
            <a:r>
              <a:rPr lang="en-US" dirty="0" smtClean="0"/>
              <a:t>) | K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 Operator</a:t>
            </a:r>
            <a:endParaRPr lang="en-US" dirty="0"/>
          </a:p>
        </p:txBody>
      </p:sp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371383" y="1033880"/>
            <a:ext cx="6608537" cy="9879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</a:t>
            </a:r>
            <a:r>
              <a:rPr lang="en-US" kern="0" dirty="0" smtClean="0">
                <a:solidFill>
                  <a:srgbClr val="008000"/>
                </a:solidFill>
              </a:rPr>
              <a:t>               </a:t>
            </a:r>
            <a:r>
              <a:rPr lang="en-US" kern="0" dirty="0" err="1" smtClean="0">
                <a:solidFill>
                  <a:srgbClr val="008000"/>
                </a:solidFill>
              </a:rPr>
              <a:t>SubStr</a:t>
            </a:r>
            <a:r>
              <a:rPr lang="en-US" kern="0" dirty="0" smtClean="0"/>
              <a:t>(X, P, P)</a:t>
            </a:r>
          </a:p>
          <a:p>
            <a:pPr marL="0" indent="0">
              <a:buFontTx/>
              <a:buNone/>
            </a:pPr>
            <a:endParaRPr lang="en-US" sz="700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</a:rPr>
              <a:t>position expr </a:t>
            </a:r>
            <a:r>
              <a:rPr lang="en-US" kern="0" dirty="0" smtClean="0"/>
              <a:t>P  := </a:t>
            </a:r>
            <a:r>
              <a:rPr lang="en-US" kern="0" dirty="0" err="1" smtClean="0">
                <a:solidFill>
                  <a:srgbClr val="008000"/>
                </a:solidFill>
              </a:rPr>
              <a:t>Pos</a:t>
            </a:r>
            <a:r>
              <a:rPr lang="en-US" kern="0" dirty="0" smtClean="0"/>
              <a:t>(X, R, R, K) | K</a:t>
            </a:r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371383" y="4649675"/>
            <a:ext cx="6608537" cy="20762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let x = X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               </a:t>
            </a:r>
            <a:r>
              <a:rPr lang="en-US" kern="0" dirty="0" smtClean="0">
                <a:solidFill>
                  <a:srgbClr val="CC00CC"/>
                </a:solidFill>
              </a:rPr>
              <a:t>let p</a:t>
            </a:r>
            <a:r>
              <a:rPr lang="en-US" kern="0" baseline="-25000" dirty="0" smtClean="0">
                <a:solidFill>
                  <a:srgbClr val="CC00CC"/>
                </a:solidFill>
              </a:rPr>
              <a:t>1</a:t>
            </a:r>
            <a:r>
              <a:rPr lang="en-US" kern="0" dirty="0" smtClean="0">
                <a:solidFill>
                  <a:srgbClr val="CC00CC"/>
                </a:solidFill>
              </a:rPr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CC00CC"/>
                </a:solidFill>
              </a:rPr>
              <a:t> </a:t>
            </a:r>
            <a:r>
              <a:rPr lang="en-US" kern="0" dirty="0" smtClean="0">
                <a:solidFill>
                  <a:srgbClr val="CC00CC"/>
                </a:solidFill>
              </a:rPr>
              <a:t>                            let p</a:t>
            </a:r>
            <a:r>
              <a:rPr lang="en-US" kern="0" baseline="-25000" dirty="0" smtClean="0">
                <a:solidFill>
                  <a:srgbClr val="CC00CC"/>
                </a:solidFill>
              </a:rPr>
              <a:t>2</a:t>
            </a:r>
            <a:r>
              <a:rPr lang="en-US" kern="0" dirty="0" smtClean="0">
                <a:solidFill>
                  <a:srgbClr val="CC00CC"/>
                </a:solidFill>
              </a:rPr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</a:rPr>
              <a:t> </a:t>
            </a:r>
            <a:r>
              <a:rPr lang="en-US" kern="0" dirty="0" smtClean="0">
                <a:solidFill>
                  <a:srgbClr val="008000"/>
                </a:solidFill>
              </a:rPr>
              <a:t>                           </a:t>
            </a:r>
            <a:r>
              <a:rPr lang="en-US" kern="0" dirty="0" err="1" smtClean="0">
                <a:solidFill>
                  <a:srgbClr val="008000"/>
                </a:solidFill>
              </a:rPr>
              <a:t>SubStr</a:t>
            </a:r>
            <a:r>
              <a:rPr lang="en-US" kern="0" dirty="0" smtClean="0"/>
              <a:t>(x, </a:t>
            </a:r>
            <a:r>
              <a:rPr lang="en-US" kern="0" dirty="0" smtClean="0">
                <a:solidFill>
                  <a:srgbClr val="CC00CC"/>
                </a:solidFill>
              </a:rPr>
              <a:t>p</a:t>
            </a:r>
            <a:r>
              <a:rPr lang="en-US" kern="0" baseline="-25000" dirty="0" smtClean="0">
                <a:solidFill>
                  <a:srgbClr val="CC00CC"/>
                </a:solidFill>
              </a:rPr>
              <a:t>1</a:t>
            </a:r>
            <a:r>
              <a:rPr lang="en-US" kern="0" dirty="0" smtClean="0"/>
              <a:t>, </a:t>
            </a:r>
            <a:r>
              <a:rPr lang="en-US" kern="0" dirty="0" smtClean="0">
                <a:solidFill>
                  <a:srgbClr val="CC00CC"/>
                </a:solidFill>
              </a:rPr>
              <a:t>p</a:t>
            </a:r>
            <a:r>
              <a:rPr lang="en-US" kern="0" baseline="-25000" dirty="0">
                <a:solidFill>
                  <a:srgbClr val="CC00CC"/>
                </a:solidFill>
              </a:rPr>
              <a:t>2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endParaRPr lang="en-US" sz="700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</a:rPr>
              <a:t>position expr </a:t>
            </a:r>
            <a:r>
              <a:rPr lang="en-US" kern="0" dirty="0" smtClean="0"/>
              <a:t>P</a:t>
            </a:r>
            <a:r>
              <a:rPr lang="en-US" kern="0" dirty="0" smtClean="0">
                <a:solidFill>
                  <a:srgbClr val="CC00CC"/>
                </a:solidFill>
              </a:rPr>
              <a:t>[y]</a:t>
            </a:r>
            <a:r>
              <a:rPr lang="en-US" kern="0" dirty="0" smtClean="0"/>
              <a:t>  := </a:t>
            </a:r>
            <a:r>
              <a:rPr lang="en-US" kern="0" dirty="0" err="1" smtClean="0">
                <a:solidFill>
                  <a:srgbClr val="008000"/>
                </a:solidFill>
              </a:rPr>
              <a:t>Pos</a:t>
            </a:r>
            <a:r>
              <a:rPr lang="en-US" kern="0" dirty="0" smtClean="0"/>
              <a:t>(</a:t>
            </a:r>
            <a:r>
              <a:rPr lang="en-US" kern="0" dirty="0" smtClean="0">
                <a:solidFill>
                  <a:srgbClr val="CC00CC"/>
                </a:solidFill>
              </a:rPr>
              <a:t>y</a:t>
            </a:r>
            <a:r>
              <a:rPr lang="en-US" kern="0" dirty="0" smtClean="0"/>
              <a:t>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5" name="Curved Left Arrow 4"/>
          <p:cNvSpPr/>
          <p:nvPr/>
        </p:nvSpPr>
        <p:spPr bwMode="auto">
          <a:xfrm>
            <a:off x="7123652" y="1452880"/>
            <a:ext cx="628428" cy="1889760"/>
          </a:xfrm>
          <a:prstGeom prst="curvedLeftArrow">
            <a:avLst/>
          </a:prstGeom>
          <a:solidFill>
            <a:srgbClr val="FF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23652" y="2089540"/>
            <a:ext cx="184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CC"/>
                </a:solidFill>
              </a:rPr>
              <a:t>Restriction</a:t>
            </a:r>
            <a:endParaRPr lang="en-US" sz="2400" dirty="0">
              <a:solidFill>
                <a:srgbClr val="CC00CC"/>
              </a:solidFill>
            </a:endParaRPr>
          </a:p>
        </p:txBody>
      </p:sp>
      <p:sp>
        <p:nvSpPr>
          <p:cNvPr id="11" name="Curved Left Arrow 10"/>
          <p:cNvSpPr/>
          <p:nvPr/>
        </p:nvSpPr>
        <p:spPr bwMode="auto">
          <a:xfrm>
            <a:off x="7179532" y="3715305"/>
            <a:ext cx="628428" cy="1889760"/>
          </a:xfrm>
          <a:prstGeom prst="curvedLeftArrow">
            <a:avLst/>
          </a:prstGeom>
          <a:solidFill>
            <a:srgbClr val="FF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79532" y="4351965"/>
            <a:ext cx="1849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C00CC"/>
                </a:solidFill>
              </a:rPr>
              <a:t>Elegance</a:t>
            </a:r>
            <a:endParaRPr lang="en-US" sz="2400" dirty="0">
              <a:solidFill>
                <a:srgbClr val="CC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0591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9" grpId="0" animBg="1"/>
      <p:bldP spid="5" grpId="0" animBg="1"/>
      <p:bldP spid="6" grpId="0"/>
      <p:bldP spid="11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 Operator</a:t>
            </a:r>
            <a:endParaRPr lang="en-US" dirty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76743" y="1042875"/>
            <a:ext cx="6608537" cy="20762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let x = X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               let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               let p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</a:rPr>
              <a:t> </a:t>
            </a:r>
            <a:r>
              <a:rPr lang="en-US" kern="0" dirty="0" smtClean="0">
                <a:solidFill>
                  <a:srgbClr val="008000"/>
                </a:solidFill>
              </a:rPr>
              <a:t>                           </a:t>
            </a:r>
            <a:r>
              <a:rPr lang="en-US" kern="0" dirty="0" err="1" smtClean="0">
                <a:solidFill>
                  <a:srgbClr val="008000"/>
                </a:solidFill>
              </a:rPr>
              <a:t>SubStr</a:t>
            </a:r>
            <a:r>
              <a:rPr lang="en-US" kern="0" dirty="0" smtClean="0"/>
              <a:t>(x,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, p</a:t>
            </a:r>
            <a:r>
              <a:rPr lang="en-US" kern="0" baseline="-25000" dirty="0"/>
              <a:t>2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endParaRPr lang="en-US" sz="700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</a:rPr>
              <a:t>position expr </a:t>
            </a:r>
            <a:r>
              <a:rPr lang="en-US" kern="0" dirty="0" smtClean="0"/>
              <a:t>P[y]  := </a:t>
            </a:r>
            <a:r>
              <a:rPr lang="en-US" kern="0" dirty="0" err="1" smtClean="0">
                <a:solidFill>
                  <a:srgbClr val="008000"/>
                </a:solidFill>
              </a:rPr>
              <a:t>Pos</a:t>
            </a:r>
            <a:r>
              <a:rPr lang="en-US" kern="0" dirty="0" smtClean="0"/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10" name="Rectangle 9"/>
          <p:cNvSpPr/>
          <p:nvPr/>
        </p:nvSpPr>
        <p:spPr>
          <a:xfrm>
            <a:off x="-50111" y="5684277"/>
            <a:ext cx="3900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First 7 chars in 2</a:t>
            </a:r>
            <a:r>
              <a:rPr lang="en-US" sz="2400" baseline="30000" dirty="0">
                <a:solidFill>
                  <a:srgbClr val="C00000"/>
                </a:solidFill>
              </a:rPr>
              <a:t>nd</a:t>
            </a:r>
            <a:r>
              <a:rPr lang="en-US" sz="2400" dirty="0">
                <a:solidFill>
                  <a:srgbClr val="C00000"/>
                </a:solidFill>
              </a:rPr>
              <a:t> Word:</a:t>
            </a:r>
          </a:p>
        </p:txBody>
      </p:sp>
      <p:sp>
        <p:nvSpPr>
          <p:cNvPr id="13" name="Content Placeholder 1"/>
          <p:cNvSpPr txBox="1">
            <a:spLocks/>
          </p:cNvSpPr>
          <p:nvPr/>
        </p:nvSpPr>
        <p:spPr bwMode="auto">
          <a:xfrm>
            <a:off x="76743" y="3428490"/>
            <a:ext cx="7898857" cy="207624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let x = X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               let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               let p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 = P[x] </a:t>
            </a:r>
            <a:r>
              <a:rPr lang="en-US" kern="0" dirty="0" smtClean="0">
                <a:solidFill>
                  <a:srgbClr val="CC00CC"/>
                </a:solidFill>
              </a:rPr>
              <a:t>| p</a:t>
            </a:r>
            <a:r>
              <a:rPr lang="en-US" kern="0" baseline="-25000" dirty="0" smtClean="0">
                <a:solidFill>
                  <a:srgbClr val="CC00CC"/>
                </a:solidFill>
              </a:rPr>
              <a:t>1</a:t>
            </a:r>
            <a:r>
              <a:rPr lang="en-US" kern="0" dirty="0" smtClean="0">
                <a:solidFill>
                  <a:srgbClr val="CC00CC"/>
                </a:solidFill>
              </a:rPr>
              <a:t> + P[Suffix(x,p</a:t>
            </a:r>
            <a:r>
              <a:rPr lang="en-US" kern="0" baseline="-25000" dirty="0" smtClean="0">
                <a:solidFill>
                  <a:srgbClr val="CC00CC"/>
                </a:solidFill>
              </a:rPr>
              <a:t>1</a:t>
            </a:r>
            <a:r>
              <a:rPr lang="en-US" kern="0" dirty="0" smtClean="0">
                <a:solidFill>
                  <a:srgbClr val="CC00CC"/>
                </a:solidFill>
              </a:rPr>
              <a:t>)]</a:t>
            </a:r>
            <a:r>
              <a:rPr lang="en-US" kern="0" dirty="0">
                <a:solidFill>
                  <a:srgbClr val="CC00CC"/>
                </a:solidFill>
              </a:rPr>
              <a:t> </a:t>
            </a:r>
            <a:r>
              <a:rPr lang="en-US" kern="0" dirty="0" smtClean="0"/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</a:rPr>
              <a:t> </a:t>
            </a:r>
            <a:r>
              <a:rPr lang="en-US" kern="0" dirty="0" smtClean="0">
                <a:solidFill>
                  <a:srgbClr val="008000"/>
                </a:solidFill>
              </a:rPr>
              <a:t>                           </a:t>
            </a:r>
            <a:r>
              <a:rPr lang="en-US" kern="0" dirty="0" err="1" smtClean="0">
                <a:solidFill>
                  <a:srgbClr val="008000"/>
                </a:solidFill>
              </a:rPr>
              <a:t>SubStr</a:t>
            </a:r>
            <a:r>
              <a:rPr lang="en-US" kern="0" dirty="0" smtClean="0"/>
              <a:t>(x,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, p</a:t>
            </a:r>
            <a:r>
              <a:rPr lang="en-US" kern="0" baseline="-25000" dirty="0"/>
              <a:t>2</a:t>
            </a:r>
            <a:r>
              <a:rPr lang="en-US" kern="0" dirty="0" smtClean="0"/>
              <a:t>)</a:t>
            </a:r>
          </a:p>
          <a:p>
            <a:pPr marL="0" indent="0">
              <a:buFontTx/>
              <a:buNone/>
            </a:pPr>
            <a:endParaRPr lang="en-US" sz="700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</a:rPr>
              <a:t>position expr </a:t>
            </a:r>
            <a:r>
              <a:rPr lang="en-US" kern="0" dirty="0" smtClean="0"/>
              <a:t>P[y]  := </a:t>
            </a:r>
            <a:r>
              <a:rPr lang="en-US" kern="0" dirty="0" err="1" smtClean="0">
                <a:solidFill>
                  <a:srgbClr val="008000"/>
                </a:solidFill>
              </a:rPr>
              <a:t>Pos</a:t>
            </a:r>
            <a:r>
              <a:rPr lang="en-US" kern="0" dirty="0" smtClean="0"/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15" name="Curved Left Arrow 14"/>
          <p:cNvSpPr/>
          <p:nvPr/>
        </p:nvSpPr>
        <p:spPr bwMode="auto">
          <a:xfrm>
            <a:off x="8041640" y="2096445"/>
            <a:ext cx="628428" cy="1889760"/>
          </a:xfrm>
          <a:prstGeom prst="curvedLeftArrow">
            <a:avLst/>
          </a:prstGeom>
          <a:solidFill>
            <a:srgbClr val="FF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60633" y="2520003"/>
            <a:ext cx="2346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C00CC"/>
                </a:solidFill>
              </a:rPr>
              <a:t>Increased Expressiveness</a:t>
            </a:r>
            <a:endParaRPr lang="en-US" sz="2400" dirty="0">
              <a:solidFill>
                <a:srgbClr val="CC00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850316" y="5684872"/>
                <a:ext cx="53993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err="1" smtClean="0"/>
                  <a:t>SubStr</a:t>
                </a:r>
                <a:r>
                  <a:rPr lang="en-US" sz="2400" dirty="0" smtClean="0"/>
                  <a:t>(x, p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=</a:t>
                </a:r>
                <a:r>
                  <a:rPr lang="en-US" sz="2400" dirty="0" err="1" smtClean="0"/>
                  <a:t>Pos</a:t>
                </a:r>
                <a:r>
                  <a:rPr lang="en-US" sz="2400" dirty="0" smtClean="0"/>
                  <a:t>(x,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/>
                  <a:t>,Word,2), p</a:t>
                </a:r>
                <a:r>
                  <a:rPr lang="en-US" sz="2400" baseline="-25000" dirty="0"/>
                  <a:t>1</a:t>
                </a:r>
                <a:r>
                  <a:rPr lang="en-US" sz="2400" dirty="0"/>
                  <a:t>+7</a:t>
                </a:r>
                <a:r>
                  <a:rPr lang="en-US" sz="2400" dirty="0" smtClean="0"/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316" y="5684872"/>
                <a:ext cx="5399316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808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03200" y="6339840"/>
                <a:ext cx="52933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 smtClean="0"/>
                  <a:t>Suffix(</a:t>
                </a:r>
                <a:r>
                  <a:rPr lang="en-US" sz="2400" dirty="0" err="1" smtClean="0"/>
                  <a:t>x,p</a:t>
                </a:r>
                <a:r>
                  <a:rPr lang="en-US" sz="2400" dirty="0" smtClean="0"/>
                  <a:t>)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≡ 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dirty="0" err="1" smtClean="0"/>
                  <a:t>SubStr</a:t>
                </a:r>
                <a:r>
                  <a:rPr lang="en-US" sz="2400" dirty="0" smtClean="0"/>
                  <a:t>(x,p,-1)</a:t>
                </a:r>
                <a:endParaRPr lang="en-US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200" y="6339840"/>
                <a:ext cx="5293360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1726"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814675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5" grpId="0" animBg="1"/>
      <p:bldP spid="16" grpId="0"/>
      <p:bldP spid="1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 Operator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-50111" y="5662909"/>
            <a:ext cx="39228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2nd word within brackets: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3" name="Content Placeholder 1"/>
          <p:cNvSpPr txBox="1">
            <a:spLocks/>
          </p:cNvSpPr>
          <p:nvPr/>
        </p:nvSpPr>
        <p:spPr bwMode="auto">
          <a:xfrm>
            <a:off x="76743" y="3641851"/>
            <a:ext cx="8843737" cy="1977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let x = X 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let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 = P[x] </a:t>
            </a:r>
            <a:r>
              <a:rPr lang="en-US" kern="0" dirty="0" smtClean="0">
                <a:solidFill>
                  <a:srgbClr val="CC00CC"/>
                </a:solidFill>
              </a:rPr>
              <a:t>|</a:t>
            </a:r>
            <a:r>
              <a:rPr lang="en-US" dirty="0" smtClean="0">
                <a:solidFill>
                  <a:srgbClr val="CC00CC"/>
                </a:solidFill>
              </a:rPr>
              <a:t> let </a:t>
            </a:r>
            <a:r>
              <a:rPr lang="en-US" dirty="0">
                <a:solidFill>
                  <a:srgbClr val="CC00CC"/>
                </a:solidFill>
              </a:rPr>
              <a:t>p</a:t>
            </a:r>
            <a:r>
              <a:rPr lang="en-US" baseline="-25000" dirty="0">
                <a:solidFill>
                  <a:srgbClr val="CC00CC"/>
                </a:solidFill>
              </a:rPr>
              <a:t>0</a:t>
            </a:r>
            <a:r>
              <a:rPr lang="en-US" dirty="0">
                <a:solidFill>
                  <a:srgbClr val="CC00CC"/>
                </a:solidFill>
              </a:rPr>
              <a:t> = </a:t>
            </a:r>
            <a:r>
              <a:rPr lang="en-US" dirty="0" smtClean="0">
                <a:solidFill>
                  <a:srgbClr val="CC00CC"/>
                </a:solidFill>
              </a:rPr>
              <a:t>P[x] </a:t>
            </a:r>
            <a:r>
              <a:rPr lang="en-US" dirty="0">
                <a:solidFill>
                  <a:srgbClr val="CC00CC"/>
                </a:solidFill>
              </a:rPr>
              <a:t>in (p</a:t>
            </a:r>
            <a:r>
              <a:rPr lang="en-US" baseline="-25000" dirty="0">
                <a:solidFill>
                  <a:srgbClr val="CC00CC"/>
                </a:solidFill>
              </a:rPr>
              <a:t>0</a:t>
            </a:r>
            <a:r>
              <a:rPr lang="en-US" dirty="0">
                <a:solidFill>
                  <a:srgbClr val="CC00CC"/>
                </a:solidFill>
              </a:rPr>
              <a:t> + P[Suffix(s, p</a:t>
            </a:r>
            <a:r>
              <a:rPr lang="en-US" baseline="-25000" dirty="0">
                <a:solidFill>
                  <a:srgbClr val="CC00CC"/>
                </a:solidFill>
              </a:rPr>
              <a:t>0</a:t>
            </a:r>
            <a:r>
              <a:rPr lang="en-US" dirty="0" smtClean="0">
                <a:solidFill>
                  <a:srgbClr val="CC00CC"/>
                </a:solidFill>
              </a:rPr>
              <a:t>)]) </a:t>
            </a:r>
            <a:r>
              <a:rPr lang="en-US" dirty="0" smtClean="0"/>
              <a:t>in</a:t>
            </a:r>
            <a:endParaRPr lang="en-US" kern="0" dirty="0" smtClean="0"/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let p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 = P[x] |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 + P[</a:t>
            </a:r>
            <a:r>
              <a:rPr lang="en-US" kern="0" dirty="0" smtClean="0">
                <a:solidFill>
                  <a:srgbClr val="008000"/>
                </a:solidFill>
              </a:rPr>
              <a:t>Suffix</a:t>
            </a:r>
            <a:r>
              <a:rPr lang="en-US" kern="0" dirty="0" smtClean="0"/>
              <a:t>(x,p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)]</a:t>
            </a:r>
            <a:r>
              <a:rPr lang="en-US" kern="0" dirty="0"/>
              <a:t> </a:t>
            </a:r>
            <a:r>
              <a:rPr lang="en-US" kern="0" dirty="0" smtClean="0"/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</a:rPr>
              <a:t> </a:t>
            </a:r>
            <a:r>
              <a:rPr lang="en-US" kern="0" dirty="0" smtClean="0">
                <a:solidFill>
                  <a:srgbClr val="008000"/>
                </a:solidFill>
              </a:rPr>
              <a:t>             </a:t>
            </a:r>
            <a:r>
              <a:rPr lang="en-US" kern="0" dirty="0" err="1" smtClean="0">
                <a:solidFill>
                  <a:srgbClr val="008000"/>
                </a:solidFill>
              </a:rPr>
              <a:t>SubStr</a:t>
            </a:r>
            <a:r>
              <a:rPr lang="en-US" kern="0" dirty="0" smtClean="0"/>
              <a:t>(x,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, p</a:t>
            </a:r>
            <a:r>
              <a:rPr lang="en-US" kern="0" baseline="-25000" dirty="0"/>
              <a:t>2</a:t>
            </a:r>
            <a:r>
              <a:rPr lang="en-US" kern="0" dirty="0" smtClean="0"/>
              <a:t>)</a:t>
            </a:r>
            <a:endParaRPr lang="en-US" sz="700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</a:rPr>
              <a:t>position expr </a:t>
            </a:r>
            <a:r>
              <a:rPr lang="en-US" kern="0" dirty="0" smtClean="0"/>
              <a:t>P[y]  := </a:t>
            </a:r>
            <a:r>
              <a:rPr lang="en-US" kern="0" dirty="0" err="1" smtClean="0">
                <a:solidFill>
                  <a:srgbClr val="008000"/>
                </a:solidFill>
              </a:rPr>
              <a:t>Pos</a:t>
            </a:r>
            <a:r>
              <a:rPr lang="en-US" kern="0" dirty="0" smtClean="0"/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15" name="Curved Left Arrow 14"/>
          <p:cNvSpPr/>
          <p:nvPr/>
        </p:nvSpPr>
        <p:spPr bwMode="auto">
          <a:xfrm>
            <a:off x="7703649" y="1599497"/>
            <a:ext cx="628428" cy="1889760"/>
          </a:xfrm>
          <a:prstGeom prst="curvedLeftArrow">
            <a:avLst/>
          </a:prstGeom>
          <a:solidFill>
            <a:srgbClr val="FF99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844383" y="2125757"/>
            <a:ext cx="2346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C00CC"/>
                </a:solidFill>
              </a:rPr>
              <a:t>Increased Expressiveness</a:t>
            </a:r>
            <a:endParaRPr lang="en-US" sz="2400" dirty="0">
              <a:solidFill>
                <a:srgbClr val="CC00CC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441260" y="5687412"/>
                <a:ext cx="8702740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 			      let p</a:t>
                </a:r>
                <a:r>
                  <a:rPr lang="en-US" sz="2400" baseline="-25000" dirty="0" smtClean="0"/>
                  <a:t>0</a:t>
                </a:r>
                <a:r>
                  <a:rPr lang="en-US" sz="2400" dirty="0" smtClean="0"/>
                  <a:t> = </a:t>
                </a:r>
                <a:r>
                  <a:rPr lang="en-US" sz="2400" dirty="0" err="1" smtClean="0"/>
                  <a:t>Pos</a:t>
                </a:r>
                <a:r>
                  <a:rPr lang="en-US" sz="2400" dirty="0" smtClean="0"/>
                  <a:t>(x,’[‘,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/>
                  <a:t>,1) </a:t>
                </a:r>
                <a:r>
                  <a:rPr lang="en-US" sz="2400" dirty="0" smtClean="0"/>
                  <a:t>in</a:t>
                </a:r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                 </a:t>
                </a:r>
                <a:r>
                  <a:rPr lang="en-US" sz="2400" dirty="0" err="1" smtClean="0"/>
                  <a:t>SubStr</a:t>
                </a:r>
                <a:r>
                  <a:rPr lang="en-US" sz="2400" dirty="0" smtClean="0"/>
                  <a:t>(x, </a:t>
                </a:r>
                <a:r>
                  <a:rPr lang="en-US" sz="2400" dirty="0"/>
                  <a:t>p</a:t>
                </a:r>
                <a:r>
                  <a:rPr lang="en-US" sz="2400" baseline="-25000" dirty="0"/>
                  <a:t>1</a:t>
                </a:r>
                <a:r>
                  <a:rPr lang="en-US" sz="2400" dirty="0"/>
                  <a:t> = </a:t>
                </a:r>
                <a:r>
                  <a:rPr lang="en-US" sz="2400" dirty="0" smtClean="0"/>
                  <a:t>p</a:t>
                </a:r>
                <a:r>
                  <a:rPr lang="en-US" sz="2400" baseline="-25000" dirty="0" smtClean="0"/>
                  <a:t>0</a:t>
                </a:r>
                <a:r>
                  <a:rPr lang="en-US" sz="2400" dirty="0" smtClean="0"/>
                  <a:t>+Pos(Suffix(x,p</a:t>
                </a:r>
                <a:r>
                  <a:rPr lang="en-US" sz="2400" baseline="-25000" dirty="0" smtClean="0"/>
                  <a:t>0</a:t>
                </a:r>
                <a:r>
                  <a:rPr lang="en-US" sz="2400" dirty="0"/>
                  <a:t>),</a:t>
                </a:r>
                <a:r>
                  <a:rPr lang="en-US" sz="2400" dirty="0" smtClean="0"/>
                  <a:t>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, Word, 2), </a:t>
                </a:r>
                <a:endParaRPr lang="en-US" sz="2400" dirty="0"/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dirty="0"/>
                  <a:t>                                   </a:t>
                </a:r>
                <a:r>
                  <a:rPr lang="en-US" sz="2400" dirty="0" smtClean="0"/>
                  <a:t>     p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+Pos(Suffix(x,p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), Word,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, 2))</a:t>
                </a:r>
                <a:endParaRPr lang="en-US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260" y="5687412"/>
                <a:ext cx="8702740" cy="1200329"/>
              </a:xfrm>
              <a:prstGeom prst="rect">
                <a:avLst/>
              </a:prstGeom>
              <a:blipFill rotWithShape="0">
                <a:blip r:embed="rId3"/>
                <a:stretch>
                  <a:fillRect t="-4061" b="-10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Content Placeholder 1"/>
          <p:cNvSpPr txBox="1">
            <a:spLocks/>
          </p:cNvSpPr>
          <p:nvPr/>
        </p:nvSpPr>
        <p:spPr bwMode="auto">
          <a:xfrm>
            <a:off x="76743" y="1011971"/>
            <a:ext cx="6689818" cy="19447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let x = X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  let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 = P[x] 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  let p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 = P[x] |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 + P[</a:t>
            </a:r>
            <a:r>
              <a:rPr lang="en-US" kern="0" dirty="0" smtClean="0">
                <a:solidFill>
                  <a:srgbClr val="008000"/>
                </a:solidFill>
              </a:rPr>
              <a:t>Suffix</a:t>
            </a:r>
            <a:r>
              <a:rPr lang="en-US" kern="0" dirty="0" smtClean="0"/>
              <a:t>(x,p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)]</a:t>
            </a:r>
            <a:r>
              <a:rPr lang="en-US" kern="0" dirty="0"/>
              <a:t> </a:t>
            </a:r>
            <a:r>
              <a:rPr lang="en-US" kern="0" dirty="0" smtClean="0"/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</a:rPr>
              <a:t> </a:t>
            </a:r>
            <a:r>
              <a:rPr lang="en-US" kern="0" dirty="0" smtClean="0">
                <a:solidFill>
                  <a:srgbClr val="008000"/>
                </a:solidFill>
              </a:rPr>
              <a:t>               </a:t>
            </a:r>
            <a:r>
              <a:rPr lang="en-US" kern="0" dirty="0" err="1" smtClean="0">
                <a:solidFill>
                  <a:srgbClr val="008000"/>
                </a:solidFill>
              </a:rPr>
              <a:t>SubStr</a:t>
            </a:r>
            <a:r>
              <a:rPr lang="en-US" kern="0" dirty="0" smtClean="0"/>
              <a:t>(x,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, p</a:t>
            </a:r>
            <a:r>
              <a:rPr lang="en-US" kern="0" baseline="-25000" dirty="0"/>
              <a:t>2</a:t>
            </a:r>
            <a:r>
              <a:rPr lang="en-US" kern="0" dirty="0" smtClean="0"/>
              <a:t>)</a:t>
            </a:r>
            <a:endParaRPr lang="en-US" sz="700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</a:rPr>
              <a:t>position expr </a:t>
            </a:r>
            <a:r>
              <a:rPr lang="en-US" kern="0" dirty="0" smtClean="0"/>
              <a:t>P[y]  := </a:t>
            </a:r>
            <a:r>
              <a:rPr lang="en-US" kern="0" dirty="0" err="1" smtClean="0">
                <a:solidFill>
                  <a:srgbClr val="008000"/>
                </a:solidFill>
              </a:rPr>
              <a:t>Pos</a:t>
            </a:r>
            <a:r>
              <a:rPr lang="en-US" kern="0" dirty="0" smtClean="0"/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37219048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 animBg="1"/>
      <p:bldP spid="15" grpId="0" animBg="1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𝑃𝑜𝑠𝑃𝑎𝑖𝑟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 </a:t>
                </a:r>
                <a:r>
                  <a:rPr lang="en-US" dirty="0" smtClean="0"/>
                  <a:t>        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	         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all lines </a:t>
                </a:r>
                <a:r>
                  <a:rPr lang="en-US" dirty="0"/>
                  <a:t>L</a:t>
                </a:r>
                <a:r>
                  <a:rPr lang="en-US" dirty="0" smtClean="0"/>
                  <a:t>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Split</a:t>
                </a:r>
                <a:r>
                  <a:rPr lang="en-US" dirty="0" smtClean="0"/>
                  <a:t>(d,”\n”)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some lines </a:t>
                </a:r>
                <a:r>
                  <a:rPr lang="en-US" dirty="0" smtClean="0"/>
                  <a:t>N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Filter</a:t>
                </a:r>
                <a:r>
                  <a:rPr lang="en-US" dirty="0" smtClean="0"/>
                  <a:t>(L,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z: F[z])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| 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FilterByPosition</a:t>
                </a:r>
                <a:r>
                  <a:rPr lang="en-US" dirty="0" smtClean="0"/>
                  <a:t>(L, </a:t>
                </a:r>
                <a:r>
                  <a:rPr lang="en-US" dirty="0" err="1" smtClean="0"/>
                  <a:t>init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iter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sz="5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l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ine filter function </a:t>
                </a:r>
                <a:r>
                  <a:rPr lang="en-US" dirty="0" smtClean="0"/>
                  <a:t>F[y]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Contains</a:t>
                </a:r>
                <a:r>
                  <a:rPr lang="en-US" dirty="0" smtClean="0"/>
                  <a:t>(</a:t>
                </a:r>
                <a:r>
                  <a:rPr lang="en-US" dirty="0" err="1" smtClean="0"/>
                  <a:t>y,r,K</a:t>
                </a:r>
                <a:r>
                  <a:rPr lang="en-US" dirty="0" smtClean="0"/>
                  <a:t>) | 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startsWith</a:t>
                </a:r>
                <a:r>
                  <a:rPr lang="en-US" dirty="0" smtClean="0"/>
                  <a:t>(</a:t>
                </a:r>
                <a:r>
                  <a:rPr lang="en-US" dirty="0" err="1" smtClean="0"/>
                  <a:t>y,r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  <a:blipFill rotWithShape="0">
                <a:blip r:embed="rId2"/>
                <a:stretch>
                  <a:fillRect l="-1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 DSL 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8371" y="4825907"/>
            <a:ext cx="9186909" cy="1977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let x = X 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kern="0" dirty="0"/>
              <a:t> </a:t>
            </a:r>
            <a:r>
              <a:rPr lang="en-US" sz="2300" kern="0" dirty="0" smtClean="0"/>
              <a:t>                             </a:t>
            </a:r>
            <a:r>
              <a:rPr lang="en-US" sz="2250" kern="0" dirty="0" smtClean="0"/>
              <a:t>let p</a:t>
            </a:r>
            <a:r>
              <a:rPr lang="en-US" sz="2250" kern="0" baseline="-25000" dirty="0" smtClean="0"/>
              <a:t>1</a:t>
            </a:r>
            <a:r>
              <a:rPr lang="en-US" sz="2250" kern="0" dirty="0" smtClean="0"/>
              <a:t>=P[x] |</a:t>
            </a:r>
            <a:r>
              <a:rPr lang="en-US" sz="2250" dirty="0" smtClean="0"/>
              <a:t> let p</a:t>
            </a:r>
            <a:r>
              <a:rPr lang="en-US" sz="2250" baseline="-25000" dirty="0" smtClean="0"/>
              <a:t>0</a:t>
            </a:r>
            <a:r>
              <a:rPr lang="en-US" sz="2250" dirty="0" smtClean="0"/>
              <a:t>=P[x] </a:t>
            </a:r>
            <a:r>
              <a:rPr lang="en-US" sz="2250" dirty="0"/>
              <a:t>in (</a:t>
            </a:r>
            <a:r>
              <a:rPr lang="en-US" sz="2250" dirty="0" smtClean="0"/>
              <a:t>p</a:t>
            </a:r>
            <a:r>
              <a:rPr lang="en-US" sz="2250" baseline="-25000" dirty="0" smtClean="0"/>
              <a:t>0</a:t>
            </a:r>
            <a:r>
              <a:rPr lang="en-US" sz="2250" dirty="0" smtClean="0">
                <a:solidFill>
                  <a:srgbClr val="008000"/>
                </a:solidFill>
              </a:rPr>
              <a:t>+</a:t>
            </a:r>
            <a:r>
              <a:rPr lang="en-US" sz="2250" dirty="0" smtClean="0"/>
              <a:t>P[</a:t>
            </a:r>
            <a:r>
              <a:rPr lang="en-US" sz="2250" dirty="0" smtClean="0">
                <a:solidFill>
                  <a:srgbClr val="008000"/>
                </a:solidFill>
              </a:rPr>
              <a:t>Suffix</a:t>
            </a:r>
            <a:r>
              <a:rPr lang="en-US" sz="2250" dirty="0" smtClean="0"/>
              <a:t>(s,p</a:t>
            </a:r>
            <a:r>
              <a:rPr lang="en-US" sz="2250" baseline="-25000" dirty="0" smtClean="0"/>
              <a:t>0</a:t>
            </a:r>
            <a:r>
              <a:rPr lang="en-US" sz="2250" dirty="0" smtClean="0"/>
              <a:t>)]) in</a:t>
            </a:r>
            <a:endParaRPr lang="en-US" sz="2250" kern="0" dirty="0" smtClean="0"/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               let p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 = P[x] | p</a:t>
            </a:r>
            <a:r>
              <a:rPr lang="en-US" kern="0" baseline="-25000" dirty="0" smtClean="0"/>
              <a:t>1</a:t>
            </a:r>
            <a:r>
              <a:rPr lang="en-US" kern="0" dirty="0" smtClean="0">
                <a:solidFill>
                  <a:srgbClr val="008000"/>
                </a:solidFill>
              </a:rPr>
              <a:t> + </a:t>
            </a:r>
            <a:r>
              <a:rPr lang="en-US" kern="0" dirty="0" smtClean="0"/>
              <a:t>P[</a:t>
            </a:r>
            <a:r>
              <a:rPr lang="en-US" kern="0" dirty="0" smtClean="0">
                <a:solidFill>
                  <a:srgbClr val="008000"/>
                </a:solidFill>
              </a:rPr>
              <a:t>Suffix</a:t>
            </a:r>
            <a:r>
              <a:rPr lang="en-US" kern="0" dirty="0" smtClean="0"/>
              <a:t>(x,p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)]</a:t>
            </a:r>
            <a:r>
              <a:rPr lang="en-US" kern="0" dirty="0"/>
              <a:t> </a:t>
            </a:r>
            <a:r>
              <a:rPr lang="en-US" kern="0" dirty="0" smtClean="0"/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>
                <a:solidFill>
                  <a:srgbClr val="008000"/>
                </a:solidFill>
              </a:rPr>
              <a:t> </a:t>
            </a:r>
            <a:r>
              <a:rPr lang="en-US" kern="0" dirty="0" smtClean="0">
                <a:solidFill>
                  <a:srgbClr val="008000"/>
                </a:solidFill>
              </a:rPr>
              <a:t>                            </a:t>
            </a:r>
            <a:r>
              <a:rPr lang="en-US" kern="0" dirty="0" err="1" smtClean="0">
                <a:solidFill>
                  <a:srgbClr val="008000"/>
                </a:solidFill>
              </a:rPr>
              <a:t>SubStr</a:t>
            </a:r>
            <a:r>
              <a:rPr lang="en-US" kern="0" dirty="0" smtClean="0"/>
              <a:t>(x,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, p</a:t>
            </a:r>
            <a:r>
              <a:rPr lang="en-US" kern="0" baseline="-25000" dirty="0"/>
              <a:t>2</a:t>
            </a:r>
            <a:r>
              <a:rPr lang="en-US" kern="0" dirty="0" smtClean="0"/>
              <a:t>)</a:t>
            </a:r>
            <a:endParaRPr lang="en-US" sz="700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</a:rPr>
              <a:t>position expr </a:t>
            </a:r>
            <a:r>
              <a:rPr lang="en-US" kern="0" dirty="0" smtClean="0"/>
              <a:t>P[y]  := </a:t>
            </a:r>
            <a:r>
              <a:rPr lang="en-US" kern="0" dirty="0" err="1" smtClean="0">
                <a:solidFill>
                  <a:srgbClr val="008000"/>
                </a:solidFill>
              </a:rPr>
              <a:t>Pos</a:t>
            </a:r>
            <a:r>
              <a:rPr lang="en-US" kern="0" dirty="0" smtClean="0"/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32749" y="4801379"/>
            <a:ext cx="3002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err="1">
                <a:solidFill>
                  <a:srgbClr val="0070C0"/>
                </a:solidFill>
              </a:rPr>
              <a:t>substr</a:t>
            </a:r>
            <a:r>
              <a:rPr lang="en-US" sz="2400" kern="0" dirty="0">
                <a:solidFill>
                  <a:srgbClr val="0070C0"/>
                </a:solidFill>
              </a:rPr>
              <a:t> expr </a:t>
            </a:r>
            <a:r>
              <a:rPr lang="en-US" sz="2400" kern="0" dirty="0" smtClean="0"/>
              <a:t>S     :=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920240" y="4783378"/>
            <a:ext cx="6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[X]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853668" y="3261360"/>
                <a:ext cx="437161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| </a:t>
                </a:r>
                <a:r>
                  <a:rPr lang="en-US" sz="2400" dirty="0">
                    <a:solidFill>
                      <a:srgbClr val="008000"/>
                    </a:solidFill>
                  </a:rPr>
                  <a:t>Filter</a:t>
                </a:r>
                <a:r>
                  <a:rPr lang="en-US" sz="2400" dirty="0"/>
                  <a:t>(L,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/>
                  <a:t>z: </a:t>
                </a:r>
                <a:r>
                  <a:rPr lang="en-US" sz="2400" dirty="0" smtClean="0"/>
                  <a:t>F[</a:t>
                </a:r>
                <a:r>
                  <a:rPr lang="en-US" sz="2400" dirty="0" err="1" smtClean="0">
                    <a:solidFill>
                      <a:srgbClr val="008000"/>
                    </a:solidFill>
                  </a:rPr>
                  <a:t>prevLine</a:t>
                </a:r>
                <a:r>
                  <a:rPr lang="en-US" sz="2400" dirty="0" smtClean="0"/>
                  <a:t>(z)])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668" y="3261360"/>
                <a:ext cx="4371611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2092" t="-10526" r="-279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2566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𝑃𝑜𝑠𝑃𝑎𝑖𝑟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rgbClr val="0070C0"/>
                    </a:solidFill>
                  </a:rPr>
                  <a:t>Seq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 expr </a:t>
                </a:r>
                <a:r>
                  <a:rPr lang="en-US" dirty="0"/>
                  <a:t>E</a:t>
                </a:r>
                <a:r>
                  <a:rPr lang="en-US" dirty="0" smtClean="0"/>
                  <a:t> :=</a:t>
                </a:r>
                <a:r>
                  <a:rPr lang="en-US" dirty="0">
                    <a:solidFill>
                      <a:srgbClr val="008000"/>
                    </a:solidFill>
                  </a:rPr>
                  <a:t>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Map</a:t>
                </a:r>
                <a:r>
                  <a:rPr lang="en-US" dirty="0" smtClean="0"/>
                  <a:t>(N,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z: PP[z])</a:t>
                </a:r>
              </a:p>
              <a:p>
                <a:pPr marL="0" indent="0">
                  <a:buNone/>
                </a:pPr>
                <a:r>
                  <a:rPr lang="en-US" dirty="0"/>
                  <a:t>	 </a:t>
                </a:r>
                <a:r>
                  <a:rPr lang="en-US" dirty="0" smtClean="0"/>
                  <a:t>        |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Map</a:t>
                </a:r>
                <a:r>
                  <a:rPr lang="en-US" dirty="0" smtClean="0"/>
                  <a:t>(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Pos</a:t>
                </a:r>
                <a:r>
                  <a:rPr lang="en-US" dirty="0" smtClean="0"/>
                  <a:t>(</a:t>
                </a:r>
                <a:r>
                  <a:rPr lang="en-US" dirty="0" err="1" smtClean="0"/>
                  <a:t>d,R,R</a:t>
                </a:r>
                <a:r>
                  <a:rPr lang="en-US" dirty="0" smtClean="0"/>
                  <a:t>),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z: PP[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Suffix</a:t>
                </a:r>
                <a:r>
                  <a:rPr lang="en-US" dirty="0" smtClean="0"/>
                  <a:t>(</a:t>
                </a:r>
                <a:r>
                  <a:rPr lang="en-US" dirty="0" err="1" smtClean="0"/>
                  <a:t>d,z</a:t>
                </a:r>
                <a:r>
                  <a:rPr lang="en-US" dirty="0" smtClean="0"/>
                  <a:t>)])</a:t>
                </a: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	         </a:t>
                </a:r>
                <a:r>
                  <a:rPr lang="en-US" dirty="0" smtClean="0"/>
                  <a:t>|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Merge</a:t>
                </a:r>
                <a:r>
                  <a:rPr lang="en-US" dirty="0" smtClean="0"/>
                  <a:t>(T</a:t>
                </a:r>
                <a:r>
                  <a:rPr lang="en-US" baseline="-25000" dirty="0" smtClean="0"/>
                  <a:t>1,</a:t>
                </a:r>
                <a:r>
                  <a:rPr lang="en-US" dirty="0" smtClean="0"/>
                  <a:t> T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all lines </a:t>
                </a:r>
                <a:r>
                  <a:rPr lang="en-US" dirty="0"/>
                  <a:t>L</a:t>
                </a:r>
                <a:r>
                  <a:rPr lang="en-US" dirty="0" smtClean="0"/>
                  <a:t>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Split</a:t>
                </a:r>
                <a:r>
                  <a:rPr lang="en-US" dirty="0" smtClean="0"/>
                  <a:t>(d,”\n”)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some lines </a:t>
                </a:r>
                <a:r>
                  <a:rPr lang="en-US" dirty="0" smtClean="0"/>
                  <a:t>N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Filter</a:t>
                </a:r>
                <a:r>
                  <a:rPr lang="en-US" dirty="0" smtClean="0"/>
                  <a:t>(L,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/>
                  <a:t>z: F[z])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| 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FilterByPosition</a:t>
                </a:r>
                <a:r>
                  <a:rPr lang="en-US" dirty="0" smtClean="0"/>
                  <a:t>(L, </a:t>
                </a:r>
                <a:r>
                  <a:rPr lang="en-US" dirty="0" err="1" smtClean="0"/>
                  <a:t>init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iter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sz="5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l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ine filter function </a:t>
                </a:r>
                <a:r>
                  <a:rPr lang="en-US" dirty="0" smtClean="0"/>
                  <a:t>F[y]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Contains</a:t>
                </a:r>
                <a:r>
                  <a:rPr lang="en-US" dirty="0" smtClean="0"/>
                  <a:t>(</a:t>
                </a:r>
                <a:r>
                  <a:rPr lang="en-US" dirty="0" err="1" smtClean="0"/>
                  <a:t>y,r,K</a:t>
                </a:r>
                <a:r>
                  <a:rPr lang="en-US" dirty="0" smtClean="0"/>
                  <a:t>) | 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startsWith</a:t>
                </a:r>
                <a:r>
                  <a:rPr lang="en-US" dirty="0" smtClean="0"/>
                  <a:t>(</a:t>
                </a:r>
                <a:r>
                  <a:rPr lang="en-US" dirty="0" err="1" smtClean="0"/>
                  <a:t>y,r</a:t>
                </a:r>
                <a:r>
                  <a:rPr lang="en-US" dirty="0" smtClean="0"/>
                  <a:t>)</a:t>
                </a: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199" y="863601"/>
                <a:ext cx="9044669" cy="5764634"/>
              </a:xfrm>
              <a:blipFill rotWithShape="0">
                <a:blip r:embed="rId2"/>
                <a:stretch>
                  <a:fillRect l="-10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 DSL </a:t>
            </a:r>
            <a:endParaRPr lang="en-US" dirty="0"/>
          </a:p>
        </p:txBody>
      </p:sp>
      <p:sp>
        <p:nvSpPr>
          <p:cNvPr id="5" name="Content Placeholder 1"/>
          <p:cNvSpPr txBox="1">
            <a:spLocks/>
          </p:cNvSpPr>
          <p:nvPr/>
        </p:nvSpPr>
        <p:spPr bwMode="auto">
          <a:xfrm>
            <a:off x="38371" y="4825907"/>
            <a:ext cx="9207229" cy="1977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2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let x = X in </a:t>
            </a:r>
            <a:r>
              <a:rPr lang="en-US" kern="0" dirty="0" err="1">
                <a:solidFill>
                  <a:srgbClr val="008000"/>
                </a:solidFill>
              </a:rPr>
              <a:t>SubStr</a:t>
            </a:r>
            <a:r>
              <a:rPr lang="en-US" kern="0" dirty="0"/>
              <a:t>(x, </a:t>
            </a:r>
            <a:r>
              <a:rPr lang="en-US" kern="0" dirty="0" smtClean="0"/>
              <a:t>PP[x])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300" kern="0" dirty="0" smtClean="0">
                <a:solidFill>
                  <a:srgbClr val="0070C0"/>
                </a:solidFill>
              </a:rPr>
              <a:t>position pair </a:t>
            </a:r>
            <a:r>
              <a:rPr lang="en-US" sz="2300" kern="0" dirty="0" smtClean="0"/>
              <a:t>PP[x] := </a:t>
            </a:r>
            <a:r>
              <a:rPr lang="en-US" sz="2150" kern="0" dirty="0" smtClean="0"/>
              <a:t>let p</a:t>
            </a:r>
            <a:r>
              <a:rPr lang="en-US" sz="2150" kern="0" baseline="-25000" dirty="0" smtClean="0"/>
              <a:t>1</a:t>
            </a:r>
            <a:r>
              <a:rPr lang="en-US" sz="2150" kern="0" dirty="0" smtClean="0"/>
              <a:t>=P[x] |</a:t>
            </a:r>
            <a:r>
              <a:rPr lang="en-US" sz="2150" dirty="0" smtClean="0"/>
              <a:t> let p</a:t>
            </a:r>
            <a:r>
              <a:rPr lang="en-US" sz="2150" baseline="-25000" dirty="0" smtClean="0"/>
              <a:t>0</a:t>
            </a:r>
            <a:r>
              <a:rPr lang="en-US" sz="2150" dirty="0" smtClean="0"/>
              <a:t>=P[x] in (p</a:t>
            </a:r>
            <a:r>
              <a:rPr lang="en-US" sz="2150" baseline="-25000" dirty="0" smtClean="0"/>
              <a:t>0</a:t>
            </a:r>
            <a:r>
              <a:rPr lang="en-US" sz="2150" dirty="0" smtClean="0">
                <a:solidFill>
                  <a:srgbClr val="008000"/>
                </a:solidFill>
              </a:rPr>
              <a:t>+</a:t>
            </a:r>
            <a:r>
              <a:rPr lang="en-US" sz="2150" dirty="0" smtClean="0"/>
              <a:t>P[</a:t>
            </a:r>
            <a:r>
              <a:rPr lang="en-US" sz="2150" dirty="0" smtClean="0">
                <a:solidFill>
                  <a:srgbClr val="008000"/>
                </a:solidFill>
              </a:rPr>
              <a:t>Suffix</a:t>
            </a:r>
            <a:r>
              <a:rPr lang="en-US" sz="2150" dirty="0" smtClean="0"/>
              <a:t>(s,p</a:t>
            </a:r>
            <a:r>
              <a:rPr lang="en-US" sz="2150" baseline="-25000" dirty="0" smtClean="0"/>
              <a:t>0</a:t>
            </a:r>
            <a:r>
              <a:rPr lang="en-US" sz="2150" dirty="0" smtClean="0"/>
              <a:t>)]) in</a:t>
            </a:r>
            <a:endParaRPr lang="en-US" sz="2150" kern="0" dirty="0" smtClean="0"/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 smtClean="0"/>
              <a:t>                                let p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 = P[x] | 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 </a:t>
            </a:r>
            <a:r>
              <a:rPr lang="en-US" kern="0" dirty="0" smtClean="0">
                <a:solidFill>
                  <a:srgbClr val="008000"/>
                </a:solidFill>
              </a:rPr>
              <a:t>+</a:t>
            </a:r>
            <a:r>
              <a:rPr lang="en-US" kern="0" dirty="0" smtClean="0"/>
              <a:t> P[</a:t>
            </a:r>
            <a:r>
              <a:rPr lang="en-US" kern="0" dirty="0" smtClean="0">
                <a:solidFill>
                  <a:srgbClr val="008000"/>
                </a:solidFill>
              </a:rPr>
              <a:t>Suffix</a:t>
            </a:r>
            <a:r>
              <a:rPr lang="en-US" kern="0" dirty="0" smtClean="0"/>
              <a:t>(x,p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)]</a:t>
            </a:r>
            <a:r>
              <a:rPr lang="en-US" kern="0" dirty="0"/>
              <a:t> </a:t>
            </a:r>
            <a:r>
              <a:rPr lang="en-US" kern="0" dirty="0" smtClean="0"/>
              <a:t>in</a:t>
            </a:r>
          </a:p>
          <a:p>
            <a:pPr marL="0" indent="0">
              <a:spcBef>
                <a:spcPts val="0"/>
              </a:spcBef>
              <a:buFontTx/>
              <a:buNone/>
            </a:pPr>
            <a:r>
              <a:rPr lang="en-US" kern="0" dirty="0"/>
              <a:t> </a:t>
            </a:r>
            <a:r>
              <a:rPr lang="en-US" kern="0" dirty="0" smtClean="0"/>
              <a:t>                               (p</a:t>
            </a:r>
            <a:r>
              <a:rPr lang="en-US" kern="0" baseline="-25000" dirty="0" smtClean="0"/>
              <a:t>1</a:t>
            </a:r>
            <a:r>
              <a:rPr lang="en-US" kern="0" dirty="0" smtClean="0"/>
              <a:t>,p</a:t>
            </a:r>
            <a:r>
              <a:rPr lang="en-US" kern="0" baseline="-25000" dirty="0" smtClean="0"/>
              <a:t>2</a:t>
            </a:r>
            <a:r>
              <a:rPr lang="en-US" kern="0" dirty="0" smtClean="0"/>
              <a:t>) </a:t>
            </a:r>
            <a:endParaRPr lang="en-US" sz="700" kern="0" dirty="0" smtClean="0"/>
          </a:p>
          <a:p>
            <a:pPr marL="0" indent="0">
              <a:buFontTx/>
              <a:buNone/>
            </a:pPr>
            <a:r>
              <a:rPr lang="en-US" kern="0" dirty="0" smtClean="0">
                <a:solidFill>
                  <a:srgbClr val="0070C0"/>
                </a:solidFill>
              </a:rPr>
              <a:t>position expr </a:t>
            </a:r>
            <a:r>
              <a:rPr lang="en-US" kern="0" dirty="0" smtClean="0"/>
              <a:t>P[y]  := </a:t>
            </a:r>
            <a:r>
              <a:rPr lang="en-US" kern="0" dirty="0" err="1" smtClean="0">
                <a:solidFill>
                  <a:srgbClr val="008000"/>
                </a:solidFill>
              </a:rPr>
              <a:t>Pos</a:t>
            </a:r>
            <a:r>
              <a:rPr lang="en-US" kern="0" dirty="0" smtClean="0"/>
              <a:t>(y, R, R, K) | K</a:t>
            </a:r>
          </a:p>
          <a:p>
            <a:pPr marL="0" indent="0">
              <a:buFontTx/>
              <a:buNone/>
            </a:pPr>
            <a:endParaRPr lang="en-US" kern="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32749" y="4801379"/>
            <a:ext cx="3002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kern="0" dirty="0" err="1">
                <a:solidFill>
                  <a:srgbClr val="0070C0"/>
                </a:solidFill>
              </a:rPr>
              <a:t>substr</a:t>
            </a:r>
            <a:r>
              <a:rPr lang="en-US" sz="2400" kern="0" dirty="0">
                <a:solidFill>
                  <a:srgbClr val="0070C0"/>
                </a:solidFill>
              </a:rPr>
              <a:t> expr </a:t>
            </a:r>
            <a:r>
              <a:rPr lang="en-US" sz="2400" kern="0" dirty="0" smtClean="0"/>
              <a:t>S     :=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920240" y="4783378"/>
            <a:ext cx="680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[X]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853668" y="3261360"/>
                <a:ext cx="4376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| </a:t>
                </a:r>
                <a:r>
                  <a:rPr lang="en-US" sz="2400" dirty="0">
                    <a:solidFill>
                      <a:srgbClr val="008000"/>
                    </a:solidFill>
                  </a:rPr>
                  <a:t>Filter</a:t>
                </a:r>
                <a:r>
                  <a:rPr lang="en-US" sz="2400" dirty="0"/>
                  <a:t>(L, </a:t>
                </a:r>
                <a14:m>
                  <m:oMath xmlns:m="http://schemas.openxmlformats.org/officeDocument/2006/math">
                    <m:r>
                      <a:rPr lang="en-US" sz="2400" i="1" dirty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/>
                  <a:t>z: </a:t>
                </a:r>
                <a:r>
                  <a:rPr lang="en-US" sz="2400" dirty="0" smtClean="0"/>
                  <a:t>F[</a:t>
                </a:r>
                <a:r>
                  <a:rPr lang="en-US" sz="2400" dirty="0" err="1" smtClean="0">
                    <a:solidFill>
                      <a:srgbClr val="008000"/>
                    </a:solidFill>
                  </a:rPr>
                  <a:t>prevLine</a:t>
                </a:r>
                <a:r>
                  <a:rPr lang="en-US" sz="2400" dirty="0" smtClean="0"/>
                  <a:t>(z)])</a:t>
                </a:r>
                <a:endParaRPr lang="en-US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3668" y="3261360"/>
                <a:ext cx="4376147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2089" t="-10526" r="-139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17984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" y="2468880"/>
            <a:ext cx="9028652" cy="12395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5081" y="863601"/>
                <a:ext cx="9169401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,….,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𝑃𝑜𝑠𝑃𝑎𝑖</m:t>
                    </m:r>
                    <m:sSub>
                      <m:sSubPr>
                        <m:ctrlP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lvl="0" indent="0">
                  <a:buNone/>
                </a:pPr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top-level </a:t>
                </a:r>
                <a:r>
                  <a:rPr lang="en-US" dirty="0">
                    <a:solidFill>
                      <a:srgbClr val="0070C0"/>
                    </a:solidFill>
                  </a:rPr>
                  <a:t>expr </a:t>
                </a:r>
                <a:r>
                  <a:rPr lang="en-US" dirty="0">
                    <a:solidFill>
                      <a:srgbClr val="000000"/>
                    </a:solidFill>
                  </a:rPr>
                  <a:t>T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Plan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</a:rPr>
                  <a:t>, P, (k</a:t>
                </a:r>
                <a:r>
                  <a:rPr lang="en-US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,D</a:t>
                </a:r>
                <a:r>
                  <a:rPr lang="en-US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),…,(k</a:t>
                </a:r>
                <a:r>
                  <a:rPr lang="en-US" baseline="-25000" dirty="0" smtClean="0">
                    <a:solidFill>
                      <a:srgbClr val="000000"/>
                    </a:solidFill>
                  </a:rPr>
                  <a:t>n-1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,D</a:t>
                </a:r>
                <a:r>
                  <a:rPr lang="en-US" baseline="-25000" dirty="0" smtClean="0">
                    <a:solidFill>
                      <a:srgbClr val="000000"/>
                    </a:solidFill>
                  </a:rPr>
                  <a:t>n-1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)), where 0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≤ </m:t>
                    </m:r>
                  </m:oMath>
                </a14:m>
                <a:r>
                  <a:rPr lang="en-US" dirty="0" err="1" smtClean="0">
                    <a:solidFill>
                      <a:srgbClr val="000000"/>
                    </a:solidFill>
                  </a:rPr>
                  <a:t>k</a:t>
                </a:r>
                <a:r>
                  <a:rPr lang="en-US" baseline="-25000" dirty="0" err="1" smtClean="0">
                    <a:solidFill>
                      <a:srgbClr val="000000"/>
                    </a:solidFill>
                  </a:rPr>
                  <a:t>i</a:t>
                </a:r>
                <a:r>
                  <a:rPr lang="en-US" baseline="-25000" dirty="0" smtClean="0">
                    <a:solidFill>
                      <a:srgbClr val="000000"/>
                    </a:solidFill>
                  </a:rPr>
                  <a:t>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&lt; </a:t>
                </a:r>
                <a:r>
                  <a:rPr lang="en-US" dirty="0" err="1" smtClean="0">
                    <a:solidFill>
                      <a:srgbClr val="000000"/>
                    </a:solidFill>
                  </a:rPr>
                  <a:t>i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.</a:t>
                </a: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0000"/>
                    </a:solidFill>
                  </a:rPr>
                  <a:t> </a:t>
                </a: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</a:rPr>
                  <a:t>Plan</a:t>
                </a:r>
                <a:r>
                  <a:rPr lang="en-US" dirty="0">
                    <a:solidFill>
                      <a:srgbClr val="00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</a:rPr>
                  <a:t>, P, (k</a:t>
                </a:r>
                <a:r>
                  <a:rPr lang="en-US" baseline="-25000" dirty="0">
                    <a:solidFill>
                      <a:srgbClr val="000000"/>
                    </a:solidFill>
                  </a:rPr>
                  <a:t>1</a:t>
                </a:r>
                <a:r>
                  <a:rPr lang="en-US" dirty="0">
                    <a:solidFill>
                      <a:srgbClr val="000000"/>
                    </a:solidFill>
                  </a:rPr>
                  <a:t>,D</a:t>
                </a:r>
                <a:r>
                  <a:rPr lang="en-US" baseline="-25000" dirty="0">
                    <a:solidFill>
                      <a:srgbClr val="000000"/>
                    </a:solidFill>
                  </a:rPr>
                  <a:t>1</a:t>
                </a:r>
                <a:r>
                  <a:rPr lang="en-US" dirty="0">
                    <a:solidFill>
                      <a:srgbClr val="000000"/>
                    </a:solidFill>
                  </a:rPr>
                  <a:t>),…,(k</a:t>
                </a:r>
                <a:r>
                  <a:rPr lang="en-US" baseline="-25000" dirty="0">
                    <a:solidFill>
                      <a:srgbClr val="000000"/>
                    </a:solidFill>
                  </a:rPr>
                  <a:t>n-1</a:t>
                </a:r>
                <a:r>
                  <a:rPr lang="en-US" dirty="0">
                    <a:solidFill>
                      <a:srgbClr val="000000"/>
                    </a:solidFill>
                  </a:rPr>
                  <a:t>,D</a:t>
                </a:r>
                <a:r>
                  <a:rPr lang="en-US" baseline="-25000" dirty="0">
                    <a:solidFill>
                      <a:srgbClr val="000000"/>
                    </a:solidFill>
                  </a:rPr>
                  <a:t>n-1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))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</m:oMath>
                </a14:m>
                <a:endParaRPr lang="en-US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>
                    <a:solidFill>
                      <a:srgbClr val="000000"/>
                    </a:solidFill>
                  </a:rPr>
                  <a:t>  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               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Map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(P,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</a:rPr>
                  <a:t>z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: R), where R[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</a:rPr>
                  <a:t>(0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)] = z, R[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</a:rPr>
                  <a:t>(</a:t>
                </a:r>
                <a:r>
                  <a:rPr lang="en-US" dirty="0" err="1" smtClean="0">
                    <a:solidFill>
                      <a:srgbClr val="000000"/>
                    </a:solidFill>
                  </a:rPr>
                  <a:t>i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)] -&gt; D</a:t>
                </a:r>
                <a:r>
                  <a:rPr lang="en-US" baseline="-25000" dirty="0" smtClean="0">
                    <a:solidFill>
                      <a:srgbClr val="000000"/>
                    </a:solidFill>
                  </a:rPr>
                  <a:t>i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(R[</a:t>
                </a:r>
                <a:r>
                  <a:rPr lang="en-US" dirty="0" err="1" smtClean="0">
                    <a:solidFill>
                      <a:srgbClr val="000000"/>
                    </a:solidFill>
                  </a:rPr>
                  <a:t>k</a:t>
                </a:r>
                <a:r>
                  <a:rPr lang="en-US" baseline="-25000" dirty="0" err="1" smtClean="0">
                    <a:solidFill>
                      <a:srgbClr val="000000"/>
                    </a:solidFill>
                  </a:rPr>
                  <a:t>i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]) </a:t>
                </a:r>
                <a:endParaRPr lang="en-US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endParaRPr lang="en-US" sz="1500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primary keys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P   :=   E</a:t>
                </a:r>
                <a:endParaRPr lang="en-US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endParaRPr lang="en-US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d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erived value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D   :=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</a:rPr>
                  <a:t>z: PP[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Suffix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(</a:t>
                </a:r>
                <a:r>
                  <a:rPr lang="en-US" dirty="0" err="1" smtClean="0">
                    <a:solidFill>
                      <a:srgbClr val="000000"/>
                    </a:solidFill>
                  </a:rPr>
                  <a:t>d,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Snd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(z))]</a:t>
                </a:r>
                <a:endParaRPr lang="en-US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5081" y="863601"/>
                <a:ext cx="9169401" cy="5764634"/>
              </a:xfrm>
              <a:blipFill rotWithShape="0">
                <a:blip r:embed="rId2"/>
                <a:stretch>
                  <a:fillRect l="-997" r="-7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FlashExtract</a:t>
            </a:r>
            <a:r>
              <a:rPr lang="en-US" dirty="0" smtClean="0"/>
              <a:t> DSL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5250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FlashRelate</a:t>
            </a:r>
            <a:r>
              <a:rPr lang="en-US" dirty="0" smtClean="0"/>
              <a:t> DSL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359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 descr="image0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4" y="3986060"/>
            <a:ext cx="5328496" cy="256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00" y="1045772"/>
            <a:ext cx="4889840" cy="3376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itle 5"/>
          <p:cNvSpPr txBox="1">
            <a:spLocks/>
          </p:cNvSpPr>
          <p:nvPr/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/>
              <a:t>Table Re-formatting</a:t>
            </a:r>
            <a:endParaRPr lang="en-US" kern="0" dirty="0"/>
          </a:p>
        </p:txBody>
      </p:sp>
      <p:sp>
        <p:nvSpPr>
          <p:cNvPr id="4" name="TextBox 3"/>
          <p:cNvSpPr txBox="1"/>
          <p:nvPr/>
        </p:nvSpPr>
        <p:spPr>
          <a:xfrm>
            <a:off x="86784" y="985520"/>
            <a:ext cx="5511376" cy="518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9" name="Down Arrow 28"/>
          <p:cNvSpPr/>
          <p:nvPr/>
        </p:nvSpPr>
        <p:spPr>
          <a:xfrm>
            <a:off x="2332481" y="4593747"/>
            <a:ext cx="175260" cy="529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500"/>
          </a:p>
        </p:txBody>
      </p:sp>
      <p:sp>
        <p:nvSpPr>
          <p:cNvPr id="32" name="TextBox 31"/>
          <p:cNvSpPr txBox="1"/>
          <p:nvPr/>
        </p:nvSpPr>
        <p:spPr>
          <a:xfrm>
            <a:off x="5298034" y="5589663"/>
            <a:ext cx="40186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Output</a:t>
            </a:r>
            <a:r>
              <a:rPr lang="en-US" sz="2400" u="sng" dirty="0" smtClean="0"/>
              <a:t>:</a:t>
            </a:r>
            <a:r>
              <a:rPr lang="en-US" sz="2400" dirty="0" smtClean="0"/>
              <a:t> Relational </a:t>
            </a:r>
            <a:r>
              <a:rPr lang="en-US" sz="2400" dirty="0"/>
              <a:t>table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298034" y="2518003"/>
            <a:ext cx="3591965" cy="830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/>
              <a:t>Input: </a:t>
            </a:r>
            <a:r>
              <a:rPr lang="en-US" sz="2400" dirty="0"/>
              <a:t>Semi-structured spreadsheet</a:t>
            </a:r>
          </a:p>
        </p:txBody>
      </p:sp>
    </p:spTree>
    <p:extLst>
      <p:ext uri="{BB962C8B-B14F-4D97-AF65-F5344CB8AC3E}">
        <p14:creationId xmlns:p14="http://schemas.microsoft.com/office/powerpoint/2010/main" val="216548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-1" y="993534"/>
            <a:ext cx="9287902" cy="6139341"/>
            <a:chOff x="-1" y="113977"/>
            <a:chExt cx="12383867" cy="818579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113977"/>
              <a:ext cx="9943254" cy="344509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4109069"/>
              <a:ext cx="6199947" cy="4190704"/>
            </a:xfrm>
            <a:prstGeom prst="rect">
              <a:avLst/>
            </a:prstGeom>
          </p:spPr>
        </p:pic>
        <p:sp>
          <p:nvSpPr>
            <p:cNvPr id="6" name="Down Arrow 5"/>
            <p:cNvSpPr/>
            <p:nvPr/>
          </p:nvSpPr>
          <p:spPr>
            <a:xfrm>
              <a:off x="2730668" y="3481383"/>
              <a:ext cx="233680" cy="705377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15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102232" y="5947193"/>
              <a:ext cx="5358248" cy="615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u="sng" dirty="0"/>
                <a:t>Output</a:t>
              </a:r>
              <a:r>
                <a:rPr lang="en-US" sz="2400" u="sng" dirty="0" smtClean="0"/>
                <a:t>:</a:t>
              </a:r>
              <a:r>
                <a:rPr lang="en-US" sz="2400" dirty="0" smtClean="0"/>
                <a:t> Relational </a:t>
              </a:r>
              <a:r>
                <a:rPr lang="en-US" sz="2400" dirty="0"/>
                <a:t>table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502641" y="3110588"/>
              <a:ext cx="4881225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u="sng" dirty="0"/>
                <a:t>Input: </a:t>
              </a:r>
              <a:r>
                <a:rPr lang="en-US" sz="2400" dirty="0"/>
                <a:t>Semi-structured spreadsheet</a:t>
              </a:r>
            </a:p>
          </p:txBody>
        </p:sp>
      </p:grpSp>
      <p:sp>
        <p:nvSpPr>
          <p:cNvPr id="11" name="Title 5"/>
          <p:cNvSpPr txBox="1">
            <a:spLocks/>
          </p:cNvSpPr>
          <p:nvPr/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/>
              <a:t>Table Re-formatting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4623106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5081" y="863601"/>
                <a:ext cx="9179561" cy="5764634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rgbClr val="C00000"/>
                    </a:solidFill>
                  </a:rPr>
                  <a:t>                  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𝑝𝑟𝑒𝑎𝑑𝑠h𝑒𝑒𝑡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dirty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𝐿𝑖𝑠𝑡</m:t>
                    </m:r>
                    <m:d>
                      <m:dPr>
                        <m:ctrlPr>
                          <a:rPr lang="en-US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𝐶𝑒𝑙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 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𝐶𝑒𝑙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𝑙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lvl="0" indent="0">
                  <a:buNone/>
                </a:pPr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top-level </a:t>
                </a:r>
                <a:r>
                  <a:rPr lang="en-US" dirty="0">
                    <a:solidFill>
                      <a:srgbClr val="0070C0"/>
                    </a:solidFill>
                  </a:rPr>
                  <a:t>expr </a:t>
                </a:r>
                <a:r>
                  <a:rPr lang="en-US" dirty="0">
                    <a:solidFill>
                      <a:srgbClr val="000000"/>
                    </a:solidFill>
                  </a:rPr>
                  <a:t>T := </a:t>
                </a:r>
                <a:r>
                  <a:rPr lang="en-US" dirty="0">
                    <a:solidFill>
                      <a:srgbClr val="008000"/>
                    </a:solidFill>
                  </a:rPr>
                  <a:t>Plan</a:t>
                </a:r>
                <a:r>
                  <a:rPr lang="en-US" dirty="0">
                    <a:solidFill>
                      <a:srgbClr val="00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>
                    <a:solidFill>
                      <a:srgbClr val="000000"/>
                    </a:solidFill>
                  </a:rPr>
                  <a:t>, P, (k</a:t>
                </a:r>
                <a:r>
                  <a:rPr lang="en-US" baseline="-25000" dirty="0">
                    <a:solidFill>
                      <a:srgbClr val="000000"/>
                    </a:solidFill>
                  </a:rPr>
                  <a:t>1</a:t>
                </a:r>
                <a:r>
                  <a:rPr lang="en-US" dirty="0">
                    <a:solidFill>
                      <a:srgbClr val="000000"/>
                    </a:solidFill>
                  </a:rPr>
                  <a:t>,D</a:t>
                </a:r>
                <a:r>
                  <a:rPr lang="en-US" baseline="-25000" dirty="0">
                    <a:solidFill>
                      <a:srgbClr val="000000"/>
                    </a:solidFill>
                  </a:rPr>
                  <a:t>1</a:t>
                </a:r>
                <a:r>
                  <a:rPr lang="en-US" dirty="0">
                    <a:solidFill>
                      <a:srgbClr val="000000"/>
                    </a:solidFill>
                  </a:rPr>
                  <a:t>),…,(k</a:t>
                </a:r>
                <a:r>
                  <a:rPr lang="en-US" baseline="-25000" dirty="0">
                    <a:solidFill>
                      <a:srgbClr val="000000"/>
                    </a:solidFill>
                  </a:rPr>
                  <a:t>n-1</a:t>
                </a:r>
                <a:r>
                  <a:rPr lang="en-US" dirty="0">
                    <a:solidFill>
                      <a:srgbClr val="000000"/>
                    </a:solidFill>
                  </a:rPr>
                  <a:t>,D</a:t>
                </a:r>
                <a:r>
                  <a:rPr lang="en-US" baseline="-25000" dirty="0">
                    <a:solidFill>
                      <a:srgbClr val="000000"/>
                    </a:solidFill>
                  </a:rPr>
                  <a:t>n-1</a:t>
                </a:r>
                <a:r>
                  <a:rPr lang="en-US" dirty="0">
                    <a:solidFill>
                      <a:srgbClr val="000000"/>
                    </a:solidFill>
                  </a:rPr>
                  <a:t>)), where 0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≤ </m:t>
                    </m:r>
                  </m:oMath>
                </a14:m>
                <a:r>
                  <a:rPr lang="en-US" dirty="0" err="1">
                    <a:solidFill>
                      <a:srgbClr val="000000"/>
                    </a:solidFill>
                  </a:rPr>
                  <a:t>k</a:t>
                </a:r>
                <a:r>
                  <a:rPr lang="en-US" baseline="-25000" dirty="0" err="1">
                    <a:solidFill>
                      <a:srgbClr val="000000"/>
                    </a:solidFill>
                  </a:rPr>
                  <a:t>i</a:t>
                </a:r>
                <a:r>
                  <a:rPr lang="en-US" baseline="-25000" dirty="0">
                    <a:solidFill>
                      <a:srgbClr val="000000"/>
                    </a:solidFill>
                  </a:rPr>
                  <a:t> </a:t>
                </a:r>
                <a:r>
                  <a:rPr lang="en-US" dirty="0">
                    <a:solidFill>
                      <a:srgbClr val="000000"/>
                    </a:solidFill>
                  </a:rPr>
                  <a:t>&lt; </a:t>
                </a:r>
                <a:r>
                  <a:rPr lang="en-US" dirty="0" err="1">
                    <a:solidFill>
                      <a:srgbClr val="000000"/>
                    </a:solidFill>
                  </a:rPr>
                  <a:t>i</a:t>
                </a:r>
                <a:r>
                  <a:rPr lang="en-US" dirty="0">
                    <a:solidFill>
                      <a:srgbClr val="000000"/>
                    </a:solidFill>
                  </a:rPr>
                  <a:t>.</a:t>
                </a:r>
              </a:p>
              <a:p>
                <a:pPr marL="0" lvl="0" indent="0">
                  <a:buNone/>
                </a:pPr>
                <a:endParaRPr lang="en-US" sz="1500" dirty="0" smtClean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endParaRPr lang="en-US" sz="1500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endParaRPr lang="en-US" sz="1500" dirty="0" smtClean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endParaRPr lang="en-US" sz="1500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p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rimary keys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P </a:t>
                </a:r>
                <a:r>
                  <a:rPr lang="en-US" dirty="0">
                    <a:solidFill>
                      <a:srgbClr val="000000"/>
                    </a:solidFill>
                  </a:rPr>
                  <a:t>:= </a:t>
                </a:r>
                <a:endParaRPr lang="en-US" dirty="0" smtClean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cell filter </a:t>
                </a:r>
                <a:r>
                  <a:rPr lang="en-US" dirty="0" err="1" smtClean="0">
                    <a:solidFill>
                      <a:srgbClr val="0070C0"/>
                    </a:solidFill>
                  </a:rPr>
                  <a:t>fn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F[y] := Boolean constraint over</a:t>
                </a:r>
              </a:p>
              <a:p>
                <a:pPr marL="0" lvl="0" indent="0">
                  <a:spcBef>
                    <a:spcPts val="0"/>
                  </a:spcBef>
                  <a:buNone/>
                </a:pPr>
                <a:r>
                  <a:rPr lang="en-US" dirty="0" smtClean="0">
                    <a:solidFill>
                      <a:srgbClr val="000000"/>
                    </a:solidFill>
                  </a:rPr>
                  <a:t>				</a:t>
                </a:r>
                <a:r>
                  <a:rPr lang="en-US" dirty="0" err="1" smtClean="0">
                    <a:solidFill>
                      <a:srgbClr val="000000"/>
                    </a:solidFill>
                  </a:rPr>
                  <a:t>y.Coordinates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, </a:t>
                </a:r>
                <a:r>
                  <a:rPr lang="en-US" dirty="0" err="1" smtClean="0">
                    <a:solidFill>
                      <a:srgbClr val="000000"/>
                    </a:solidFill>
                  </a:rPr>
                  <a:t>y.Content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, </a:t>
                </a:r>
                <a:r>
                  <a:rPr lang="en-US" dirty="0" err="1" smtClean="0">
                    <a:solidFill>
                      <a:srgbClr val="000000"/>
                    </a:solidFill>
                  </a:rPr>
                  <a:t>y.Neighbors</a:t>
                </a:r>
                <a:endParaRPr lang="en-US" dirty="0" smtClean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endParaRPr lang="en-US" dirty="0">
                  <a:solidFill>
                    <a:srgbClr val="000000"/>
                  </a:solidFill>
                </a:endParaRPr>
              </a:p>
              <a:p>
                <a:pPr marL="0" lv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d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erived value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D  :=</a:t>
                </a:r>
              </a:p>
              <a:p>
                <a:pPr marL="0" lvl="0" indent="0">
                  <a:buNone/>
                </a:pPr>
                <a:r>
                  <a:rPr lang="en-US" dirty="0">
                    <a:solidFill>
                      <a:srgbClr val="000000"/>
                    </a:solidFill>
                  </a:rPr>
                  <a:t> 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                          |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</a:rPr>
                  <a:t>z: </a:t>
                </a:r>
                <a:r>
                  <a:rPr lang="en-US" dirty="0" err="1" smtClean="0">
                    <a:solidFill>
                      <a:srgbClr val="008000"/>
                    </a:solidFill>
                  </a:rPr>
                  <a:t>MoveUntil</a:t>
                </a:r>
                <a:r>
                  <a:rPr lang="en-US" dirty="0" smtClean="0">
                    <a:solidFill>
                      <a:srgbClr val="000000"/>
                    </a:solidFill>
                  </a:rPr>
                  <a:t>(z, Direction,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dirty="0" smtClean="0">
                    <a:solidFill>
                      <a:srgbClr val="000000"/>
                    </a:solidFill>
                  </a:rPr>
                  <a:t>y: F[y])</a:t>
                </a:r>
                <a:endParaRPr lang="en-US" dirty="0">
                  <a:solidFill>
                    <a:srgbClr val="000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5081" y="863601"/>
                <a:ext cx="9179561" cy="5764634"/>
              </a:xfrm>
              <a:blipFill rotWithShape="0">
                <a:blip r:embed="rId2"/>
                <a:stretch>
                  <a:fillRect l="-996" r="-9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FlashRelate</a:t>
            </a:r>
            <a:r>
              <a:rPr lang="en-US" dirty="0" smtClean="0"/>
              <a:t> DSL 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522484" y="3290732"/>
                <a:ext cx="346841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sz="2400" dirty="0">
                    <a:solidFill>
                      <a:srgbClr val="008000"/>
                    </a:solidFill>
                  </a:rPr>
                  <a:t>Filter</a:t>
                </a:r>
                <a:r>
                  <a:rPr lang="en-US" sz="2400" dirty="0">
                    <a:solidFill>
                      <a:srgbClr val="000000"/>
                    </a:solidFill>
                  </a:rPr>
                  <a:t>(</a:t>
                </a:r>
                <a:r>
                  <a:rPr lang="en-US" sz="2400" dirty="0" err="1">
                    <a:solidFill>
                      <a:srgbClr val="000000"/>
                    </a:solidFill>
                  </a:rPr>
                  <a:t>d.Cells</a:t>
                </a:r>
                <a:r>
                  <a:rPr lang="en-US" sz="2400" dirty="0">
                    <a:solidFill>
                      <a:srgbClr val="0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</a:rPr>
                  <a:t>z: F[z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])</a:t>
                </a:r>
                <a:endParaRPr lang="en-US" sz="2400" dirty="0">
                  <a:solidFill>
                    <a:srgbClr val="000000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2484" y="3290732"/>
                <a:ext cx="3468414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2812" t="-10526" r="-703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34968" y="4959483"/>
                <a:ext cx="30434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</a:rPr>
                  <a:t>z: </a:t>
                </a:r>
                <a:r>
                  <a:rPr lang="en-US" sz="2400" dirty="0" smtClean="0">
                    <a:solidFill>
                      <a:srgbClr val="008000"/>
                    </a:solidFill>
                  </a:rPr>
                  <a:t>Neighbor</a:t>
                </a:r>
                <a:r>
                  <a:rPr lang="en-US" sz="2400" dirty="0" smtClean="0">
                    <a:solidFill>
                      <a:srgbClr val="000000"/>
                    </a:solidFill>
                  </a:rPr>
                  <a:t>(</a:t>
                </a:r>
                <a:r>
                  <a:rPr lang="en-US" sz="2400" dirty="0" err="1">
                    <a:solidFill>
                      <a:srgbClr val="000000"/>
                    </a:solidFill>
                  </a:rPr>
                  <a:t>z</a:t>
                </a:r>
                <a:r>
                  <a:rPr lang="en-US" sz="2400" dirty="0" err="1" smtClean="0">
                    <a:solidFill>
                      <a:srgbClr val="000000"/>
                    </a:solidFill>
                  </a:rPr>
                  <a:t>,K,K</a:t>
                </a:r>
                <a:r>
                  <a:rPr lang="en-US" sz="2400" dirty="0">
                    <a:solidFill>
                      <a:srgbClr val="000000"/>
                    </a:solidFill>
                  </a:rPr>
                  <a:t>)</a:t>
                </a:r>
                <a:endParaRPr lang="en-US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4968" y="4959483"/>
                <a:ext cx="3043445" cy="461665"/>
              </a:xfrm>
              <a:prstGeom prst="rect">
                <a:avLst/>
              </a:prstGeom>
              <a:blipFill rotWithShape="0">
                <a:blip r:embed="rId4"/>
                <a:stretch>
                  <a:fillRect l="-601" t="-10667" b="-30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70996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11680" y="1143000"/>
            <a:ext cx="4826000" cy="5029200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Domain-specific Languages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Lecture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756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43000"/>
            <a:ext cx="8234680" cy="50292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Balanced </a:t>
            </a:r>
            <a:r>
              <a:rPr lang="en-US" dirty="0"/>
              <a:t>Expressiveness</a:t>
            </a:r>
          </a:p>
          <a:p>
            <a:pPr lvl="1"/>
            <a:r>
              <a:rPr lang="en-US" dirty="0"/>
              <a:t>Expressive enough to cover wide range of </a:t>
            </a:r>
            <a:r>
              <a:rPr lang="en-US" dirty="0" smtClean="0"/>
              <a:t>tasks</a:t>
            </a:r>
          </a:p>
          <a:p>
            <a:pPr lvl="2"/>
            <a:r>
              <a:rPr lang="en-US" dirty="0" smtClean="0">
                <a:solidFill>
                  <a:srgbClr val="CC00CC"/>
                </a:solidFill>
              </a:rPr>
              <a:t>Build out iteratively from a simple core.</a:t>
            </a:r>
            <a:endParaRPr lang="en-US" dirty="0">
              <a:solidFill>
                <a:srgbClr val="CC00CC"/>
              </a:solidFill>
            </a:endParaRPr>
          </a:p>
          <a:p>
            <a:pPr lvl="1"/>
            <a:r>
              <a:rPr lang="en-US" dirty="0"/>
              <a:t>Restricted enough to enable efficient </a:t>
            </a:r>
            <a:r>
              <a:rPr lang="en-US" dirty="0" smtClean="0"/>
              <a:t>search</a:t>
            </a:r>
          </a:p>
          <a:p>
            <a:pPr lvl="2"/>
            <a:r>
              <a:rPr lang="en-US" dirty="0">
                <a:solidFill>
                  <a:srgbClr val="CC00CC"/>
                </a:solidFill>
              </a:rPr>
              <a:t>Use “let” construct for syntactic </a:t>
            </a:r>
            <a:r>
              <a:rPr lang="en-US" dirty="0" smtClean="0">
                <a:solidFill>
                  <a:srgbClr val="CC00CC"/>
                </a:solidFill>
              </a:rPr>
              <a:t>restrictions.</a:t>
            </a:r>
          </a:p>
          <a:p>
            <a:pPr lvl="2"/>
            <a:endParaRPr lang="en-US" dirty="0"/>
          </a:p>
          <a:p>
            <a:r>
              <a:rPr lang="en-US" dirty="0"/>
              <a:t>Natural computation patterns</a:t>
            </a:r>
          </a:p>
          <a:p>
            <a:pPr lvl="1"/>
            <a:r>
              <a:rPr lang="en-US" dirty="0" smtClean="0">
                <a:solidFill>
                  <a:srgbClr val="CC00CC"/>
                </a:solidFill>
              </a:rPr>
              <a:t>Use function definitions for reusability.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Summary: Design of DSLs for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258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PBE Architecture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152243" y="1167319"/>
            <a:ext cx="2854260" cy="32316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-53825" y="2363550"/>
            <a:ext cx="24047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Example-based specification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31" name="Straight Arrow Connector 30"/>
          <p:cNvCxnSpPr>
            <a:stCxn id="6" idx="3"/>
            <a:endCxn id="5" idx="1"/>
          </p:cNvCxnSpPr>
          <p:nvPr/>
        </p:nvCxnSpPr>
        <p:spPr bwMode="auto">
          <a:xfrm>
            <a:off x="2350889" y="2779049"/>
            <a:ext cx="801354" cy="4097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4" name="Straight Arrow Connector 33"/>
          <p:cNvCxnSpPr>
            <a:stCxn id="5" idx="3"/>
          </p:cNvCxnSpPr>
          <p:nvPr/>
        </p:nvCxnSpPr>
        <p:spPr bwMode="auto">
          <a:xfrm flipV="1">
            <a:off x="6006503" y="2779047"/>
            <a:ext cx="801354" cy="4099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25" y="1207025"/>
            <a:ext cx="2438740" cy="24387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90499" y="3735755"/>
            <a:ext cx="2636116" cy="4308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accent2"/>
                </a:solidFill>
              </a:rPr>
              <a:t>Search  Algorithm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84243" y="5385939"/>
            <a:ext cx="83366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Challenge 1: </a:t>
            </a:r>
            <a:r>
              <a:rPr lang="en-US" sz="2400" dirty="0"/>
              <a:t>Ambiguous/under-specified </a:t>
            </a:r>
            <a:r>
              <a:rPr lang="en-US" sz="2400" dirty="0" smtClean="0"/>
              <a:t>intent may result in </a:t>
            </a:r>
            <a:r>
              <a:rPr lang="en-US" sz="2400" dirty="0"/>
              <a:t>unintended programs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Challenge 2: Designing efficient search strategy.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78625" y="4643166"/>
            <a:ext cx="8055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C00CC"/>
                </a:solidFill>
              </a:rPr>
              <a:t>DSL</a:t>
            </a:r>
            <a:endParaRPr lang="en-US" dirty="0">
              <a:solidFill>
                <a:srgbClr val="CC00CC"/>
              </a:solidFill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 flipV="1">
            <a:off x="3742484" y="4155302"/>
            <a:ext cx="0" cy="409325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2321705" y="3897790"/>
            <a:ext cx="956998" cy="0"/>
          </a:xfrm>
          <a:prstGeom prst="straightConnector1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272290" y="3510542"/>
            <a:ext cx="131206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Ranking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C00CC"/>
                </a:solidFill>
              </a:rPr>
              <a:t>Function</a:t>
            </a:r>
            <a:endParaRPr lang="en-US" dirty="0">
              <a:solidFill>
                <a:srgbClr val="CC00CC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7857" y="2548214"/>
            <a:ext cx="13612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Program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97697" y="2416133"/>
            <a:ext cx="24180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Ordered set of</a:t>
            </a:r>
            <a:r>
              <a:rPr lang="en-US" sz="2400" dirty="0" smtClean="0">
                <a:solidFill>
                  <a:srgbClr val="009900"/>
                </a:solidFill>
              </a:rPr>
              <a:t> </a:t>
            </a:r>
            <a:r>
              <a:rPr lang="en-US" sz="2400" dirty="0" smtClean="0">
                <a:solidFill>
                  <a:srgbClr val="009900"/>
                </a:solidFill>
              </a:rPr>
              <a:t>Programs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5321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199" y="1070430"/>
            <a:ext cx="8454417" cy="4198257"/>
          </a:xfrm>
        </p:spPr>
        <p:txBody>
          <a:bodyPr/>
          <a:lstStyle/>
          <a:p>
            <a:r>
              <a:rPr lang="en-US" dirty="0" smtClean="0"/>
              <a:t>Balanced Expressiveness</a:t>
            </a:r>
          </a:p>
          <a:p>
            <a:pPr lvl="1"/>
            <a:r>
              <a:rPr lang="en-US" dirty="0" smtClean="0"/>
              <a:t>Expressive enough to cover wide range of tasks</a:t>
            </a:r>
          </a:p>
          <a:p>
            <a:pPr lvl="1"/>
            <a:r>
              <a:rPr lang="en-US" dirty="0" smtClean="0"/>
              <a:t>Restricted enough to enable efficient search</a:t>
            </a:r>
          </a:p>
          <a:p>
            <a:pPr lvl="2"/>
            <a:r>
              <a:rPr lang="en-US" dirty="0" smtClean="0"/>
              <a:t>Restricted set of operators </a:t>
            </a:r>
          </a:p>
          <a:p>
            <a:pPr lvl="3"/>
            <a:r>
              <a:rPr lang="en-US" dirty="0" smtClean="0"/>
              <a:t>those with small inverse sets</a:t>
            </a:r>
          </a:p>
          <a:p>
            <a:pPr lvl="2"/>
            <a:r>
              <a:rPr lang="en-US" dirty="0" smtClean="0"/>
              <a:t>Restricted syntactic composition of those operators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Natural computation patterns</a:t>
            </a:r>
          </a:p>
          <a:p>
            <a:pPr lvl="1"/>
            <a:r>
              <a:rPr lang="en-US" dirty="0" smtClean="0"/>
              <a:t>Increased user understanding/confidence</a:t>
            </a:r>
          </a:p>
          <a:p>
            <a:pPr lvl="1"/>
            <a:r>
              <a:rPr lang="en-US" dirty="0" smtClean="0"/>
              <a:t>Enables selection between programs, editing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Domain-specific Language (DSL)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064" y="6858000"/>
            <a:ext cx="88246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u="sng" dirty="0" smtClean="0">
                <a:solidFill>
                  <a:srgbClr val="C00000"/>
                </a:solidFill>
              </a:rPr>
              <a:t>Guiding Principle: </a:t>
            </a:r>
          </a:p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</a:rPr>
              <a:t>Use composition (parallel or sequential) of simple operators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12450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85800" y="1188719"/>
                <a:ext cx="7772400" cy="5642715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   </a:t>
                </a:r>
                <a14:m>
                  <m:oMath xmlns:m="http://schemas.openxmlformats.org/officeDocument/2006/math"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𝑇𝑢𝑝𝑙𝑒</m:t>
                    </m:r>
                    <m:d>
                      <m:dPr>
                        <m:ctrlP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𝑆𝑡𝑟𝑖𝑛𝑔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en-US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𝑆𝑡𝑟𝑖𝑛𝑔</m:t>
                        </m:r>
                        <m:r>
                          <a:rPr lang="en-US" b="0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dirty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→ </m:t>
                    </m:r>
                    <m:r>
                      <a:rPr lang="en-US" i="1" dirty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𝑆𝑡𝑟𝑖𝑛𝑔</m:t>
                    </m:r>
                  </m:oMath>
                </a14:m>
                <a:endParaRPr lang="en-US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top-level </a:t>
                </a:r>
                <a:r>
                  <a:rPr lang="en-US" dirty="0">
                    <a:solidFill>
                      <a:srgbClr val="0070C0"/>
                    </a:solidFill>
                  </a:rPr>
                  <a:t>e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xpr </a:t>
                </a:r>
                <a:r>
                  <a:rPr lang="en-US" dirty="0" smtClean="0"/>
                  <a:t>T := </a:t>
                </a:r>
                <a:r>
                  <a:rPr lang="en-US" dirty="0" smtClean="0">
                    <a:solidFill>
                      <a:srgbClr val="008000"/>
                    </a:solidFill>
                  </a:rPr>
                  <a:t>if-then-else</a:t>
                </a:r>
                <a:r>
                  <a:rPr lang="en-US" dirty="0" smtClean="0"/>
                  <a:t>(B,C,T)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|  C</a:t>
                </a:r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c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ondition-free </a:t>
                </a:r>
                <a:r>
                  <a:rPr lang="en-US" dirty="0">
                    <a:solidFill>
                      <a:srgbClr val="0070C0"/>
                    </a:solidFill>
                  </a:rPr>
                  <a:t>e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xpr </a:t>
                </a:r>
                <a:r>
                  <a:rPr lang="en-US" dirty="0" smtClean="0"/>
                  <a:t>C := 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    |  A</a:t>
                </a:r>
              </a:p>
              <a:p>
                <a:pPr marL="0" indent="0">
                  <a:buNone/>
                </a:pPr>
                <a:endParaRPr lang="en-US" sz="1500" dirty="0" smtClean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a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tomic expression </a:t>
                </a:r>
                <a:r>
                  <a:rPr lang="en-US" dirty="0" smtClean="0"/>
                  <a:t>A :=</a:t>
                </a:r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smtClean="0"/>
                  <a:t>                                 | </a:t>
                </a:r>
                <a:r>
                  <a:rPr lang="en-US" dirty="0" err="1" smtClean="0"/>
                  <a:t>ConstantString</a:t>
                </a:r>
                <a:endParaRPr lang="en-US" dirty="0" smtClean="0"/>
              </a:p>
              <a:p>
                <a:pPr marL="0" indent="0">
                  <a:buNone/>
                </a:pPr>
                <a:endParaRPr lang="en-US" sz="1500" dirty="0"/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i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nput string </a:t>
                </a:r>
                <a:r>
                  <a:rPr lang="en-US" dirty="0" smtClean="0"/>
                  <a:t>X := x</a:t>
                </a:r>
                <a:r>
                  <a:rPr lang="en-US" baseline="-25000" dirty="0" smtClean="0"/>
                  <a:t>1</a:t>
                </a:r>
                <a:r>
                  <a:rPr lang="en-US" dirty="0" smtClean="0"/>
                  <a:t> | x</a:t>
                </a:r>
                <a:r>
                  <a:rPr lang="en-US" baseline="-25000" dirty="0" smtClean="0"/>
                  <a:t>2</a:t>
                </a:r>
                <a:r>
                  <a:rPr lang="en-US" dirty="0" smtClean="0"/>
                  <a:t> | … </a:t>
                </a:r>
              </a:p>
              <a:p>
                <a:pPr marL="0" indent="0">
                  <a:buNone/>
                </a:pPr>
                <a:endParaRPr lang="en-US" sz="1500" dirty="0" smtClean="0">
                  <a:solidFill>
                    <a:srgbClr val="0070C0"/>
                  </a:solidFill>
                </a:endParaRPr>
              </a:p>
              <a:p>
                <a:pPr marL="0" indent="0">
                  <a:buNone/>
                </a:pPr>
                <a:r>
                  <a:rPr lang="en-US" dirty="0" err="1" smtClean="0">
                    <a:solidFill>
                      <a:srgbClr val="0070C0"/>
                    </a:solidFill>
                  </a:rPr>
                  <a:t>boolean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 expression </a:t>
                </a:r>
                <a:r>
                  <a:rPr lang="en-US" dirty="0" smtClean="0"/>
                  <a:t>B := …</a:t>
                </a: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5800" y="1188719"/>
                <a:ext cx="7772400" cy="5642715"/>
              </a:xfrm>
              <a:blipFill rotWithShape="0">
                <a:blip r:embed="rId2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FlashFill</a:t>
            </a:r>
            <a:r>
              <a:rPr lang="en-US" dirty="0" smtClean="0"/>
              <a:t> DSL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207732" y="3061040"/>
            <a:ext cx="288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Concatenate</a:t>
            </a:r>
            <a:r>
              <a:rPr lang="en-US" sz="2400" dirty="0"/>
              <a:t>(A, C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92880" y="4196080"/>
            <a:ext cx="2397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008000"/>
                </a:solidFill>
              </a:rPr>
              <a:t>SubStr</a:t>
            </a:r>
            <a:r>
              <a:rPr lang="en-US" sz="2400" dirty="0"/>
              <a:t>(X, </a:t>
            </a:r>
            <a:r>
              <a:rPr lang="en-US" sz="2400" dirty="0" smtClean="0"/>
              <a:t>…)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593760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82103" y="1143000"/>
            <a:ext cx="8608978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What is a good choice for … in </a:t>
            </a:r>
            <a:r>
              <a:rPr lang="en-US" dirty="0" err="1" smtClean="0"/>
              <a:t>SubStr</a:t>
            </a:r>
            <a:r>
              <a:rPr lang="en-US" dirty="0" smtClean="0"/>
              <a:t>(X</a:t>
            </a:r>
            <a:r>
              <a:rPr lang="en-US" i="1" dirty="0" smtClean="0"/>
              <a:t>,</a:t>
            </a:r>
            <a:r>
              <a:rPr lang="en-US" dirty="0" smtClean="0"/>
              <a:t> …) ?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R</a:t>
            </a:r>
            <a:r>
              <a:rPr lang="en-US" dirty="0" smtClean="0"/>
              <a:t>egular expression</a:t>
            </a:r>
          </a:p>
          <a:p>
            <a:pPr lvl="1"/>
            <a:r>
              <a:rPr lang="en-US" dirty="0" smtClean="0"/>
              <a:t>Not very expressive. Does not take context into account.</a:t>
            </a:r>
          </a:p>
          <a:p>
            <a:pPr lvl="1"/>
            <a:r>
              <a:rPr lang="en-US" dirty="0" smtClean="0"/>
              <a:t>For instance: content within parenthesis, second word</a:t>
            </a:r>
          </a:p>
          <a:p>
            <a:pPr lvl="1"/>
            <a:endParaRPr lang="en-US" dirty="0"/>
          </a:p>
          <a:p>
            <a:r>
              <a:rPr lang="en-US" dirty="0" smtClean="0"/>
              <a:t>Extended regular expression</a:t>
            </a:r>
          </a:p>
          <a:p>
            <a:pPr lvl="1"/>
            <a:r>
              <a:rPr lang="en-US" dirty="0" smtClean="0"/>
              <a:t>Too sophisticated for learning and readability. 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Desired computational pattern:</a:t>
            </a:r>
          </a:p>
          <a:p>
            <a:r>
              <a:rPr lang="en-US" dirty="0" smtClean="0"/>
              <a:t>Should involve simple regexes. </a:t>
            </a:r>
          </a:p>
          <a:p>
            <a:r>
              <a:rPr lang="en-US" dirty="0" smtClean="0"/>
              <a:t>Take context into account.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0392" y="255165"/>
            <a:ext cx="7772400" cy="609600"/>
          </a:xfrm>
        </p:spPr>
        <p:txBody>
          <a:bodyPr/>
          <a:lstStyle/>
          <a:p>
            <a:r>
              <a:rPr lang="en-US" dirty="0" smtClean="0"/>
              <a:t>Substring Operator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09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60671" y="2049880"/>
            <a:ext cx="7704769" cy="1935502"/>
          </a:xfrm>
        </p:spPr>
        <p:txBody>
          <a:bodyPr/>
          <a:lstStyle/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endParaRPr lang="en-US" sz="1000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70C0"/>
                </a:solidFill>
              </a:rPr>
              <a:t>position expr </a:t>
            </a:r>
            <a:r>
              <a:rPr lang="en-US" dirty="0" smtClean="0"/>
              <a:t>P  := 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 Operator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946441" y="3093127"/>
            <a:ext cx="2438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8000"/>
                </a:solidFill>
              </a:rPr>
              <a:t>Pos</a:t>
            </a:r>
            <a:r>
              <a:rPr lang="en-US" sz="2400" dirty="0" smtClean="0"/>
              <a:t>(X, 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, R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, K)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946441" y="2294555"/>
            <a:ext cx="26111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rgbClr val="008000"/>
                </a:solidFill>
              </a:rPr>
              <a:t>SubStr</a:t>
            </a:r>
            <a:r>
              <a:rPr lang="en-US" sz="2400" dirty="0" smtClean="0"/>
              <a:t>(X, P, P’)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2946441" y="3538134"/>
            <a:ext cx="5018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K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</a:t>
            </a:r>
            <a:r>
              <a:rPr lang="en-US" sz="2400" dirty="0"/>
              <a:t>position in </a:t>
            </a:r>
            <a:r>
              <a:rPr lang="en-US" sz="2400" dirty="0" smtClean="0"/>
              <a:t>X </a:t>
            </a:r>
            <a:r>
              <a:rPr lang="en-US" sz="2400" dirty="0"/>
              <a:t>whose </a:t>
            </a:r>
            <a:r>
              <a:rPr lang="en-US" sz="2400" dirty="0" smtClean="0"/>
              <a:t>left/right   side </a:t>
            </a:r>
            <a:r>
              <a:rPr lang="en-US" sz="2400" dirty="0"/>
              <a:t>matches with </a:t>
            </a:r>
            <a:r>
              <a:rPr lang="en-US" sz="2400" dirty="0" smtClean="0"/>
              <a:t>R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/R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.</a:t>
            </a:r>
            <a:endParaRPr lang="en-US" sz="2400" baseline="-25000" dirty="0"/>
          </a:p>
        </p:txBody>
      </p:sp>
    </p:spTree>
    <p:extLst>
      <p:ext uri="{BB962C8B-B14F-4D97-AF65-F5344CB8AC3E}">
        <p14:creationId xmlns:p14="http://schemas.microsoft.com/office/powerpoint/2010/main" val="1783711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3200" y="991600"/>
            <a:ext cx="8825452" cy="90837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Evaluation of Expr </a:t>
            </a:r>
            <a:r>
              <a:rPr lang="en-US" dirty="0" err="1" smtClean="0">
                <a:solidFill>
                  <a:srgbClr val="CC00CC"/>
                </a:solidFill>
              </a:rPr>
              <a:t>SubStr</a:t>
            </a:r>
            <a:r>
              <a:rPr lang="en-US" dirty="0" smtClean="0">
                <a:solidFill>
                  <a:srgbClr val="CC00CC"/>
                </a:solidFill>
              </a:rPr>
              <a:t>(</a:t>
            </a:r>
            <a:r>
              <a:rPr lang="en-US" dirty="0" err="1">
                <a:solidFill>
                  <a:srgbClr val="CC00CC"/>
                </a:solidFill>
              </a:rPr>
              <a:t>x</a:t>
            </a:r>
            <a:r>
              <a:rPr lang="en-US" dirty="0" err="1" smtClean="0">
                <a:solidFill>
                  <a:srgbClr val="CC00CC"/>
                </a:solidFill>
              </a:rPr>
              <a:t>,p,p</a:t>
            </a:r>
            <a:r>
              <a:rPr lang="en-US" dirty="0" smtClean="0">
                <a:solidFill>
                  <a:srgbClr val="CC00CC"/>
                </a:solidFill>
              </a:rPr>
              <a:t>’) </a:t>
            </a:r>
            <a:r>
              <a:rPr lang="en-US" dirty="0" smtClean="0"/>
              <a:t>, where </a:t>
            </a:r>
            <a:r>
              <a:rPr lang="en-US" dirty="0" smtClean="0">
                <a:solidFill>
                  <a:srgbClr val="CC00CC"/>
                </a:solidFill>
              </a:rPr>
              <a:t>p=</a:t>
            </a:r>
            <a:r>
              <a:rPr lang="en-US" dirty="0" err="1" smtClean="0">
                <a:solidFill>
                  <a:srgbClr val="CC00CC"/>
                </a:solidFill>
              </a:rPr>
              <a:t>Pos</a:t>
            </a:r>
            <a:r>
              <a:rPr lang="en-US" dirty="0" smtClean="0">
                <a:solidFill>
                  <a:srgbClr val="CC00CC"/>
                </a:solidFill>
              </a:rPr>
              <a:t>(x,r</a:t>
            </a:r>
            <a:r>
              <a:rPr lang="en-US" baseline="-25000" dirty="0" smtClean="0">
                <a:solidFill>
                  <a:srgbClr val="CC00CC"/>
                </a:solidFill>
              </a:rPr>
              <a:t>1,</a:t>
            </a:r>
            <a:r>
              <a:rPr lang="en-US" dirty="0" smtClean="0">
                <a:solidFill>
                  <a:srgbClr val="CC00CC"/>
                </a:solidFill>
              </a:rPr>
              <a:t>r</a:t>
            </a:r>
            <a:r>
              <a:rPr lang="en-US" baseline="-25000" dirty="0" smtClean="0">
                <a:solidFill>
                  <a:srgbClr val="CC00CC"/>
                </a:solidFill>
              </a:rPr>
              <a:t>2</a:t>
            </a:r>
            <a:r>
              <a:rPr lang="en-US" dirty="0" smtClean="0">
                <a:solidFill>
                  <a:srgbClr val="CC00CC"/>
                </a:solidFill>
              </a:rPr>
              <a:t>,k)</a:t>
            </a:r>
            <a:r>
              <a:rPr lang="en-US" dirty="0" smtClean="0"/>
              <a:t> &amp;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                         </a:t>
            </a:r>
            <a:r>
              <a:rPr lang="en-US" dirty="0" smtClean="0">
                <a:solidFill>
                  <a:srgbClr val="CC00CC"/>
                </a:solidFill>
              </a:rPr>
              <a:t>p’=</a:t>
            </a:r>
            <a:r>
              <a:rPr lang="en-US" dirty="0" err="1" smtClean="0">
                <a:solidFill>
                  <a:srgbClr val="CC00CC"/>
                </a:solidFill>
              </a:rPr>
              <a:t>Pos</a:t>
            </a:r>
            <a:r>
              <a:rPr lang="en-US" dirty="0" smtClean="0">
                <a:solidFill>
                  <a:srgbClr val="CC00CC"/>
                </a:solidFill>
              </a:rPr>
              <a:t>(x,r</a:t>
            </a:r>
            <a:r>
              <a:rPr lang="en-US" baseline="-25000" dirty="0" smtClean="0">
                <a:solidFill>
                  <a:srgbClr val="CC00CC"/>
                </a:solidFill>
              </a:rPr>
              <a:t>1</a:t>
            </a:r>
            <a:r>
              <a:rPr lang="en-US" dirty="0" smtClean="0">
                <a:solidFill>
                  <a:srgbClr val="CC00CC"/>
                </a:solidFill>
              </a:rPr>
              <a:t>’,r</a:t>
            </a:r>
            <a:r>
              <a:rPr lang="en-US" baseline="-25000" dirty="0" smtClean="0">
                <a:solidFill>
                  <a:srgbClr val="CC00CC"/>
                </a:solidFill>
              </a:rPr>
              <a:t>2</a:t>
            </a:r>
            <a:r>
              <a:rPr lang="en-US" dirty="0" smtClean="0">
                <a:solidFill>
                  <a:srgbClr val="CC00CC"/>
                </a:solidFill>
              </a:rPr>
              <a:t>’,k’)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 Operator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284314" y="2759024"/>
            <a:ext cx="5681272" cy="0"/>
          </a:xfrm>
          <a:prstGeom prst="line">
            <a:avLst/>
          </a:prstGeom>
          <a:noFill/>
          <a:ln w="2857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Right Brace 9"/>
          <p:cNvSpPr/>
          <p:nvPr/>
        </p:nvSpPr>
        <p:spPr bwMode="auto">
          <a:xfrm rot="5400000">
            <a:off x="2904119" y="1874802"/>
            <a:ext cx="534098" cy="3075483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97533" y="4098635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2"/>
                </a:solidFill>
              </a:rPr>
              <a:t>x</a:t>
            </a:r>
          </a:p>
        </p:txBody>
      </p:sp>
      <p:cxnSp>
        <p:nvCxnSpPr>
          <p:cNvPr id="13" name="Straight Connector 12"/>
          <p:cNvCxnSpPr/>
          <p:nvPr/>
        </p:nvCxnSpPr>
        <p:spPr bwMode="auto">
          <a:xfrm>
            <a:off x="1648418" y="2683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453543" y="2679735"/>
            <a:ext cx="419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</a:t>
            </a:r>
            <a:endParaRPr lang="en-US" sz="2400" dirty="0">
              <a:solidFill>
                <a:srgbClr val="009900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 bwMode="auto">
          <a:xfrm>
            <a:off x="4708910" y="2683101"/>
            <a:ext cx="0" cy="137634"/>
          </a:xfrm>
          <a:prstGeom prst="line">
            <a:avLst/>
          </a:prstGeom>
          <a:noFill/>
          <a:ln w="19050" cap="flat" cmpd="sng" algn="ctr">
            <a:solidFill>
              <a:srgbClr val="0099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4544018" y="2729044"/>
            <a:ext cx="447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9900"/>
                </a:solidFill>
              </a:rPr>
              <a:t>p’</a:t>
            </a:r>
            <a:endParaRPr lang="en-US" sz="2400" dirty="0">
              <a:solidFill>
                <a:srgbClr val="009900"/>
              </a:solidFill>
            </a:endParaRPr>
          </a:p>
        </p:txBody>
      </p:sp>
      <p:sp>
        <p:nvSpPr>
          <p:cNvPr id="19" name="Left Brace 18"/>
          <p:cNvSpPr/>
          <p:nvPr/>
        </p:nvSpPr>
        <p:spPr bwMode="auto">
          <a:xfrm rot="5400000">
            <a:off x="1203409" y="2094856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0" name="Left Brace 19"/>
          <p:cNvSpPr/>
          <p:nvPr/>
        </p:nvSpPr>
        <p:spPr bwMode="auto">
          <a:xfrm rot="5400000">
            <a:off x="1929943" y="2085174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1" name="Left Brace 20"/>
          <p:cNvSpPr/>
          <p:nvPr/>
        </p:nvSpPr>
        <p:spPr bwMode="auto">
          <a:xfrm rot="5400000">
            <a:off x="4278892" y="215233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2" name="Left Brace 21"/>
          <p:cNvSpPr/>
          <p:nvPr/>
        </p:nvSpPr>
        <p:spPr bwMode="auto">
          <a:xfrm rot="5400000">
            <a:off x="5004179" y="2137567"/>
            <a:ext cx="193460" cy="666575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Right Brace 22"/>
          <p:cNvSpPr/>
          <p:nvPr/>
        </p:nvSpPr>
        <p:spPr bwMode="auto">
          <a:xfrm rot="5400000">
            <a:off x="2825002" y="1082459"/>
            <a:ext cx="599896" cy="5681272"/>
          </a:xfrm>
          <a:prstGeom prst="rightBrace">
            <a:avLst>
              <a:gd name="adj1" fmla="val 8333"/>
              <a:gd name="adj2" fmla="val 5052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102465" y="3454594"/>
            <a:ext cx="2848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w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0549" y="1942492"/>
            <a:ext cx="14158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</a:rPr>
              <a:t>1</a:t>
            </a:r>
            <a:endParaRPr lang="en-US" sz="2100" dirty="0">
              <a:solidFill>
                <a:schemeClr val="accent2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21844" y="1928849"/>
            <a:ext cx="16821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</a:rPr>
              <a:t>2</a:t>
            </a:r>
            <a:endParaRPr lang="en-US" sz="2100" dirty="0">
              <a:solidFill>
                <a:schemeClr val="accent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-20320" y="4456366"/>
                <a:ext cx="9306560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Two special cases: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r</a:t>
                </a:r>
                <a:r>
                  <a:rPr lang="en-US" sz="2400" baseline="-25000" dirty="0" smtClean="0"/>
                  <a:t>1 </a:t>
                </a:r>
                <a:r>
                  <a:rPr lang="en-US" sz="2400" dirty="0" smtClean="0"/>
                  <a:t>= r</a:t>
                </a:r>
                <a:r>
                  <a:rPr lang="en-US" sz="2400" baseline="-25000" dirty="0" smtClean="0"/>
                  <a:t>2</a:t>
                </a:r>
                <a:r>
                  <a:rPr lang="en-US" sz="2400" dirty="0" smtClean="0"/>
                  <a:t>’ =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 : This describes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r>
                  <a:rPr lang="en-US" sz="2400" dirty="0" smtClean="0"/>
                  <a:t>r</a:t>
                </a:r>
                <a:r>
                  <a:rPr lang="en-US" sz="2400" baseline="-25000" dirty="0" smtClean="0"/>
                  <a:t>2 </a:t>
                </a:r>
                <a:r>
                  <a:rPr lang="en-US" sz="2400" dirty="0" smtClean="0"/>
                  <a:t>= r</a:t>
                </a:r>
                <a:r>
                  <a:rPr lang="en-US" sz="2400" baseline="-25000" dirty="0" smtClean="0"/>
                  <a:t>1</a:t>
                </a:r>
                <a:r>
                  <a:rPr lang="en-US" sz="2400" dirty="0" smtClean="0"/>
                  <a:t>’ 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dirty="0" smtClean="0"/>
                  <a:t> : This describes the context around the substring</a:t>
                </a:r>
              </a:p>
              <a:p>
                <a:pPr marL="342900" indent="-342900">
                  <a:spcBef>
                    <a:spcPts val="0"/>
                  </a:spcBef>
                  <a:buFont typeface="Arial" panose="020B0604020202020204" pitchFamily="34" charset="0"/>
                  <a:buChar char="•"/>
                </a:pPr>
                <a:endParaRPr lang="en-US" sz="10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General case is very expressive (describes substring &amp; context)</a:t>
                </a:r>
              </a:p>
              <a:p>
                <a:pPr>
                  <a:spcBef>
                    <a:spcPts val="0"/>
                  </a:spcBef>
                </a:pPr>
                <a:endParaRPr lang="en-US" sz="10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400" dirty="0" smtClean="0"/>
                  <a:t>Regular </a:t>
                </a:r>
                <a:r>
                  <a:rPr lang="en-US" sz="2400" dirty="0" err="1"/>
                  <a:t>e</a:t>
                </a:r>
                <a:r>
                  <a:rPr lang="en-US" sz="2400" dirty="0" err="1" smtClean="0"/>
                  <a:t>xprs</a:t>
                </a:r>
                <a:r>
                  <a:rPr lang="en-US" sz="2400" dirty="0" smtClean="0"/>
                  <a:t> are simple (they describe local properties).</a:t>
                </a:r>
                <a:endParaRPr lang="en-US" sz="2400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0320" y="4456366"/>
                <a:ext cx="9306560" cy="2246769"/>
              </a:xfrm>
              <a:prstGeom prst="rect">
                <a:avLst/>
              </a:prstGeom>
              <a:blipFill rotWithShape="0">
                <a:blip r:embed="rId3"/>
                <a:stretch>
                  <a:fillRect l="-1048" t="-2168" r="-262" b="-51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/>
          <p:cNvSpPr txBox="1"/>
          <p:nvPr/>
        </p:nvSpPr>
        <p:spPr>
          <a:xfrm>
            <a:off x="3358094" y="1911177"/>
            <a:ext cx="141580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100" dirty="0" smtClean="0">
                <a:solidFill>
                  <a:schemeClr val="accent2"/>
                </a:solidFill>
              </a:rPr>
              <a:t>’</a:t>
            </a:r>
            <a:endParaRPr lang="en-US" sz="2100" dirty="0">
              <a:solidFill>
                <a:schemeClr val="accent2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773903" y="1920774"/>
            <a:ext cx="154628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>
                <a:solidFill>
                  <a:schemeClr val="accent2"/>
                </a:solidFill>
              </a:rPr>
              <a:t>m</a:t>
            </a:r>
            <a:r>
              <a:rPr lang="en-US" sz="1800" dirty="0" smtClean="0">
                <a:solidFill>
                  <a:schemeClr val="accent2"/>
                </a:solidFill>
              </a:rPr>
              <a:t>atches </a:t>
            </a:r>
            <a:r>
              <a:rPr lang="en-US" sz="2100" dirty="0" smtClean="0">
                <a:solidFill>
                  <a:schemeClr val="accent2"/>
                </a:solidFill>
              </a:rPr>
              <a:t>r</a:t>
            </a:r>
            <a:r>
              <a:rPr lang="en-US" sz="2100" baseline="-25000" dirty="0">
                <a:solidFill>
                  <a:schemeClr val="accent2"/>
                </a:solidFill>
              </a:rPr>
              <a:t>2</a:t>
            </a:r>
            <a:r>
              <a:rPr lang="en-US" sz="2100" dirty="0" smtClean="0">
                <a:solidFill>
                  <a:schemeClr val="accent2"/>
                </a:solidFill>
              </a:rPr>
              <a:t>’</a:t>
            </a:r>
            <a:endParaRPr lang="en-US" sz="21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8661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4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/>
      <p:bldP spid="25" grpId="0"/>
      <p:bldP spid="26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Substring Operator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685800" y="1186280"/>
                <a:ext cx="8194040" cy="24916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4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200">
                    <a:solidFill>
                      <a:schemeClr val="tx1"/>
                    </a:solidFill>
                    <a:latin typeface="+mn-lt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2000">
                    <a:solidFill>
                      <a:schemeClr val="tx1"/>
                    </a:solidFill>
                    <a:latin typeface="+mn-lt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–"/>
                  <a:defRPr sz="2000">
                    <a:solidFill>
                      <a:schemeClr val="tx1"/>
                    </a:solidFill>
                    <a:latin typeface="+mn-lt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+mn-lt"/>
                  </a:defRPr>
                </a:lvl9pPr>
              </a:lstStyle>
              <a:p>
                <a:pPr marL="0" indent="0">
                  <a:spcBef>
                    <a:spcPts val="0"/>
                  </a:spcBef>
                  <a:buFontTx/>
                  <a:buNone/>
                </a:pPr>
                <a:r>
                  <a:rPr lang="en-US" kern="0" dirty="0" smtClean="0"/>
                  <a:t>             </a:t>
                </a:r>
                <a:r>
                  <a:rPr lang="en-US" kern="0" dirty="0" smtClean="0">
                    <a:solidFill>
                      <a:srgbClr val="008000"/>
                    </a:solidFill>
                  </a:rPr>
                  <a:t>               </a:t>
                </a:r>
                <a:r>
                  <a:rPr lang="en-US" kern="0" dirty="0" err="1" smtClean="0">
                    <a:solidFill>
                      <a:srgbClr val="008000"/>
                    </a:solidFill>
                  </a:rPr>
                  <a:t>SubStr</a:t>
                </a:r>
                <a:r>
                  <a:rPr lang="en-US" kern="0" dirty="0" smtClean="0"/>
                  <a:t>(X, P, P’)</a:t>
                </a:r>
              </a:p>
              <a:p>
                <a:pPr marL="0" indent="0">
                  <a:buFontTx/>
                  <a:buNone/>
                </a:pPr>
                <a:endParaRPr lang="en-US" sz="1000" kern="0" dirty="0" smtClean="0"/>
              </a:p>
              <a:p>
                <a:pPr marL="0" indent="0">
                  <a:buFontTx/>
                  <a:buNone/>
                </a:pPr>
                <a:r>
                  <a:rPr lang="en-US" kern="0" dirty="0" smtClean="0">
                    <a:solidFill>
                      <a:srgbClr val="0070C0"/>
                    </a:solidFill>
                  </a:rPr>
                  <a:t>position expr </a:t>
                </a:r>
                <a:r>
                  <a:rPr lang="en-US" kern="0" dirty="0" smtClean="0"/>
                  <a:t>P  := </a:t>
                </a:r>
                <a:r>
                  <a:rPr lang="en-US" kern="0" dirty="0" err="1" smtClean="0">
                    <a:solidFill>
                      <a:srgbClr val="008000"/>
                    </a:solidFill>
                  </a:rPr>
                  <a:t>Pos</a:t>
                </a:r>
                <a:r>
                  <a:rPr lang="en-US" kern="0" dirty="0" smtClean="0"/>
                  <a:t>(X, R, R, K)</a:t>
                </a:r>
              </a:p>
              <a:p>
                <a:pPr marL="0" indent="0">
                  <a:buFontTx/>
                  <a:buNone/>
                </a:pPr>
                <a:r>
                  <a:rPr lang="en-US" kern="0" dirty="0"/>
                  <a:t> </a:t>
                </a:r>
                <a:r>
                  <a:rPr lang="en-US" kern="0" dirty="0" smtClean="0"/>
                  <a:t>                          </a:t>
                </a:r>
                <a:r>
                  <a:rPr lang="en-US" kern="0" dirty="0" smtClean="0">
                    <a:solidFill>
                      <a:srgbClr val="CC00CC"/>
                    </a:solidFill>
                  </a:rPr>
                  <a:t>| K</a:t>
                </a:r>
              </a:p>
              <a:p>
                <a:pPr marL="0" indent="0">
                  <a:buFontTx/>
                  <a:buNone/>
                </a:pPr>
                <a:endParaRPr lang="en-US" sz="700" kern="0" dirty="0"/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70C0"/>
                    </a:solidFill>
                  </a:rPr>
                  <a:t>regular expr 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R  </a:t>
                </a:r>
                <a:r>
                  <a:rPr lang="en-US" dirty="0">
                    <a:solidFill>
                      <a:schemeClr val="tx1"/>
                    </a:solidFill>
                  </a:rPr>
                  <a:t>:=  </a:t>
                </a:r>
                <a:r>
                  <a:rPr lang="en-US" dirty="0" err="1">
                    <a:solidFill>
                      <a:schemeClr val="tx1"/>
                    </a:solidFill>
                  </a:rPr>
                  <a:t>Seq</a:t>
                </a:r>
                <a:r>
                  <a:rPr lang="en-US" dirty="0">
                    <a:solidFill>
                      <a:schemeClr val="tx1"/>
                    </a:solidFill>
                  </a:rPr>
                  <a:t>(Token</a:t>
                </a:r>
                <a:r>
                  <a:rPr lang="en-US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US" dirty="0">
                    <a:solidFill>
                      <a:schemeClr val="tx1"/>
                    </a:solidFill>
                  </a:rPr>
                  <a:t>, …, </a:t>
                </a:r>
                <a:r>
                  <a:rPr lang="en-US" dirty="0" err="1">
                    <a:solidFill>
                      <a:schemeClr val="tx1"/>
                    </a:solidFill>
                  </a:rPr>
                  <a:t>Token</a:t>
                </a:r>
                <a:r>
                  <a:rPr lang="en-US" baseline="-25000" dirty="0" err="1">
                    <a:solidFill>
                      <a:schemeClr val="tx1"/>
                    </a:solidFill>
                  </a:rPr>
                  <a:t>n</a:t>
                </a:r>
                <a:r>
                  <a:rPr lang="en-US" dirty="0">
                    <a:solidFill>
                      <a:schemeClr val="tx1"/>
                    </a:solidFill>
                  </a:rPr>
                  <a:t>), where n </a:t>
                </a:r>
                <a14:m>
                  <m:oMath xmlns:m="http://schemas.openxmlformats.org/officeDocument/2006/math">
                    <m:r>
                      <a:rPr lang="en-US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3.</a:t>
                </a:r>
              </a:p>
              <a:p>
                <a:pPr marL="0" indent="0">
                  <a:buNone/>
                </a:pPr>
                <a:r>
                  <a:rPr lang="en-US" dirty="0">
                    <a:solidFill>
                      <a:srgbClr val="0070C0"/>
                    </a:solidFill>
                  </a:rPr>
                  <a:t>T</a:t>
                </a:r>
                <a:r>
                  <a:rPr lang="en-US" dirty="0" smtClean="0">
                    <a:solidFill>
                      <a:srgbClr val="0070C0"/>
                    </a:solidFill>
                  </a:rPr>
                  <a:t>oken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dirty="0"/>
                  <a:t>:=  Word | Number | Alphanumeric | ‘[‘ | … </a:t>
                </a:r>
              </a:p>
              <a:p>
                <a:pPr marL="0" indent="0">
                  <a:buFontTx/>
                  <a:buNone/>
                </a:pPr>
                <a:endParaRPr lang="en-US" kern="0" dirty="0" smtClean="0"/>
              </a:p>
              <a:p>
                <a:pPr marL="0" indent="0">
                  <a:buFontTx/>
                  <a:buNone/>
                </a:pPr>
                <a:endParaRPr lang="en-US" kern="0" dirty="0" smtClean="0"/>
              </a:p>
            </p:txBody>
          </p:sp>
        </mc:Choice>
        <mc:Fallback xmlns="">
          <p:sp>
            <p:nvSpPr>
              <p:cNvPr id="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5800" y="1186280"/>
                <a:ext cx="8194040" cy="2491640"/>
              </a:xfrm>
              <a:prstGeom prst="rect">
                <a:avLst/>
              </a:prstGeom>
              <a:blipFill rotWithShape="0">
                <a:blip r:embed="rId3"/>
                <a:stretch>
                  <a:fillRect l="-1190" t="-1961" b="-710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1280" y="4963256"/>
                <a:ext cx="9144000" cy="17912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lvl="0" indent="-342900" eaLnBrk="0" hangingPunct="0">
                  <a:spcBef>
                    <a:spcPct val="20000"/>
                  </a:spcBef>
                  <a:buFontTx/>
                  <a:buChar char="•"/>
                </a:pPr>
                <a:r>
                  <a:rPr lang="en-US" sz="2400" kern="0" dirty="0" smtClean="0">
                    <a:solidFill>
                      <a:srgbClr val="C00000"/>
                    </a:solidFill>
                    <a:latin typeface="Comic Sans MS"/>
                  </a:rPr>
                  <a:t>2nd </a:t>
                </a:r>
                <a:r>
                  <a:rPr lang="en-US" sz="2400" kern="0" dirty="0">
                    <a:solidFill>
                      <a:srgbClr val="C00000"/>
                    </a:solidFill>
                    <a:latin typeface="Comic Sans MS"/>
                  </a:rPr>
                  <a:t>Word</a:t>
                </a:r>
                <a:r>
                  <a:rPr lang="en-US" sz="2400" kern="0" dirty="0">
                    <a:solidFill>
                      <a:srgbClr val="000000"/>
                    </a:solidFill>
                    <a:latin typeface="Comic Sans MS"/>
                  </a:rPr>
                  <a:t>: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Comic Sans MS"/>
                  </a:rPr>
                  <a:t>SubStr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Comic Sans MS"/>
                  </a:rPr>
                  <a:t>(x,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Comic Sans MS"/>
                  </a:rPr>
                  <a:t>Pos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Comic Sans MS"/>
                  </a:rPr>
                  <a:t>(x,</a:t>
                </a:r>
                <a14:m>
                  <m:oMath xmlns:m="http://schemas.openxmlformats.org/officeDocument/2006/math"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Comic Sans MS"/>
                  </a:rPr>
                  <a:t>,Word,2),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Comic Sans MS"/>
                  </a:rPr>
                  <a:t>Pos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Comic Sans MS"/>
                  </a:rPr>
                  <a:t>(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Comic Sans MS"/>
                  </a:rPr>
                  <a:t>x,Word</a:t>
                </a:r>
                <a:r>
                  <a:rPr lang="en-US" sz="2400" kern="0" dirty="0">
                    <a:solidFill>
                      <a:srgbClr val="000000"/>
                    </a:solidFill>
                    <a:latin typeface="Comic Sans MS"/>
                  </a:rPr>
                  <a:t>,</a:t>
                </a:r>
                <a14:m>
                  <m:oMath xmlns:m="http://schemas.openxmlformats.org/officeDocument/2006/math"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Comic Sans MS"/>
                  </a:rPr>
                  <a:t>2))</a:t>
                </a:r>
              </a:p>
              <a:p>
                <a:pPr marL="342900" lvl="0" indent="-342900" eaLnBrk="0" hangingPunct="0">
                  <a:spcBef>
                    <a:spcPct val="20000"/>
                  </a:spcBef>
                  <a:buFontTx/>
                  <a:buChar char="•"/>
                </a:pPr>
                <a:r>
                  <a:rPr lang="en-US" sz="2400" kern="0" dirty="0">
                    <a:solidFill>
                      <a:srgbClr val="C00000"/>
                    </a:solidFill>
                    <a:latin typeface="Comic Sans MS"/>
                  </a:rPr>
                  <a:t>Content within brackets:</a:t>
                </a:r>
                <a:r>
                  <a:rPr lang="en-US" sz="2400" kern="0" dirty="0">
                    <a:solidFill>
                      <a:srgbClr val="000000"/>
                    </a:solidFill>
                    <a:latin typeface="Comic Sans MS"/>
                  </a:rPr>
                  <a:t>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Comic Sans MS"/>
                  </a:rPr>
                  <a:t>SubStr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Comic Sans MS"/>
                  </a:rPr>
                  <a:t>(x, </a:t>
                </a:r>
                <a:r>
                  <a:rPr lang="en-US" sz="2400" kern="0" dirty="0" err="1">
                    <a:solidFill>
                      <a:srgbClr val="000000"/>
                    </a:solidFill>
                    <a:latin typeface="Comic Sans MS"/>
                  </a:rPr>
                  <a:t>Pos</a:t>
                </a:r>
                <a:r>
                  <a:rPr lang="en-US" sz="2400" kern="0" dirty="0">
                    <a:solidFill>
                      <a:srgbClr val="000000"/>
                    </a:solidFill>
                    <a:latin typeface="Comic Sans MS"/>
                  </a:rPr>
                  <a:t>(s,’[‘,</a:t>
                </a:r>
                <a14:m>
                  <m:oMath xmlns:m="http://schemas.openxmlformats.org/officeDocument/2006/math"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Comic Sans MS"/>
                  </a:rPr>
                  <a:t>,1), </a:t>
                </a:r>
                <a:r>
                  <a:rPr lang="en-US" sz="2400" kern="0" dirty="0" err="1" smtClean="0">
                    <a:solidFill>
                      <a:srgbClr val="000000"/>
                    </a:solidFill>
                    <a:latin typeface="Comic Sans MS"/>
                  </a:rPr>
                  <a:t>Pos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Comic Sans MS"/>
                  </a:rPr>
                  <a:t>(x,</a:t>
                </a:r>
                <a14:m>
                  <m:oMath xmlns:m="http://schemas.openxmlformats.org/officeDocument/2006/math"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𝜖</m:t>
                    </m:r>
                    <m:r>
                      <a:rPr lang="en-US" sz="24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400" kern="0" dirty="0">
                    <a:solidFill>
                      <a:srgbClr val="000000"/>
                    </a:solidFill>
                    <a:latin typeface="Comic Sans MS"/>
                  </a:rPr>
                  <a:t>’]’,1))</a:t>
                </a:r>
              </a:p>
              <a:p>
                <a:pPr marL="342900" lvl="0" indent="-342900" eaLnBrk="0" hangingPunct="0">
                  <a:spcBef>
                    <a:spcPct val="20000"/>
                  </a:spcBef>
                  <a:buFontTx/>
                  <a:buChar char="•"/>
                </a:pPr>
                <a:r>
                  <a:rPr lang="en-US" sz="2400" kern="0" dirty="0">
                    <a:solidFill>
                      <a:srgbClr val="C00000"/>
                    </a:solidFill>
                    <a:latin typeface="Comic Sans MS"/>
                  </a:rPr>
                  <a:t>First 7 characters</a:t>
                </a:r>
                <a:r>
                  <a:rPr lang="en-US" sz="2400" kern="0" dirty="0" smtClean="0">
                    <a:solidFill>
                      <a:srgbClr val="C00000"/>
                    </a:solidFill>
                    <a:latin typeface="Comic Sans MS"/>
                  </a:rPr>
                  <a:t>:</a:t>
                </a:r>
              </a:p>
              <a:p>
                <a:pPr marL="342900" lvl="0" indent="-342900" eaLnBrk="0" hangingPunct="0">
                  <a:spcBef>
                    <a:spcPct val="20000"/>
                  </a:spcBef>
                  <a:buFontTx/>
                  <a:buChar char="•"/>
                </a:pPr>
                <a:r>
                  <a:rPr lang="en-US" sz="2400" kern="0" dirty="0" smtClean="0">
                    <a:solidFill>
                      <a:srgbClr val="C00000"/>
                    </a:solidFill>
                    <a:latin typeface="Comic Sans MS"/>
                  </a:rPr>
                  <a:t>Last 7 characters:</a:t>
                </a:r>
                <a:r>
                  <a:rPr lang="en-US" sz="2400" kern="0" dirty="0" smtClean="0">
                    <a:solidFill>
                      <a:srgbClr val="000000"/>
                    </a:solidFill>
                    <a:latin typeface="Comic Sans MS"/>
                  </a:rPr>
                  <a:t> </a:t>
                </a:r>
                <a:endParaRPr lang="en-US" sz="2400" kern="0" dirty="0">
                  <a:solidFill>
                    <a:srgbClr val="000000"/>
                  </a:solidFill>
                  <a:latin typeface="Comic Sans MS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80" y="4963256"/>
                <a:ext cx="9144000" cy="1791260"/>
              </a:xfrm>
              <a:prstGeom prst="rect">
                <a:avLst/>
              </a:prstGeom>
              <a:blipFill rotWithShape="0">
                <a:blip r:embed="rId4"/>
                <a:stretch>
                  <a:fillRect l="-1333" t="-6122" r="-1067" b="-91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229428" y="5849652"/>
            <a:ext cx="268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SubStr</a:t>
            </a:r>
            <a:r>
              <a:rPr lang="en-US" sz="2400" dirty="0" smtClean="0"/>
              <a:t>(x, </a:t>
            </a:r>
            <a:r>
              <a:rPr lang="en-US" sz="2400" dirty="0"/>
              <a:t>0, 7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178628" y="6283618"/>
            <a:ext cx="2685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SubStr</a:t>
            </a:r>
            <a:r>
              <a:rPr lang="en-US" sz="2400" dirty="0" smtClean="0"/>
              <a:t>(x, -8, -1)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261604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133401</TotalTime>
  <Words>1051</Words>
  <Application>Microsoft Office PowerPoint</Application>
  <PresentationFormat>On-screen Show (4:3)</PresentationFormat>
  <Paragraphs>270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Times New Roman</vt:lpstr>
      <vt:lpstr>Comic Sans MS</vt:lpstr>
      <vt:lpstr>Cambria Math</vt:lpstr>
      <vt:lpstr>Default Design</vt:lpstr>
      <vt:lpstr>2_Default Design</vt:lpstr>
      <vt:lpstr>PowerPoint Presentation</vt:lpstr>
      <vt:lpstr>Lecture 2</vt:lpstr>
      <vt:lpstr>PBE Architecture</vt:lpstr>
      <vt:lpstr>Domain-specific Language (DSL)</vt:lpstr>
      <vt:lpstr>FlashFill DSL </vt:lpstr>
      <vt:lpstr>Substring Operator</vt:lpstr>
      <vt:lpstr>Substring Operator</vt:lpstr>
      <vt:lpstr>Substring Operator</vt:lpstr>
      <vt:lpstr>Substring Operator</vt:lpstr>
      <vt:lpstr>Substring Operator</vt:lpstr>
      <vt:lpstr>Substring Operator</vt:lpstr>
      <vt:lpstr>Substring Operator</vt:lpstr>
      <vt:lpstr>FlashExtract DSL </vt:lpstr>
      <vt:lpstr>FlashExtract DSL </vt:lpstr>
      <vt:lpstr>FlashExtract DSL </vt:lpstr>
      <vt:lpstr>FlashRelate DSL </vt:lpstr>
      <vt:lpstr>PowerPoint Presentation</vt:lpstr>
      <vt:lpstr>PowerPoint Presentation</vt:lpstr>
      <vt:lpstr>FlashRelate DSL </vt:lpstr>
      <vt:lpstr>Summary: Design of DSLs for Synthesis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7060</cp:revision>
  <cp:lastPrinted>2011-01-25T02:43:07Z</cp:lastPrinted>
  <dcterms:created xsi:type="dcterms:W3CDTF">1601-01-01T00:00:00Z</dcterms:created>
  <dcterms:modified xsi:type="dcterms:W3CDTF">2015-08-13T09:39:45Z</dcterms:modified>
</cp:coreProperties>
</file>