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 saveSubsetFonts="1">
  <p:sldMasterIdLst>
    <p:sldMasterId id="2147483648" r:id="rId1"/>
    <p:sldMasterId id="2147483751" r:id="rId2"/>
  </p:sldMasterIdLst>
  <p:notesMasterIdLst>
    <p:notesMasterId r:id="rId44"/>
  </p:notesMasterIdLst>
  <p:handoutMasterIdLst>
    <p:handoutMasterId r:id="rId45"/>
  </p:handoutMasterIdLst>
  <p:sldIdLst>
    <p:sldId id="976" r:id="rId3"/>
    <p:sldId id="1931" r:id="rId4"/>
    <p:sldId id="1925" r:id="rId5"/>
    <p:sldId id="1926" r:id="rId6"/>
    <p:sldId id="1933" r:id="rId7"/>
    <p:sldId id="1932" r:id="rId8"/>
    <p:sldId id="1928" r:id="rId9"/>
    <p:sldId id="1906" r:id="rId10"/>
    <p:sldId id="1929" r:id="rId11"/>
    <p:sldId id="1930" r:id="rId12"/>
    <p:sldId id="1953" r:id="rId13"/>
    <p:sldId id="1956" r:id="rId14"/>
    <p:sldId id="1957" r:id="rId15"/>
    <p:sldId id="1958" r:id="rId16"/>
    <p:sldId id="1959" r:id="rId17"/>
    <p:sldId id="1954" r:id="rId18"/>
    <p:sldId id="1969" r:id="rId19"/>
    <p:sldId id="1944" r:id="rId20"/>
    <p:sldId id="1949" r:id="rId21"/>
    <p:sldId id="1946" r:id="rId22"/>
    <p:sldId id="1945" r:id="rId23"/>
    <p:sldId id="1960" r:id="rId24"/>
    <p:sldId id="1970" r:id="rId25"/>
    <p:sldId id="1948" r:id="rId26"/>
    <p:sldId id="1947" r:id="rId27"/>
    <p:sldId id="1964" r:id="rId28"/>
    <p:sldId id="1895" r:id="rId29"/>
    <p:sldId id="1896" r:id="rId30"/>
    <p:sldId id="1950" r:id="rId31"/>
    <p:sldId id="1976" r:id="rId32"/>
    <p:sldId id="1975" r:id="rId33"/>
    <p:sldId id="1973" r:id="rId34"/>
    <p:sldId id="1974" r:id="rId35"/>
    <p:sldId id="1936" r:id="rId36"/>
    <p:sldId id="1897" r:id="rId37"/>
    <p:sldId id="1963" r:id="rId38"/>
    <p:sldId id="1819" r:id="rId39"/>
    <p:sldId id="1909" r:id="rId40"/>
    <p:sldId id="1900" r:id="rId41"/>
    <p:sldId id="1967" r:id="rId42"/>
    <p:sldId id="1968" r:id="rId43"/>
  </p:sldIdLst>
  <p:sldSz cx="9144000" cy="6858000" type="screen4x3"/>
  <p:notesSz cx="7023100" cy="9309100"/>
  <p:embeddedFontLst>
    <p:embeddedFont>
      <p:font typeface="Comic Sans MS" panose="030F0702030302020204" pitchFamily="66" charset="0"/>
      <p:regular r:id="rId46"/>
      <p:bold r:id="rId47"/>
      <p:italic r:id="rId48"/>
      <p:boldItalic r:id="rId49"/>
    </p:embeddedFont>
    <p:embeddedFont>
      <p:font typeface="Consolas" panose="020B0609020204030204" pitchFamily="49" charset="0"/>
      <p:regular r:id="rId50"/>
      <p:bold r:id="rId51"/>
      <p:italic r:id="rId52"/>
      <p:boldItalic r:id="rId53"/>
    </p:embeddedFont>
    <p:embeddedFont>
      <p:font typeface="Segoe UI Light" panose="020B0502040204020203" pitchFamily="34" charset="0"/>
      <p:regular r:id="rId54"/>
      <p:italic r:id="rId55"/>
    </p:embeddedFont>
    <p:embeddedFont>
      <p:font typeface="Calibri" panose="020F0502020204030204" pitchFamily="34" charset="0"/>
      <p:regular r:id="rId56"/>
      <p:bold r:id="rId57"/>
      <p:italic r:id="rId58"/>
      <p:boldItalic r:id="rId59"/>
    </p:embeddedFont>
    <p:embeddedFont>
      <p:font typeface="Cambria Math" panose="02040503050406030204" pitchFamily="18" charset="0"/>
      <p:regular r:id="rId60"/>
    </p:embeddedFont>
    <p:embeddedFont>
      <p:font typeface="Gill Sans MT" panose="020B0502020104020203" pitchFamily="34" charset="0"/>
      <p:regular r:id="rId61"/>
      <p:bold r:id="rId62"/>
      <p:italic r:id="rId63"/>
      <p:boldItalic r:id="rId64"/>
    </p:embeddedFont>
  </p:embeddedFontLst>
  <p:custDataLst>
    <p:tags r:id="rId65"/>
  </p:custDataLst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mit Gulwani" initials="SG" lastIdx="1" clrIdx="0">
    <p:extLst>
      <p:ext uri="{19B8F6BF-5375-455C-9EA6-DF929625EA0E}">
        <p15:presenceInfo xmlns:p15="http://schemas.microsoft.com/office/powerpoint/2012/main" userId="S-1-5-21-2127521184-1604012920-1887927527-247751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009900"/>
    <a:srgbClr val="FF9900"/>
    <a:srgbClr val="FFFFFF"/>
    <a:srgbClr val="FFFF00"/>
    <a:srgbClr val="0066FF"/>
    <a:srgbClr val="0099FF"/>
    <a:srgbClr val="FF99FF"/>
    <a:srgbClr val="CC00CC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780" autoAdjust="0"/>
    <p:restoredTop sz="88634" autoAdjust="0"/>
  </p:normalViewPr>
  <p:slideViewPr>
    <p:cSldViewPr snapToGrid="0">
      <p:cViewPr varScale="1">
        <p:scale>
          <a:sx n="79" d="100"/>
          <a:sy n="79" d="100"/>
        </p:scale>
        <p:origin x="1286" y="43"/>
      </p:cViewPr>
      <p:guideLst>
        <p:guide orient="horz" pos="225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8654"/>
    </p:cViewPr>
  </p:sorterViewPr>
  <p:notesViewPr>
    <p:cSldViewPr snapToGrid="0">
      <p:cViewPr varScale="1">
        <p:scale>
          <a:sx n="51" d="100"/>
          <a:sy n="51" d="100"/>
        </p:scale>
        <p:origin x="-2285" y="-86"/>
      </p:cViewPr>
      <p:guideLst>
        <p:guide orient="horz" pos="2932"/>
        <p:guide pos="2212"/>
      </p:guideLst>
    </p:cSldViewPr>
  </p:notesViewPr>
  <p:gridSpacing cx="38405" cy="384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font" Target="fonts/font2.fntdata"/><Relationship Id="rId50" Type="http://schemas.openxmlformats.org/officeDocument/2006/relationships/font" Target="fonts/font5.fntdata"/><Relationship Id="rId55" Type="http://schemas.openxmlformats.org/officeDocument/2006/relationships/font" Target="fonts/font10.fntdata"/><Relationship Id="rId63" Type="http://schemas.openxmlformats.org/officeDocument/2006/relationships/font" Target="fonts/font18.fntdata"/><Relationship Id="rId68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handoutMaster" Target="handoutMasters/handoutMaster1.xml"/><Relationship Id="rId53" Type="http://schemas.openxmlformats.org/officeDocument/2006/relationships/font" Target="fonts/font8.fntdata"/><Relationship Id="rId58" Type="http://schemas.openxmlformats.org/officeDocument/2006/relationships/font" Target="fonts/font13.fntdata"/><Relationship Id="rId66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4.fntdata"/><Relationship Id="rId57" Type="http://schemas.openxmlformats.org/officeDocument/2006/relationships/font" Target="fonts/font12.fntdata"/><Relationship Id="rId61" Type="http://schemas.openxmlformats.org/officeDocument/2006/relationships/font" Target="fonts/font16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52" Type="http://schemas.openxmlformats.org/officeDocument/2006/relationships/font" Target="fonts/font7.fntdata"/><Relationship Id="rId60" Type="http://schemas.openxmlformats.org/officeDocument/2006/relationships/font" Target="fonts/font15.fntdata"/><Relationship Id="rId65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font" Target="fonts/font3.fntdata"/><Relationship Id="rId56" Type="http://schemas.openxmlformats.org/officeDocument/2006/relationships/font" Target="fonts/font11.fntdata"/><Relationship Id="rId64" Type="http://schemas.openxmlformats.org/officeDocument/2006/relationships/font" Target="fonts/font19.fntdata"/><Relationship Id="rId69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font" Target="fonts/font6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font" Target="fonts/font1.fntdata"/><Relationship Id="rId59" Type="http://schemas.openxmlformats.org/officeDocument/2006/relationships/font" Target="fonts/font14.fntdata"/><Relationship Id="rId67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font" Target="fonts/font9.fntdata"/><Relationship Id="rId62" Type="http://schemas.openxmlformats.org/officeDocument/2006/relationships/font" Target="fonts/font17.fntdata"/><Relationship Id="rId7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033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80068" y="0"/>
            <a:ext cx="3043032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4584"/>
            <a:ext cx="3043033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80068" y="8844584"/>
            <a:ext cx="3043032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C804160D-1AB6-4612-B7C0-444BA323A2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6850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033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80068" y="0"/>
            <a:ext cx="3043032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4275" y="698500"/>
            <a:ext cx="4654550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7036" y="4421511"/>
            <a:ext cx="5149028" cy="4188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80068" y="8844584"/>
            <a:ext cx="3043032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‹#›</a:t>
            </a:fld>
            <a:r>
              <a:rPr lang="en-US" dirty="0" smtClean="0"/>
              <a:t>/15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5065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846499C-1D18-4228-A5AB-E405494E3CB5}" type="slidenum">
              <a:rPr lang="en-US" smtClean="0">
                <a:solidFill>
                  <a:prstClr val="black"/>
                </a:solidFill>
              </a:rPr>
              <a:pPr/>
              <a:t>0</a:t>
            </a:fld>
            <a:endParaRPr lang="en-US" dirty="0" smtClean="0">
              <a:solidFill>
                <a:prstClr val="black"/>
              </a:solidFill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301413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24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93530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36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59173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40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218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65597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 Non-Bullet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436" y="228601"/>
            <a:ext cx="8363938" cy="6663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89436" y="1447800"/>
            <a:ext cx="8363938" cy="946413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900"/>
              </a:spcAft>
              <a:buNone/>
              <a:defRPr sz="4000" spc="-100" baseline="0">
                <a:latin typeface="Segoe UI Light" pitchFamily="34" charset="0"/>
              </a:defRPr>
            </a:lvl1pPr>
            <a:lvl2pPr marL="0" indent="0">
              <a:spcBef>
                <a:spcPts val="0"/>
              </a:spcBef>
              <a:spcAft>
                <a:spcPts val="400"/>
              </a:spcAft>
              <a:buNone/>
              <a:defRPr sz="2000" spc="-50" baseline="0"/>
            </a:lvl2pPr>
            <a:lvl3pPr marL="0" indent="0">
              <a:spcBef>
                <a:spcPts val="0"/>
              </a:spcBef>
              <a:spcAft>
                <a:spcPts val="400"/>
              </a:spcAft>
              <a:buNone/>
              <a:defRPr sz="2000"/>
            </a:lvl3pPr>
            <a:lvl4pPr marL="0" indent="0">
              <a:spcBef>
                <a:spcPts val="0"/>
              </a:spcBef>
              <a:spcAft>
                <a:spcPts val="400"/>
              </a:spcAft>
              <a:buNone/>
              <a:defRPr/>
            </a:lvl4pPr>
            <a:lvl5pPr marL="0" indent="0">
              <a:spcBef>
                <a:spcPts val="0"/>
              </a:spcBef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44983851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FEDE9-15DC-49DC-9340-4807A35B6536}" type="datetimeFigureOut">
              <a:rPr lang="en-US" smtClean="0"/>
              <a:t>7/18/2015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6355846"/>
            <a:ext cx="568071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BF7B6-38A6-479D-9D6B-B0D15876FE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84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65597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D0D9DFD6-4969-45EA-B86D-E0000C936B8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914400"/>
            <a:ext cx="8369300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55" r:id="rId3"/>
    <p:sldLayoutId id="2147483756" r:id="rId4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D0D9DFD6-4969-45EA-B86D-E0000C936B8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914400"/>
            <a:ext cx="8369300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GI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gif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6.JPG"/><Relationship Id="rId7" Type="http://schemas.openxmlformats.org/officeDocument/2006/relationships/image" Target="../media/image41.png"/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G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JPG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g"/><Relationship Id="rId3" Type="http://schemas.openxmlformats.org/officeDocument/2006/relationships/image" Target="../media/image46.jpg"/><Relationship Id="rId7" Type="http://schemas.openxmlformats.org/officeDocument/2006/relationships/image" Target="../media/image50.jpg"/><Relationship Id="rId12" Type="http://schemas.openxmlformats.org/officeDocument/2006/relationships/image" Target="../media/image55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11" Type="http://schemas.openxmlformats.org/officeDocument/2006/relationships/image" Target="../media/image54.png"/><Relationship Id="rId5" Type="http://schemas.openxmlformats.org/officeDocument/2006/relationships/image" Target="../media/image48.jpeg"/><Relationship Id="rId10" Type="http://schemas.openxmlformats.org/officeDocument/2006/relationships/image" Target="../media/image53.jpeg"/><Relationship Id="rId4" Type="http://schemas.openxmlformats.org/officeDocument/2006/relationships/image" Target="../media/image47.wdp"/><Relationship Id="rId9" Type="http://schemas.openxmlformats.org/officeDocument/2006/relationships/image" Target="../media/image5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3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3349" y="2132952"/>
            <a:ext cx="3851910" cy="38519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TextBox 20"/>
          <p:cNvSpPr txBox="1"/>
          <p:nvPr/>
        </p:nvSpPr>
        <p:spPr>
          <a:xfrm>
            <a:off x="43635" y="9366"/>
            <a:ext cx="9049568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4400" dirty="0" smtClean="0">
                <a:solidFill>
                  <a:schemeClr val="accent2"/>
                </a:solidFill>
              </a:rPr>
              <a:t>Programming by Examples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3500" dirty="0"/>
              <a:t>a</a:t>
            </a:r>
            <a:r>
              <a:rPr lang="en-US" sz="3500" dirty="0" smtClean="0"/>
              <a:t>pplied to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4400" dirty="0">
                <a:solidFill>
                  <a:srgbClr val="CC6600"/>
                </a:solidFill>
              </a:rPr>
              <a:t>Data </a:t>
            </a:r>
            <a:r>
              <a:rPr lang="en-US" sz="4400" dirty="0" smtClean="0">
                <a:solidFill>
                  <a:srgbClr val="CC6600"/>
                </a:solidFill>
              </a:rPr>
              <a:t>Wrangling</a:t>
            </a:r>
            <a:endParaRPr lang="en-US" sz="4400" dirty="0">
              <a:solidFill>
                <a:srgbClr val="CC66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10911" y="5778217"/>
            <a:ext cx="4600823" cy="1079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500"/>
              </a:spcBef>
            </a:pPr>
            <a:r>
              <a:rPr lang="en-US" sz="3000" dirty="0" smtClean="0"/>
              <a:t>Invited Talk @ SYNT </a:t>
            </a:r>
          </a:p>
          <a:p>
            <a:pPr algn="ctr">
              <a:spcBef>
                <a:spcPts val="500"/>
              </a:spcBef>
            </a:pPr>
            <a:r>
              <a:rPr lang="en-US" sz="3000" dirty="0" smtClean="0"/>
              <a:t>July 2015</a:t>
            </a: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-107502" y="5634065"/>
            <a:ext cx="3024553" cy="475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  <a:defRPr/>
            </a:pPr>
            <a:r>
              <a:rPr lang="en-US" sz="3400" kern="0" dirty="0" smtClean="0">
                <a:latin typeface="Comic Sans MS"/>
              </a:rPr>
              <a:t>Sumit Gulwani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171" y="5954285"/>
            <a:ext cx="3233222" cy="1189320"/>
          </a:xfrm>
          <a:prstGeom prst="rect">
            <a:avLst/>
          </a:prstGeom>
        </p:spPr>
      </p:pic>
    </p:spTree>
    <p:custDataLst>
      <p:tags r:id="rId2"/>
    </p:custData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238500" y="2008799"/>
            <a:ext cx="5803900" cy="45317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FlashExtract</a:t>
            </a:r>
            <a:endParaRPr lang="en-US" dirty="0"/>
          </a:p>
        </p:txBody>
      </p:sp>
      <p:pic>
        <p:nvPicPr>
          <p:cNvPr id="5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378" y="2008799"/>
            <a:ext cx="5536623" cy="3681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07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PBE Architecture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624358" y="1614797"/>
            <a:ext cx="2854260" cy="32316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184827" y="2999790"/>
            <a:ext cx="23379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 smtClean="0">
                <a:solidFill>
                  <a:srgbClr val="009900"/>
                </a:solidFill>
              </a:rPr>
              <a:t>Inductive Spec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47804" y="2984548"/>
            <a:ext cx="13627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Program</a:t>
            </a:r>
            <a:endParaRPr lang="en-US" sz="2400" dirty="0">
              <a:solidFill>
                <a:srgbClr val="009900"/>
              </a:solidFill>
            </a:endParaRPr>
          </a:p>
        </p:txBody>
      </p:sp>
      <p:cxnSp>
        <p:nvCxnSpPr>
          <p:cNvPr id="31" name="Straight Arrow Connector 30"/>
          <p:cNvCxnSpPr>
            <a:stCxn id="6" idx="3"/>
            <a:endCxn id="5" idx="1"/>
          </p:cNvCxnSpPr>
          <p:nvPr/>
        </p:nvCxnSpPr>
        <p:spPr bwMode="auto">
          <a:xfrm>
            <a:off x="2522799" y="3230623"/>
            <a:ext cx="1101559" cy="1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4" name="Straight Arrow Connector 33"/>
          <p:cNvCxnSpPr>
            <a:stCxn id="5" idx="3"/>
          </p:cNvCxnSpPr>
          <p:nvPr/>
        </p:nvCxnSpPr>
        <p:spPr bwMode="auto">
          <a:xfrm flipV="1">
            <a:off x="6478618" y="3230623"/>
            <a:ext cx="1054091" cy="1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740" y="1654503"/>
            <a:ext cx="2438740" cy="243874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733430" y="4183233"/>
            <a:ext cx="2636116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accent2"/>
                </a:solidFill>
              </a:rPr>
              <a:t>Search  Algorithm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-93275" y="3357700"/>
            <a:ext cx="37548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9900"/>
                </a:solidFill>
              </a:rPr>
              <a:t>(Example based specification)</a:t>
            </a:r>
            <a:endParaRPr lang="en-US" dirty="0">
              <a:solidFill>
                <a:srgbClr val="00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7449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143000"/>
            <a:ext cx="9144000" cy="50292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Examples: </a:t>
            </a:r>
            <a:r>
              <a:rPr lang="en-US" dirty="0" smtClean="0">
                <a:solidFill>
                  <a:schemeClr val="accent2"/>
                </a:solidFill>
              </a:rPr>
              <a:t>Conjunction of (input state, output value)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Inductive Spec generalizes Examples in 2 ways.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Generalization 1: </a:t>
            </a:r>
            <a:r>
              <a:rPr lang="en-US" dirty="0" smtClean="0">
                <a:solidFill>
                  <a:schemeClr val="accent2"/>
                </a:solidFill>
              </a:rPr>
              <a:t>Conjunction of (input state, output property)</a:t>
            </a:r>
          </a:p>
          <a:p>
            <a:pPr marL="0" indent="0">
              <a:buNone/>
            </a:pPr>
            <a:r>
              <a:rPr lang="en-US" dirty="0" smtClean="0"/>
              <a:t>Motivation: Output properties are easier to specify intent.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Inductive Specification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9419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properties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068" y="1082388"/>
            <a:ext cx="1553457" cy="2313775"/>
          </a:xfrm>
          <a:prstGeom prst="rect">
            <a:avLst/>
          </a:prstGeom>
        </p:spPr>
      </p:pic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140085" y="3793757"/>
            <a:ext cx="6616192" cy="1962690"/>
          </a:xfrm>
        </p:spPr>
        <p:txBody>
          <a:bodyPr/>
          <a:lstStyle/>
          <a:p>
            <a:r>
              <a:rPr lang="en-US" dirty="0" smtClean="0"/>
              <a:t>Elements belonging to the </a:t>
            </a:r>
            <a:r>
              <a:rPr lang="en-US" dirty="0"/>
              <a:t>output </a:t>
            </a:r>
            <a:r>
              <a:rPr lang="en-US" dirty="0" smtClean="0"/>
              <a:t>list</a:t>
            </a:r>
            <a:endParaRPr lang="en-US" dirty="0"/>
          </a:p>
          <a:p>
            <a:r>
              <a:rPr lang="en-US" dirty="0"/>
              <a:t>Elements </a:t>
            </a:r>
            <a:r>
              <a:rPr lang="en-US" dirty="0" smtClean="0"/>
              <a:t>not belonging </a:t>
            </a:r>
            <a:r>
              <a:rPr lang="en-US" dirty="0"/>
              <a:t>to the output list</a:t>
            </a:r>
          </a:p>
          <a:p>
            <a:r>
              <a:rPr lang="en-US" dirty="0" smtClean="0"/>
              <a:t>Contiguous subsequence of the output list</a:t>
            </a:r>
          </a:p>
          <a:p>
            <a:r>
              <a:rPr lang="en-US" dirty="0" smtClean="0"/>
              <a:t>Prefix </a:t>
            </a:r>
            <a:r>
              <a:rPr lang="en-US" dirty="0"/>
              <a:t>of </a:t>
            </a:r>
            <a:r>
              <a:rPr lang="en-US" dirty="0" smtClean="0"/>
              <a:t>the </a:t>
            </a:r>
            <a:r>
              <a:rPr lang="en-US" dirty="0"/>
              <a:t>output </a:t>
            </a:r>
            <a:r>
              <a:rPr lang="en-US" dirty="0" smtClean="0"/>
              <a:t>list</a:t>
            </a:r>
          </a:p>
        </p:txBody>
      </p:sp>
      <p:cxnSp>
        <p:nvCxnSpPr>
          <p:cNvPr id="12" name="Straight Arrow Connector 11"/>
          <p:cNvCxnSpPr>
            <a:endCxn id="6" idx="1"/>
          </p:cNvCxnSpPr>
          <p:nvPr/>
        </p:nvCxnSpPr>
        <p:spPr bwMode="auto">
          <a:xfrm>
            <a:off x="1951228" y="2317798"/>
            <a:ext cx="714013" cy="1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1897384" y="1920204"/>
            <a:ext cx="8268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Task</a:t>
            </a:r>
            <a:endParaRPr lang="en-US" dirty="0"/>
          </a:p>
        </p:txBody>
      </p:sp>
      <p:grpSp>
        <p:nvGrpSpPr>
          <p:cNvPr id="20" name="Group 19"/>
          <p:cNvGrpSpPr/>
          <p:nvPr/>
        </p:nvGrpSpPr>
        <p:grpSpPr>
          <a:xfrm>
            <a:off x="82684" y="1082388"/>
            <a:ext cx="1798284" cy="5775612"/>
            <a:chOff x="82684" y="1082388"/>
            <a:chExt cx="1798284" cy="5775612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684" y="1082388"/>
              <a:ext cx="1781868" cy="5749047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5122" y="3129688"/>
              <a:ext cx="1685846" cy="37283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448053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properties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-29187" y="1007084"/>
            <a:ext cx="2293694" cy="5821732"/>
            <a:chOff x="77821" y="987628"/>
            <a:chExt cx="2293694" cy="5821732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21" y="987628"/>
              <a:ext cx="1962367" cy="5714732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878" y="3081048"/>
              <a:ext cx="1685846" cy="3728312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911694" y="3092752"/>
              <a:ext cx="459821" cy="362131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  <p:cxnSp>
        <p:nvCxnSpPr>
          <p:cNvPr id="15" name="Straight Arrow Connector 14"/>
          <p:cNvCxnSpPr/>
          <p:nvPr/>
        </p:nvCxnSpPr>
        <p:spPr bwMode="auto">
          <a:xfrm>
            <a:off x="1951228" y="2317798"/>
            <a:ext cx="714013" cy="1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6" name="TextBox 15"/>
          <p:cNvSpPr txBox="1"/>
          <p:nvPr/>
        </p:nvSpPr>
        <p:spPr>
          <a:xfrm>
            <a:off x="1897384" y="1920204"/>
            <a:ext cx="8268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Task</a:t>
            </a:r>
            <a:endParaRPr lang="en-US" dirty="0"/>
          </a:p>
        </p:txBody>
      </p:sp>
      <p:pic>
        <p:nvPicPr>
          <p:cNvPr id="17" name="Content Placeholder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24917" y="1058513"/>
            <a:ext cx="3228411" cy="2518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Content Placeholder 17"/>
          <p:cNvSpPr>
            <a:spLocks noGrp="1"/>
          </p:cNvSpPr>
          <p:nvPr>
            <p:ph idx="1"/>
          </p:nvPr>
        </p:nvSpPr>
        <p:spPr>
          <a:xfrm>
            <a:off x="2178995" y="3813244"/>
            <a:ext cx="6849657" cy="2397868"/>
          </a:xfrm>
        </p:spPr>
        <p:txBody>
          <a:bodyPr/>
          <a:lstStyle/>
          <a:p>
            <a:r>
              <a:rPr lang="en-US" dirty="0" smtClean="0"/>
              <a:t>Prefix of the output table (</a:t>
            </a:r>
            <a:r>
              <a:rPr lang="en-US" dirty="0" err="1" smtClean="0"/>
              <a:t>seq</a:t>
            </a:r>
            <a:r>
              <a:rPr lang="en-US" dirty="0" smtClean="0"/>
              <a:t> of records)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We do not require explicit (magenta) record boundaries in which case the spec is:</a:t>
            </a:r>
          </a:p>
          <a:p>
            <a:r>
              <a:rPr lang="en-US" dirty="0" smtClean="0"/>
              <a:t>Prefixes of projections of the output table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8505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143000"/>
            <a:ext cx="9319098" cy="50292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Examples: </a:t>
            </a:r>
            <a:r>
              <a:rPr lang="en-US" dirty="0" smtClean="0">
                <a:solidFill>
                  <a:schemeClr val="accent2"/>
                </a:solidFill>
              </a:rPr>
              <a:t>Conjunction of (input state, output state)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Inductive Spec generalizes Examples in 2 ways.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Generalization 1: </a:t>
            </a:r>
            <a:r>
              <a:rPr lang="en-US" dirty="0" smtClean="0">
                <a:solidFill>
                  <a:schemeClr val="accent2"/>
                </a:solidFill>
              </a:rPr>
              <a:t>Conjunction of (input state, output property)</a:t>
            </a:r>
          </a:p>
          <a:p>
            <a:pPr marL="0" indent="0">
              <a:buNone/>
            </a:pPr>
            <a:r>
              <a:rPr lang="en-US" dirty="0" smtClean="0"/>
              <a:t>Motivation: Output properties are easier to specify intent.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Generalization 2: </a:t>
            </a:r>
            <a:r>
              <a:rPr lang="en-US" sz="2350" dirty="0" smtClean="0">
                <a:solidFill>
                  <a:schemeClr val="accent2"/>
                </a:solidFill>
              </a:rPr>
              <a:t>Boolean comb of (input state, output property)</a:t>
            </a:r>
          </a:p>
          <a:p>
            <a:pPr marL="0" indent="0">
              <a:buNone/>
            </a:pPr>
            <a:r>
              <a:rPr lang="en-US" sz="2350" dirty="0" smtClean="0"/>
              <a:t>Motivation: Arises internally as part of problem reduction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Inductive Specification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72233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PBE Architecture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274163" y="1614797"/>
            <a:ext cx="2854260" cy="32316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68094" y="2999950"/>
            <a:ext cx="24144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Inductive Spec</a:t>
            </a:r>
            <a:endParaRPr lang="en-US" sz="2400" dirty="0">
              <a:solidFill>
                <a:srgbClr val="0099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82514" y="2999790"/>
            <a:ext cx="1651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Program</a:t>
            </a:r>
            <a:endParaRPr lang="en-US" sz="2400" dirty="0">
              <a:solidFill>
                <a:srgbClr val="009900"/>
              </a:solidFill>
            </a:endParaRPr>
          </a:p>
        </p:txBody>
      </p:sp>
      <p:cxnSp>
        <p:nvCxnSpPr>
          <p:cNvPr id="31" name="Straight Arrow Connector 30"/>
          <p:cNvCxnSpPr>
            <a:stCxn id="6" idx="3"/>
            <a:endCxn id="5" idx="1"/>
          </p:cNvCxnSpPr>
          <p:nvPr/>
        </p:nvCxnSpPr>
        <p:spPr bwMode="auto">
          <a:xfrm flipV="1">
            <a:off x="2482536" y="3230624"/>
            <a:ext cx="791627" cy="159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4" name="Straight Arrow Connector 33"/>
          <p:cNvCxnSpPr>
            <a:stCxn id="5" idx="3"/>
            <a:endCxn id="7" idx="1"/>
          </p:cNvCxnSpPr>
          <p:nvPr/>
        </p:nvCxnSpPr>
        <p:spPr bwMode="auto">
          <a:xfrm flipV="1">
            <a:off x="6128423" y="3230623"/>
            <a:ext cx="1054091" cy="1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545" y="1654503"/>
            <a:ext cx="2438740" cy="243874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383235" y="4183233"/>
            <a:ext cx="2636116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accent2"/>
                </a:solidFill>
              </a:rPr>
              <a:t>Search  Algorithm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00545" y="5100366"/>
            <a:ext cx="8055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C00CC"/>
                </a:solidFill>
              </a:rPr>
              <a:t>DSL</a:t>
            </a:r>
            <a:endParaRPr lang="en-US" dirty="0">
              <a:solidFill>
                <a:srgbClr val="CC00CC"/>
              </a:solidFill>
            </a:endParaRPr>
          </a:p>
        </p:txBody>
      </p:sp>
      <p:cxnSp>
        <p:nvCxnSpPr>
          <p:cNvPr id="19" name="Straight Arrow Connector 18"/>
          <p:cNvCxnSpPr/>
          <p:nvPr/>
        </p:nvCxnSpPr>
        <p:spPr bwMode="auto">
          <a:xfrm flipV="1">
            <a:off x="3864404" y="4612502"/>
            <a:ext cx="0" cy="409325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" name="Rectangle 1"/>
          <p:cNvSpPr/>
          <p:nvPr/>
        </p:nvSpPr>
        <p:spPr>
          <a:xfrm>
            <a:off x="301557" y="5795712"/>
            <a:ext cx="83366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Challenge 1: </a:t>
            </a:r>
            <a:r>
              <a:rPr lang="en-US" sz="2400" dirty="0"/>
              <a:t>Designing </a:t>
            </a:r>
            <a:r>
              <a:rPr lang="en-US" sz="2400" dirty="0" smtClean="0"/>
              <a:t>efficient </a:t>
            </a:r>
            <a:r>
              <a:rPr lang="en-US" sz="2400" dirty="0"/>
              <a:t>search </a:t>
            </a:r>
            <a:r>
              <a:rPr lang="en-US" sz="2400" dirty="0" smtClean="0"/>
              <a:t>algorithm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989091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799" y="1143000"/>
            <a:ext cx="7971817" cy="5029200"/>
          </a:xfrm>
        </p:spPr>
        <p:txBody>
          <a:bodyPr/>
          <a:lstStyle/>
          <a:p>
            <a:r>
              <a:rPr lang="en-US" dirty="0" smtClean="0"/>
              <a:t>Balanced Expressiveness</a:t>
            </a:r>
          </a:p>
          <a:p>
            <a:pPr lvl="1"/>
            <a:r>
              <a:rPr lang="en-US" dirty="0" smtClean="0"/>
              <a:t>Expressive enough to cover wide range of tasks</a:t>
            </a:r>
          </a:p>
          <a:p>
            <a:pPr lvl="1"/>
            <a:r>
              <a:rPr lang="en-US" dirty="0" smtClean="0"/>
              <a:t>Restricted enough to enable efficient search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Operators should have a small set of inverses</a:t>
            </a:r>
          </a:p>
          <a:p>
            <a:pPr lvl="1"/>
            <a:r>
              <a:rPr lang="en-US" dirty="0" smtClean="0"/>
              <a:t>To enable efficient problem reduction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Natural computation patterns</a:t>
            </a:r>
          </a:p>
          <a:p>
            <a:pPr lvl="1"/>
            <a:r>
              <a:rPr lang="en-US" dirty="0" smtClean="0"/>
              <a:t>Increased user understanding/confidence</a:t>
            </a:r>
          </a:p>
          <a:p>
            <a:pPr lvl="1"/>
            <a:r>
              <a:rPr lang="en-US" dirty="0" smtClean="0"/>
              <a:t>Enables selection between programs, editing</a:t>
            </a:r>
          </a:p>
          <a:p>
            <a:pPr lvl="1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Domain-specific Language (DSL)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23282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9727" y="1142998"/>
            <a:ext cx="9426101" cy="54329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Consider the tasks: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dirty="0" smtClean="0">
                <a:solidFill>
                  <a:schemeClr val="accent2"/>
                </a:solidFill>
              </a:rPr>
              <a:t>[String s -&gt; Substring]</a:t>
            </a:r>
            <a:r>
              <a:rPr lang="en-US" dirty="0" smtClean="0"/>
              <a:t> (arises in </a:t>
            </a:r>
            <a:r>
              <a:rPr lang="en-US" dirty="0" err="1" smtClean="0"/>
              <a:t>FlashFill</a:t>
            </a:r>
            <a:r>
              <a:rPr lang="en-US" dirty="0" smtClean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dirty="0" smtClean="0">
                <a:solidFill>
                  <a:schemeClr val="accent2"/>
                </a:solidFill>
              </a:rPr>
              <a:t>[Long String s -&gt;List </a:t>
            </a:r>
            <a:r>
              <a:rPr lang="en-US" dirty="0">
                <a:solidFill>
                  <a:schemeClr val="accent2"/>
                </a:solidFill>
              </a:rPr>
              <a:t>of S</a:t>
            </a:r>
            <a:r>
              <a:rPr lang="en-US" dirty="0" smtClean="0">
                <a:solidFill>
                  <a:schemeClr val="accent2"/>
                </a:solidFill>
              </a:rPr>
              <a:t>ubstrings]</a:t>
            </a:r>
            <a:r>
              <a:rPr lang="en-US" dirty="0" smtClean="0"/>
              <a:t> (arises in </a:t>
            </a:r>
            <a:r>
              <a:rPr lang="en-US" dirty="0" err="1" smtClean="0"/>
              <a:t>FlashExtract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/>
              <a:t>Regular expression suffices for both, but is not ideal.</a:t>
            </a:r>
          </a:p>
          <a:p>
            <a:r>
              <a:rPr lang="en-US" dirty="0"/>
              <a:t>Difficult to </a:t>
            </a:r>
            <a:r>
              <a:rPr lang="en-US" dirty="0" smtClean="0"/>
              <a:t>synthesize</a:t>
            </a:r>
            <a:endParaRPr lang="en-US" dirty="0"/>
          </a:p>
          <a:p>
            <a:r>
              <a:rPr lang="en-US" dirty="0"/>
              <a:t>Difficult to explain to the user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We propose abstractions that involve simpler regexes.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DSL for Substring Extraction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1600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19455" y="977626"/>
            <a:ext cx="9289913" cy="54329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Consider the tasks: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dirty="0">
                <a:solidFill>
                  <a:schemeClr val="accent2"/>
                </a:solidFill>
              </a:rPr>
              <a:t>[String s -&gt; Substring]</a:t>
            </a:r>
            <a:r>
              <a:rPr lang="en-US" dirty="0"/>
              <a:t> (arises in </a:t>
            </a:r>
            <a:r>
              <a:rPr lang="en-US" dirty="0" err="1"/>
              <a:t>FlashFill</a:t>
            </a:r>
            <a:r>
              <a:rPr lang="en-US" dirty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dirty="0">
                <a:solidFill>
                  <a:schemeClr val="accent2"/>
                </a:solidFill>
              </a:rPr>
              <a:t>[Long String s -&gt;List of Substrings]</a:t>
            </a:r>
            <a:r>
              <a:rPr lang="en-US" dirty="0"/>
              <a:t> (arises in </a:t>
            </a:r>
            <a:r>
              <a:rPr lang="en-US" dirty="0" err="1"/>
              <a:t>FlashExtract</a:t>
            </a:r>
            <a:r>
              <a:rPr lang="en-US" dirty="0"/>
              <a:t>)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dirty="0" smtClean="0"/>
              <a:t>DSL for Task 1, i.e., </a:t>
            </a:r>
            <a:r>
              <a:rPr lang="en-US" dirty="0" smtClean="0">
                <a:solidFill>
                  <a:schemeClr val="accent2"/>
                </a:solidFill>
              </a:rPr>
              <a:t>[String s -&gt; Substring]</a:t>
            </a:r>
            <a:r>
              <a:rPr lang="en-US" dirty="0" smtClean="0"/>
              <a:t> := </a:t>
            </a:r>
          </a:p>
          <a:p>
            <a:pPr marL="0" indent="0">
              <a:buNone/>
            </a:pPr>
            <a:r>
              <a:rPr lang="en-US" dirty="0" smtClean="0"/>
              <a:t>        let p1 = </a:t>
            </a:r>
            <a:r>
              <a:rPr lang="en-US" dirty="0" smtClean="0">
                <a:solidFill>
                  <a:schemeClr val="accent2"/>
                </a:solidFill>
              </a:rPr>
              <a:t>[s -&gt; index]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in let p2 = </a:t>
            </a:r>
            <a:r>
              <a:rPr lang="en-US" dirty="0" smtClean="0">
                <a:solidFill>
                  <a:schemeClr val="accent2"/>
                </a:solidFill>
              </a:rPr>
              <a:t>[s -&gt; index]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in </a:t>
            </a:r>
            <a:r>
              <a:rPr lang="en-US" dirty="0" err="1" smtClean="0"/>
              <a:t>SubStr</a:t>
            </a:r>
            <a:r>
              <a:rPr lang="en-US" dirty="0" smtClean="0"/>
              <a:t>(s, p1, p2)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dirty="0" smtClean="0"/>
              <a:t>DSL for </a:t>
            </a:r>
            <a:r>
              <a:rPr lang="en-US" dirty="0" smtClean="0">
                <a:solidFill>
                  <a:schemeClr val="accent2"/>
                </a:solidFill>
              </a:rPr>
              <a:t>[String s -&gt; index] </a:t>
            </a:r>
            <a:r>
              <a:rPr lang="en-US" dirty="0" smtClean="0"/>
              <a:t>:= Constant    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          | </a:t>
            </a:r>
            <a:r>
              <a:rPr lang="en-US" dirty="0" err="1" smtClean="0"/>
              <a:t>Pos</a:t>
            </a:r>
            <a:r>
              <a:rPr lang="en-US" dirty="0" smtClean="0"/>
              <a:t>(s, regex1, regex2, k)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                                            </a:t>
            </a:r>
            <a:r>
              <a:rPr lang="en-US" sz="2000" dirty="0" smtClean="0"/>
              <a:t>// k</a:t>
            </a:r>
            <a:r>
              <a:rPr lang="en-US" sz="2000" baseline="30000" dirty="0" smtClean="0"/>
              <a:t>th</a:t>
            </a:r>
            <a:r>
              <a:rPr lang="en-US" sz="2000" dirty="0" smtClean="0"/>
              <a:t> </a:t>
            </a:r>
            <a:r>
              <a:rPr lang="en-US" sz="2000" dirty="0"/>
              <a:t>position </a:t>
            </a:r>
            <a:r>
              <a:rPr lang="en-US" sz="2000" dirty="0" smtClean="0"/>
              <a:t>in s whose left/right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/>
              <a:t>	</a:t>
            </a:r>
            <a:r>
              <a:rPr lang="en-US" sz="2000" dirty="0" smtClean="0"/>
              <a:t>                                             side matches </a:t>
            </a:r>
            <a:r>
              <a:rPr lang="en-US" sz="2000" dirty="0"/>
              <a:t>with </a:t>
            </a:r>
            <a:r>
              <a:rPr lang="en-US" sz="2000" dirty="0" smtClean="0"/>
              <a:t>regex1/regex2</a:t>
            </a:r>
            <a:endParaRPr lang="en-US" sz="2000" baseline="-25000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DSL for Substring Extraction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042201" y="3550596"/>
            <a:ext cx="52004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| </a:t>
            </a:r>
            <a:r>
              <a:rPr lang="en-US" sz="2400" dirty="0" smtClean="0"/>
              <a:t> let </a:t>
            </a:r>
            <a:r>
              <a:rPr lang="en-US" sz="2400" dirty="0"/>
              <a:t>t = Suffix(s,p1) in </a:t>
            </a:r>
            <a:r>
              <a:rPr lang="en-US" sz="2400" dirty="0">
                <a:solidFill>
                  <a:schemeClr val="accent2"/>
                </a:solidFill>
              </a:rPr>
              <a:t>[t -&gt; index</a:t>
            </a:r>
            <a:r>
              <a:rPr lang="en-US" sz="2400" dirty="0" smtClean="0">
                <a:solidFill>
                  <a:schemeClr val="accent2"/>
                </a:solidFill>
              </a:rPr>
              <a:t>]</a:t>
            </a:r>
            <a:endParaRPr lang="en-US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275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72" y="4369700"/>
            <a:ext cx="3481016" cy="2220800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New Opportunity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1285" y="1826097"/>
            <a:ext cx="2879387" cy="28732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822" y="976624"/>
            <a:ext cx="1988090" cy="19880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7643" y="2840835"/>
            <a:ext cx="1900982" cy="168441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0078" y="3039581"/>
            <a:ext cx="1479366" cy="145648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707721" y="4696200"/>
            <a:ext cx="5320931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3400" dirty="0" smtClean="0"/>
              <a:t>End Users</a:t>
            </a:r>
          </a:p>
          <a:p>
            <a:pPr algn="ctr">
              <a:spcBef>
                <a:spcPts val="0"/>
              </a:spcBef>
            </a:pPr>
            <a:r>
              <a:rPr lang="en-US" sz="2400" dirty="0" smtClean="0"/>
              <a:t>(non-programmers with access to computers)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9417" y="6402357"/>
            <a:ext cx="30155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Software developer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147400" y="1059880"/>
            <a:ext cx="61269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2</a:t>
            </a:r>
            <a:r>
              <a:rPr lang="en-US" sz="2400" dirty="0" smtClean="0"/>
              <a:t> orders of magnitude more end users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Struggle with simple repetitive tasks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Need domain-specific expert systems</a:t>
            </a:r>
            <a:endParaRPr lang="en-US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-82686" y="4031649"/>
            <a:ext cx="38181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Traditional customer for PL technology</a:t>
            </a:r>
            <a:endParaRPr lang="en-US" sz="2400" dirty="0"/>
          </a:p>
        </p:txBody>
      </p:sp>
      <p:sp>
        <p:nvSpPr>
          <p:cNvPr id="16" name="Rectangle 15"/>
          <p:cNvSpPr/>
          <p:nvPr/>
        </p:nvSpPr>
        <p:spPr bwMode="auto">
          <a:xfrm>
            <a:off x="-48640" y="4078509"/>
            <a:ext cx="3638144" cy="2791838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0250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0950" y="1083040"/>
            <a:ext cx="7772400" cy="1137146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Let w = </a:t>
            </a:r>
            <a:r>
              <a:rPr lang="en-US" dirty="0" err="1" smtClean="0"/>
              <a:t>SubStr</a:t>
            </a:r>
            <a:r>
              <a:rPr lang="en-US" dirty="0" smtClean="0"/>
              <a:t>(s, p, p’)</a:t>
            </a:r>
          </a:p>
          <a:p>
            <a:pPr marL="0" indent="0">
              <a:buNone/>
            </a:pPr>
            <a:r>
              <a:rPr lang="en-US" dirty="0" smtClean="0"/>
              <a:t>where p = </a:t>
            </a:r>
            <a:r>
              <a:rPr lang="en-US" dirty="0" err="1" smtClean="0"/>
              <a:t>Pos</a:t>
            </a:r>
            <a:r>
              <a:rPr lang="en-US" dirty="0" smtClean="0"/>
              <a:t>(s, r</a:t>
            </a:r>
            <a:r>
              <a:rPr lang="en-US" baseline="-25000" dirty="0" smtClean="0"/>
              <a:t>1, </a:t>
            </a:r>
            <a:r>
              <a:rPr lang="en-US" dirty="0" smtClean="0"/>
              <a:t>r</a:t>
            </a:r>
            <a:r>
              <a:rPr lang="en-US" baseline="-25000" dirty="0" smtClean="0"/>
              <a:t>2</a:t>
            </a:r>
            <a:r>
              <a:rPr lang="en-US" dirty="0" smtClean="0"/>
              <a:t>, k) and p’ = </a:t>
            </a:r>
            <a:r>
              <a:rPr lang="en-US" dirty="0" err="1" smtClean="0"/>
              <a:t>Pos</a:t>
            </a:r>
            <a:r>
              <a:rPr lang="en-US" dirty="0" smtClean="0"/>
              <a:t>(s, r</a:t>
            </a:r>
            <a:r>
              <a:rPr lang="en-US" baseline="-25000" dirty="0" smtClean="0"/>
              <a:t>1</a:t>
            </a:r>
            <a:r>
              <a:rPr lang="en-US" dirty="0" smtClean="0"/>
              <a:t>’, r</a:t>
            </a:r>
            <a:r>
              <a:rPr lang="en-US" baseline="-25000" dirty="0" smtClean="0"/>
              <a:t>2</a:t>
            </a:r>
            <a:r>
              <a:rPr lang="en-US" dirty="0" smtClean="0"/>
              <a:t>’, k’)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err="1" smtClean="0"/>
              <a:t>SubStr</a:t>
            </a:r>
            <a:r>
              <a:rPr lang="en-US" dirty="0" smtClean="0"/>
              <a:t> Operator</a:t>
            </a: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314794" y="3013024"/>
            <a:ext cx="5681272" cy="0"/>
          </a:xfrm>
          <a:prstGeom prst="line">
            <a:avLst/>
          </a:prstGeom>
          <a:noFill/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ight Brace 9"/>
          <p:cNvSpPr/>
          <p:nvPr/>
        </p:nvSpPr>
        <p:spPr bwMode="auto">
          <a:xfrm rot="5400000">
            <a:off x="2934599" y="2128802"/>
            <a:ext cx="534098" cy="3075483"/>
          </a:xfrm>
          <a:prstGeom prst="rightBrace">
            <a:avLst>
              <a:gd name="adj1" fmla="val 8333"/>
              <a:gd name="adj2" fmla="val 50527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28013" y="4352635"/>
            <a:ext cx="2848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s</a:t>
            </a:r>
            <a:endParaRPr lang="en-US" sz="2400" dirty="0">
              <a:solidFill>
                <a:schemeClr val="accent2"/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 bwMode="auto">
          <a:xfrm>
            <a:off x="1678898" y="2937101"/>
            <a:ext cx="0" cy="137634"/>
          </a:xfrm>
          <a:prstGeom prst="line">
            <a:avLst/>
          </a:prstGeom>
          <a:noFill/>
          <a:ln w="19050" cap="flat" cmpd="sng" algn="ctr">
            <a:solidFill>
              <a:srgbClr val="0099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1484023" y="2933735"/>
            <a:ext cx="419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p</a:t>
            </a:r>
            <a:endParaRPr lang="en-US" sz="2400" dirty="0">
              <a:solidFill>
                <a:srgbClr val="009900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 bwMode="auto">
          <a:xfrm>
            <a:off x="4739390" y="2937101"/>
            <a:ext cx="0" cy="137634"/>
          </a:xfrm>
          <a:prstGeom prst="line">
            <a:avLst/>
          </a:prstGeom>
          <a:noFill/>
          <a:ln w="19050" cap="flat" cmpd="sng" algn="ctr">
            <a:solidFill>
              <a:srgbClr val="0099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4574498" y="2983044"/>
            <a:ext cx="447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p’</a:t>
            </a:r>
            <a:endParaRPr lang="en-US" sz="2400" dirty="0">
              <a:solidFill>
                <a:srgbClr val="009900"/>
              </a:solidFill>
            </a:endParaRPr>
          </a:p>
        </p:txBody>
      </p:sp>
      <p:sp>
        <p:nvSpPr>
          <p:cNvPr id="19" name="Left Brace 18"/>
          <p:cNvSpPr/>
          <p:nvPr/>
        </p:nvSpPr>
        <p:spPr bwMode="auto">
          <a:xfrm rot="5400000">
            <a:off x="1233889" y="2348856"/>
            <a:ext cx="193460" cy="666575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20" name="Left Brace 19"/>
          <p:cNvSpPr/>
          <p:nvPr/>
        </p:nvSpPr>
        <p:spPr bwMode="auto">
          <a:xfrm rot="5400000">
            <a:off x="1960423" y="2339174"/>
            <a:ext cx="193460" cy="666575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21" name="Left Brace 20"/>
          <p:cNvSpPr/>
          <p:nvPr/>
        </p:nvSpPr>
        <p:spPr bwMode="auto">
          <a:xfrm rot="5400000">
            <a:off x="4309372" y="2406337"/>
            <a:ext cx="193460" cy="666575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22" name="Left Brace 21"/>
          <p:cNvSpPr/>
          <p:nvPr/>
        </p:nvSpPr>
        <p:spPr bwMode="auto">
          <a:xfrm rot="5400000">
            <a:off x="5034659" y="2391567"/>
            <a:ext cx="193460" cy="666575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23" name="Right Brace 22"/>
          <p:cNvSpPr/>
          <p:nvPr/>
        </p:nvSpPr>
        <p:spPr bwMode="auto">
          <a:xfrm rot="5400000">
            <a:off x="2855482" y="1336459"/>
            <a:ext cx="599896" cy="5681272"/>
          </a:xfrm>
          <a:prstGeom prst="rightBrace">
            <a:avLst>
              <a:gd name="adj1" fmla="val 8333"/>
              <a:gd name="adj2" fmla="val 50527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132945" y="3708594"/>
            <a:ext cx="2848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w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21029" y="2196492"/>
            <a:ext cx="14158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800" dirty="0">
                <a:solidFill>
                  <a:schemeClr val="accent2"/>
                </a:solidFill>
              </a:rPr>
              <a:t>m</a:t>
            </a:r>
            <a:r>
              <a:rPr lang="en-US" sz="1800" dirty="0" smtClean="0">
                <a:solidFill>
                  <a:schemeClr val="accent2"/>
                </a:solidFill>
              </a:rPr>
              <a:t>atches </a:t>
            </a:r>
            <a:r>
              <a:rPr lang="en-US" sz="2100" dirty="0" smtClean="0">
                <a:solidFill>
                  <a:schemeClr val="accent2"/>
                </a:solidFill>
              </a:rPr>
              <a:t>r</a:t>
            </a:r>
            <a:r>
              <a:rPr lang="en-US" sz="2100" baseline="-25000" dirty="0" smtClean="0">
                <a:solidFill>
                  <a:schemeClr val="accent2"/>
                </a:solidFill>
              </a:rPr>
              <a:t>1</a:t>
            </a:r>
            <a:endParaRPr lang="en-US" sz="2100" dirty="0">
              <a:solidFill>
                <a:schemeClr val="accent2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652324" y="2182849"/>
            <a:ext cx="168215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accent2"/>
                </a:solidFill>
              </a:rPr>
              <a:t>m</a:t>
            </a:r>
            <a:r>
              <a:rPr lang="en-US" sz="1800" dirty="0" smtClean="0">
                <a:solidFill>
                  <a:schemeClr val="accent2"/>
                </a:solidFill>
              </a:rPr>
              <a:t>atches </a:t>
            </a:r>
            <a:r>
              <a:rPr lang="en-US" sz="2100" dirty="0" smtClean="0">
                <a:solidFill>
                  <a:schemeClr val="accent2"/>
                </a:solidFill>
              </a:rPr>
              <a:t>r</a:t>
            </a:r>
            <a:r>
              <a:rPr lang="en-US" sz="2100" baseline="-25000" dirty="0" smtClean="0">
                <a:solidFill>
                  <a:schemeClr val="accent2"/>
                </a:solidFill>
              </a:rPr>
              <a:t>2</a:t>
            </a:r>
            <a:endParaRPr lang="en-US" sz="2100" dirty="0">
              <a:solidFill>
                <a:schemeClr val="accent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0" y="4801806"/>
                <a:ext cx="9062382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0"/>
                  </a:spcBef>
                </a:pPr>
                <a:r>
                  <a:rPr lang="en-US" sz="2400" dirty="0" smtClean="0"/>
                  <a:t>Two special cases:</a:t>
                </a:r>
              </a:p>
              <a:p>
                <a:pPr marL="342900" indent="-342900">
                  <a:spcBef>
                    <a:spcPts val="0"/>
                  </a:spcBef>
                  <a:buFont typeface="Arial" panose="020B0604020202020204" pitchFamily="34" charset="0"/>
                  <a:buChar char="•"/>
                </a:pPr>
                <a:r>
                  <a:rPr lang="en-US" sz="2400" dirty="0" smtClean="0"/>
                  <a:t>r</a:t>
                </a:r>
                <a:r>
                  <a:rPr lang="en-US" sz="2400" baseline="-25000" dirty="0" smtClean="0"/>
                  <a:t>1 </a:t>
                </a:r>
                <a:r>
                  <a:rPr lang="en-US" sz="2400" dirty="0" smtClean="0"/>
                  <a:t>= r</a:t>
                </a:r>
                <a:r>
                  <a:rPr lang="en-US" sz="2400" baseline="-25000" dirty="0" smtClean="0"/>
                  <a:t>2</a:t>
                </a:r>
                <a:r>
                  <a:rPr lang="en-US" sz="2400" dirty="0" smtClean="0"/>
                  <a:t>’ =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sz="2400" dirty="0" smtClean="0"/>
                  <a:t> : This describes the substring</a:t>
                </a:r>
              </a:p>
              <a:p>
                <a:pPr marL="342900" indent="-342900">
                  <a:spcBef>
                    <a:spcPts val="0"/>
                  </a:spcBef>
                  <a:buFont typeface="Arial" panose="020B0604020202020204" pitchFamily="34" charset="0"/>
                  <a:buChar char="•"/>
                </a:pPr>
                <a:r>
                  <a:rPr lang="en-US" sz="2400" dirty="0" smtClean="0"/>
                  <a:t>r</a:t>
                </a:r>
                <a:r>
                  <a:rPr lang="en-US" sz="2400" baseline="-25000" dirty="0" smtClean="0"/>
                  <a:t>2 </a:t>
                </a:r>
                <a:r>
                  <a:rPr lang="en-US" sz="2400" dirty="0" smtClean="0"/>
                  <a:t>= r</a:t>
                </a:r>
                <a:r>
                  <a:rPr lang="en-US" sz="2400" baseline="-25000" dirty="0" smtClean="0"/>
                  <a:t>1</a:t>
                </a:r>
                <a:r>
                  <a:rPr lang="en-US" sz="2400" dirty="0" smtClean="0"/>
                  <a:t>’ </a:t>
                </a:r>
                <a:r>
                  <a:rPr lang="en-US" sz="2400" dirty="0"/>
                  <a:t>=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sz="2400" dirty="0" smtClean="0"/>
                  <a:t> : This describes boundaries around the substring</a:t>
                </a:r>
              </a:p>
              <a:p>
                <a:pPr marL="342900" indent="-342900">
                  <a:spcBef>
                    <a:spcPts val="0"/>
                  </a:spcBef>
                  <a:buFont typeface="Arial" panose="020B0604020202020204" pitchFamily="34" charset="0"/>
                  <a:buChar char="•"/>
                </a:pPr>
                <a:endParaRPr lang="en-US" sz="1000" dirty="0" smtClean="0"/>
              </a:p>
              <a:p>
                <a:pPr>
                  <a:spcBef>
                    <a:spcPts val="0"/>
                  </a:spcBef>
                </a:pPr>
                <a:r>
                  <a:rPr lang="en-US" sz="2400" dirty="0" smtClean="0"/>
                  <a:t>The general case allows for the combination of the two and is thus a very powerful operator!</a:t>
                </a:r>
                <a:endParaRPr lang="en-US" sz="24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801806"/>
                <a:ext cx="9062382" cy="2554545"/>
              </a:xfrm>
              <a:prstGeom prst="rect">
                <a:avLst/>
              </a:prstGeom>
              <a:blipFill rotWithShape="0">
                <a:blip r:embed="rId2"/>
                <a:stretch>
                  <a:fillRect l="-1009" t="-1909" r="-3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/>
          <p:cNvSpPr txBox="1"/>
          <p:nvPr/>
        </p:nvSpPr>
        <p:spPr>
          <a:xfrm>
            <a:off x="3388574" y="2165177"/>
            <a:ext cx="141580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800" dirty="0">
                <a:solidFill>
                  <a:schemeClr val="accent2"/>
                </a:solidFill>
              </a:rPr>
              <a:t>m</a:t>
            </a:r>
            <a:r>
              <a:rPr lang="en-US" sz="1800" dirty="0" smtClean="0">
                <a:solidFill>
                  <a:schemeClr val="accent2"/>
                </a:solidFill>
              </a:rPr>
              <a:t>atches </a:t>
            </a:r>
            <a:r>
              <a:rPr lang="en-US" sz="2100" dirty="0" smtClean="0">
                <a:solidFill>
                  <a:schemeClr val="accent2"/>
                </a:solidFill>
              </a:rPr>
              <a:t>r</a:t>
            </a:r>
            <a:r>
              <a:rPr lang="en-US" sz="2100" baseline="-25000" dirty="0" smtClean="0">
                <a:solidFill>
                  <a:schemeClr val="accent2"/>
                </a:solidFill>
              </a:rPr>
              <a:t>1</a:t>
            </a:r>
            <a:r>
              <a:rPr lang="en-US" sz="2100" dirty="0" smtClean="0">
                <a:solidFill>
                  <a:schemeClr val="accent2"/>
                </a:solidFill>
              </a:rPr>
              <a:t>’</a:t>
            </a:r>
            <a:endParaRPr lang="en-US" sz="2100" dirty="0">
              <a:solidFill>
                <a:schemeClr val="accent2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804383" y="2174774"/>
            <a:ext cx="1546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800" dirty="0">
                <a:solidFill>
                  <a:schemeClr val="accent2"/>
                </a:solidFill>
              </a:rPr>
              <a:t>m</a:t>
            </a:r>
            <a:r>
              <a:rPr lang="en-US" sz="1800" dirty="0" smtClean="0">
                <a:solidFill>
                  <a:schemeClr val="accent2"/>
                </a:solidFill>
              </a:rPr>
              <a:t>atches </a:t>
            </a:r>
            <a:r>
              <a:rPr lang="en-US" sz="2100" dirty="0" smtClean="0">
                <a:solidFill>
                  <a:schemeClr val="accent2"/>
                </a:solidFill>
              </a:rPr>
              <a:t>r</a:t>
            </a:r>
            <a:r>
              <a:rPr lang="en-US" sz="2100" baseline="-25000" dirty="0">
                <a:solidFill>
                  <a:schemeClr val="accent2"/>
                </a:solidFill>
              </a:rPr>
              <a:t>2</a:t>
            </a:r>
            <a:r>
              <a:rPr lang="en-US" sz="2100" dirty="0" smtClean="0">
                <a:solidFill>
                  <a:schemeClr val="accent2"/>
                </a:solidFill>
              </a:rPr>
              <a:t>’</a:t>
            </a:r>
            <a:endParaRPr lang="en-US" sz="21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072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4" grpId="0"/>
      <p:bldP spid="18" grpId="0"/>
      <p:bldP spid="19" grpId="0" animBg="1"/>
      <p:bldP spid="20" grpId="0" animBg="1"/>
      <p:bldP spid="21" grpId="0" animBg="1"/>
      <p:bldP spid="22" grpId="0" animBg="1"/>
      <p:bldP spid="23" grpId="0" animBg="1"/>
      <p:bldP spid="24" grpId="0"/>
      <p:bldP spid="25" grpId="0"/>
      <p:bldP spid="26" grpId="0"/>
      <p:bldP spid="32" grpId="0"/>
      <p:bldP spid="3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729" y="1142998"/>
            <a:ext cx="9280185" cy="54329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Consider the tasks: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dirty="0">
                <a:solidFill>
                  <a:schemeClr val="accent2"/>
                </a:solidFill>
              </a:rPr>
              <a:t>[String s -&gt; Substring]</a:t>
            </a:r>
            <a:r>
              <a:rPr lang="en-US" dirty="0"/>
              <a:t> (arises in </a:t>
            </a:r>
            <a:r>
              <a:rPr lang="en-US" dirty="0" err="1"/>
              <a:t>FlashFill</a:t>
            </a:r>
            <a:r>
              <a:rPr lang="en-US" dirty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dirty="0">
                <a:solidFill>
                  <a:schemeClr val="accent2"/>
                </a:solidFill>
              </a:rPr>
              <a:t>[Long String s -&gt;List of Substrings]</a:t>
            </a:r>
            <a:r>
              <a:rPr lang="en-US" dirty="0"/>
              <a:t> (arises in </a:t>
            </a:r>
            <a:r>
              <a:rPr lang="en-US" dirty="0" err="1"/>
              <a:t>FlashExtract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DSL for Task 2, i.e., </a:t>
            </a:r>
            <a:r>
              <a:rPr lang="en-US" dirty="0" smtClean="0">
                <a:solidFill>
                  <a:schemeClr val="accent2"/>
                </a:solidFill>
              </a:rPr>
              <a:t>[String s -&gt; List of substrings] </a:t>
            </a:r>
            <a:r>
              <a:rPr lang="en-US" dirty="0" smtClean="0"/>
              <a:t>:=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let L = Filter(Split(s,”\n”), </a:t>
            </a:r>
            <a:r>
              <a:rPr lang="en-US" dirty="0" smtClean="0">
                <a:solidFill>
                  <a:schemeClr val="accent2"/>
                </a:solidFill>
              </a:rPr>
              <a:t>[Line -&gt; </a:t>
            </a:r>
            <a:r>
              <a:rPr lang="en-US" dirty="0" err="1">
                <a:solidFill>
                  <a:schemeClr val="accent2"/>
                </a:solidFill>
              </a:rPr>
              <a:t>B</a:t>
            </a:r>
            <a:r>
              <a:rPr lang="en-US" dirty="0" err="1" smtClean="0">
                <a:solidFill>
                  <a:schemeClr val="accent2"/>
                </a:solidFill>
              </a:rPr>
              <a:t>ool</a:t>
            </a:r>
            <a:r>
              <a:rPr lang="en-US" dirty="0" smtClean="0">
                <a:solidFill>
                  <a:schemeClr val="accent2"/>
                </a:solidFill>
              </a:rPr>
              <a:t>]</a:t>
            </a:r>
            <a:r>
              <a:rPr lang="en-US" dirty="0" smtClean="0"/>
              <a:t>) in</a:t>
            </a:r>
          </a:p>
          <a:p>
            <a:pPr marL="0" indent="0">
              <a:buNone/>
            </a:pPr>
            <a:r>
              <a:rPr lang="en-US" dirty="0" smtClean="0"/>
              <a:t>	Map(L, </a:t>
            </a:r>
            <a:r>
              <a:rPr lang="en-US" dirty="0" smtClean="0">
                <a:solidFill>
                  <a:schemeClr val="accent2"/>
                </a:solidFill>
              </a:rPr>
              <a:t>[String -&gt; Substring]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DSL for </a:t>
            </a:r>
            <a:r>
              <a:rPr lang="en-US" dirty="0" smtClean="0">
                <a:solidFill>
                  <a:schemeClr val="accent2"/>
                </a:solidFill>
              </a:rPr>
              <a:t>[Line t -&gt; </a:t>
            </a:r>
            <a:r>
              <a:rPr lang="en-US" dirty="0" err="1" smtClean="0">
                <a:solidFill>
                  <a:schemeClr val="accent2"/>
                </a:solidFill>
              </a:rPr>
              <a:t>bool</a:t>
            </a:r>
            <a:r>
              <a:rPr lang="en-US" dirty="0" smtClean="0">
                <a:solidFill>
                  <a:schemeClr val="accent2"/>
                </a:solidFill>
              </a:rPr>
              <a:t>]</a:t>
            </a:r>
            <a:r>
              <a:rPr lang="en-US" dirty="0" smtClean="0"/>
              <a:t> := </a:t>
            </a:r>
            <a:r>
              <a:rPr lang="en-US" dirty="0" err="1" smtClean="0"/>
              <a:t>MatchRegex</a:t>
            </a:r>
            <a:r>
              <a:rPr lang="en-US" dirty="0" smtClean="0"/>
              <a:t>(t, regex)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     | </a:t>
            </a:r>
            <a:r>
              <a:rPr lang="en-US" dirty="0" err="1" smtClean="0"/>
              <a:t>MatchRegex</a:t>
            </a:r>
            <a:r>
              <a:rPr lang="en-US" dirty="0" smtClean="0"/>
              <a:t>(</a:t>
            </a:r>
            <a:r>
              <a:rPr lang="en-US" dirty="0" err="1" smtClean="0"/>
              <a:t>t.previous</a:t>
            </a:r>
            <a:r>
              <a:rPr lang="en-US" dirty="0" smtClean="0"/>
              <a:t>, regex) 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DSL for Substring Extraction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8052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PBE Architecture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274163" y="1614797"/>
            <a:ext cx="2854260" cy="32316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77823" y="2999950"/>
            <a:ext cx="23949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solidFill>
                  <a:srgbClr val="009900"/>
                </a:solidFill>
              </a:rPr>
              <a:t>Inductive Spec</a:t>
            </a:r>
            <a:endParaRPr lang="en-US" sz="2400" dirty="0">
              <a:solidFill>
                <a:srgbClr val="0099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82514" y="2999790"/>
            <a:ext cx="1651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Program</a:t>
            </a:r>
            <a:endParaRPr lang="en-US" sz="2400" dirty="0">
              <a:solidFill>
                <a:srgbClr val="009900"/>
              </a:solidFill>
            </a:endParaRPr>
          </a:p>
        </p:txBody>
      </p:sp>
      <p:cxnSp>
        <p:nvCxnSpPr>
          <p:cNvPr id="31" name="Straight Arrow Connector 30"/>
          <p:cNvCxnSpPr>
            <a:stCxn id="6" idx="3"/>
            <a:endCxn id="5" idx="1"/>
          </p:cNvCxnSpPr>
          <p:nvPr/>
        </p:nvCxnSpPr>
        <p:spPr bwMode="auto">
          <a:xfrm flipV="1">
            <a:off x="2472809" y="3230624"/>
            <a:ext cx="801354" cy="159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4" name="Straight Arrow Connector 33"/>
          <p:cNvCxnSpPr>
            <a:stCxn id="5" idx="3"/>
            <a:endCxn id="7" idx="1"/>
          </p:cNvCxnSpPr>
          <p:nvPr/>
        </p:nvCxnSpPr>
        <p:spPr bwMode="auto">
          <a:xfrm flipV="1">
            <a:off x="6128423" y="3230623"/>
            <a:ext cx="1054091" cy="1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545" y="1654503"/>
            <a:ext cx="2438740" cy="243874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383235" y="4183233"/>
            <a:ext cx="2636116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accent2"/>
                </a:solidFill>
              </a:rPr>
              <a:t>Search  Algorithm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00545" y="5100366"/>
            <a:ext cx="8055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C00CC"/>
                </a:solidFill>
              </a:rPr>
              <a:t>DSL</a:t>
            </a:r>
            <a:endParaRPr lang="en-US" dirty="0">
              <a:solidFill>
                <a:srgbClr val="CC00CC"/>
              </a:solidFill>
            </a:endParaRPr>
          </a:p>
        </p:txBody>
      </p:sp>
      <p:cxnSp>
        <p:nvCxnSpPr>
          <p:cNvPr id="19" name="Straight Arrow Connector 18"/>
          <p:cNvCxnSpPr/>
          <p:nvPr/>
        </p:nvCxnSpPr>
        <p:spPr bwMode="auto">
          <a:xfrm flipV="1">
            <a:off x="3864404" y="4612502"/>
            <a:ext cx="0" cy="409325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0" name="Straight Arrow Connector 19"/>
          <p:cNvCxnSpPr/>
          <p:nvPr/>
        </p:nvCxnSpPr>
        <p:spPr bwMode="auto">
          <a:xfrm flipV="1">
            <a:off x="5783372" y="4631959"/>
            <a:ext cx="0" cy="405261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4503904" y="5004846"/>
            <a:ext cx="3954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Inverse semantics of operators for problem reduction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21596" y="5906377"/>
            <a:ext cx="83366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Challenge 1: </a:t>
            </a:r>
            <a:r>
              <a:rPr lang="en-US" sz="2400" dirty="0"/>
              <a:t>Designing </a:t>
            </a:r>
            <a:r>
              <a:rPr lang="en-US" sz="2400" dirty="0" smtClean="0"/>
              <a:t>efficient </a:t>
            </a:r>
            <a:r>
              <a:rPr lang="en-US" sz="2400" dirty="0"/>
              <a:t>search </a:t>
            </a:r>
            <a:r>
              <a:rPr lang="en-US" sz="2400" dirty="0" smtClean="0"/>
              <a:t>algorithm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675844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685799" y="1143000"/>
                <a:ext cx="8156643" cy="5029200"/>
              </a:xfrm>
            </p:spPr>
            <p:txBody>
              <a:bodyPr/>
              <a:lstStyle/>
              <a:p>
                <a:r>
                  <a:rPr lang="en-US" dirty="0" smtClean="0"/>
                  <a:t>Based on divide-and-conquer </a:t>
                </a:r>
              </a:p>
              <a:p>
                <a:pPr lvl="1"/>
                <a:r>
                  <a:rPr lang="en-US" dirty="0"/>
                  <a:t>T</a:t>
                </a:r>
                <a:r>
                  <a:rPr lang="en-US" dirty="0" smtClean="0"/>
                  <a:t>he problem of “synthesize expr of type e that satisfies spec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en-US" dirty="0" smtClean="0"/>
                  <a:t>” is reduced to simpler problems (over sub-expressions of e or sub-constraints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en-US" dirty="0" smtClean="0"/>
                  <a:t>).</a:t>
                </a:r>
              </a:p>
              <a:p>
                <a:pPr lvl="1"/>
                <a:endParaRPr lang="en-US" dirty="0"/>
              </a:p>
              <a:p>
                <a:r>
                  <a:rPr lang="en-US" dirty="0" smtClean="0"/>
                  <a:t>Top-down</a:t>
                </a:r>
              </a:p>
              <a:p>
                <a:pPr lvl="1"/>
                <a:r>
                  <a:rPr lang="en-US" dirty="0" smtClean="0"/>
                  <a:t>As opposed to bottom-up enumerative search.</a:t>
                </a:r>
              </a:p>
              <a:p>
                <a:pPr lvl="1"/>
                <a:endParaRPr lang="en-US" dirty="0"/>
              </a:p>
              <a:p>
                <a:r>
                  <a:rPr lang="en-US" dirty="0" smtClean="0"/>
                  <a:t>The problem reduction logic is based on the inverse semantics of the operators in e.</a:t>
                </a: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799" y="1143000"/>
                <a:ext cx="8156643" cy="5029200"/>
              </a:xfrm>
              <a:blipFill rotWithShape="0">
                <a:blip r:embed="rId2"/>
                <a:stretch>
                  <a:fillRect l="-1494" t="-23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 Algorithm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90159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977628"/>
            <a:ext cx="7772400" cy="1384006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DSL </a:t>
            </a:r>
            <a:r>
              <a:rPr lang="en-US" dirty="0"/>
              <a:t>for </a:t>
            </a:r>
            <a:r>
              <a:rPr lang="en-US" dirty="0" smtClean="0">
                <a:solidFill>
                  <a:schemeClr val="accent2"/>
                </a:solidFill>
              </a:rPr>
              <a:t>[String s -&gt; List of substrings]</a:t>
            </a:r>
            <a:r>
              <a:rPr lang="en-US" dirty="0" smtClean="0"/>
              <a:t> :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</a:t>
            </a:r>
            <a:r>
              <a:rPr lang="en-US" dirty="0"/>
              <a:t> </a:t>
            </a:r>
            <a:r>
              <a:rPr lang="en-US" dirty="0" smtClean="0"/>
              <a:t>   let L </a:t>
            </a:r>
            <a:r>
              <a:rPr lang="en-US" dirty="0"/>
              <a:t>= </a:t>
            </a:r>
            <a:r>
              <a:rPr lang="en-US" dirty="0" smtClean="0"/>
              <a:t>Filter(Split(s,”\n”), </a:t>
            </a:r>
            <a:r>
              <a:rPr lang="en-US" dirty="0">
                <a:solidFill>
                  <a:schemeClr val="accent2"/>
                </a:solidFill>
              </a:rPr>
              <a:t>[Line -&gt; </a:t>
            </a:r>
            <a:r>
              <a:rPr lang="en-US" dirty="0" err="1" smtClean="0">
                <a:solidFill>
                  <a:schemeClr val="accent2"/>
                </a:solidFill>
              </a:rPr>
              <a:t>Bool</a:t>
            </a:r>
            <a:r>
              <a:rPr lang="en-US" dirty="0" smtClean="0">
                <a:solidFill>
                  <a:schemeClr val="accent2"/>
                </a:solidFill>
              </a:rPr>
              <a:t>]</a:t>
            </a:r>
            <a:r>
              <a:rPr lang="en-US" dirty="0" smtClean="0"/>
              <a:t>) in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</a:t>
            </a:r>
            <a:r>
              <a:rPr lang="en-US" dirty="0"/>
              <a:t> </a:t>
            </a:r>
            <a:r>
              <a:rPr lang="en-US" dirty="0" smtClean="0"/>
              <a:t>   Map(L, </a:t>
            </a:r>
            <a:r>
              <a:rPr lang="en-US" dirty="0">
                <a:solidFill>
                  <a:schemeClr val="accent2"/>
                </a:solidFill>
              </a:rPr>
              <a:t>[String </a:t>
            </a:r>
            <a:r>
              <a:rPr lang="en-US" dirty="0" smtClean="0">
                <a:solidFill>
                  <a:schemeClr val="accent2"/>
                </a:solidFill>
              </a:rPr>
              <a:t>-&gt; </a:t>
            </a:r>
            <a:r>
              <a:rPr lang="en-US" dirty="0">
                <a:solidFill>
                  <a:schemeClr val="accent2"/>
                </a:solidFill>
              </a:rPr>
              <a:t>Substring</a:t>
            </a:r>
            <a:r>
              <a:rPr lang="en-US" dirty="0" smtClean="0">
                <a:solidFill>
                  <a:schemeClr val="accent2"/>
                </a:solidFill>
              </a:rPr>
              <a:t>] </a:t>
            </a:r>
            <a:r>
              <a:rPr lang="en-US" dirty="0" smtClean="0"/>
              <a:t>)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19456" y="304800"/>
            <a:ext cx="9465013" cy="609600"/>
          </a:xfrm>
        </p:spPr>
        <p:txBody>
          <a:bodyPr/>
          <a:lstStyle/>
          <a:p>
            <a:r>
              <a:rPr lang="en-US" dirty="0" smtClean="0"/>
              <a:t>Problem Reduction</a:t>
            </a:r>
            <a:endParaRPr lang="en-US" dirty="0"/>
          </a:p>
        </p:txBody>
      </p:sp>
      <p:grpSp>
        <p:nvGrpSpPr>
          <p:cNvPr id="36" name="Group 35"/>
          <p:cNvGrpSpPr/>
          <p:nvPr/>
        </p:nvGrpSpPr>
        <p:grpSpPr>
          <a:xfrm>
            <a:off x="713247" y="3385234"/>
            <a:ext cx="2162476" cy="6533114"/>
            <a:chOff x="119859" y="3385234"/>
            <a:chExt cx="2162476" cy="6533114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859" y="3385234"/>
              <a:ext cx="2162476" cy="6533114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312" y="4160652"/>
              <a:ext cx="835030" cy="207188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312" y="5204925"/>
              <a:ext cx="594276" cy="196050"/>
            </a:xfrm>
            <a:prstGeom prst="rect">
              <a:avLst/>
            </a:prstGeom>
          </p:spPr>
        </p:pic>
      </p:grpSp>
      <p:grpSp>
        <p:nvGrpSpPr>
          <p:cNvPr id="21" name="Group 20"/>
          <p:cNvGrpSpPr/>
          <p:nvPr/>
        </p:nvGrpSpPr>
        <p:grpSpPr>
          <a:xfrm>
            <a:off x="4067462" y="3375510"/>
            <a:ext cx="2162476" cy="6533114"/>
            <a:chOff x="3950727" y="2723746"/>
            <a:chExt cx="2162476" cy="6533114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0727" y="2723746"/>
              <a:ext cx="2162476" cy="6533114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>
            <a:xfrm>
              <a:off x="4213013" y="3489325"/>
              <a:ext cx="1798680" cy="216916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242197" y="4537001"/>
              <a:ext cx="1798680" cy="216916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7269643" y="3692553"/>
            <a:ext cx="1557317" cy="847404"/>
            <a:chOff x="6861079" y="3459078"/>
            <a:chExt cx="1557317" cy="847404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61079" y="3459078"/>
              <a:ext cx="1387976" cy="267681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29175" y="4048732"/>
              <a:ext cx="1489221" cy="257750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 bwMode="auto">
            <a:xfrm>
              <a:off x="6880535" y="3459078"/>
              <a:ext cx="1387976" cy="237435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endParaRP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6896745" y="4058952"/>
              <a:ext cx="1387976" cy="237435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/>
                <p:cNvSpPr txBox="1"/>
                <p:nvPr/>
              </p:nvSpPr>
              <p:spPr>
                <a:xfrm>
                  <a:off x="7414016" y="3648052"/>
                  <a:ext cx="321013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∧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7" name="TextBox 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14016" y="3648052"/>
                  <a:ext cx="321013" cy="400110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0" name="TextBox 29"/>
          <p:cNvSpPr txBox="1"/>
          <p:nvPr/>
        </p:nvSpPr>
        <p:spPr>
          <a:xfrm>
            <a:off x="-140617" y="2555794"/>
            <a:ext cx="373135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dirty="0" smtClean="0"/>
              <a:t>Spec for </a:t>
            </a:r>
          </a:p>
          <a:p>
            <a:pPr algn="ctr">
              <a:spcBef>
                <a:spcPts val="0"/>
              </a:spcBef>
            </a:pPr>
            <a:r>
              <a:rPr lang="en-US" dirty="0" smtClean="0">
                <a:solidFill>
                  <a:schemeClr val="accent2"/>
                </a:solidFill>
              </a:rPr>
              <a:t>[String -&gt;List of substrings]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796641" y="2516887"/>
            <a:ext cx="2714017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dirty="0" smtClean="0"/>
              <a:t>Spec for </a:t>
            </a:r>
          </a:p>
          <a:p>
            <a:pPr algn="ctr">
              <a:spcBef>
                <a:spcPts val="0"/>
              </a:spcBef>
            </a:pPr>
            <a:r>
              <a:rPr lang="en-US" dirty="0" smtClean="0">
                <a:solidFill>
                  <a:schemeClr val="accent2"/>
                </a:solidFill>
              </a:rPr>
              <a:t>[Line -&gt;</a:t>
            </a:r>
            <a:r>
              <a:rPr lang="en-US" dirty="0" err="1" smtClean="0">
                <a:solidFill>
                  <a:schemeClr val="accent2"/>
                </a:solidFill>
              </a:rPr>
              <a:t>Bool</a:t>
            </a:r>
            <a:r>
              <a:rPr lang="en-US" dirty="0" smtClean="0">
                <a:solidFill>
                  <a:schemeClr val="accent2"/>
                </a:solidFill>
              </a:rPr>
              <a:t>]</a:t>
            </a:r>
          </a:p>
          <a:p>
            <a:pPr>
              <a:spcBef>
                <a:spcPts val="0"/>
              </a:spcBef>
            </a:pP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395312" y="2507159"/>
            <a:ext cx="2741817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dirty="0" smtClean="0"/>
              <a:t>Spec for </a:t>
            </a:r>
          </a:p>
          <a:p>
            <a:pPr algn="ctr">
              <a:spcBef>
                <a:spcPts val="0"/>
              </a:spcBef>
            </a:pPr>
            <a:r>
              <a:rPr lang="en-US" dirty="0" smtClean="0">
                <a:solidFill>
                  <a:schemeClr val="accent2"/>
                </a:solidFill>
              </a:rPr>
              <a:t>[String -&gt;Substring]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28" name="Right Arrow 27"/>
          <p:cNvSpPr/>
          <p:nvPr/>
        </p:nvSpPr>
        <p:spPr bwMode="auto">
          <a:xfrm>
            <a:off x="3158269" y="2575250"/>
            <a:ext cx="749030" cy="292332"/>
          </a:xfrm>
          <a:prstGeom prst="rightArrow">
            <a:avLst/>
          </a:prstGeom>
          <a:solidFill>
            <a:srgbClr val="0066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accent2"/>
              </a:solidFill>
              <a:effectLst/>
              <a:latin typeface="Comic Sans MS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042743" y="2412211"/>
                <a:ext cx="693988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⋈</m:t>
                      </m:r>
                    </m:oMath>
                  </m:oMathPara>
                </a14:m>
                <a:endParaRPr lang="en-US" sz="3000" dirty="0">
                  <a:solidFill>
                    <a:srgbClr val="0066FF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2743" y="2412211"/>
                <a:ext cx="693988" cy="553998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Straight Connector 37"/>
          <p:cNvCxnSpPr/>
          <p:nvPr/>
        </p:nvCxnSpPr>
        <p:spPr bwMode="auto">
          <a:xfrm>
            <a:off x="294962" y="2373550"/>
            <a:ext cx="8338341" cy="19456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3047133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28" grpId="0" animBg="1"/>
      <p:bldP spid="2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997084"/>
            <a:ext cx="7772400" cy="1785026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DSL for </a:t>
            </a:r>
            <a:r>
              <a:rPr lang="en-US" dirty="0" smtClean="0">
                <a:solidFill>
                  <a:schemeClr val="accent2"/>
                </a:solidFill>
              </a:rPr>
              <a:t>[String s -&gt; Substring]</a:t>
            </a:r>
            <a:r>
              <a:rPr lang="en-US" dirty="0"/>
              <a:t> </a:t>
            </a:r>
            <a:r>
              <a:rPr lang="en-US" dirty="0" smtClean="0"/>
              <a:t>:=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let </a:t>
            </a:r>
            <a:r>
              <a:rPr lang="en-US" dirty="0"/>
              <a:t>p1 = </a:t>
            </a:r>
            <a:r>
              <a:rPr lang="en-US" dirty="0">
                <a:solidFill>
                  <a:schemeClr val="accent2"/>
                </a:solidFill>
              </a:rPr>
              <a:t>[s -&gt; index</a:t>
            </a:r>
            <a:r>
              <a:rPr lang="en-US" dirty="0" smtClean="0">
                <a:solidFill>
                  <a:schemeClr val="accent2"/>
                </a:solidFill>
              </a:rPr>
              <a:t>] </a:t>
            </a:r>
            <a:r>
              <a:rPr lang="en-US" dirty="0" smtClean="0"/>
              <a:t>in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let </a:t>
            </a:r>
            <a:r>
              <a:rPr lang="en-US" dirty="0"/>
              <a:t>p2 = </a:t>
            </a:r>
            <a:r>
              <a:rPr lang="en-US" dirty="0">
                <a:solidFill>
                  <a:schemeClr val="accent2"/>
                </a:solidFill>
              </a:rPr>
              <a:t>[s -&gt; index] </a:t>
            </a:r>
            <a:r>
              <a:rPr lang="en-US" dirty="0" smtClean="0"/>
              <a:t>in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SubStr</a:t>
            </a:r>
            <a:r>
              <a:rPr lang="en-US" dirty="0" smtClean="0"/>
              <a:t>(s</a:t>
            </a:r>
            <a:r>
              <a:rPr lang="en-US" dirty="0"/>
              <a:t>, p1, p2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19456" y="304800"/>
            <a:ext cx="9465013" cy="609600"/>
          </a:xfrm>
        </p:spPr>
        <p:txBody>
          <a:bodyPr/>
          <a:lstStyle/>
          <a:p>
            <a:r>
              <a:rPr lang="en-US" dirty="0" smtClean="0"/>
              <a:t>Problem Reduction</a:t>
            </a:r>
            <a:endParaRPr lang="en-US" dirty="0"/>
          </a:p>
        </p:txBody>
      </p:sp>
      <p:cxnSp>
        <p:nvCxnSpPr>
          <p:cNvPr id="25" name="Straight Arrow Connector 24"/>
          <p:cNvCxnSpPr/>
          <p:nvPr/>
        </p:nvCxnSpPr>
        <p:spPr bwMode="auto">
          <a:xfrm>
            <a:off x="3554446" y="3864762"/>
            <a:ext cx="19455" cy="317382"/>
          </a:xfrm>
          <a:prstGeom prst="straightConnector1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triangle"/>
          </a:ln>
          <a:effectLst/>
        </p:spPr>
      </p:cxnSp>
      <p:grpSp>
        <p:nvGrpSpPr>
          <p:cNvPr id="34" name="Group 33"/>
          <p:cNvGrpSpPr/>
          <p:nvPr/>
        </p:nvGrpSpPr>
        <p:grpSpPr>
          <a:xfrm>
            <a:off x="4251566" y="4492681"/>
            <a:ext cx="1888978" cy="707886"/>
            <a:chOff x="2966935" y="5226108"/>
            <a:chExt cx="1746115" cy="707886"/>
          </a:xfrm>
        </p:grpSpPr>
        <p:sp>
          <p:nvSpPr>
            <p:cNvPr id="22" name="TextBox 21"/>
            <p:cNvSpPr txBox="1"/>
            <p:nvPr/>
          </p:nvSpPr>
          <p:spPr>
            <a:xfrm>
              <a:off x="2966935" y="5226108"/>
              <a:ext cx="174611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en-US" dirty="0" smtClean="0"/>
                <a:t>Redmond, WA</a:t>
              </a:r>
            </a:p>
          </p:txBody>
        </p:sp>
        <p:cxnSp>
          <p:nvCxnSpPr>
            <p:cNvPr id="28" name="Straight Arrow Connector 27"/>
            <p:cNvCxnSpPr/>
            <p:nvPr/>
          </p:nvCxnSpPr>
          <p:spPr bwMode="auto">
            <a:xfrm flipV="1">
              <a:off x="3029222" y="5457211"/>
              <a:ext cx="0" cy="350196"/>
            </a:xfrm>
            <a:prstGeom prst="straightConnector1">
              <a:avLst/>
            </a:prstGeom>
            <a:noFill/>
            <a:ln w="381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grpSp>
        <p:nvGrpSpPr>
          <p:cNvPr id="33" name="Group 32"/>
          <p:cNvGrpSpPr/>
          <p:nvPr/>
        </p:nvGrpSpPr>
        <p:grpSpPr>
          <a:xfrm>
            <a:off x="6942485" y="4492681"/>
            <a:ext cx="1873187" cy="707886"/>
            <a:chOff x="5839028" y="5226108"/>
            <a:chExt cx="1746115" cy="707886"/>
          </a:xfrm>
        </p:grpSpPr>
        <p:sp>
          <p:nvSpPr>
            <p:cNvPr id="23" name="TextBox 22"/>
            <p:cNvSpPr txBox="1"/>
            <p:nvPr/>
          </p:nvSpPr>
          <p:spPr>
            <a:xfrm>
              <a:off x="5839028" y="5226108"/>
              <a:ext cx="174611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en-US" dirty="0" smtClean="0"/>
                <a:t>Redmond, WA</a:t>
              </a:r>
            </a:p>
          </p:txBody>
        </p:sp>
        <p:cxnSp>
          <p:nvCxnSpPr>
            <p:cNvPr id="30" name="Straight Arrow Connector 29"/>
            <p:cNvCxnSpPr/>
            <p:nvPr/>
          </p:nvCxnSpPr>
          <p:spPr bwMode="auto">
            <a:xfrm flipV="1">
              <a:off x="6910147" y="5471850"/>
              <a:ext cx="0" cy="350196"/>
            </a:xfrm>
            <a:prstGeom prst="straightConnector1">
              <a:avLst/>
            </a:prstGeom>
            <a:noFill/>
            <a:ln w="381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sp>
        <p:nvSpPr>
          <p:cNvPr id="31" name="Right Arrow 30"/>
          <p:cNvSpPr/>
          <p:nvPr/>
        </p:nvSpPr>
        <p:spPr bwMode="auto">
          <a:xfrm>
            <a:off x="3049009" y="3611157"/>
            <a:ext cx="749030" cy="292332"/>
          </a:xfrm>
          <a:prstGeom prst="rightArrow">
            <a:avLst/>
          </a:prstGeom>
          <a:solidFill>
            <a:srgbClr val="0066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accent2"/>
              </a:solidFill>
              <a:effectLst/>
              <a:latin typeface="Comic Sans MS" pitchFamily="66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671179" y="3423388"/>
            <a:ext cx="27970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dirty="0" smtClean="0"/>
              <a:t>Spec for p1</a:t>
            </a:r>
          </a:p>
          <a:p>
            <a:pPr algn="ctr">
              <a:spcBef>
                <a:spcPts val="0"/>
              </a:spcBef>
            </a:pPr>
            <a:r>
              <a:rPr lang="en-US" dirty="0" smtClean="0">
                <a:solidFill>
                  <a:schemeClr val="accent2"/>
                </a:solidFill>
              </a:rPr>
              <a:t>[String -&gt; Index]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700575" y="3423388"/>
            <a:ext cx="23018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dirty="0" smtClean="0"/>
              <a:t>Spec for </a:t>
            </a:r>
            <a:r>
              <a:rPr lang="en-US" dirty="0" smtClean="0">
                <a:solidFill>
                  <a:schemeClr val="accent2"/>
                </a:solidFill>
              </a:rPr>
              <a:t>p2</a:t>
            </a:r>
          </a:p>
          <a:p>
            <a:pPr algn="ctr">
              <a:spcBef>
                <a:spcPts val="0"/>
              </a:spcBef>
            </a:pPr>
            <a:r>
              <a:rPr lang="en-US" dirty="0" smtClean="0">
                <a:solidFill>
                  <a:schemeClr val="accent2"/>
                </a:solidFill>
              </a:rPr>
              <a:t>[String -&gt; Index]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62126" y="3423388"/>
            <a:ext cx="26990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dirty="0" smtClean="0"/>
              <a:t>Spec for </a:t>
            </a:r>
          </a:p>
          <a:p>
            <a:pPr algn="ctr">
              <a:spcBef>
                <a:spcPts val="0"/>
              </a:spcBef>
            </a:pPr>
            <a:r>
              <a:rPr lang="en-US" dirty="0" smtClean="0">
                <a:solidFill>
                  <a:schemeClr val="accent2"/>
                </a:solidFill>
              </a:rPr>
              <a:t>[String -&gt; Substring]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6113590" y="3411722"/>
                <a:ext cx="693988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⋈</m:t>
                      </m:r>
                    </m:oMath>
                  </m:oMathPara>
                </a14:m>
                <a:endParaRPr lang="en-US" sz="3000" dirty="0">
                  <a:solidFill>
                    <a:srgbClr val="0066FF"/>
                  </a:solidFill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3590" y="3411722"/>
                <a:ext cx="693988" cy="55399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2" name="Picture 3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040" y="4563382"/>
            <a:ext cx="1666777" cy="321450"/>
          </a:xfrm>
          <a:prstGeom prst="rect">
            <a:avLst/>
          </a:prstGeom>
        </p:spPr>
      </p:pic>
      <p:cxnSp>
        <p:nvCxnSpPr>
          <p:cNvPr id="40" name="Straight Connector 39"/>
          <p:cNvCxnSpPr/>
          <p:nvPr/>
        </p:nvCxnSpPr>
        <p:spPr bwMode="auto">
          <a:xfrm>
            <a:off x="187008" y="2870296"/>
            <a:ext cx="8338341" cy="19456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8" name="Rectangle 47"/>
          <p:cNvSpPr/>
          <p:nvPr/>
        </p:nvSpPr>
        <p:spPr bwMode="auto">
          <a:xfrm>
            <a:off x="637919" y="4567882"/>
            <a:ext cx="1571017" cy="277766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9752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5" grpId="0"/>
      <p:bldP spid="36" grpId="0"/>
      <p:bldP spid="4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PBE Architecture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274163" y="1167319"/>
            <a:ext cx="2854260" cy="32316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-9726" y="2552472"/>
            <a:ext cx="24047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Inductive Spec</a:t>
            </a:r>
            <a:endParaRPr lang="en-US" sz="2400" dirty="0">
              <a:solidFill>
                <a:srgbClr val="0099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82514" y="2552312"/>
            <a:ext cx="1651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Program</a:t>
            </a:r>
            <a:endParaRPr lang="en-US" sz="2400" dirty="0">
              <a:solidFill>
                <a:srgbClr val="009900"/>
              </a:solidFill>
            </a:endParaRPr>
          </a:p>
        </p:txBody>
      </p:sp>
      <p:cxnSp>
        <p:nvCxnSpPr>
          <p:cNvPr id="31" name="Straight Arrow Connector 30"/>
          <p:cNvCxnSpPr>
            <a:stCxn id="6" idx="3"/>
            <a:endCxn id="5" idx="1"/>
          </p:cNvCxnSpPr>
          <p:nvPr/>
        </p:nvCxnSpPr>
        <p:spPr bwMode="auto">
          <a:xfrm flipV="1">
            <a:off x="2394988" y="2783146"/>
            <a:ext cx="879175" cy="159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4" name="Straight Arrow Connector 33"/>
          <p:cNvCxnSpPr>
            <a:stCxn id="5" idx="3"/>
            <a:endCxn id="7" idx="1"/>
          </p:cNvCxnSpPr>
          <p:nvPr/>
        </p:nvCxnSpPr>
        <p:spPr bwMode="auto">
          <a:xfrm flipV="1">
            <a:off x="6128423" y="2783145"/>
            <a:ext cx="1054091" cy="1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545" y="1207025"/>
            <a:ext cx="2438740" cy="243874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412419" y="3735755"/>
            <a:ext cx="2636116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accent2"/>
                </a:solidFill>
              </a:rPr>
              <a:t>Search  Algorithm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00545" y="4652888"/>
            <a:ext cx="8055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C00CC"/>
                </a:solidFill>
              </a:rPr>
              <a:t>DSL</a:t>
            </a:r>
            <a:endParaRPr lang="en-US" dirty="0">
              <a:solidFill>
                <a:srgbClr val="CC00CC"/>
              </a:solidFill>
            </a:endParaRPr>
          </a:p>
        </p:txBody>
      </p:sp>
      <p:cxnSp>
        <p:nvCxnSpPr>
          <p:cNvPr id="19" name="Straight Arrow Connector 18"/>
          <p:cNvCxnSpPr/>
          <p:nvPr/>
        </p:nvCxnSpPr>
        <p:spPr bwMode="auto">
          <a:xfrm flipV="1">
            <a:off x="3864404" y="4165024"/>
            <a:ext cx="0" cy="409325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0" name="Straight Arrow Connector 19"/>
          <p:cNvCxnSpPr/>
          <p:nvPr/>
        </p:nvCxnSpPr>
        <p:spPr bwMode="auto">
          <a:xfrm flipV="1">
            <a:off x="5783372" y="4184481"/>
            <a:ext cx="0" cy="405261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4503904" y="4557368"/>
            <a:ext cx="3954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Inverse semantics of operators for problem reduction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291829" y="5474696"/>
            <a:ext cx="83366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Challenge 1: </a:t>
            </a:r>
            <a:r>
              <a:rPr lang="en-US" sz="2400" dirty="0"/>
              <a:t>Designing </a:t>
            </a:r>
            <a:r>
              <a:rPr lang="en-US" sz="2400" dirty="0" smtClean="0"/>
              <a:t>efficient </a:t>
            </a:r>
            <a:r>
              <a:rPr lang="en-US" sz="2400" dirty="0"/>
              <a:t>search </a:t>
            </a:r>
            <a:r>
              <a:rPr lang="en-US" sz="2400" dirty="0" smtClean="0"/>
              <a:t>algorithm.</a:t>
            </a:r>
          </a:p>
          <a:p>
            <a:r>
              <a:rPr lang="en-US" sz="2400" dirty="0"/>
              <a:t>Challenge </a:t>
            </a:r>
            <a:r>
              <a:rPr lang="en-US" sz="2400" dirty="0" smtClean="0"/>
              <a:t>2: </a:t>
            </a:r>
            <a:r>
              <a:rPr lang="en-US" sz="2400" dirty="0"/>
              <a:t>Ambiguous/under-specified </a:t>
            </a:r>
            <a:r>
              <a:rPr lang="en-US" sz="2400" dirty="0" smtClean="0"/>
              <a:t>intent may result in </a:t>
            </a:r>
            <a:r>
              <a:rPr lang="en-US" sz="2400" dirty="0"/>
              <a:t>unintended programs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703061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3250" y="958174"/>
            <a:ext cx="2830749" cy="226459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090" y="1026266"/>
            <a:ext cx="8677073" cy="5688435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endParaRPr lang="en-US" dirty="0" smtClean="0">
              <a:solidFill>
                <a:srgbClr val="0099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>
                <a:solidFill>
                  <a:srgbClr val="009900"/>
                </a:solidFill>
              </a:rPr>
              <a:t>Synthesize multiple programs &amp; rank them.</a:t>
            </a:r>
            <a:endParaRPr lang="en-US" u="sng" dirty="0"/>
          </a:p>
          <a:p>
            <a:pPr marL="0" indent="0">
              <a:buNone/>
            </a:pPr>
            <a:endParaRPr lang="en-US" u="sng" dirty="0" smtClean="0"/>
          </a:p>
          <a:p>
            <a:pPr marL="0" indent="0">
              <a:buNone/>
            </a:pPr>
            <a:endParaRPr lang="en-US" u="sng" dirty="0" smtClean="0"/>
          </a:p>
          <a:p>
            <a:pPr marL="0" indent="0">
              <a:buNone/>
            </a:pPr>
            <a:r>
              <a:rPr lang="en-US" u="sng" dirty="0" smtClean="0"/>
              <a:t>Basic ranking scheme</a:t>
            </a:r>
          </a:p>
          <a:p>
            <a:r>
              <a:rPr lang="en-US" dirty="0"/>
              <a:t>Define a partial order over program </a:t>
            </a:r>
            <a:r>
              <a:rPr lang="en-US" dirty="0" smtClean="0"/>
              <a:t>expressions.</a:t>
            </a:r>
          </a:p>
          <a:p>
            <a:pPr lvl="1"/>
            <a:r>
              <a:rPr lang="en-US" dirty="0" smtClean="0"/>
              <a:t>Prefer shorter programs.</a:t>
            </a:r>
          </a:p>
          <a:p>
            <a:pPr lvl="1"/>
            <a:r>
              <a:rPr lang="en-US" dirty="0" smtClean="0"/>
              <a:t>Prefer programs with fewer constants.</a:t>
            </a:r>
          </a:p>
          <a:p>
            <a:pPr marL="0" indent="0">
              <a:buNone/>
            </a:pPr>
            <a:endParaRPr lang="en-US" sz="1000" dirty="0" smtClean="0"/>
          </a:p>
          <a:p>
            <a:pPr marL="0" indent="0">
              <a:buNone/>
            </a:pPr>
            <a:endParaRPr lang="en-US" sz="1000" u="sng" dirty="0"/>
          </a:p>
          <a:p>
            <a:pPr marL="0" indent="0">
              <a:buNone/>
            </a:pPr>
            <a:r>
              <a:rPr lang="en-US" u="sng" dirty="0" smtClean="0"/>
              <a:t>Machine-learning based ranking</a:t>
            </a:r>
          </a:p>
          <a:p>
            <a:r>
              <a:rPr lang="en-US" dirty="0" smtClean="0"/>
              <a:t>Score using a weighted combination of program features.</a:t>
            </a:r>
          </a:p>
          <a:p>
            <a:pPr lvl="1"/>
            <a:r>
              <a:rPr lang="en-US" dirty="0" smtClean="0"/>
              <a:t>Weights are learned using training data.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Ranking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0" y="6145906"/>
            <a:ext cx="8677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smtClean="0">
                <a:solidFill>
                  <a:srgbClr val="C00000"/>
                </a:solidFill>
              </a:rPr>
              <a:t>“</a:t>
            </a:r>
            <a:r>
              <a:rPr lang="en-US" i="1" dirty="0" smtClean="0">
                <a:solidFill>
                  <a:srgbClr val="C00000"/>
                </a:solidFill>
              </a:rPr>
              <a:t>Predicting a correct program in Programming by Example</a:t>
            </a:r>
            <a:r>
              <a:rPr lang="en-US" dirty="0" smtClean="0">
                <a:solidFill>
                  <a:srgbClr val="C00000"/>
                </a:solidFill>
              </a:rPr>
              <a:t>”; CAV 2015</a:t>
            </a:r>
            <a:endParaRPr lang="en-US" dirty="0">
              <a:solidFill>
                <a:srgbClr val="C00000"/>
              </a:solidFill>
            </a:endParaRP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  Rishabh Singh, Sumit Gulwani</a:t>
            </a:r>
          </a:p>
        </p:txBody>
      </p:sp>
    </p:spTree>
    <p:extLst>
      <p:ext uri="{BB962C8B-B14F-4D97-AF65-F5344CB8AC3E}">
        <p14:creationId xmlns:p14="http://schemas.microsoft.com/office/powerpoint/2010/main" val="9121810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407285" y="304800"/>
            <a:ext cx="9950118" cy="609600"/>
          </a:xfrm>
        </p:spPr>
        <p:txBody>
          <a:bodyPr/>
          <a:lstStyle/>
          <a:p>
            <a:r>
              <a:rPr lang="en-US" sz="2500" dirty="0" smtClean="0"/>
              <a:t>Comparison of Ranking Strategies over </a:t>
            </a:r>
            <a:r>
              <a:rPr lang="en-US" sz="2500" dirty="0" err="1" smtClean="0"/>
              <a:t>FlashFill</a:t>
            </a:r>
            <a:r>
              <a:rPr lang="en-US" sz="2500" dirty="0" smtClean="0"/>
              <a:t> Benchmarks</a:t>
            </a:r>
            <a:endParaRPr lang="en-US" sz="25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2023487"/>
              </p:ext>
            </p:extLst>
          </p:nvPr>
        </p:nvGraphicFramePr>
        <p:xfrm>
          <a:off x="1511507" y="4622072"/>
          <a:ext cx="6795541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3915"/>
                <a:gridCol w="5141626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Strategy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Average # of examples required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Basic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4.17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Learning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1.48</a:t>
                      </a:r>
                      <a:endParaRPr lang="en-US" sz="2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0" y="6145906"/>
            <a:ext cx="8677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smtClean="0">
                <a:solidFill>
                  <a:srgbClr val="C00000"/>
                </a:solidFill>
              </a:rPr>
              <a:t>“</a:t>
            </a:r>
            <a:r>
              <a:rPr lang="en-US" i="1" dirty="0" smtClean="0">
                <a:solidFill>
                  <a:srgbClr val="C00000"/>
                </a:solidFill>
              </a:rPr>
              <a:t>Predicting a correct program in Programming by Example</a:t>
            </a:r>
            <a:r>
              <a:rPr lang="en-US" dirty="0" smtClean="0">
                <a:solidFill>
                  <a:srgbClr val="C00000"/>
                </a:solidFill>
              </a:rPr>
              <a:t>”; CAV 2015</a:t>
            </a:r>
            <a:endParaRPr lang="en-US" dirty="0">
              <a:solidFill>
                <a:srgbClr val="C00000"/>
              </a:solidFill>
            </a:endParaRP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  Rishabh Singh, Sumit Gulwani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97" y="990648"/>
            <a:ext cx="8138160" cy="34213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64215" y="1254052"/>
            <a:ext cx="992219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Basic</a:t>
            </a:r>
            <a:endParaRPr lang="en-US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5165386" y="1263780"/>
            <a:ext cx="1235413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Learning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161958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4000" dirty="0" err="1" smtClean="0">
                <a:solidFill>
                  <a:schemeClr val="accent2"/>
                </a:solidFill>
              </a:rPr>
              <a:t>FlashFill</a:t>
            </a:r>
            <a:r>
              <a:rPr lang="en-US" sz="4000" dirty="0" smtClean="0">
                <a:solidFill>
                  <a:schemeClr val="accent2"/>
                </a:solidFill>
              </a:rPr>
              <a:t> Ranking Demo</a:t>
            </a:r>
            <a:endParaRPr lang="en-US" sz="4000" dirty="0">
              <a:solidFill>
                <a:schemeClr val="accent2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1288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122" y="228601"/>
            <a:ext cx="8753374" cy="666387"/>
          </a:xfrm>
        </p:spPr>
        <p:txBody>
          <a:bodyPr/>
          <a:lstStyle/>
          <a:p>
            <a:r>
              <a:rPr lang="en-US" dirty="0" smtClean="0"/>
              <a:t>Excel help forums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941" y="1342656"/>
            <a:ext cx="5117418" cy="14094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59" y="3336877"/>
            <a:ext cx="8039100" cy="9829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22" y="1034949"/>
            <a:ext cx="2143125" cy="21431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59" y="4930009"/>
            <a:ext cx="5372100" cy="1661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49935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PBE Architecture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26452" y="2244252"/>
            <a:ext cx="23949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Inductive Spec</a:t>
            </a:r>
            <a:endParaRPr lang="en-US" sz="2400" dirty="0">
              <a:solidFill>
                <a:srgbClr val="0099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250610" y="2249712"/>
            <a:ext cx="1651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Program</a:t>
            </a:r>
            <a:endParaRPr lang="en-US" sz="2400" dirty="0">
              <a:solidFill>
                <a:srgbClr val="009900"/>
              </a:solidFill>
            </a:endParaRPr>
          </a:p>
        </p:txBody>
      </p:sp>
      <p:cxnSp>
        <p:nvCxnSpPr>
          <p:cNvPr id="31" name="Straight Arrow Connector 30"/>
          <p:cNvCxnSpPr>
            <a:stCxn id="6" idx="3"/>
            <a:endCxn id="8" idx="1"/>
          </p:cNvCxnSpPr>
          <p:nvPr/>
        </p:nvCxnSpPr>
        <p:spPr bwMode="auto">
          <a:xfrm>
            <a:off x="2521438" y="2475085"/>
            <a:ext cx="752724" cy="5461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4" name="Straight Arrow Connector 33"/>
          <p:cNvCxnSpPr>
            <a:stCxn id="8" idx="3"/>
            <a:endCxn id="7" idx="1"/>
          </p:cNvCxnSpPr>
          <p:nvPr/>
        </p:nvCxnSpPr>
        <p:spPr bwMode="auto">
          <a:xfrm flipV="1">
            <a:off x="6274339" y="2480545"/>
            <a:ext cx="976271" cy="1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545" y="827639"/>
            <a:ext cx="2438740" cy="243874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412419" y="3317451"/>
            <a:ext cx="2636116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accent2"/>
                </a:solidFill>
              </a:rPr>
              <a:t>Search  Algorithm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00545" y="4234584"/>
            <a:ext cx="8055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C00CC"/>
                </a:solidFill>
              </a:rPr>
              <a:t>DSL</a:t>
            </a:r>
            <a:endParaRPr lang="en-US" dirty="0">
              <a:solidFill>
                <a:srgbClr val="CC00CC"/>
              </a:solidFill>
            </a:endParaRPr>
          </a:p>
        </p:txBody>
      </p:sp>
      <p:cxnSp>
        <p:nvCxnSpPr>
          <p:cNvPr id="19" name="Straight Arrow Connector 18"/>
          <p:cNvCxnSpPr/>
          <p:nvPr/>
        </p:nvCxnSpPr>
        <p:spPr bwMode="auto">
          <a:xfrm flipV="1">
            <a:off x="3864404" y="3746720"/>
            <a:ext cx="0" cy="409325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0" name="Straight Arrow Connector 19"/>
          <p:cNvCxnSpPr/>
          <p:nvPr/>
        </p:nvCxnSpPr>
        <p:spPr bwMode="auto">
          <a:xfrm flipV="1">
            <a:off x="5783372" y="3766177"/>
            <a:ext cx="0" cy="405261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4503904" y="4080704"/>
            <a:ext cx="3954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Inverse semantics of operators for problem reduction</a:t>
            </a:r>
            <a:endParaRPr lang="en-US" dirty="0">
              <a:solidFill>
                <a:schemeClr val="accent2"/>
              </a:solidFill>
            </a:endParaRPr>
          </a:p>
        </p:txBody>
      </p:sp>
      <p:cxnSp>
        <p:nvCxnSpPr>
          <p:cNvPr id="32" name="Straight Arrow Connector 31"/>
          <p:cNvCxnSpPr/>
          <p:nvPr/>
        </p:nvCxnSpPr>
        <p:spPr bwMode="auto">
          <a:xfrm>
            <a:off x="2443625" y="3552350"/>
            <a:ext cx="956998" cy="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1394210" y="3165102"/>
            <a:ext cx="13120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C00CC"/>
                </a:solidFill>
              </a:rPr>
              <a:t>Ranking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C00CC"/>
                </a:solidFill>
              </a:rPr>
              <a:t>Function</a:t>
            </a:r>
            <a:endParaRPr lang="en-US" dirty="0">
              <a:solidFill>
                <a:srgbClr val="CC00CC"/>
              </a:solidFill>
            </a:endParaRPr>
          </a:p>
        </p:txBody>
      </p:sp>
      <p:sp>
        <p:nvSpPr>
          <p:cNvPr id="48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28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 bwMode="auto">
          <a:xfrm>
            <a:off x="3274162" y="972758"/>
            <a:ext cx="3000177" cy="3015575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91829" y="5221766"/>
            <a:ext cx="83366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/>
              <a:t>Challenge 1: </a:t>
            </a:r>
            <a:r>
              <a:rPr lang="en-US" sz="2400" dirty="0"/>
              <a:t>Designing </a:t>
            </a:r>
            <a:r>
              <a:rPr lang="en-US" sz="2400" dirty="0" smtClean="0"/>
              <a:t>efficient </a:t>
            </a:r>
            <a:r>
              <a:rPr lang="en-US" sz="2400" dirty="0"/>
              <a:t>search </a:t>
            </a:r>
            <a:r>
              <a:rPr lang="en-US" sz="2400" dirty="0" smtClean="0"/>
              <a:t>algorithm.</a:t>
            </a:r>
          </a:p>
          <a:p>
            <a:pPr>
              <a:spcBef>
                <a:spcPts val="0"/>
              </a:spcBef>
            </a:pPr>
            <a:endParaRPr lang="en-US" sz="2400" dirty="0" smtClean="0"/>
          </a:p>
          <a:p>
            <a:pPr>
              <a:spcBef>
                <a:spcPts val="0"/>
              </a:spcBef>
            </a:pPr>
            <a:r>
              <a:rPr lang="en-US" sz="2400" dirty="0" smtClean="0"/>
              <a:t>Challenge 2: </a:t>
            </a:r>
            <a:r>
              <a:rPr lang="en-US" sz="2400" dirty="0"/>
              <a:t>Ambiguous/under-specified </a:t>
            </a:r>
            <a:r>
              <a:rPr lang="en-US" sz="2400" dirty="0" smtClean="0"/>
              <a:t>intent may result in </a:t>
            </a:r>
            <a:r>
              <a:rPr lang="en-US" sz="2400" dirty="0"/>
              <a:t>unintended programs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21" name="TextBox 20"/>
          <p:cNvSpPr txBox="1"/>
          <p:nvPr/>
        </p:nvSpPr>
        <p:spPr>
          <a:xfrm>
            <a:off x="7250610" y="1903463"/>
            <a:ext cx="1651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Top-k</a:t>
            </a:r>
            <a:endParaRPr lang="en-US" sz="2400" dirty="0">
              <a:solidFill>
                <a:srgbClr val="0099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419288" y="2251336"/>
            <a:ext cx="3466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9900"/>
                </a:solidFill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34758544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21" grpId="0"/>
      <p:bldP spid="2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9719" y="4832653"/>
            <a:ext cx="8891975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2200" dirty="0" smtClean="0">
                <a:solidFill>
                  <a:srgbClr val="FF9900"/>
                </a:solidFill>
              </a:rPr>
              <a:t>The Inductive Synthesis Problem Definition:</a:t>
            </a:r>
          </a:p>
          <a:p>
            <a:pPr>
              <a:spcBef>
                <a:spcPts val="0"/>
              </a:spcBef>
            </a:pPr>
            <a:r>
              <a:rPr lang="en-US" sz="2200" dirty="0" smtClean="0"/>
              <a:t>Inductive Spec x DSL x Ranking function -&gt; Top k-Programs</a:t>
            </a:r>
          </a:p>
          <a:p>
            <a:pPr>
              <a:spcBef>
                <a:spcPts val="0"/>
              </a:spcBef>
            </a:pPr>
            <a:endParaRPr lang="en-US" sz="1000" dirty="0"/>
          </a:p>
          <a:p>
            <a:pPr>
              <a:spcBef>
                <a:spcPts val="0"/>
              </a:spcBef>
            </a:pPr>
            <a:r>
              <a:rPr lang="en-US" sz="2200" dirty="0" smtClean="0">
                <a:solidFill>
                  <a:srgbClr val="FF9900"/>
                </a:solidFill>
              </a:rPr>
              <a:t>Solution Strategy: </a:t>
            </a:r>
            <a:r>
              <a:rPr lang="en-US" sz="2200" dirty="0" smtClean="0"/>
              <a:t>Divide-and-conquer based on inverse semantics</a:t>
            </a:r>
            <a:endParaRPr lang="en-US" sz="22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PBE Architecture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26452" y="2244252"/>
            <a:ext cx="23949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Inductive Spec</a:t>
            </a:r>
            <a:endParaRPr lang="en-US" sz="2400" dirty="0">
              <a:solidFill>
                <a:srgbClr val="0099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250610" y="2249712"/>
            <a:ext cx="1651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Programs</a:t>
            </a:r>
            <a:endParaRPr lang="en-US" sz="2400" dirty="0">
              <a:solidFill>
                <a:srgbClr val="009900"/>
              </a:solidFill>
            </a:endParaRPr>
          </a:p>
        </p:txBody>
      </p:sp>
      <p:cxnSp>
        <p:nvCxnSpPr>
          <p:cNvPr id="31" name="Straight Arrow Connector 30"/>
          <p:cNvCxnSpPr>
            <a:stCxn id="6" idx="3"/>
            <a:endCxn id="8" idx="1"/>
          </p:cNvCxnSpPr>
          <p:nvPr/>
        </p:nvCxnSpPr>
        <p:spPr bwMode="auto">
          <a:xfrm>
            <a:off x="2521438" y="2475085"/>
            <a:ext cx="752724" cy="5461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4" name="Straight Arrow Connector 33"/>
          <p:cNvCxnSpPr>
            <a:stCxn id="8" idx="3"/>
            <a:endCxn id="7" idx="1"/>
          </p:cNvCxnSpPr>
          <p:nvPr/>
        </p:nvCxnSpPr>
        <p:spPr bwMode="auto">
          <a:xfrm flipV="1">
            <a:off x="6274339" y="2480545"/>
            <a:ext cx="976271" cy="1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545" y="827639"/>
            <a:ext cx="2438740" cy="243874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412419" y="3317451"/>
            <a:ext cx="2636116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accent2"/>
                </a:solidFill>
              </a:rPr>
              <a:t>Search  Algorithm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00545" y="4234584"/>
            <a:ext cx="8055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C00CC"/>
                </a:solidFill>
              </a:rPr>
              <a:t>DSL</a:t>
            </a:r>
            <a:endParaRPr lang="en-US" dirty="0">
              <a:solidFill>
                <a:srgbClr val="CC00CC"/>
              </a:solidFill>
            </a:endParaRPr>
          </a:p>
        </p:txBody>
      </p:sp>
      <p:cxnSp>
        <p:nvCxnSpPr>
          <p:cNvPr id="19" name="Straight Arrow Connector 18"/>
          <p:cNvCxnSpPr/>
          <p:nvPr/>
        </p:nvCxnSpPr>
        <p:spPr bwMode="auto">
          <a:xfrm flipV="1">
            <a:off x="3864404" y="3746720"/>
            <a:ext cx="0" cy="409325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0" name="Straight Arrow Connector 19"/>
          <p:cNvCxnSpPr/>
          <p:nvPr/>
        </p:nvCxnSpPr>
        <p:spPr bwMode="auto">
          <a:xfrm flipV="1">
            <a:off x="5783372" y="3766177"/>
            <a:ext cx="0" cy="405261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4503904" y="4080704"/>
            <a:ext cx="3954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Inverse semantics of operators for problem reduction</a:t>
            </a:r>
            <a:endParaRPr lang="en-US" dirty="0">
              <a:solidFill>
                <a:schemeClr val="accent2"/>
              </a:solidFill>
            </a:endParaRPr>
          </a:p>
        </p:txBody>
      </p:sp>
      <p:cxnSp>
        <p:nvCxnSpPr>
          <p:cNvPr id="32" name="Straight Arrow Connector 31"/>
          <p:cNvCxnSpPr/>
          <p:nvPr/>
        </p:nvCxnSpPr>
        <p:spPr bwMode="auto">
          <a:xfrm>
            <a:off x="2443625" y="3552350"/>
            <a:ext cx="956998" cy="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1394210" y="3165102"/>
            <a:ext cx="13120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C00CC"/>
                </a:solidFill>
              </a:rPr>
              <a:t>Ranking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C00CC"/>
                </a:solidFill>
              </a:rPr>
              <a:t>Function</a:t>
            </a:r>
            <a:endParaRPr lang="en-US" dirty="0">
              <a:solidFill>
                <a:srgbClr val="CC00CC"/>
              </a:solidFill>
            </a:endParaRPr>
          </a:p>
        </p:txBody>
      </p:sp>
      <p:sp>
        <p:nvSpPr>
          <p:cNvPr id="48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28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103339" y="6116718"/>
            <a:ext cx="90406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“</a:t>
            </a:r>
            <a:r>
              <a:rPr lang="en-US" i="1" dirty="0" err="1" smtClean="0">
                <a:solidFill>
                  <a:srgbClr val="C00000"/>
                </a:solidFill>
              </a:rPr>
              <a:t>FlashMeta</a:t>
            </a:r>
            <a:r>
              <a:rPr lang="en-US" i="1" dirty="0" smtClean="0">
                <a:solidFill>
                  <a:srgbClr val="C00000"/>
                </a:solidFill>
              </a:rPr>
              <a:t>: A Framework for Inductive Program Synthesis” 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[Submitted to OOPSLA 2015]; Alex Polozov, Sumit Gulwani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3274162" y="972758"/>
            <a:ext cx="3000177" cy="3015575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250610" y="1903463"/>
            <a:ext cx="1651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Top-k</a:t>
            </a:r>
            <a:endParaRPr lang="en-US" sz="2400" dirty="0">
              <a:solidFill>
                <a:srgbClr val="00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5867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894948" y="1933570"/>
          <a:ext cx="2217906" cy="221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7906"/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 smtClean="0"/>
                        <a:t>Project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Flash</a:t>
                      </a:r>
                      <a:r>
                        <a:rPr lang="en-US" baseline="0" dirty="0" err="1" smtClean="0"/>
                        <a:t>Fill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FlashExtractText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FlashRelate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FlashNormalize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FlashExtractWeb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437748" y="304800"/>
            <a:ext cx="10009761" cy="609600"/>
          </a:xfrm>
        </p:spPr>
        <p:txBody>
          <a:bodyPr/>
          <a:lstStyle/>
          <a:p>
            <a:r>
              <a:rPr lang="en-US" sz="2600" dirty="0" smtClean="0"/>
              <a:t>Comparison of </a:t>
            </a:r>
            <a:r>
              <a:rPr lang="en-US" sz="2600" dirty="0" err="1" smtClean="0"/>
              <a:t>FlashMeta</a:t>
            </a:r>
            <a:r>
              <a:rPr lang="en-US" sz="2600" dirty="0" smtClean="0"/>
              <a:t> with hand-tuned implementations</a:t>
            </a:r>
            <a:endParaRPr lang="en-US" sz="26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3163342" y="1933570"/>
          <a:ext cx="2438402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8574"/>
                <a:gridCol w="134982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Original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FlashMeta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2.5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5656401" y="1941065"/>
          <a:ext cx="2438402" cy="221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8574"/>
                <a:gridCol w="1349828"/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 smtClean="0"/>
                        <a:t>Original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FlashMeta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1.5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390091" y="1300263"/>
            <a:ext cx="17947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Lines of Code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smtClean="0">
                <a:solidFill>
                  <a:schemeClr val="accent2"/>
                </a:solidFill>
              </a:rPr>
              <a:t>(K)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75043" y="1300261"/>
            <a:ext cx="24497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Development time (months)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280" y="4416355"/>
            <a:ext cx="9358352" cy="1636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500"/>
              </a:spcBef>
            </a:pPr>
            <a:r>
              <a:rPr lang="en-US" sz="2400" dirty="0" smtClean="0">
                <a:solidFill>
                  <a:schemeClr val="accent2"/>
                </a:solidFill>
              </a:rPr>
              <a:t>Running time </a:t>
            </a:r>
            <a:r>
              <a:rPr lang="en-US" sz="2400" dirty="0" smtClean="0"/>
              <a:t>of </a:t>
            </a:r>
            <a:r>
              <a:rPr lang="en-US" sz="2400" dirty="0" err="1" smtClean="0"/>
              <a:t>FlashMeta</a:t>
            </a:r>
            <a:r>
              <a:rPr lang="en-US" sz="2400" dirty="0" smtClean="0"/>
              <a:t> implementations vary between 0.5-3x of the corresponding original implementation.</a:t>
            </a:r>
          </a:p>
          <a:p>
            <a:pPr marL="342900" indent="-34290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200" dirty="0" smtClean="0"/>
              <a:t>Faster because of some free optimizations</a:t>
            </a:r>
          </a:p>
          <a:p>
            <a:pPr marL="342900" indent="-34290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200" dirty="0" smtClean="0"/>
              <a:t>Slower because of larger feature sets &amp; a generalized framework</a:t>
            </a:r>
            <a:endParaRPr lang="en-US" sz="2200" dirty="0"/>
          </a:p>
        </p:txBody>
      </p:sp>
      <p:sp>
        <p:nvSpPr>
          <p:cNvPr id="11" name="TextBox 10"/>
          <p:cNvSpPr txBox="1"/>
          <p:nvPr/>
        </p:nvSpPr>
        <p:spPr>
          <a:xfrm>
            <a:off x="103339" y="6116718"/>
            <a:ext cx="90406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“</a:t>
            </a:r>
            <a:r>
              <a:rPr lang="en-US" i="1" dirty="0" err="1" smtClean="0">
                <a:solidFill>
                  <a:srgbClr val="C00000"/>
                </a:solidFill>
              </a:rPr>
              <a:t>FlashMeta</a:t>
            </a:r>
            <a:r>
              <a:rPr lang="en-US" i="1" dirty="0" smtClean="0">
                <a:solidFill>
                  <a:srgbClr val="C00000"/>
                </a:solidFill>
              </a:rPr>
              <a:t>: A Framework for Inductive Program Synthesis” 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[Submitted to OOPSLA 2015]; Alex Polozov, Sumit Gulwani</a:t>
            </a:r>
          </a:p>
        </p:txBody>
      </p:sp>
    </p:spTree>
    <p:extLst>
      <p:ext uri="{BB962C8B-B14F-4D97-AF65-F5344CB8AC3E}">
        <p14:creationId xmlns:p14="http://schemas.microsoft.com/office/powerpoint/2010/main" val="13775423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PBE Architecture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26452" y="2244252"/>
            <a:ext cx="23949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Inductive Spec</a:t>
            </a:r>
            <a:endParaRPr lang="en-US" sz="2400" dirty="0">
              <a:solidFill>
                <a:srgbClr val="0099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250610" y="2064889"/>
            <a:ext cx="16510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Top-k Programs</a:t>
            </a:r>
            <a:endParaRPr lang="en-US" sz="2400" dirty="0">
              <a:solidFill>
                <a:srgbClr val="009900"/>
              </a:solidFill>
            </a:endParaRPr>
          </a:p>
        </p:txBody>
      </p:sp>
      <p:cxnSp>
        <p:nvCxnSpPr>
          <p:cNvPr id="31" name="Straight Arrow Connector 30"/>
          <p:cNvCxnSpPr>
            <a:stCxn id="6" idx="3"/>
            <a:endCxn id="8" idx="1"/>
          </p:cNvCxnSpPr>
          <p:nvPr/>
        </p:nvCxnSpPr>
        <p:spPr bwMode="auto">
          <a:xfrm>
            <a:off x="2521438" y="2475085"/>
            <a:ext cx="752724" cy="5461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4" name="Straight Arrow Connector 33"/>
          <p:cNvCxnSpPr>
            <a:stCxn id="8" idx="3"/>
            <a:endCxn id="7" idx="1"/>
          </p:cNvCxnSpPr>
          <p:nvPr/>
        </p:nvCxnSpPr>
        <p:spPr bwMode="auto">
          <a:xfrm flipV="1">
            <a:off x="6274339" y="2480388"/>
            <a:ext cx="976271" cy="158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545" y="827639"/>
            <a:ext cx="2438740" cy="243874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412419" y="3317451"/>
            <a:ext cx="2636116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accent2"/>
                </a:solidFill>
              </a:rPr>
              <a:t>Search  Algorithm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00545" y="4234584"/>
            <a:ext cx="8055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C00CC"/>
                </a:solidFill>
              </a:rPr>
              <a:t>DSL</a:t>
            </a:r>
            <a:endParaRPr lang="en-US" dirty="0">
              <a:solidFill>
                <a:srgbClr val="CC00CC"/>
              </a:solidFill>
            </a:endParaRPr>
          </a:p>
        </p:txBody>
      </p:sp>
      <p:cxnSp>
        <p:nvCxnSpPr>
          <p:cNvPr id="19" name="Straight Arrow Connector 18"/>
          <p:cNvCxnSpPr/>
          <p:nvPr/>
        </p:nvCxnSpPr>
        <p:spPr bwMode="auto">
          <a:xfrm flipV="1">
            <a:off x="3864404" y="3746720"/>
            <a:ext cx="0" cy="409325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0" name="Straight Arrow Connector 19"/>
          <p:cNvCxnSpPr/>
          <p:nvPr/>
        </p:nvCxnSpPr>
        <p:spPr bwMode="auto">
          <a:xfrm flipV="1">
            <a:off x="5783372" y="3766177"/>
            <a:ext cx="0" cy="405261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4503904" y="4080704"/>
            <a:ext cx="3954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Inverse semantics of operators for problem reduction</a:t>
            </a:r>
            <a:endParaRPr lang="en-US" dirty="0">
              <a:solidFill>
                <a:schemeClr val="accent2"/>
              </a:solidFill>
            </a:endParaRPr>
          </a:p>
        </p:txBody>
      </p:sp>
      <p:cxnSp>
        <p:nvCxnSpPr>
          <p:cNvPr id="32" name="Straight Arrow Connector 31"/>
          <p:cNvCxnSpPr/>
          <p:nvPr/>
        </p:nvCxnSpPr>
        <p:spPr bwMode="auto">
          <a:xfrm>
            <a:off x="2443625" y="3552350"/>
            <a:ext cx="956998" cy="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1394210" y="3165102"/>
            <a:ext cx="13120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C00CC"/>
                </a:solidFill>
              </a:rPr>
              <a:t>Ranking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C00CC"/>
                </a:solidFill>
              </a:rPr>
              <a:t>Function</a:t>
            </a:r>
            <a:endParaRPr lang="en-US" dirty="0">
              <a:solidFill>
                <a:srgbClr val="CC00CC"/>
              </a:solidFill>
            </a:endParaRPr>
          </a:p>
        </p:txBody>
      </p:sp>
      <p:sp>
        <p:nvSpPr>
          <p:cNvPr id="48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28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 bwMode="auto">
          <a:xfrm>
            <a:off x="3274162" y="972758"/>
            <a:ext cx="3000177" cy="3015575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91829" y="5221766"/>
            <a:ext cx="83366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/>
              <a:t>Challenge 1: </a:t>
            </a:r>
            <a:r>
              <a:rPr lang="en-US" sz="2400" dirty="0"/>
              <a:t>Designing </a:t>
            </a:r>
            <a:r>
              <a:rPr lang="en-US" sz="2400" dirty="0" smtClean="0"/>
              <a:t>efficient </a:t>
            </a:r>
            <a:r>
              <a:rPr lang="en-US" sz="2400" dirty="0"/>
              <a:t>search </a:t>
            </a:r>
            <a:r>
              <a:rPr lang="en-US" sz="2400" dirty="0" smtClean="0"/>
              <a:t>algorithm.</a:t>
            </a:r>
          </a:p>
          <a:p>
            <a:pPr>
              <a:spcBef>
                <a:spcPts val="0"/>
              </a:spcBef>
            </a:pPr>
            <a:endParaRPr lang="en-US" sz="2400" dirty="0" smtClean="0"/>
          </a:p>
          <a:p>
            <a:pPr>
              <a:spcBef>
                <a:spcPts val="0"/>
              </a:spcBef>
            </a:pPr>
            <a:r>
              <a:rPr lang="en-US" sz="2400" dirty="0" smtClean="0"/>
              <a:t>Challenge 2: </a:t>
            </a:r>
            <a:r>
              <a:rPr lang="en-US" sz="2400" dirty="0"/>
              <a:t>Ambiguous/under-specified </a:t>
            </a:r>
            <a:r>
              <a:rPr lang="en-US" sz="2400" dirty="0" smtClean="0"/>
              <a:t>intent may result in </a:t>
            </a:r>
            <a:r>
              <a:rPr lang="en-US" sz="2400" dirty="0"/>
              <a:t>unintended programs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409539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19463" y="1030615"/>
            <a:ext cx="6624537" cy="172183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“It's </a:t>
            </a:r>
            <a:r>
              <a:rPr lang="en-US" dirty="0"/>
              <a:t>a great concept, but it can also lead to lots of bad data. </a:t>
            </a:r>
            <a:r>
              <a:rPr lang="en-US" dirty="0" smtClean="0"/>
              <a:t>I </a:t>
            </a:r>
            <a:r>
              <a:rPr lang="en-US" dirty="0"/>
              <a:t>think many users will look at a few "flash filled" cells, </a:t>
            </a:r>
            <a:r>
              <a:rPr lang="en-US" dirty="0" smtClean="0"/>
              <a:t>and just </a:t>
            </a:r>
            <a:r>
              <a:rPr lang="en-US" dirty="0"/>
              <a:t>assume that it </a:t>
            </a:r>
            <a:r>
              <a:rPr lang="en-US" dirty="0" smtClean="0"/>
              <a:t>worked. … Be </a:t>
            </a:r>
            <a:r>
              <a:rPr lang="en-US" dirty="0"/>
              <a:t>very </a:t>
            </a:r>
            <a:r>
              <a:rPr lang="en-US" dirty="0" smtClean="0"/>
              <a:t>careful.”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Need for a better User </a:t>
            </a:r>
            <a:r>
              <a:rPr lang="en-US" dirty="0"/>
              <a:t>I</a:t>
            </a:r>
            <a:r>
              <a:rPr lang="en-US" dirty="0" smtClean="0"/>
              <a:t>nteraction Model!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7288" y="2874398"/>
            <a:ext cx="2032000" cy="2032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48" y="1021690"/>
            <a:ext cx="1867710" cy="2354258"/>
          </a:xfrm>
          <a:prstGeom prst="rect">
            <a:avLst/>
          </a:prstGeom>
        </p:spPr>
      </p:pic>
      <p:sp>
        <p:nvSpPr>
          <p:cNvPr id="7" name="Content Placeholder 1"/>
          <p:cNvSpPr txBox="1">
            <a:spLocks/>
          </p:cNvSpPr>
          <p:nvPr/>
        </p:nvSpPr>
        <p:spPr bwMode="auto">
          <a:xfrm>
            <a:off x="342630" y="5354993"/>
            <a:ext cx="7108757" cy="1285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kern="0" dirty="0" smtClean="0"/>
              <a:t>“most of the extracted data will be fine. But there might be exceptions that you don't notice unless you examine the results very carefully.”</a:t>
            </a:r>
            <a:endParaRPr lang="en-US" kern="0" dirty="0"/>
          </a:p>
        </p:txBody>
      </p:sp>
      <p:sp>
        <p:nvSpPr>
          <p:cNvPr id="8" name="Rectangular Callout 7"/>
          <p:cNvSpPr/>
          <p:nvPr/>
        </p:nvSpPr>
        <p:spPr bwMode="auto">
          <a:xfrm>
            <a:off x="2441642" y="1061666"/>
            <a:ext cx="6587009" cy="1449421"/>
          </a:xfrm>
          <a:prstGeom prst="wedgeRectCallout">
            <a:avLst>
              <a:gd name="adj1" fmla="val 1530"/>
              <a:gd name="adj2" fmla="val 107466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9" name="Rectangular Callout 8"/>
          <p:cNvSpPr/>
          <p:nvPr/>
        </p:nvSpPr>
        <p:spPr bwMode="auto">
          <a:xfrm>
            <a:off x="342630" y="5207727"/>
            <a:ext cx="7013644" cy="1449421"/>
          </a:xfrm>
          <a:prstGeom prst="wedgeRectCallout">
            <a:avLst>
              <a:gd name="adj1" fmla="val -833"/>
              <a:gd name="adj2" fmla="val -103943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68621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911" y="970327"/>
            <a:ext cx="2247089" cy="2805236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669" y="1106515"/>
            <a:ext cx="8564368" cy="5207732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Make it easy to inspect output correctness</a:t>
            </a:r>
          </a:p>
          <a:p>
            <a:pPr lvl="1"/>
            <a:r>
              <a:rPr lang="en-US" dirty="0" smtClean="0"/>
              <a:t>User can accordingly provide more examples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Show programs</a:t>
            </a:r>
          </a:p>
          <a:p>
            <a:pPr lvl="1"/>
            <a:r>
              <a:rPr lang="en-US" dirty="0"/>
              <a:t>in any desired </a:t>
            </a:r>
            <a:r>
              <a:rPr lang="en-US" dirty="0" smtClean="0"/>
              <a:t>programming language; in English</a:t>
            </a:r>
          </a:p>
          <a:p>
            <a:pPr lvl="1"/>
            <a:r>
              <a:rPr lang="en-US" dirty="0" smtClean="0"/>
              <a:t>Enable effective navigation between programs</a:t>
            </a:r>
          </a:p>
          <a:p>
            <a:endParaRPr lang="en-US" dirty="0" smtClean="0"/>
          </a:p>
          <a:p>
            <a:r>
              <a:rPr lang="en-US" dirty="0" smtClean="0"/>
              <a:t>Computer initiated interactivity (Active learning)</a:t>
            </a:r>
          </a:p>
          <a:p>
            <a:pPr lvl="1"/>
            <a:r>
              <a:rPr lang="en-US" dirty="0" smtClean="0"/>
              <a:t>Highlight less confident entries in the output.</a:t>
            </a:r>
          </a:p>
          <a:p>
            <a:pPr lvl="1"/>
            <a:r>
              <a:rPr lang="en-US" dirty="0" smtClean="0"/>
              <a:t>Ask directed questions based on </a:t>
            </a:r>
            <a:r>
              <a:rPr lang="en-US" i="1" dirty="0" smtClean="0"/>
              <a:t>distinguishing inputs</a:t>
            </a:r>
            <a:r>
              <a:rPr lang="en-US" dirty="0" smtClean="0"/>
              <a:t>.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1887" y="304800"/>
            <a:ext cx="8886765" cy="609600"/>
          </a:xfrm>
        </p:spPr>
        <p:txBody>
          <a:bodyPr/>
          <a:lstStyle/>
          <a:p>
            <a:r>
              <a:rPr lang="en-US" dirty="0" smtClean="0"/>
              <a:t>User Interaction Models for Ambiguity Resolution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-56699" y="6143374"/>
            <a:ext cx="948446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onsolas" panose="020B0609020204030204" pitchFamily="49" charset="0"/>
              </a:rPr>
              <a:t>“</a:t>
            </a:r>
            <a:r>
              <a:rPr lang="en-US" i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onsolas" panose="020B0609020204030204" pitchFamily="49" charset="0"/>
              </a:rPr>
              <a:t>User </a:t>
            </a:r>
            <a:r>
              <a:rPr lang="en-US" i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onsolas" panose="020B0609020204030204" pitchFamily="49" charset="0"/>
              </a:rPr>
              <a:t>Interaction Models for Disambiguation in Programming by </a:t>
            </a:r>
            <a:r>
              <a:rPr lang="en-US" i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onsolas" panose="020B0609020204030204" pitchFamily="49" charset="0"/>
              </a:rPr>
              <a:t>Example</a:t>
            </a:r>
            <a:r>
              <a:rPr lang="en-US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onsolas" panose="020B0609020204030204" pitchFamily="49" charset="0"/>
              </a:rPr>
              <a:t>”,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onsolas" panose="020B0609020204030204" pitchFamily="49" charset="0"/>
              </a:rPr>
              <a:t>[Submitted to UIST 2015] Mayer, Soares, Grechkin, Le, Marron, Polozov, Singh, Zorn, Gulwani</a:t>
            </a:r>
            <a:endParaRPr lang="en-US" sz="18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onsolas" panose="020B0609020204030204" pitchFamily="49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370018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4000" dirty="0" err="1" smtClean="0">
                <a:solidFill>
                  <a:schemeClr val="accent2"/>
                </a:solidFill>
              </a:rPr>
              <a:t>FlashExtract</a:t>
            </a:r>
            <a:r>
              <a:rPr lang="en-US" sz="4000" dirty="0" smtClean="0">
                <a:solidFill>
                  <a:schemeClr val="accent2"/>
                </a:solidFill>
              </a:rPr>
              <a:t> Demo</a:t>
            </a:r>
          </a:p>
          <a:p>
            <a:pPr marL="0" indent="0" algn="ctr">
              <a:buNone/>
            </a:pPr>
            <a:r>
              <a:rPr lang="en-US" sz="4000" dirty="0" smtClean="0">
                <a:solidFill>
                  <a:schemeClr val="accent2"/>
                </a:solidFill>
              </a:rPr>
              <a:t>(User Interaction Models)</a:t>
            </a:r>
            <a:endParaRPr lang="en-US" sz="4000" dirty="0">
              <a:solidFill>
                <a:schemeClr val="accent2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7028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70338" y="1031508"/>
            <a:ext cx="9360254" cy="5738445"/>
          </a:xfrm>
        </p:spPr>
        <p:txBody>
          <a:bodyPr/>
          <a:lstStyle/>
          <a:p>
            <a:pPr marL="0" indent="0">
              <a:buNone/>
            </a:pPr>
            <a:r>
              <a:rPr lang="en-US" u="sng" dirty="0" smtClean="0"/>
              <a:t>Extraction</a:t>
            </a:r>
          </a:p>
          <a:p>
            <a:r>
              <a:rPr lang="en-US" sz="2000" dirty="0" err="1" smtClean="0"/>
              <a:t>FlashExtract</a:t>
            </a:r>
            <a:r>
              <a:rPr lang="en-US" sz="2000" dirty="0" smtClean="0"/>
              <a:t>: </a:t>
            </a:r>
            <a:r>
              <a:rPr lang="en-US" sz="2000" dirty="0"/>
              <a:t>E</a:t>
            </a:r>
            <a:r>
              <a:rPr lang="en-US" sz="2000" dirty="0" smtClean="0"/>
              <a:t>xtract data from text files, web pages </a:t>
            </a:r>
            <a:r>
              <a:rPr lang="en-US" sz="1800" dirty="0">
                <a:solidFill>
                  <a:srgbClr val="C00000"/>
                </a:solidFill>
              </a:rPr>
              <a:t>[</a:t>
            </a:r>
            <a:r>
              <a:rPr lang="en-US" sz="1800" dirty="0" smtClean="0">
                <a:solidFill>
                  <a:srgbClr val="C00000"/>
                </a:solidFill>
              </a:rPr>
              <a:t>PLDI 2014; </a:t>
            </a:r>
            <a:r>
              <a:rPr lang="en-US" sz="1800" dirty="0" err="1" smtClean="0">
                <a:solidFill>
                  <a:srgbClr val="C00000"/>
                </a:solidFill>
              </a:rPr>
              <a:t>Powershell</a:t>
            </a:r>
            <a:r>
              <a:rPr lang="en-US" sz="1800" dirty="0" smtClean="0">
                <a:solidFill>
                  <a:srgbClr val="C00000"/>
                </a:solidFill>
              </a:rPr>
              <a:t> </a:t>
            </a:r>
            <a:r>
              <a:rPr lang="en-US" sz="1800" dirty="0" err="1" smtClean="0">
                <a:solidFill>
                  <a:srgbClr val="C00000"/>
                </a:solidFill>
              </a:rPr>
              <a:t>convertFrom</a:t>
            </a:r>
            <a:r>
              <a:rPr lang="en-US" sz="1800" dirty="0" smtClean="0">
                <a:solidFill>
                  <a:srgbClr val="C00000"/>
                </a:solidFill>
              </a:rPr>
              <a:t>-string cmdlet]</a:t>
            </a:r>
          </a:p>
          <a:p>
            <a:r>
              <a:rPr lang="en-US" sz="2000" dirty="0" err="1"/>
              <a:t>FlashRelate</a:t>
            </a:r>
            <a:r>
              <a:rPr lang="en-US" sz="2000" dirty="0"/>
              <a:t>: Extract data from </a:t>
            </a:r>
            <a:r>
              <a:rPr lang="en-US" sz="2000" dirty="0" smtClean="0"/>
              <a:t>spreadsheets </a:t>
            </a:r>
            <a:r>
              <a:rPr lang="en-US" sz="1800" dirty="0">
                <a:solidFill>
                  <a:srgbClr val="C00000"/>
                </a:solidFill>
              </a:rPr>
              <a:t>[PLDI </a:t>
            </a:r>
            <a:r>
              <a:rPr lang="en-US" sz="1800" dirty="0" smtClean="0">
                <a:solidFill>
                  <a:srgbClr val="C00000"/>
                </a:solidFill>
              </a:rPr>
              <a:t>2015]</a:t>
            </a:r>
            <a:endParaRPr lang="en-US" sz="1800" dirty="0" smtClean="0"/>
          </a:p>
          <a:p>
            <a:pPr marL="0" indent="0">
              <a:buNone/>
            </a:pPr>
            <a:endParaRPr lang="en-US" sz="1000" dirty="0" smtClean="0"/>
          </a:p>
          <a:p>
            <a:pPr marL="0" indent="0">
              <a:buNone/>
            </a:pPr>
            <a:r>
              <a:rPr lang="en-US" sz="2000" u="sng" dirty="0" smtClean="0"/>
              <a:t>Transformation</a:t>
            </a:r>
          </a:p>
          <a:p>
            <a:r>
              <a:rPr lang="en-US" sz="2000" dirty="0" smtClean="0"/>
              <a:t>Flash Fill: Excel feature for Syntactic String Transformations </a:t>
            </a:r>
            <a:r>
              <a:rPr lang="en-US" sz="1800" dirty="0">
                <a:solidFill>
                  <a:srgbClr val="C00000"/>
                </a:solidFill>
              </a:rPr>
              <a:t>[</a:t>
            </a:r>
            <a:r>
              <a:rPr lang="en-US" sz="1800" dirty="0" smtClean="0">
                <a:solidFill>
                  <a:srgbClr val="C00000"/>
                </a:solidFill>
              </a:rPr>
              <a:t>POPL 2011]</a:t>
            </a:r>
          </a:p>
          <a:p>
            <a:r>
              <a:rPr lang="en-US" sz="2000" dirty="0" smtClean="0"/>
              <a:t>Semantic String Transformations </a:t>
            </a:r>
            <a:r>
              <a:rPr lang="en-US" sz="1800" dirty="0">
                <a:solidFill>
                  <a:srgbClr val="C00000"/>
                </a:solidFill>
              </a:rPr>
              <a:t>[</a:t>
            </a:r>
            <a:r>
              <a:rPr lang="en-US" sz="1800" dirty="0" smtClean="0">
                <a:solidFill>
                  <a:srgbClr val="C00000"/>
                </a:solidFill>
              </a:rPr>
              <a:t>VLDB 2012]</a:t>
            </a:r>
          </a:p>
          <a:p>
            <a:r>
              <a:rPr lang="en-US" sz="2000" dirty="0" smtClean="0"/>
              <a:t>Number Transformations </a:t>
            </a:r>
            <a:r>
              <a:rPr lang="en-US" sz="1800" dirty="0">
                <a:solidFill>
                  <a:srgbClr val="C00000"/>
                </a:solidFill>
              </a:rPr>
              <a:t>[</a:t>
            </a:r>
            <a:r>
              <a:rPr lang="en-US" sz="1800" dirty="0" smtClean="0">
                <a:solidFill>
                  <a:srgbClr val="C00000"/>
                </a:solidFill>
              </a:rPr>
              <a:t>CAV 2013]</a:t>
            </a:r>
          </a:p>
          <a:p>
            <a:r>
              <a:rPr lang="en-US" sz="2000" dirty="0" err="1" smtClean="0"/>
              <a:t>FlashNormalize</a:t>
            </a:r>
            <a:r>
              <a:rPr lang="en-US" sz="2000" dirty="0" smtClean="0"/>
              <a:t>: Text normalization </a:t>
            </a:r>
            <a:r>
              <a:rPr lang="en-US" sz="1800" dirty="0" smtClean="0">
                <a:solidFill>
                  <a:srgbClr val="C00000"/>
                </a:solidFill>
              </a:rPr>
              <a:t>[IJCAI 2015]</a:t>
            </a:r>
          </a:p>
          <a:p>
            <a:endParaRPr lang="en-US" sz="1000" dirty="0" smtClean="0"/>
          </a:p>
          <a:p>
            <a:pPr marL="0" indent="0">
              <a:buNone/>
            </a:pPr>
            <a:r>
              <a:rPr lang="en-US" sz="2000" u="sng" dirty="0" smtClean="0"/>
              <a:t>Querying</a:t>
            </a:r>
            <a:endParaRPr lang="en-US" sz="2000" u="sng" dirty="0"/>
          </a:p>
          <a:p>
            <a:r>
              <a:rPr lang="en-US" sz="2000" dirty="0" err="1" smtClean="0"/>
              <a:t>NLyze</a:t>
            </a:r>
            <a:r>
              <a:rPr lang="en-US" sz="2000" dirty="0" smtClean="0"/>
              <a:t>: an Excel programming-by-natural-</a:t>
            </a:r>
            <a:r>
              <a:rPr lang="en-US" sz="2000" dirty="0" err="1" smtClean="0"/>
              <a:t>lang</a:t>
            </a:r>
            <a:r>
              <a:rPr lang="en-US" sz="2000" dirty="0" smtClean="0"/>
              <a:t> add-in </a:t>
            </a:r>
            <a:r>
              <a:rPr lang="en-US" sz="1800" dirty="0">
                <a:solidFill>
                  <a:srgbClr val="C00000"/>
                </a:solidFill>
              </a:rPr>
              <a:t>[</a:t>
            </a:r>
            <a:r>
              <a:rPr lang="en-US" sz="1800" dirty="0" smtClean="0">
                <a:solidFill>
                  <a:srgbClr val="C00000"/>
                </a:solidFill>
              </a:rPr>
              <a:t>SIGMOD 2014</a:t>
            </a:r>
            <a:r>
              <a:rPr lang="en-US" sz="1800" dirty="0">
                <a:solidFill>
                  <a:srgbClr val="C00000"/>
                </a:solidFill>
              </a:rPr>
              <a:t>]</a:t>
            </a:r>
            <a:endParaRPr lang="en-US" sz="1800" dirty="0" smtClean="0">
              <a:solidFill>
                <a:srgbClr val="C00000"/>
              </a:solidFill>
            </a:endParaRPr>
          </a:p>
          <a:p>
            <a:pPr lvl="1"/>
            <a:endParaRPr lang="en-US" sz="1000" dirty="0"/>
          </a:p>
          <a:p>
            <a:pPr marL="0" indent="0">
              <a:buNone/>
            </a:pPr>
            <a:r>
              <a:rPr lang="en-US" sz="2000" u="sng" dirty="0" smtClean="0"/>
              <a:t>Formatting</a:t>
            </a:r>
          </a:p>
          <a:p>
            <a:r>
              <a:rPr lang="en-US" sz="2000" dirty="0"/>
              <a:t>Table re-formatting </a:t>
            </a:r>
            <a:r>
              <a:rPr lang="en-US" sz="1800" dirty="0">
                <a:solidFill>
                  <a:srgbClr val="C00000"/>
                </a:solidFill>
              </a:rPr>
              <a:t>[</a:t>
            </a:r>
            <a:r>
              <a:rPr lang="en-US" sz="1800" dirty="0" smtClean="0">
                <a:solidFill>
                  <a:srgbClr val="C00000"/>
                </a:solidFill>
              </a:rPr>
              <a:t>PLDI 2011</a:t>
            </a:r>
            <a:r>
              <a:rPr lang="en-US" sz="1800" dirty="0">
                <a:solidFill>
                  <a:srgbClr val="C00000"/>
                </a:solidFill>
              </a:rPr>
              <a:t>]</a:t>
            </a:r>
            <a:endParaRPr lang="en-US" sz="1800" dirty="0" smtClean="0"/>
          </a:p>
          <a:p>
            <a:r>
              <a:rPr lang="en-US" sz="2000" dirty="0" err="1" smtClean="0"/>
              <a:t>FlashFormat</a:t>
            </a:r>
            <a:r>
              <a:rPr lang="en-US" sz="2000" dirty="0" smtClean="0"/>
              <a:t>: a </a:t>
            </a:r>
            <a:r>
              <a:rPr lang="en-US" sz="2000" dirty="0" err="1" smtClean="0"/>
              <a:t>Powerpoint</a:t>
            </a:r>
            <a:r>
              <a:rPr lang="en-US" sz="2000" dirty="0" smtClean="0"/>
              <a:t> add-in </a:t>
            </a:r>
            <a:r>
              <a:rPr lang="en-US" sz="1800" dirty="0">
                <a:solidFill>
                  <a:srgbClr val="C00000"/>
                </a:solidFill>
              </a:rPr>
              <a:t>[</a:t>
            </a:r>
            <a:r>
              <a:rPr lang="en-US" sz="1800" dirty="0" smtClean="0">
                <a:solidFill>
                  <a:srgbClr val="C00000"/>
                </a:solidFill>
              </a:rPr>
              <a:t>AAAI 2014]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PBE tools for Data Manipulation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6739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4000" dirty="0" err="1" smtClean="0">
                <a:solidFill>
                  <a:schemeClr val="accent2"/>
                </a:solidFill>
              </a:rPr>
              <a:t>FlashRelate</a:t>
            </a:r>
            <a:r>
              <a:rPr lang="en-US" sz="4000" dirty="0" smtClean="0">
                <a:solidFill>
                  <a:schemeClr val="accent2"/>
                </a:solidFill>
              </a:rPr>
              <a:t> Demo</a:t>
            </a:r>
            <a:endParaRPr lang="en-US" sz="4000" dirty="0">
              <a:solidFill>
                <a:schemeClr val="accent2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5737685"/>
            <a:ext cx="90286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i="1" dirty="0" smtClean="0">
                <a:solidFill>
                  <a:srgbClr val="C00000"/>
                </a:solidFill>
              </a:rPr>
              <a:t>“</a:t>
            </a:r>
            <a:r>
              <a:rPr lang="en-US" i="1" dirty="0" err="1">
                <a:solidFill>
                  <a:srgbClr val="C00000"/>
                </a:solidFill>
              </a:rPr>
              <a:t>FlashRelate</a:t>
            </a:r>
            <a:r>
              <a:rPr lang="en-US" i="1" dirty="0">
                <a:solidFill>
                  <a:srgbClr val="C00000"/>
                </a:solidFill>
              </a:rPr>
              <a:t>: Extracting Relational Data from </a:t>
            </a:r>
            <a:r>
              <a:rPr lang="en-US" i="1" dirty="0" smtClean="0">
                <a:solidFill>
                  <a:srgbClr val="C00000"/>
                </a:solidFill>
              </a:rPr>
              <a:t>Semi-Structured Spreadsheets </a:t>
            </a:r>
            <a:r>
              <a:rPr lang="en-US" i="1" dirty="0">
                <a:solidFill>
                  <a:srgbClr val="C00000"/>
                </a:solidFill>
              </a:rPr>
              <a:t>Using </a:t>
            </a:r>
            <a:r>
              <a:rPr lang="en-US" i="1" dirty="0" smtClean="0">
                <a:solidFill>
                  <a:srgbClr val="C00000"/>
                </a:solidFill>
              </a:rPr>
              <a:t>Examples”;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PLDI 2015; Barowy, Gulwani, Hart, Zorn</a:t>
            </a:r>
          </a:p>
        </p:txBody>
      </p:sp>
    </p:spTree>
    <p:extLst>
      <p:ext uri="{BB962C8B-B14F-4D97-AF65-F5344CB8AC3E}">
        <p14:creationId xmlns:p14="http://schemas.microsoft.com/office/powerpoint/2010/main" val="27450647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7619105" y="1024608"/>
            <a:ext cx="1845878" cy="2245988"/>
            <a:chOff x="5598983" y="1563490"/>
            <a:chExt cx="1845878" cy="2245988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8983" y="1563490"/>
              <a:ext cx="1845878" cy="1845878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6061551" y="3409368"/>
              <a:ext cx="9207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Vu Le</a:t>
              </a:r>
              <a:endParaRPr lang="en-US" dirty="0"/>
            </a:p>
          </p:txBody>
        </p: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Collaborators</a:t>
            </a:r>
            <a:endParaRPr lang="en-US" dirty="0"/>
          </a:p>
        </p:txBody>
      </p:sp>
      <p:grpSp>
        <p:nvGrpSpPr>
          <p:cNvPr id="18" name="Group 17"/>
          <p:cNvGrpSpPr/>
          <p:nvPr/>
        </p:nvGrpSpPr>
        <p:grpSpPr>
          <a:xfrm>
            <a:off x="238240" y="1044018"/>
            <a:ext cx="1723703" cy="2131019"/>
            <a:chOff x="-1305892" y="2200666"/>
            <a:chExt cx="1723703" cy="2131019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05892" y="2200666"/>
              <a:ext cx="1723703" cy="1723703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-1232431" y="3931575"/>
              <a:ext cx="15767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Dan Barowy</a:t>
              </a:r>
              <a:endParaRPr lang="en-US" dirty="0"/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2056" y="985653"/>
            <a:ext cx="1377215" cy="137721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315220" y="2298294"/>
            <a:ext cx="13229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Ted Hart</a:t>
            </a:r>
            <a:endParaRPr lang="en-US" dirty="0"/>
          </a:p>
        </p:txBody>
      </p:sp>
      <p:grpSp>
        <p:nvGrpSpPr>
          <p:cNvPr id="30" name="Group 29"/>
          <p:cNvGrpSpPr/>
          <p:nvPr/>
        </p:nvGrpSpPr>
        <p:grpSpPr>
          <a:xfrm>
            <a:off x="1956397" y="1028463"/>
            <a:ext cx="2128354" cy="2355539"/>
            <a:chOff x="6804059" y="1063474"/>
            <a:chExt cx="2128354" cy="2355539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37519" y="1063474"/>
              <a:ext cx="1678629" cy="1931238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6804059" y="3018903"/>
              <a:ext cx="21283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Maxim Grechkin</a:t>
              </a:r>
              <a:endParaRPr lang="en-US" dirty="0"/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5609159" y="3476431"/>
            <a:ext cx="17815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Alex Polozov</a:t>
            </a:r>
            <a:endParaRPr lang="en-US" dirty="0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117" y="2838218"/>
            <a:ext cx="1621408" cy="1743357"/>
          </a:xfrm>
          <a:prstGeom prst="rect">
            <a:avLst/>
          </a:prstGeom>
        </p:spPr>
      </p:pic>
      <p:grpSp>
        <p:nvGrpSpPr>
          <p:cNvPr id="34" name="Group 33"/>
          <p:cNvGrpSpPr/>
          <p:nvPr/>
        </p:nvGrpSpPr>
        <p:grpSpPr>
          <a:xfrm>
            <a:off x="5759560" y="1056272"/>
            <a:ext cx="1752854" cy="2025320"/>
            <a:chOff x="3372154" y="3762021"/>
            <a:chExt cx="1752854" cy="2025320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2154" y="3762021"/>
              <a:ext cx="1717578" cy="1684862"/>
            </a:xfrm>
            <a:prstGeom prst="rect">
              <a:avLst/>
            </a:prstGeom>
          </p:spPr>
        </p:pic>
        <p:sp>
          <p:nvSpPr>
            <p:cNvPr id="36" name="TextBox 35"/>
            <p:cNvSpPr txBox="1"/>
            <p:nvPr/>
          </p:nvSpPr>
          <p:spPr>
            <a:xfrm>
              <a:off x="3548229" y="5387231"/>
              <a:ext cx="15767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Dileep Kini</a:t>
              </a:r>
              <a:endParaRPr lang="en-US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874166" y="4684781"/>
            <a:ext cx="1940755" cy="2201447"/>
            <a:chOff x="2572369" y="4123534"/>
            <a:chExt cx="1940755" cy="2201447"/>
          </a:xfrm>
        </p:grpSpPr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44147" y="4123534"/>
              <a:ext cx="1454445" cy="1791612"/>
            </a:xfrm>
            <a:prstGeom prst="rect">
              <a:avLst/>
            </a:prstGeom>
          </p:spPr>
        </p:pic>
        <p:sp>
          <p:nvSpPr>
            <p:cNvPr id="38" name="TextBox 37"/>
            <p:cNvSpPr txBox="1"/>
            <p:nvPr/>
          </p:nvSpPr>
          <p:spPr>
            <a:xfrm>
              <a:off x="2572369" y="5924871"/>
              <a:ext cx="194075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Rishabh Singh</a:t>
              </a:r>
              <a:endParaRPr lang="en-US" dirty="0"/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1672209" y="4563251"/>
            <a:ext cx="1780162" cy="2279355"/>
            <a:chOff x="5779766" y="1052058"/>
            <a:chExt cx="1780162" cy="2279355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13263" y="1052058"/>
              <a:ext cx="1460612" cy="1827197"/>
            </a:xfrm>
            <a:prstGeom prst="rect">
              <a:avLst/>
            </a:prstGeom>
          </p:spPr>
        </p:pic>
        <p:sp>
          <p:nvSpPr>
            <p:cNvPr id="41" name="TextBox 40"/>
            <p:cNvSpPr txBox="1"/>
            <p:nvPr/>
          </p:nvSpPr>
          <p:spPr>
            <a:xfrm>
              <a:off x="5779766" y="2931303"/>
              <a:ext cx="178016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Mikael Mayer</a:t>
              </a:r>
              <a:endParaRPr lang="en-US" dirty="0"/>
            </a:p>
          </p:txBody>
        </p:sp>
      </p:grpSp>
      <p:pic>
        <p:nvPicPr>
          <p:cNvPr id="42" name="Content Placeholder 4"/>
          <p:cNvPicPr>
            <a:picLocks noGrp="1" noChangeAspect="1"/>
          </p:cNvPicPr>
          <p:nvPr>
            <p:ph idx="1"/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448" y="4581874"/>
            <a:ext cx="1286286" cy="1904244"/>
          </a:xfrm>
        </p:spPr>
      </p:pic>
      <p:grpSp>
        <p:nvGrpSpPr>
          <p:cNvPr id="43" name="Group 42"/>
          <p:cNvGrpSpPr/>
          <p:nvPr/>
        </p:nvGrpSpPr>
        <p:grpSpPr>
          <a:xfrm>
            <a:off x="-45969" y="4511132"/>
            <a:ext cx="1849358" cy="2331474"/>
            <a:chOff x="2023760" y="2318375"/>
            <a:chExt cx="1849358" cy="2331474"/>
          </a:xfrm>
        </p:grpSpPr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05077" y="2318375"/>
              <a:ext cx="1333728" cy="2000592"/>
            </a:xfrm>
            <a:prstGeom prst="rect">
              <a:avLst/>
            </a:prstGeom>
          </p:spPr>
        </p:pic>
        <p:sp>
          <p:nvSpPr>
            <p:cNvPr id="45" name="TextBox 44"/>
            <p:cNvSpPr txBox="1"/>
            <p:nvPr/>
          </p:nvSpPr>
          <p:spPr>
            <a:xfrm>
              <a:off x="2023760" y="4249739"/>
              <a:ext cx="184935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Mark Marron</a:t>
              </a:r>
              <a:endParaRPr lang="en-US" dirty="0"/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5748840" y="6469327"/>
            <a:ext cx="20311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Gustavo Soares</a:t>
            </a:r>
            <a:endParaRPr lang="en-US" dirty="0"/>
          </a:p>
        </p:txBody>
      </p:sp>
      <p:grpSp>
        <p:nvGrpSpPr>
          <p:cNvPr id="24" name="Group 23"/>
          <p:cNvGrpSpPr/>
          <p:nvPr/>
        </p:nvGrpSpPr>
        <p:grpSpPr>
          <a:xfrm>
            <a:off x="7672977" y="4440424"/>
            <a:ext cx="1337332" cy="2406892"/>
            <a:chOff x="1106273" y="2928344"/>
            <a:chExt cx="1337332" cy="2406892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6273" y="2928344"/>
              <a:ext cx="1337332" cy="2006782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1166749" y="4935126"/>
              <a:ext cx="12768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Ben Zorn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9708800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Typical help-forum interaction</a:t>
            </a:r>
            <a:endParaRPr lang="en-US" dirty="0"/>
          </a:p>
        </p:txBody>
      </p:sp>
      <p:pic>
        <p:nvPicPr>
          <p:cNvPr id="4" name="Picture 2" descr="http://media02.hongkiat.com/geek-is-new-cool/gee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7053" y="2752713"/>
            <a:ext cx="2317518" cy="2317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rved Down Arrow 4"/>
          <p:cNvSpPr/>
          <p:nvPr/>
        </p:nvSpPr>
        <p:spPr>
          <a:xfrm>
            <a:off x="3793524" y="2654716"/>
            <a:ext cx="4243630" cy="74576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Curved Down Arrow 5"/>
          <p:cNvSpPr/>
          <p:nvPr/>
        </p:nvSpPr>
        <p:spPr>
          <a:xfrm rot="10800000">
            <a:off x="3843022" y="4658496"/>
            <a:ext cx="3874815" cy="81093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98211" y="2090113"/>
            <a:ext cx="42556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300_w5_aniSh_c1_b </a:t>
            </a:r>
            <a:r>
              <a:rPr lang="en-US" sz="2400" dirty="0" smtClean="0">
                <a:sym typeface="Wingdings" panose="05000000000000000000" pitchFamily="2" charset="2"/>
              </a:rPr>
              <a:t> w5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4821553" y="4824271"/>
            <a:ext cx="227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=MID(B1,5,2)</a:t>
            </a:r>
            <a:endParaRPr lang="en-US" sz="2400" dirty="0"/>
          </a:p>
        </p:txBody>
      </p:sp>
      <p:grpSp>
        <p:nvGrpSpPr>
          <p:cNvPr id="9" name="Group 8"/>
          <p:cNvGrpSpPr/>
          <p:nvPr/>
        </p:nvGrpSpPr>
        <p:grpSpPr>
          <a:xfrm>
            <a:off x="-156897" y="2694460"/>
            <a:ext cx="3950421" cy="2375772"/>
            <a:chOff x="595628" y="2489008"/>
            <a:chExt cx="6588792" cy="3734543"/>
          </a:xfrm>
        </p:grpSpPr>
        <p:pic>
          <p:nvPicPr>
            <p:cNvPr id="10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3352" y="2583899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8287" y="2711916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1736" y="2489008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6671" y="2617025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0248" y="3199595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5183" y="3327612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5628" y="3732995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3647" y="4007715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3352" y="4119628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80497" y="3859225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1" name="TextBox 20"/>
          <p:cNvSpPr txBox="1"/>
          <p:nvPr/>
        </p:nvSpPr>
        <p:spPr>
          <a:xfrm>
            <a:off x="3690272" y="1581524"/>
            <a:ext cx="44932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300_w30_aniSh_c1_b </a:t>
            </a:r>
            <a:r>
              <a:rPr lang="en-US" sz="2400" dirty="0" smtClean="0">
                <a:sym typeface="Wingdings" panose="05000000000000000000" pitchFamily="2" charset="2"/>
              </a:rPr>
              <a:t> w30</a:t>
            </a:r>
            <a:endParaRPr lang="en-US" sz="2400" dirty="0"/>
          </a:p>
        </p:txBody>
      </p:sp>
      <p:sp>
        <p:nvSpPr>
          <p:cNvPr id="22" name="TextBox 21"/>
          <p:cNvSpPr txBox="1"/>
          <p:nvPr/>
        </p:nvSpPr>
        <p:spPr>
          <a:xfrm>
            <a:off x="1603753" y="5619039"/>
            <a:ext cx="77108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/>
              <a:t>=MID(B1,FIND(“_”,$B:$B)+1, FIND(“_”,REPLACE($B:$B,1,FIND(“_”,$B:$B),””))-1)</a:t>
            </a:r>
            <a:endParaRPr lang="en-US" sz="2400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6522" y="3379925"/>
            <a:ext cx="4097710" cy="610839"/>
          </a:xfrm>
          <a:prstGeom prst="rect">
            <a:avLst/>
          </a:prstGeom>
          <a:ln w="34925">
            <a:solidFill>
              <a:srgbClr val="FFFF00"/>
            </a:solidFill>
          </a:ln>
        </p:spPr>
      </p:pic>
      <p:sp>
        <p:nvSpPr>
          <p:cNvPr id="25" name="TextBox 24"/>
          <p:cNvSpPr txBox="1"/>
          <p:nvPr/>
        </p:nvSpPr>
        <p:spPr>
          <a:xfrm>
            <a:off x="4821553" y="4824271"/>
            <a:ext cx="227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>
                    <a:lumMod val="65000"/>
                  </a:schemeClr>
                </a:solidFill>
              </a:rPr>
              <a:t>=MID(B1,5,2)</a:t>
            </a:r>
            <a:endParaRPr lang="en-US" sz="24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95309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1" grpId="0"/>
      <p:bldP spid="22" grpId="0"/>
      <p:bldP spid="2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1831" y="1143000"/>
            <a:ext cx="8647888" cy="5029200"/>
          </a:xfrm>
        </p:spPr>
        <p:txBody>
          <a:bodyPr/>
          <a:lstStyle/>
          <a:p>
            <a:endParaRPr lang="en-US" dirty="0"/>
          </a:p>
          <a:p>
            <a:r>
              <a:rPr lang="en-US" dirty="0" smtClean="0"/>
              <a:t>Other application domains (E.g., robotics).</a:t>
            </a:r>
          </a:p>
          <a:p>
            <a:endParaRPr lang="en-US" dirty="0"/>
          </a:p>
          <a:p>
            <a:r>
              <a:rPr lang="en-US" dirty="0" smtClean="0"/>
              <a:t>Integration with existing programming environments.</a:t>
            </a:r>
          </a:p>
          <a:p>
            <a:endParaRPr lang="en-US" dirty="0"/>
          </a:p>
          <a:p>
            <a:r>
              <a:rPr lang="en-US" dirty="0"/>
              <a:t>Multi-modal intent specification using combination of </a:t>
            </a:r>
            <a:r>
              <a:rPr lang="en-US" dirty="0" smtClean="0"/>
              <a:t>Examples </a:t>
            </a:r>
            <a:r>
              <a:rPr lang="en-US" dirty="0"/>
              <a:t>and NL</a:t>
            </a:r>
            <a:r>
              <a:rPr lang="en-US" dirty="0" smtClean="0"/>
              <a:t>. 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Directions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3708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9944" y="3162490"/>
            <a:ext cx="3851910" cy="38519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776" y="1021401"/>
            <a:ext cx="7772400" cy="5165389"/>
          </a:xfrm>
        </p:spPr>
        <p:txBody>
          <a:bodyPr/>
          <a:lstStyle/>
          <a:p>
            <a:r>
              <a:rPr lang="en-US" dirty="0" smtClean="0"/>
              <a:t>Data manipulation is challenging!</a:t>
            </a:r>
          </a:p>
          <a:p>
            <a:pPr lvl="1"/>
            <a:r>
              <a:rPr lang="en-US" dirty="0" smtClean="0"/>
              <a:t>Data scientists spend 80% time cleaning data.</a:t>
            </a:r>
          </a:p>
          <a:p>
            <a:pPr lvl="1"/>
            <a:r>
              <a:rPr lang="en-US" dirty="0" smtClean="0"/>
              <a:t>99% of end users are non-programmers.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PBE can enable easy and fast data wrangling!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Cross-disciplinary inspiration</a:t>
            </a:r>
          </a:p>
          <a:p>
            <a:pPr lvl="1"/>
            <a:r>
              <a:rPr lang="en-US" dirty="0" smtClean="0"/>
              <a:t>Theory/Logical Reasoning (Search </a:t>
            </a:r>
            <a:r>
              <a:rPr lang="en-US" dirty="0" err="1" smtClean="0"/>
              <a:t>algo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Language Design (DSL)</a:t>
            </a:r>
          </a:p>
          <a:p>
            <a:pPr lvl="1"/>
            <a:r>
              <a:rPr lang="en-US" dirty="0" smtClean="0"/>
              <a:t>Machine Learning (Ranking)</a:t>
            </a:r>
          </a:p>
          <a:p>
            <a:pPr lvl="1"/>
            <a:r>
              <a:rPr lang="en-US" dirty="0" smtClean="0"/>
              <a:t>HCI (User </a:t>
            </a:r>
            <a:r>
              <a:rPr lang="en-US" dirty="0"/>
              <a:t>i</a:t>
            </a:r>
            <a:r>
              <a:rPr lang="en-US" dirty="0" smtClean="0"/>
              <a:t>nteraction </a:t>
            </a:r>
            <a:r>
              <a:rPr lang="en-US" dirty="0"/>
              <a:t>m</a:t>
            </a:r>
            <a:r>
              <a:rPr lang="en-US" dirty="0" smtClean="0"/>
              <a:t>odels)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609600"/>
          </a:xfrm>
        </p:spPr>
        <p:txBody>
          <a:bodyPr/>
          <a:lstStyle/>
          <a:p>
            <a:r>
              <a:rPr lang="en-US" dirty="0" smtClean="0"/>
              <a:t>Data Manipulation using Programming-by-Examples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06023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Flash Fill (Excel 2013 feature) demo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0418" y="959411"/>
            <a:ext cx="5993965" cy="532109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1" y="6204274"/>
            <a:ext cx="93385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i="1" dirty="0" smtClean="0">
                <a:solidFill>
                  <a:srgbClr val="C00000"/>
                </a:solidFill>
              </a:rPr>
              <a:t>“Automating string processing in spreadsheets using input-output examples”;</a:t>
            </a:r>
            <a:r>
              <a:rPr lang="en-US" dirty="0" smtClean="0">
                <a:solidFill>
                  <a:srgbClr val="C00000"/>
                </a:solidFill>
              </a:rPr>
              <a:t> POPL 2011; Sumit Gulwani</a:t>
            </a:r>
          </a:p>
        </p:txBody>
      </p:sp>
    </p:spTree>
    <p:extLst>
      <p:ext uri="{BB962C8B-B14F-4D97-AF65-F5344CB8AC3E}">
        <p14:creationId xmlns:p14="http://schemas.microsoft.com/office/powerpoint/2010/main" val="37660503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9730" y="1143000"/>
            <a:ext cx="9581747" cy="5029200"/>
          </a:xfrm>
        </p:spPr>
        <p:txBody>
          <a:bodyPr/>
          <a:lstStyle/>
          <a:p>
            <a:r>
              <a:rPr lang="en-US" dirty="0" smtClean="0"/>
              <a:t>Data locked up in silos in various formats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Great flexibility in organizing (hierarchical) data for viewing</a:t>
            </a:r>
            <a:r>
              <a:rPr lang="en-US" dirty="0"/>
              <a:t> </a:t>
            </a:r>
            <a:r>
              <a:rPr lang="en-US" dirty="0" smtClean="0"/>
              <a:t>but challenging to manipulate and reason about the data.</a:t>
            </a:r>
          </a:p>
          <a:p>
            <a:pPr lvl="1"/>
            <a:endParaRPr lang="en-US" sz="1500" dirty="0"/>
          </a:p>
          <a:p>
            <a:r>
              <a:rPr lang="en-US" dirty="0" smtClean="0"/>
              <a:t>A typical data wrangling workflow might involve:</a:t>
            </a:r>
          </a:p>
          <a:p>
            <a:pPr lvl="1"/>
            <a:r>
              <a:rPr lang="en-US" dirty="0" smtClean="0"/>
              <a:t>Extraction, Transformation, Querying, Formatting</a:t>
            </a:r>
          </a:p>
          <a:p>
            <a:pPr lvl="1"/>
            <a:endParaRPr lang="en-US" sz="2000" dirty="0"/>
          </a:p>
          <a:p>
            <a:r>
              <a:rPr lang="en-US" dirty="0" smtClean="0"/>
              <a:t>Data scientists spend 80% of their time wrangling data.</a:t>
            </a:r>
          </a:p>
          <a:p>
            <a:endParaRPr lang="en-US" dirty="0"/>
          </a:p>
          <a:p>
            <a:r>
              <a:rPr lang="en-US" dirty="0" smtClean="0"/>
              <a:t>Programming-by-examples (PBE) can provide an easier and faster data wrangling experience.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Wrangling</a:t>
            </a:r>
            <a:endParaRPr lang="en-US" dirty="0"/>
          </a:p>
        </p:txBody>
      </p:sp>
      <p:pic>
        <p:nvPicPr>
          <p:cNvPr id="5" name="Picture 14" descr="TXT File Icon 512x512 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081" y="1749326"/>
            <a:ext cx="1174314" cy="101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2" descr="http://icons.iconarchive.com/icons/deleket/soft-scraps/256/Web-HTML-ico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6426" y="1749326"/>
            <a:ext cx="1147606" cy="986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://www.file2cart.com/images/support1/xm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6009" y="1655946"/>
            <a:ext cx="1031371" cy="1031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encrypted-tbn1.gstatic.com/images?q=tbn:ANd9GcRacT9p4i6WV9ptugEy1-U0fk0OU16n6m-hHRxiCWRVN2J_w27YJfa0gTT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2903" y="1743840"/>
            <a:ext cx="919162" cy="919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ttps://encrypted-tbn0.gstatic.com/images?q=tbn:ANd9GcTDJUz-taIMcOOvGRtTsm9ccPVTQTdjb-MEjO5E7GqwEZeK52lj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840" y="1804491"/>
            <a:ext cx="876300" cy="87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s://encrypted-tbn1.gstatic.com/images?q=tbn:ANd9GcQ89O-zS2iMFPwuaNNIpjzMgkMSeLR9yyXLJFR0OFt1KrS16j0lG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6512" y="1765271"/>
            <a:ext cx="876300" cy="87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30396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30" y="2009581"/>
            <a:ext cx="5609724" cy="36808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193" y="1153606"/>
            <a:ext cx="887279" cy="69207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5429" y="2405279"/>
            <a:ext cx="4279106" cy="2371725"/>
          </a:xfrm>
          <a:prstGeom prst="rect">
            <a:avLst/>
          </a:prstGeom>
        </p:spPr>
      </p:pic>
      <p:sp>
        <p:nvSpPr>
          <p:cNvPr id="11" name="Right Arrow 10"/>
          <p:cNvSpPr/>
          <p:nvPr/>
        </p:nvSpPr>
        <p:spPr>
          <a:xfrm>
            <a:off x="4524483" y="3332017"/>
            <a:ext cx="457200" cy="316924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" y="4181301"/>
            <a:ext cx="8033580" cy="644372"/>
          </a:xfrm>
          <a:prstGeom prst="rect">
            <a:avLst/>
          </a:prstGeom>
          <a:ln w="60325">
            <a:solidFill>
              <a:schemeClr val="accent1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602217" y="3827074"/>
            <a:ext cx="2292927" cy="323165"/>
          </a:xfrm>
          <a:prstGeom prst="rect">
            <a:avLst/>
          </a:prstGeom>
          <a:solidFill>
            <a:schemeClr val="bg1"/>
          </a:solidFill>
          <a:ln w="60325">
            <a:noFill/>
          </a:ln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rgbClr val="FF0000"/>
                </a:solidFill>
                <a:latin typeface="Gill Sans MT" panose="020B0502020104020203" pitchFamily="34" charset="0"/>
              </a:rPr>
              <a:t>To get Started!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Science Class Assignment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197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4000" dirty="0" err="1" smtClean="0">
                <a:solidFill>
                  <a:schemeClr val="accent2"/>
                </a:solidFill>
              </a:rPr>
              <a:t>FlashExtract</a:t>
            </a:r>
            <a:r>
              <a:rPr lang="en-US" sz="4000" dirty="0" smtClean="0">
                <a:solidFill>
                  <a:schemeClr val="accent2"/>
                </a:solidFill>
              </a:rPr>
              <a:t> Demo</a:t>
            </a:r>
            <a:endParaRPr lang="en-US" sz="4000" dirty="0">
              <a:solidFill>
                <a:schemeClr val="accent2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048629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“</a:t>
            </a:r>
            <a:r>
              <a:rPr lang="en-US" i="1" dirty="0" err="1" smtClean="0">
                <a:solidFill>
                  <a:srgbClr val="C00000"/>
                </a:solidFill>
              </a:rPr>
              <a:t>FlashExtract</a:t>
            </a:r>
            <a:r>
              <a:rPr lang="en-US" i="1" dirty="0" smtClean="0">
                <a:solidFill>
                  <a:srgbClr val="C00000"/>
                </a:solidFill>
              </a:rPr>
              <a:t>: A Framework for data extraction by examples”; 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PLDI 2014</a:t>
            </a:r>
            <a:r>
              <a:rPr lang="en-US" i="1" dirty="0" smtClean="0">
                <a:solidFill>
                  <a:srgbClr val="C00000"/>
                </a:solidFill>
              </a:rPr>
              <a:t>; </a:t>
            </a:r>
            <a:r>
              <a:rPr lang="en-US" dirty="0" smtClean="0">
                <a:solidFill>
                  <a:srgbClr val="C00000"/>
                </a:solidFill>
              </a:rPr>
              <a:t>Vu Le, Sumit Gulwani</a:t>
            </a:r>
          </a:p>
        </p:txBody>
      </p:sp>
    </p:spTree>
    <p:extLst>
      <p:ext uri="{BB962C8B-B14F-4D97-AF65-F5344CB8AC3E}">
        <p14:creationId xmlns:p14="http://schemas.microsoft.com/office/powerpoint/2010/main" val="2242174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30" y="2009581"/>
            <a:ext cx="5609724" cy="368084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78" y="2011186"/>
            <a:ext cx="5536623" cy="3676854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FlashExtract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677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IDTH" val="354"/>
  <p:tag name="DEFAULTHEIGHT" val="200"/>
  <p:tag name="FIRSTSUMITG@PR10562AXNJXY5K9" val="3079"/>
  <p:tag name="FIRSTSUMITG@PWS13125SVWXY5K9" val="3113"/>
  <p:tag name="FIRSTSUMITG@YFGYMLOFUVWXY5M7" val="3493"/>
  <p:tag name="FIRSTSUMITG@OMKLSHNFUVWYY57I" val="4026"/>
  <p:tag name="DEFAULTDISPLAYSOURCE" val="\documentclass{article}\pagestyle{empty}&#10;\begin{document}&#10;&#10;\end{document}&#10;"/>
  <p:tag name="EMBEDFONTS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6.7|20.2|42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2|30.6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126389</TotalTime>
  <Words>1792</Words>
  <Application>Microsoft Office PowerPoint</Application>
  <PresentationFormat>On-screen Show (4:3)</PresentationFormat>
  <Paragraphs>442</Paragraphs>
  <Slides>41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41</vt:i4>
      </vt:variant>
    </vt:vector>
  </HeadingPairs>
  <TitlesOfParts>
    <vt:vector size="52" baseType="lpstr">
      <vt:lpstr>Comic Sans MS</vt:lpstr>
      <vt:lpstr>Consolas</vt:lpstr>
      <vt:lpstr>Segoe UI Light</vt:lpstr>
      <vt:lpstr>Wingdings</vt:lpstr>
      <vt:lpstr>Calibri</vt:lpstr>
      <vt:lpstr>Cambria Math</vt:lpstr>
      <vt:lpstr>Arial</vt:lpstr>
      <vt:lpstr>Gill Sans MT</vt:lpstr>
      <vt:lpstr>Times New Roman</vt:lpstr>
      <vt:lpstr>Default Design</vt:lpstr>
      <vt:lpstr>2_Default Design</vt:lpstr>
      <vt:lpstr>PowerPoint Presentation</vt:lpstr>
      <vt:lpstr>The New Opportunity</vt:lpstr>
      <vt:lpstr>Excel help forums</vt:lpstr>
      <vt:lpstr>Typical help-forum interaction</vt:lpstr>
      <vt:lpstr>Flash Fill (Excel 2013 feature) demo</vt:lpstr>
      <vt:lpstr>Data Wrangling</vt:lpstr>
      <vt:lpstr>Data Science Class Assignment</vt:lpstr>
      <vt:lpstr>PowerPoint Presentation</vt:lpstr>
      <vt:lpstr>FlashExtract</vt:lpstr>
      <vt:lpstr>FlashExtract</vt:lpstr>
      <vt:lpstr>PBE Architecture</vt:lpstr>
      <vt:lpstr>Inductive Specification</vt:lpstr>
      <vt:lpstr>Output properties</vt:lpstr>
      <vt:lpstr>Output properties</vt:lpstr>
      <vt:lpstr>Inductive Specification</vt:lpstr>
      <vt:lpstr>PBE Architecture</vt:lpstr>
      <vt:lpstr>Domain-specific Language (DSL)</vt:lpstr>
      <vt:lpstr>DSL for Substring Extraction </vt:lpstr>
      <vt:lpstr>DSL for Substring Extraction </vt:lpstr>
      <vt:lpstr>The SubStr Operator</vt:lpstr>
      <vt:lpstr>DSL for Substring Extraction </vt:lpstr>
      <vt:lpstr>PBE Architecture</vt:lpstr>
      <vt:lpstr>Search Algorithm</vt:lpstr>
      <vt:lpstr>Problem Reduction</vt:lpstr>
      <vt:lpstr>Problem Reduction</vt:lpstr>
      <vt:lpstr>PBE Architecture</vt:lpstr>
      <vt:lpstr>Ranking</vt:lpstr>
      <vt:lpstr>Comparison of Ranking Strategies over FlashFill Benchmarks</vt:lpstr>
      <vt:lpstr>PowerPoint Presentation</vt:lpstr>
      <vt:lpstr>PBE Architecture</vt:lpstr>
      <vt:lpstr>PBE Architecture</vt:lpstr>
      <vt:lpstr>Comparison of FlashMeta with hand-tuned implementations</vt:lpstr>
      <vt:lpstr>PBE Architecture</vt:lpstr>
      <vt:lpstr>Need for a better User Interaction Model!</vt:lpstr>
      <vt:lpstr>User Interaction Models for Ambiguity Resolution</vt:lpstr>
      <vt:lpstr>PowerPoint Presentation</vt:lpstr>
      <vt:lpstr>PBE tools for Data Manipulation</vt:lpstr>
      <vt:lpstr>PowerPoint Presentation</vt:lpstr>
      <vt:lpstr>Collaborators</vt:lpstr>
      <vt:lpstr>Other Directions</vt:lpstr>
      <vt:lpstr>Data Manipulation using Programming-by-Examples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Sumit Gulwani</dc:creator>
  <cp:lastModifiedBy>Sumit Gulwani</cp:lastModifiedBy>
  <cp:revision>6818</cp:revision>
  <cp:lastPrinted>2011-01-25T02:43:07Z</cp:lastPrinted>
  <dcterms:created xsi:type="dcterms:W3CDTF">1601-01-01T00:00:00Z</dcterms:created>
  <dcterms:modified xsi:type="dcterms:W3CDTF">2015-07-18T16:33:58Z</dcterms:modified>
</cp:coreProperties>
</file>