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6"/>
  </p:handoutMasterIdLst>
  <p:sldIdLst>
    <p:sldId id="256" r:id="rId2"/>
    <p:sldId id="288" r:id="rId3"/>
    <p:sldId id="286" r:id="rId4"/>
    <p:sldId id="290" r:id="rId5"/>
    <p:sldId id="287" r:id="rId6"/>
    <p:sldId id="289" r:id="rId7"/>
    <p:sldId id="267" r:id="rId8"/>
    <p:sldId id="261" r:id="rId9"/>
    <p:sldId id="280" r:id="rId10"/>
    <p:sldId id="265" r:id="rId11"/>
    <p:sldId id="268" r:id="rId12"/>
    <p:sldId id="262" r:id="rId13"/>
    <p:sldId id="263" r:id="rId14"/>
    <p:sldId id="269" r:id="rId15"/>
    <p:sldId id="264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305" r:id="rId24"/>
    <p:sldId id="278" r:id="rId25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93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744" y="0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>
              <a:defRPr sz="1200"/>
            </a:lvl1pPr>
          </a:lstStyle>
          <a:p>
            <a:fld id="{95E9187D-B39C-411C-A83C-78CF8A3898D7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744" y="8817904"/>
            <a:ext cx="3032337" cy="464185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>
              <a:defRPr sz="1200"/>
            </a:lvl1pPr>
          </a:lstStyle>
          <a:p>
            <a:fld id="{632CE0FE-71FB-4222-ADC3-EA95E03FA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2896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631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90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70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81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87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27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307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261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02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39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01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8EE42-00E7-4D83-905D-E3F6AD2C7EB5}" type="datetimeFigureOut">
              <a:rPr lang="en-US" smtClean="0"/>
              <a:t>12/15/2012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4F02A-E06C-445E-A925-2FB523AC2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020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44495"/>
            <a:ext cx="7772400" cy="1470025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</a:rPr>
              <a:t>Effective Straggler Mitigation: Attack of the Clones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8741" y="3659430"/>
            <a:ext cx="7104924" cy="1267365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Ganesh Ananthanarayanan, Ali Ghodsi, Srikanth Kandula, Scott Shenker, Ion Stoica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750" y="5157225"/>
            <a:ext cx="4236558" cy="1037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62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20898" y="3033168"/>
            <a:ext cx="709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Job</a:t>
            </a:r>
            <a:endParaRPr lang="en-US" sz="2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Strawman: Job-level Cloning</a:t>
            </a:r>
            <a:endParaRPr lang="en-US" strike="sngStrike" dirty="0">
              <a:solidFill>
                <a:srgbClr val="FFFF00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385853" y="3619500"/>
            <a:ext cx="1651417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750986" y="1470345"/>
            <a:ext cx="4278933" cy="1538487"/>
          </a:xfrm>
          <a:prstGeom prst="ellipse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2710776" y="3773628"/>
            <a:ext cx="3243803" cy="1538487"/>
          </a:xfrm>
          <a:prstGeom prst="ellipse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556500" y="3514376"/>
            <a:ext cx="1398079" cy="4958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Earliest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1308935" y="5515350"/>
            <a:ext cx="7180374" cy="1216480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ü"/>
            </a:pPr>
            <a:r>
              <a:rPr lang="en-US" dirty="0" smtClean="0"/>
              <a:t> Easy to implement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/>
              <a:t> Directly extends to any framework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2152485" y="2318305"/>
            <a:ext cx="537670" cy="99548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endCxn id="17" idx="2"/>
          </p:cNvCxnSpPr>
          <p:nvPr/>
        </p:nvCxnSpPr>
        <p:spPr>
          <a:xfrm>
            <a:off x="2140001" y="3889860"/>
            <a:ext cx="570775" cy="65301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398387" y="1777585"/>
            <a:ext cx="1864903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398387" y="2318305"/>
            <a:ext cx="784146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M2</a:t>
            </a:r>
            <a:endParaRPr lang="en-US" sz="2800" b="1" dirty="0"/>
          </a:p>
        </p:txBody>
      </p:sp>
      <p:sp>
        <p:nvSpPr>
          <p:cNvPr id="25" name="Rectangle 24"/>
          <p:cNvSpPr/>
          <p:nvPr/>
        </p:nvSpPr>
        <p:spPr>
          <a:xfrm>
            <a:off x="3239277" y="4585725"/>
            <a:ext cx="943256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M2</a:t>
            </a:r>
            <a:endParaRPr lang="en-US" sz="2800" b="1" dirty="0"/>
          </a:p>
        </p:txBody>
      </p:sp>
      <p:sp>
        <p:nvSpPr>
          <p:cNvPr id="27" name="Rectangle 26"/>
          <p:cNvSpPr/>
          <p:nvPr/>
        </p:nvSpPr>
        <p:spPr>
          <a:xfrm>
            <a:off x="5570530" y="2049088"/>
            <a:ext cx="1163433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R1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030928" y="4351991"/>
            <a:ext cx="769066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R1</a:t>
            </a:r>
            <a:endParaRPr lang="en-US" sz="2800" b="1" dirty="0"/>
          </a:p>
        </p:txBody>
      </p:sp>
      <p:sp>
        <p:nvSpPr>
          <p:cNvPr id="30" name="Rectangle 29"/>
          <p:cNvSpPr/>
          <p:nvPr/>
        </p:nvSpPr>
        <p:spPr>
          <a:xfrm>
            <a:off x="3239278" y="4025866"/>
            <a:ext cx="943256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M1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81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  <p:bldP spid="20" grpId="0" uiExpand="1" build="p"/>
      <p:bldP spid="21" grpId="0" animBg="1"/>
      <p:bldP spid="23" grpId="0" animBg="1"/>
      <p:bldP spid="25" grpId="0" animBg="1"/>
      <p:bldP spid="27" grpId="0" animBg="1"/>
      <p:bldP spid="28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Number of clones</a:t>
            </a:r>
            <a:endParaRPr lang="en-US" strike="sngStrike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16176" y="3555106"/>
            <a:ext cx="3227824" cy="2869484"/>
          </a:xfrm>
        </p:spPr>
        <p:txBody>
          <a:bodyPr>
            <a:normAutofit fontScale="92500"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Contention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smtClean="0"/>
              <a:t>for input data by map task clones</a:t>
            </a:r>
          </a:p>
          <a:p>
            <a:pPr lvl="0"/>
            <a:r>
              <a:rPr lang="en-US" sz="3000" dirty="0">
                <a:solidFill>
                  <a:prstClr val="black"/>
                </a:solidFill>
              </a:rPr>
              <a:t>Storage crunch </a:t>
            </a:r>
            <a:r>
              <a:rPr lang="en-US" sz="3000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US" sz="3000" dirty="0">
                <a:solidFill>
                  <a:prstClr val="black"/>
                </a:solidFill>
              </a:rPr>
              <a:t>Cannot increase replication</a:t>
            </a:r>
          </a:p>
          <a:p>
            <a:endParaRPr lang="en-US" sz="2800" dirty="0" smtClean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90" y="1127486"/>
            <a:ext cx="4839030" cy="5074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5416910" y="3434760"/>
            <a:ext cx="1766630" cy="0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/>
          <p:cNvSpPr txBox="1">
            <a:spLocks/>
          </p:cNvSpPr>
          <p:nvPr/>
        </p:nvSpPr>
        <p:spPr>
          <a:xfrm>
            <a:off x="5608935" y="2737710"/>
            <a:ext cx="1958655" cy="70808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&gt;&gt; 3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clones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5073070" y="2084825"/>
            <a:ext cx="2997395" cy="6528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i="1" dirty="0" smtClean="0"/>
              <a:t>(Map-only job)</a:t>
            </a:r>
          </a:p>
        </p:txBody>
      </p:sp>
    </p:spTree>
    <p:extLst>
      <p:ext uri="{BB962C8B-B14F-4D97-AF65-F5344CB8AC3E}">
        <p14:creationId xmlns:p14="http://schemas.microsoft.com/office/powerpoint/2010/main" val="259386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Task-level</a:t>
            </a:r>
            <a:r>
              <a:rPr lang="en-US" dirty="0" smtClean="0"/>
              <a:t> Cloning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52063" y="3033168"/>
            <a:ext cx="709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Job</a:t>
            </a:r>
            <a:endParaRPr lang="en-US" sz="2800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85853" y="3619500"/>
            <a:ext cx="1651417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2750986" y="1470345"/>
            <a:ext cx="3203593" cy="1538487"/>
          </a:xfrm>
          <a:prstGeom prst="ellipse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710777" y="3773628"/>
            <a:ext cx="2179676" cy="1538487"/>
          </a:xfrm>
          <a:prstGeom prst="ellipse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4352782" y="3689471"/>
            <a:ext cx="1398079" cy="4958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Earliest</a:t>
            </a:r>
            <a:endParaRPr lang="en-US" sz="2800" b="1" dirty="0">
              <a:solidFill>
                <a:srgbClr val="0070C0"/>
              </a:solidFill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2152485" y="2318305"/>
            <a:ext cx="537670" cy="995480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22" idx="2"/>
          </p:cNvCxnSpPr>
          <p:nvPr/>
        </p:nvCxnSpPr>
        <p:spPr>
          <a:xfrm>
            <a:off x="2140001" y="3889860"/>
            <a:ext cx="570776" cy="653012"/>
          </a:xfrm>
          <a:prstGeom prst="straightConnector1">
            <a:avLst/>
          </a:prstGeom>
          <a:ln w="28575">
            <a:solidFill>
              <a:schemeClr val="tx1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398387" y="1777585"/>
            <a:ext cx="1864903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398387" y="2318305"/>
            <a:ext cx="784146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M1</a:t>
            </a:r>
            <a:endParaRPr lang="en-US" sz="2800" b="1" dirty="0"/>
          </a:p>
        </p:txBody>
      </p:sp>
      <p:sp>
        <p:nvSpPr>
          <p:cNvPr id="28" name="Rectangle 27"/>
          <p:cNvSpPr/>
          <p:nvPr/>
        </p:nvSpPr>
        <p:spPr>
          <a:xfrm>
            <a:off x="3239276" y="4585725"/>
            <a:ext cx="1317223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M2</a:t>
            </a:r>
            <a:endParaRPr lang="en-US" sz="2800" b="1" dirty="0"/>
          </a:p>
        </p:txBody>
      </p:sp>
      <p:sp>
        <p:nvSpPr>
          <p:cNvPr id="29" name="Rectangle 28"/>
          <p:cNvSpPr/>
          <p:nvPr/>
        </p:nvSpPr>
        <p:spPr>
          <a:xfrm>
            <a:off x="7360249" y="2938453"/>
            <a:ext cx="779384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R1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370566" y="3556388"/>
            <a:ext cx="1118744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R1</a:t>
            </a:r>
            <a:endParaRPr lang="en-US" sz="2800" b="1" dirty="0"/>
          </a:p>
        </p:txBody>
      </p:sp>
      <p:sp>
        <p:nvSpPr>
          <p:cNvPr id="31" name="Rectangle 30"/>
          <p:cNvSpPr/>
          <p:nvPr/>
        </p:nvSpPr>
        <p:spPr>
          <a:xfrm>
            <a:off x="3239278" y="4025866"/>
            <a:ext cx="943256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M2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6722680" y="2699305"/>
            <a:ext cx="2168463" cy="1538487"/>
          </a:xfrm>
          <a:prstGeom prst="ellipse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4616338" y="2508805"/>
            <a:ext cx="1398079" cy="4958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Earliest</a:t>
            </a:r>
            <a:endParaRPr lang="en-US" sz="2800" b="1" dirty="0">
              <a:solidFill>
                <a:srgbClr val="0070C0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7493064" y="2306079"/>
            <a:ext cx="1398079" cy="49583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Earliest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51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dirty="0">
                <a:solidFill>
                  <a:srgbClr val="0070C0"/>
                </a:solidFill>
              </a:rPr>
              <a:t>≤3 clones </a:t>
            </a:r>
            <a:r>
              <a:rPr lang="en-US" i="1" dirty="0" smtClean="0"/>
              <a:t>suffices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34" y="1783123"/>
            <a:ext cx="4300182" cy="4509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8434" y="1299849"/>
            <a:ext cx="2422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/>
              <a:t>Strawman</a:t>
            </a:r>
            <a:endParaRPr lang="en-US" sz="2800" b="1" u="sng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8431"/>
            <a:ext cx="4297680" cy="4521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877770" y="1295400"/>
            <a:ext cx="2995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70C0"/>
                </a:solidFill>
              </a:rPr>
              <a:t>Task-level </a:t>
            </a:r>
            <a:r>
              <a:rPr lang="en-US" sz="2800" b="1" u="sng" dirty="0" smtClean="0"/>
              <a:t>Cloning</a:t>
            </a:r>
            <a:endParaRPr lang="en-US" sz="2800" b="1" u="sng" dirty="0"/>
          </a:p>
        </p:txBody>
      </p:sp>
    </p:spTree>
    <p:extLst>
      <p:ext uri="{BB962C8B-B14F-4D97-AF65-F5344CB8AC3E}">
        <p14:creationId xmlns:p14="http://schemas.microsoft.com/office/powerpoint/2010/main" val="209863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Intermediate Data Contention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would like every reduce clone to get its own copy of intermediate data (map output)</a:t>
            </a:r>
          </a:p>
          <a:p>
            <a:endParaRPr lang="en-US" dirty="0" smtClean="0">
              <a:solidFill>
                <a:srgbClr val="0070C0"/>
              </a:solidFill>
              <a:sym typeface="Wingdings" pitchFamily="2" charset="2"/>
            </a:endParaRPr>
          </a:p>
          <a:p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When a map clones does not straggle, use </a:t>
            </a:r>
            <a:r>
              <a:rPr lang="en-US" b="1" dirty="0">
                <a:solidFill>
                  <a:srgbClr val="0070C0"/>
                </a:solidFill>
                <a:sym typeface="Wingdings" pitchFamily="2" charset="2"/>
              </a:rPr>
              <a:t> 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  its output</a:t>
            </a:r>
          </a:p>
          <a:p>
            <a:endParaRPr lang="en-US" dirty="0">
              <a:sym typeface="Wingdings" pitchFamily="2" charset="2"/>
            </a:endParaRPr>
          </a:p>
          <a:p>
            <a:r>
              <a:rPr lang="en-US" b="1" i="1" dirty="0" smtClean="0">
                <a:solidFill>
                  <a:srgbClr val="FF0000"/>
                </a:solidFill>
                <a:sym typeface="Wingdings" pitchFamily="2" charset="2"/>
              </a:rPr>
              <a:t>When they do straggle?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29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5800960" y="3533617"/>
            <a:ext cx="1343032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R1</a:t>
            </a:r>
            <a:endParaRPr lang="en-US" sz="2800" b="1" dirty="0"/>
          </a:p>
        </p:txBody>
      </p:sp>
      <p:pic>
        <p:nvPicPr>
          <p:cNvPr id="7170" name="Picture 2" descr="https://encrypted-tbn3.google.com/images?q=tbn:ANd9GcT7phv9IehBHXPPrM8JvA7kDCrsh_n3JKOY5KKPSoLh7EXBIHKDr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992" y="3468548"/>
            <a:ext cx="574932" cy="57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7450" y="274638"/>
            <a:ext cx="8492970" cy="1143000"/>
          </a:xfrm>
        </p:spPr>
        <p:txBody>
          <a:bodyPr>
            <a:noAutofit/>
          </a:bodyPr>
          <a:lstStyle/>
          <a:p>
            <a:r>
              <a:rPr lang="en-US" dirty="0"/>
              <a:t>Contention-Avoidance Cloning </a:t>
            </a:r>
            <a:r>
              <a:rPr lang="en-US" b="1" dirty="0">
                <a:solidFill>
                  <a:srgbClr val="0070C0"/>
                </a:solidFill>
              </a:rPr>
              <a:t>(CAC)</a:t>
            </a:r>
          </a:p>
        </p:txBody>
      </p:sp>
      <p:sp>
        <p:nvSpPr>
          <p:cNvPr id="4" name="Rectangle 3"/>
          <p:cNvSpPr/>
          <p:nvPr/>
        </p:nvSpPr>
        <p:spPr>
          <a:xfrm>
            <a:off x="1972501" y="1740705"/>
            <a:ext cx="1864903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82819" y="2318305"/>
            <a:ext cx="784146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M1</a:t>
            </a:r>
            <a:endParaRPr lang="en-US" sz="2800" b="1" dirty="0"/>
          </a:p>
        </p:txBody>
      </p:sp>
      <p:sp>
        <p:nvSpPr>
          <p:cNvPr id="6" name="Rectangle 5"/>
          <p:cNvSpPr/>
          <p:nvPr/>
        </p:nvSpPr>
        <p:spPr>
          <a:xfrm>
            <a:off x="1977883" y="4776225"/>
            <a:ext cx="943256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M2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1977882" y="4184031"/>
            <a:ext cx="789083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M2</a:t>
            </a:r>
            <a:endParaRPr lang="en-US" sz="2800" b="1" dirty="0"/>
          </a:p>
        </p:txBody>
      </p:sp>
      <p:sp>
        <p:nvSpPr>
          <p:cNvPr id="8" name="Oval 7"/>
          <p:cNvSpPr/>
          <p:nvPr/>
        </p:nvSpPr>
        <p:spPr>
          <a:xfrm>
            <a:off x="1538005" y="1470345"/>
            <a:ext cx="2733894" cy="1538487"/>
          </a:xfrm>
          <a:prstGeom prst="ellipse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554191" y="3925978"/>
            <a:ext cx="2733894" cy="1538487"/>
          </a:xfrm>
          <a:prstGeom prst="ellipse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28081" y="2969665"/>
            <a:ext cx="779384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R1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99994" y="3544215"/>
            <a:ext cx="769066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R1</a:t>
            </a:r>
            <a:endParaRPr lang="en-US" sz="2800" b="1" dirty="0"/>
          </a:p>
        </p:txBody>
      </p:sp>
      <p:sp>
        <p:nvSpPr>
          <p:cNvPr id="14" name="Oval 13"/>
          <p:cNvSpPr/>
          <p:nvPr/>
        </p:nvSpPr>
        <p:spPr>
          <a:xfrm>
            <a:off x="5355180" y="2699305"/>
            <a:ext cx="2733894" cy="1538487"/>
          </a:xfrm>
          <a:prstGeom prst="ellipse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98866" y="1739180"/>
            <a:ext cx="768100" cy="381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72501" y="4776225"/>
            <a:ext cx="768100" cy="381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M2</a:t>
            </a:r>
            <a:endParaRPr lang="en-US" sz="2800" b="1" dirty="0">
              <a:solidFill>
                <a:schemeClr val="bg1"/>
              </a:solidFill>
            </a:endParaRPr>
          </a:p>
        </p:txBody>
      </p:sp>
      <p:cxnSp>
        <p:nvCxnSpPr>
          <p:cNvPr id="19" name="Straight Arrow Connector 18"/>
          <p:cNvCxnSpPr>
            <a:stCxn id="5" idx="3"/>
            <a:endCxn id="10" idx="1"/>
          </p:cNvCxnSpPr>
          <p:nvPr/>
        </p:nvCxnSpPr>
        <p:spPr>
          <a:xfrm>
            <a:off x="2766965" y="2508805"/>
            <a:ext cx="3061116" cy="651360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2766966" y="3247355"/>
            <a:ext cx="3033028" cy="1127177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6094849" y="1777585"/>
            <a:ext cx="2673217" cy="6882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Exclusive </a:t>
            </a:r>
            <a:r>
              <a:rPr lang="en-US" sz="2800" b="1" dirty="0" smtClean="0">
                <a:solidFill>
                  <a:schemeClr val="tx1"/>
                </a:solidFill>
              </a:rPr>
              <a:t>copy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18" name="Straight Arrow Connector 17"/>
          <p:cNvCxnSpPr>
            <a:stCxn id="4" idx="3"/>
          </p:cNvCxnSpPr>
          <p:nvPr/>
        </p:nvCxnSpPr>
        <p:spPr>
          <a:xfrm>
            <a:off x="3837404" y="1931205"/>
            <a:ext cx="1962590" cy="1768155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3"/>
          </p:cNvCxnSpPr>
          <p:nvPr/>
        </p:nvCxnSpPr>
        <p:spPr>
          <a:xfrm flipV="1">
            <a:off x="2921139" y="3699361"/>
            <a:ext cx="2878855" cy="1267364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1538005" y="5878121"/>
            <a:ext cx="71049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b="1" dirty="0" smtClean="0">
                <a:solidFill>
                  <a:srgbClr val="FF0000"/>
                </a:solidFill>
              </a:rPr>
              <a:t>Jobs are more vulnerable to stragglers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11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1" animBg="1"/>
      <p:bldP spid="4" grpId="0" animBg="1"/>
      <p:bldP spid="6" grpId="0" animBg="1"/>
      <p:bldP spid="10" grpId="1" animBg="1"/>
      <p:bldP spid="11" grpId="1" animBg="1"/>
      <p:bldP spid="11" grpId="2" animBg="1"/>
      <p:bldP spid="14" grpId="1" animBg="1"/>
      <p:bldP spid="16" grpId="0" animBg="1"/>
      <p:bldP spid="17" grpId="0" animBg="1"/>
      <p:bldP spid="28" grpId="0" animBg="1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Contention Cloning </a:t>
            </a:r>
            <a:r>
              <a:rPr lang="en-US" b="1" dirty="0">
                <a:solidFill>
                  <a:srgbClr val="0070C0"/>
                </a:solidFill>
              </a:rPr>
              <a:t>(CC)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2819" y="2318305"/>
            <a:ext cx="784146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M1</a:t>
            </a:r>
            <a:endParaRPr lang="en-US" sz="2800" b="1" dirty="0"/>
          </a:p>
        </p:txBody>
      </p:sp>
      <p:sp>
        <p:nvSpPr>
          <p:cNvPr id="7" name="Rectangle 6"/>
          <p:cNvSpPr/>
          <p:nvPr/>
        </p:nvSpPr>
        <p:spPr>
          <a:xfrm>
            <a:off x="1977882" y="4184031"/>
            <a:ext cx="789083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M2</a:t>
            </a:r>
            <a:endParaRPr lang="en-US" sz="2800" b="1" dirty="0"/>
          </a:p>
        </p:txBody>
      </p:sp>
      <p:sp>
        <p:nvSpPr>
          <p:cNvPr id="8" name="Oval 7"/>
          <p:cNvSpPr/>
          <p:nvPr/>
        </p:nvSpPr>
        <p:spPr>
          <a:xfrm>
            <a:off x="1538005" y="1470345"/>
            <a:ext cx="2733894" cy="1538487"/>
          </a:xfrm>
          <a:prstGeom prst="ellipse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554191" y="3925978"/>
            <a:ext cx="2733894" cy="1538487"/>
          </a:xfrm>
          <a:prstGeom prst="ellipse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28081" y="2931260"/>
            <a:ext cx="779384" cy="381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R1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799994" y="3508860"/>
            <a:ext cx="769066" cy="381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R1</a:t>
            </a:r>
            <a:endParaRPr lang="en-US" sz="2800" b="1" dirty="0"/>
          </a:p>
        </p:txBody>
      </p:sp>
      <p:sp>
        <p:nvSpPr>
          <p:cNvPr id="14" name="Oval 13"/>
          <p:cNvSpPr/>
          <p:nvPr/>
        </p:nvSpPr>
        <p:spPr>
          <a:xfrm>
            <a:off x="5355180" y="2660900"/>
            <a:ext cx="2733894" cy="1538487"/>
          </a:xfrm>
          <a:prstGeom prst="ellipse">
            <a:avLst/>
          </a:prstGeom>
          <a:noFill/>
          <a:ln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998866" y="1739180"/>
            <a:ext cx="768100" cy="381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M1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972501" y="4695222"/>
            <a:ext cx="768100" cy="381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M2</a:t>
            </a:r>
            <a:endParaRPr lang="en-US" sz="2800" b="1" dirty="0">
              <a:solidFill>
                <a:schemeClr val="bg1"/>
              </a:solidFill>
            </a:endParaRPr>
          </a:p>
        </p:txBody>
      </p:sp>
      <p:cxnSp>
        <p:nvCxnSpPr>
          <p:cNvPr id="19" name="Straight Arrow Connector 18"/>
          <p:cNvCxnSpPr>
            <a:stCxn id="5" idx="3"/>
            <a:endCxn id="10" idx="1"/>
          </p:cNvCxnSpPr>
          <p:nvPr/>
        </p:nvCxnSpPr>
        <p:spPr>
          <a:xfrm>
            <a:off x="2766965" y="2508805"/>
            <a:ext cx="3061116" cy="612955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3"/>
            <a:endCxn id="11" idx="1"/>
          </p:cNvCxnSpPr>
          <p:nvPr/>
        </p:nvCxnSpPr>
        <p:spPr>
          <a:xfrm>
            <a:off x="2766965" y="2508805"/>
            <a:ext cx="3033029" cy="1190555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5828081" y="1739179"/>
            <a:ext cx="2814849" cy="64907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</a:rPr>
              <a:t>Earliest </a:t>
            </a:r>
            <a:r>
              <a:rPr lang="en-US" sz="2800" b="1" dirty="0" smtClean="0">
                <a:solidFill>
                  <a:schemeClr val="tx1"/>
                </a:solidFill>
              </a:rPr>
              <a:t>copy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23" name="Straight Arrow Connector 22"/>
          <p:cNvCxnSpPr>
            <a:stCxn id="7" idx="3"/>
            <a:endCxn id="10" idx="1"/>
          </p:cNvCxnSpPr>
          <p:nvPr/>
        </p:nvCxnSpPr>
        <p:spPr>
          <a:xfrm flipV="1">
            <a:off x="2766965" y="3121760"/>
            <a:ext cx="3061116" cy="125277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7" idx="3"/>
            <a:endCxn id="11" idx="1"/>
          </p:cNvCxnSpPr>
          <p:nvPr/>
        </p:nvCxnSpPr>
        <p:spPr>
          <a:xfrm flipV="1">
            <a:off x="2766965" y="3699360"/>
            <a:ext cx="3033029" cy="675171"/>
          </a:xfrm>
          <a:prstGeom prst="straightConnector1">
            <a:avLst/>
          </a:prstGeom>
          <a:ln w="28575">
            <a:solidFill>
              <a:schemeClr val="accent5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2" descr="https://encrypted-tbn3.google.com/images?q=tbn:ANd9GcT7phv9IehBHXPPrM8JvA7kDCrsh_n3JKOY5KKPSoLh7EXBIHKDr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503" y="1560101"/>
            <a:ext cx="574932" cy="57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s://encrypted-tbn3.google.com/images?q=tbn:ANd9GcT7phv9IehBHXPPrM8JvA7kDCrsh_n3JKOY5KKPSoLh7EXBIHKDr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7762" y="4695221"/>
            <a:ext cx="574932" cy="57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357918" y="5848515"/>
            <a:ext cx="65169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800" b="1" dirty="0" smtClean="0">
                <a:solidFill>
                  <a:srgbClr val="FF0000"/>
                </a:solidFill>
              </a:rPr>
              <a:t>Intermediate data transfer takes longer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50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28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 vs. CC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16415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CAC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avoids contentions </a:t>
            </a:r>
            <a:r>
              <a:rPr lang="en-US" dirty="0" smtClean="0"/>
              <a:t>but makes jobs </a:t>
            </a:r>
            <a:r>
              <a:rPr lang="en-US" b="1" dirty="0" smtClean="0">
                <a:solidFill>
                  <a:srgbClr val="FF0000"/>
                </a:solidFill>
              </a:rPr>
              <a:t>more vulnerable to stragglers </a:t>
            </a:r>
          </a:p>
          <a:p>
            <a:pPr lvl="1"/>
            <a:r>
              <a:rPr lang="en-US" dirty="0" smtClean="0"/>
              <a:t>Straggler probability in a job increases by &gt;10%</a:t>
            </a:r>
          </a:p>
          <a:p>
            <a:pPr lvl="1"/>
            <a:endParaRPr lang="en-US" dirty="0" smtClean="0"/>
          </a:p>
          <a:p>
            <a:r>
              <a:rPr lang="en-US" b="1" dirty="0" smtClean="0">
                <a:solidFill>
                  <a:srgbClr val="0070C0"/>
                </a:solidFill>
              </a:rPr>
              <a:t>CC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B050"/>
                </a:solidFill>
              </a:rPr>
              <a:t>mitigates stragglers </a:t>
            </a:r>
            <a:r>
              <a:rPr lang="en-US" dirty="0" smtClean="0"/>
              <a:t>in jobs but causes </a:t>
            </a:r>
            <a:r>
              <a:rPr lang="en-US" b="1" dirty="0" smtClean="0">
                <a:solidFill>
                  <a:srgbClr val="FF0000"/>
                </a:solidFill>
              </a:rPr>
              <a:t>contentions </a:t>
            </a:r>
          </a:p>
          <a:p>
            <a:pPr lvl="1"/>
            <a:r>
              <a:rPr lang="en-US" dirty="0" smtClean="0"/>
              <a:t>Shuffle takes ~50% longer</a:t>
            </a:r>
          </a:p>
          <a:p>
            <a:endParaRPr lang="en-US" dirty="0" smtClean="0"/>
          </a:p>
          <a:p>
            <a:r>
              <a:rPr lang="en-US" i="1" dirty="0" smtClean="0"/>
              <a:t>Do not distinguish </a:t>
            </a:r>
            <a:r>
              <a:rPr lang="en-US" b="1" i="1" dirty="0" smtClean="0">
                <a:solidFill>
                  <a:srgbClr val="0070C0"/>
                </a:solidFill>
              </a:rPr>
              <a:t>intrinsic variations in task durations </a:t>
            </a:r>
            <a:r>
              <a:rPr lang="en-US" i="1" dirty="0" smtClean="0"/>
              <a:t>from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b="1" i="1" dirty="0" smtClean="0">
                <a:solidFill>
                  <a:srgbClr val="0070C0"/>
                </a:solidFill>
              </a:rPr>
              <a:t>stragglers</a:t>
            </a:r>
            <a:endParaRPr lang="en-US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30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Delay Assignment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4758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Small delay </a:t>
            </a:r>
            <a:r>
              <a:rPr lang="en-US" dirty="0" smtClean="0"/>
              <a:t>before contending for the available copy of the intermediate data</a:t>
            </a:r>
          </a:p>
          <a:p>
            <a:pPr lvl="1"/>
            <a:r>
              <a:rPr lang="en-US" dirty="0"/>
              <a:t>(</a:t>
            </a:r>
            <a:r>
              <a:rPr lang="en-US" i="1" dirty="0"/>
              <a:t>Similar to delay scheduling </a:t>
            </a:r>
            <a:r>
              <a:rPr lang="en-US" dirty="0"/>
              <a:t>[EuroSys’10])</a:t>
            </a:r>
          </a:p>
          <a:p>
            <a:endParaRPr lang="en-US" dirty="0"/>
          </a:p>
          <a:p>
            <a:r>
              <a:rPr lang="en-US" b="1" dirty="0" smtClean="0">
                <a:solidFill>
                  <a:srgbClr val="0070C0"/>
                </a:solidFill>
              </a:rPr>
              <a:t>Probabilistic modeling</a:t>
            </a:r>
            <a:r>
              <a:rPr lang="en-US" b="1" dirty="0" smtClean="0"/>
              <a:t> </a:t>
            </a:r>
            <a:r>
              <a:rPr lang="en-US" dirty="0" smtClean="0"/>
              <a:t>of the delay</a:t>
            </a:r>
          </a:p>
          <a:p>
            <a:pPr lvl="1"/>
            <a:r>
              <a:rPr lang="en-US" dirty="0" smtClean="0"/>
              <a:t>Expected task durations</a:t>
            </a:r>
          </a:p>
          <a:p>
            <a:pPr lvl="1"/>
            <a:r>
              <a:rPr lang="en-US" dirty="0" smtClean="0"/>
              <a:t>Read bandwidths w/ and w/o contention</a:t>
            </a:r>
          </a:p>
          <a:p>
            <a:pPr lvl="1"/>
            <a:r>
              <a:rPr lang="en-US" dirty="0" smtClean="0"/>
              <a:t>Happens automatically and periodically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75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Dolly</a:t>
            </a:r>
            <a:r>
              <a:rPr lang="en-US" dirty="0" smtClean="0"/>
              <a:t>: Cloning Jobs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08185" cy="4525963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Task-level</a:t>
            </a:r>
            <a:r>
              <a:rPr lang="en-US" dirty="0" smtClean="0"/>
              <a:t> cloning of jobs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Delay Assignment </a:t>
            </a:r>
            <a:r>
              <a:rPr lang="en-US" dirty="0" smtClean="0"/>
              <a:t>to manage intermediate data</a:t>
            </a:r>
          </a:p>
          <a:p>
            <a:r>
              <a:rPr lang="en-US" dirty="0" smtClean="0"/>
              <a:t>Works within a </a:t>
            </a:r>
            <a:r>
              <a:rPr lang="en-US" b="1" dirty="0" smtClean="0">
                <a:solidFill>
                  <a:srgbClr val="0070C0"/>
                </a:solidFill>
              </a:rPr>
              <a:t>budget</a:t>
            </a:r>
          </a:p>
          <a:p>
            <a:pPr lvl="1"/>
            <a:r>
              <a:rPr lang="en-US" dirty="0" smtClean="0"/>
              <a:t>Cap on the extra cluster resources for cloning</a:t>
            </a:r>
          </a:p>
        </p:txBody>
      </p:sp>
      <p:pic>
        <p:nvPicPr>
          <p:cNvPr id="12290" name="Picture 2" descr="https://encrypted-tbn1.google.com/images?q=tbn:ANd9GcSyHGSu2GGfmOCfD58NyeW4uyels40XrGDz1Zk1_Ay4j1A7GUNVt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180" y="4120290"/>
            <a:ext cx="3648475" cy="254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845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Small jobs increasingly important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300945" cy="4862795"/>
          </a:xfrm>
        </p:spPr>
        <p:txBody>
          <a:bodyPr>
            <a:normAutofit/>
          </a:bodyPr>
          <a:lstStyle/>
          <a:p>
            <a:r>
              <a:rPr lang="en-US" dirty="0" smtClean="0"/>
              <a:t>Most jobs are </a:t>
            </a:r>
            <a:r>
              <a:rPr lang="en-US" b="1" dirty="0" smtClean="0">
                <a:solidFill>
                  <a:srgbClr val="0070C0"/>
                </a:solidFill>
              </a:rPr>
              <a:t>small</a:t>
            </a:r>
          </a:p>
          <a:p>
            <a:pPr lvl="1"/>
            <a:r>
              <a:rPr lang="en-US" dirty="0" smtClean="0"/>
              <a:t>82% of jobs contain less than 10 tasks (Facebook’s Hadoop cluster)</a:t>
            </a:r>
          </a:p>
          <a:p>
            <a:endParaRPr lang="en-US" dirty="0"/>
          </a:p>
          <a:p>
            <a:r>
              <a:rPr lang="en-US" dirty="0" smtClean="0"/>
              <a:t>Small jobs often are </a:t>
            </a:r>
            <a:r>
              <a:rPr lang="en-US" b="1" dirty="0" smtClean="0">
                <a:solidFill>
                  <a:srgbClr val="0070C0"/>
                </a:solidFill>
              </a:rPr>
              <a:t>interactive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and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latency-constrained</a:t>
            </a:r>
          </a:p>
          <a:p>
            <a:pPr lvl="1"/>
            <a:r>
              <a:rPr lang="en-US" dirty="0" smtClean="0"/>
              <a:t>Data analyst testing query on small sample</a:t>
            </a:r>
          </a:p>
          <a:p>
            <a:pPr lvl="1"/>
            <a:r>
              <a:rPr lang="en-US" dirty="0" smtClean="0"/>
              <a:t>New frameworks targeted at interactive analyses</a:t>
            </a:r>
          </a:p>
        </p:txBody>
      </p:sp>
    </p:spTree>
    <p:extLst>
      <p:ext uri="{BB962C8B-B14F-4D97-AF65-F5344CB8AC3E}">
        <p14:creationId xmlns:p14="http://schemas.microsoft.com/office/powerpoint/2010/main" val="362297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Workload derived from Facebook traces</a:t>
            </a:r>
          </a:p>
          <a:p>
            <a:pPr lvl="1"/>
            <a:r>
              <a:rPr lang="en-US" dirty="0" smtClean="0"/>
              <a:t>FB: 3500 node Hadoop cluster, 375K jobs, 1 month</a:t>
            </a:r>
          </a:p>
          <a:p>
            <a:pPr lvl="1"/>
            <a:endParaRPr lang="en-US" dirty="0"/>
          </a:p>
          <a:p>
            <a:r>
              <a:rPr lang="en-US" dirty="0" smtClean="0"/>
              <a:t>Prototype on top of Hadoop 0.20.2</a:t>
            </a:r>
          </a:p>
          <a:p>
            <a:r>
              <a:rPr lang="en-US" dirty="0" smtClean="0"/>
              <a:t>Experiments on 150-node cluster</a:t>
            </a:r>
          </a:p>
          <a:p>
            <a:endParaRPr lang="en-US" dirty="0"/>
          </a:p>
          <a:p>
            <a:r>
              <a:rPr lang="en-US" u="sng" dirty="0" smtClean="0"/>
              <a:t>Baselines:</a:t>
            </a:r>
            <a:r>
              <a:rPr lang="en-US" dirty="0" smtClean="0"/>
              <a:t> LATE and Mantri, + blacklisting</a:t>
            </a:r>
          </a:p>
          <a:p>
            <a:r>
              <a:rPr lang="en-US" dirty="0" smtClean="0"/>
              <a:t>Cloning </a:t>
            </a:r>
            <a:r>
              <a:rPr lang="en-US" b="1" dirty="0" smtClean="0">
                <a:solidFill>
                  <a:srgbClr val="0070C0"/>
                </a:solidFill>
              </a:rPr>
              <a:t>budget of 5%</a:t>
            </a:r>
            <a:endParaRPr lang="en-US" b="1" dirty="0">
              <a:solidFill>
                <a:srgbClr val="0070C0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45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Average job completion time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93096" y="1393535"/>
            <a:ext cx="7949834" cy="6258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Jobs are </a:t>
            </a:r>
            <a:r>
              <a:rPr lang="en-US" sz="2800" b="1" dirty="0" smtClean="0">
                <a:solidFill>
                  <a:srgbClr val="0070C0"/>
                </a:solidFill>
              </a:rPr>
              <a:t>44% and 42% faster </a:t>
            </a:r>
            <a:r>
              <a:rPr lang="en-US" sz="2800" b="1" dirty="0" smtClean="0">
                <a:solidFill>
                  <a:schemeClr val="tx1"/>
                </a:solidFill>
              </a:rPr>
              <a:t>w.r.t. LATE and Mantri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16" y="2046420"/>
            <a:ext cx="8419239" cy="3717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1653220" y="5810110"/>
            <a:ext cx="6567255" cy="94002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Slowest task in a job now runs </a:t>
            </a:r>
            <a:r>
              <a:rPr lang="en-US" sz="2800" b="1" u="sng" dirty="0" smtClean="0">
                <a:solidFill>
                  <a:srgbClr val="00B050"/>
                </a:solidFill>
              </a:rPr>
              <a:t>1.06x</a:t>
            </a:r>
            <a:r>
              <a:rPr lang="en-US" sz="2800" b="1" dirty="0" smtClean="0">
                <a:solidFill>
                  <a:srgbClr val="0070C0"/>
                </a:solidFill>
              </a:rPr>
              <a:t> times slower than median (down from </a:t>
            </a:r>
            <a:r>
              <a:rPr lang="en-US" sz="2800" b="1" dirty="0" smtClean="0">
                <a:solidFill>
                  <a:srgbClr val="FF0000"/>
                </a:solidFill>
              </a:rPr>
              <a:t>8x</a:t>
            </a:r>
            <a:r>
              <a:rPr lang="en-US" sz="2800" b="1" dirty="0" smtClean="0">
                <a:solidFill>
                  <a:srgbClr val="0070C0"/>
                </a:solidFill>
              </a:rPr>
              <a:t>)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041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Delay Assignment is crucial…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1806840" y="1393535"/>
            <a:ext cx="2841969" cy="685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1.5x – 2x </a:t>
            </a:r>
            <a:r>
              <a:rPr lang="en-US" sz="2800" b="1" dirty="0" smtClean="0">
                <a:solidFill>
                  <a:schemeClr val="tx1"/>
                </a:solidFill>
              </a:rPr>
              <a:t>better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2264427" y="2079335"/>
            <a:ext cx="62918" cy="10780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247030" y="2079335"/>
            <a:ext cx="518465" cy="138807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1" y="1892800"/>
            <a:ext cx="9002769" cy="428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685745" y="2315255"/>
            <a:ext cx="2726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Microsoft Sans Serif" pitchFamily="34" charset="0"/>
                <a:cs typeface="Microsoft Sans Serif" pitchFamily="34" charset="0"/>
              </a:rPr>
              <a:t>(Exclusive Copy)</a:t>
            </a:r>
            <a:endParaRPr lang="en-US" sz="2400" b="1" dirty="0">
              <a:latin typeface="Microsoft Sans Serif" pitchFamily="34" charset="0"/>
              <a:cs typeface="Microsoft Sans Serif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5745" y="2852120"/>
            <a:ext cx="2726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Microsoft Sans Serif" pitchFamily="34" charset="0"/>
                <a:cs typeface="Microsoft Sans Serif" pitchFamily="34" charset="0"/>
              </a:rPr>
              <a:t>(Earliest Copy)</a:t>
            </a:r>
            <a:endParaRPr lang="en-US" sz="2400" b="1" dirty="0">
              <a:latin typeface="Microsoft Sans Serif" pitchFamily="34" charset="0"/>
              <a:cs typeface="Microsoft Sans Serif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71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640" y="274638"/>
            <a:ext cx="860272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…and gets better with #phases in job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97" y="2584090"/>
            <a:ext cx="8648019" cy="299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63746" y="1662370"/>
            <a:ext cx="864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3200" dirty="0" smtClean="0"/>
              <a:t>Dryad jobs have multiple phases in a single job</a:t>
            </a:r>
            <a:endParaRPr lang="en-US" sz="3200" dirty="0"/>
          </a:p>
        </p:txBody>
      </p:sp>
      <p:sp>
        <p:nvSpPr>
          <p:cNvPr id="15" name="Rounded Rectangle 14"/>
          <p:cNvSpPr/>
          <p:nvPr/>
        </p:nvSpPr>
        <p:spPr>
          <a:xfrm>
            <a:off x="1273373" y="5773696"/>
            <a:ext cx="6644065" cy="6858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Steady gains, and outperforms CAC and CC</a:t>
            </a:r>
            <a:endParaRPr 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13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Stragglers in small jobs are not well-handled by traditional mitigation strategies</a:t>
            </a: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r>
              <a:rPr lang="en-US" b="1" dirty="0" smtClean="0">
                <a:solidFill>
                  <a:srgbClr val="C00000"/>
                </a:solidFill>
              </a:rPr>
              <a:t>Dolly</a:t>
            </a:r>
            <a:r>
              <a:rPr lang="en-US" dirty="0" smtClean="0"/>
              <a:t>: </a:t>
            </a:r>
            <a:r>
              <a:rPr lang="en-US" b="1" dirty="0" smtClean="0">
                <a:solidFill>
                  <a:srgbClr val="0070C0"/>
                </a:solidFill>
              </a:rPr>
              <a:t>Proactive</a:t>
            </a:r>
            <a:r>
              <a:rPr lang="en-US" dirty="0" smtClean="0"/>
              <a:t> Cloning of jobs</a:t>
            </a:r>
          </a:p>
          <a:p>
            <a:pPr lvl="1"/>
            <a:r>
              <a:rPr lang="en-US" b="1" dirty="0" smtClean="0">
                <a:solidFill>
                  <a:srgbClr val="0070C0"/>
                </a:solidFill>
              </a:rPr>
              <a:t>Heavy-tail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 Small 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cloning budget (5%) </a:t>
            </a:r>
            <a:r>
              <a:rPr lang="en-US" dirty="0" smtClean="0">
                <a:sym typeface="Wingdings" pitchFamily="2" charset="2"/>
              </a:rPr>
              <a:t>suffices</a:t>
            </a:r>
          </a:p>
          <a:p>
            <a:pPr lvl="1"/>
            <a:endParaRPr lang="en-US" dirty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Jobs improve by at least </a:t>
            </a:r>
            <a:r>
              <a:rPr lang="en-US" b="1" dirty="0" smtClean="0">
                <a:solidFill>
                  <a:srgbClr val="0070C0"/>
                </a:solidFill>
                <a:sym typeface="Wingdings" pitchFamily="2" charset="2"/>
              </a:rPr>
              <a:t>42%</a:t>
            </a:r>
            <a:r>
              <a:rPr lang="en-US" dirty="0" smtClean="0">
                <a:sym typeface="Wingdings" pitchFamily="2" charset="2"/>
              </a:rPr>
              <a:t> w.r.t. state-of-the-art straggler mitigation strategies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2271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Stragglers in Small Jobs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8010"/>
          </a:xfrm>
        </p:spPr>
        <p:txBody>
          <a:bodyPr>
            <a:normAutofit/>
          </a:bodyPr>
          <a:lstStyle/>
          <a:p>
            <a:r>
              <a:rPr lang="en-US" dirty="0" smtClean="0"/>
              <a:t>Small jobs particularly sensitive to </a:t>
            </a:r>
            <a:r>
              <a:rPr lang="en-US" b="1" dirty="0" smtClean="0">
                <a:solidFill>
                  <a:srgbClr val="0070C0"/>
                </a:solidFill>
              </a:rPr>
              <a:t>stragglers</a:t>
            </a:r>
          </a:p>
          <a:p>
            <a:pPr lvl="1"/>
            <a:r>
              <a:rPr lang="en-US" dirty="0" smtClean="0"/>
              <a:t>Inordinately </a:t>
            </a:r>
            <a:r>
              <a:rPr lang="en-US" dirty="0"/>
              <a:t>slow </a:t>
            </a:r>
            <a:r>
              <a:rPr lang="en-US" dirty="0" smtClean="0"/>
              <a:t>tasks </a:t>
            </a:r>
            <a:r>
              <a:rPr lang="en-US" dirty="0"/>
              <a:t>that </a:t>
            </a:r>
            <a:r>
              <a:rPr lang="en-US" dirty="0" smtClean="0"/>
              <a:t>delay job completion</a:t>
            </a:r>
          </a:p>
          <a:p>
            <a:endParaRPr lang="en-US" dirty="0" smtClean="0"/>
          </a:p>
          <a:p>
            <a:r>
              <a:rPr lang="en-US" dirty="0" smtClean="0"/>
              <a:t>Straggler Mitigation: </a:t>
            </a:r>
          </a:p>
          <a:p>
            <a:pPr lvl="1"/>
            <a:r>
              <a:rPr lang="en-US" u="sng" dirty="0" smtClean="0"/>
              <a:t>Blacklisting</a:t>
            </a:r>
            <a:r>
              <a:rPr lang="en-US" dirty="0" smtClean="0"/>
              <a:t>: Clusters periodically diagnose and eliminate machines with faulty hardware</a:t>
            </a:r>
          </a:p>
          <a:p>
            <a:pPr lvl="1"/>
            <a:r>
              <a:rPr lang="en-US" u="sng" dirty="0" smtClean="0"/>
              <a:t>Speculation</a:t>
            </a:r>
            <a:r>
              <a:rPr lang="en-US" dirty="0" smtClean="0"/>
              <a:t>: LATE [OSDI’08], Mantri [OSDI’10]…</a:t>
            </a:r>
          </a:p>
          <a:p>
            <a:pPr lvl="2"/>
            <a:r>
              <a:rPr lang="en-US" dirty="0" smtClean="0"/>
              <a:t>Address the </a:t>
            </a:r>
            <a:r>
              <a:rPr lang="en-US" b="1" dirty="0" smtClean="0">
                <a:solidFill>
                  <a:srgbClr val="FF0000"/>
                </a:solidFill>
              </a:rPr>
              <a:t>non-deterministic</a:t>
            </a:r>
            <a:r>
              <a:rPr lang="en-US" dirty="0" smtClean="0"/>
              <a:t> stragglers</a:t>
            </a:r>
          </a:p>
          <a:p>
            <a:pPr lvl="2"/>
            <a:r>
              <a:rPr lang="en-US" dirty="0" smtClean="0"/>
              <a:t>Complete systemic modeling is intrinsically complex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0368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795" y="274638"/>
            <a:ext cx="8377755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Despite the mitigation techniques…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322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u="sng" dirty="0" smtClean="0"/>
              <a:t>LATE:</a:t>
            </a:r>
            <a:r>
              <a:rPr lang="en-US" dirty="0" smtClean="0"/>
              <a:t> The slowest task runs </a:t>
            </a:r>
            <a:r>
              <a:rPr lang="en-US" b="1" dirty="0" smtClean="0">
                <a:solidFill>
                  <a:srgbClr val="FF0000"/>
                </a:solidFill>
              </a:rPr>
              <a:t>8 times slower</a:t>
            </a:r>
            <a:r>
              <a:rPr lang="en-US" b="1" baseline="30000" dirty="0" smtClean="0">
                <a:solidFill>
                  <a:srgbClr val="7030A0"/>
                </a:solidFill>
              </a:rPr>
              <a:t>*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than the median task</a:t>
            </a:r>
          </a:p>
          <a:p>
            <a:pPr>
              <a:spcBef>
                <a:spcPts val="200"/>
              </a:spcBef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u="sng" dirty="0" smtClean="0"/>
              <a:t>Mantri:</a:t>
            </a:r>
            <a:r>
              <a:rPr lang="en-US" dirty="0" smtClean="0"/>
              <a:t> The </a:t>
            </a:r>
            <a:r>
              <a:rPr lang="en-US" dirty="0"/>
              <a:t>slowest task runs </a:t>
            </a:r>
            <a:r>
              <a:rPr lang="en-US" b="1" dirty="0" smtClean="0">
                <a:solidFill>
                  <a:srgbClr val="FF0000"/>
                </a:solidFill>
              </a:rPr>
              <a:t>6 times slower</a:t>
            </a:r>
            <a:r>
              <a:rPr lang="en-US" b="1" baseline="30000" dirty="0" smtClean="0">
                <a:solidFill>
                  <a:srgbClr val="7030A0"/>
                </a:solidFill>
              </a:rPr>
              <a:t>*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dirty="0"/>
              <a:t>than the median </a:t>
            </a:r>
            <a:r>
              <a:rPr lang="en-US" dirty="0" smtClean="0"/>
              <a:t>task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  <a:p>
            <a:r>
              <a:rPr lang="en-US" dirty="0" smtClean="0"/>
              <a:t>(…but they work well for large jobs)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800" i="1" dirty="0" smtClean="0">
                <a:solidFill>
                  <a:srgbClr val="7030A0"/>
                </a:solidFill>
              </a:rPr>
              <a:t>* progress rate of a task = input-size/duration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829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390" y="241385"/>
            <a:ext cx="856978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State-of-the-art Straggler Mitigation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Speculative Execution:</a:t>
            </a:r>
            <a:endParaRPr lang="en-US" b="1" dirty="0" smtClean="0"/>
          </a:p>
          <a:p>
            <a:endParaRPr lang="en-US" sz="10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3200" b="1" i="1" dirty="0" smtClean="0">
                <a:solidFill>
                  <a:srgbClr val="C00000"/>
                </a:solidFill>
              </a:rPr>
              <a:t>Wait</a:t>
            </a:r>
            <a:r>
              <a:rPr lang="en-US" sz="3200" dirty="0" smtClean="0"/>
              <a:t>: observe relative progress rates of tasks</a:t>
            </a:r>
          </a:p>
          <a:p>
            <a:pPr marL="971550" lvl="1" indent="-514350">
              <a:buFont typeface="+mj-lt"/>
              <a:buAutoNum type="arabicPeriod"/>
            </a:pPr>
            <a:endParaRPr lang="en-US" sz="3200" dirty="0" smtClean="0"/>
          </a:p>
          <a:p>
            <a:pPr marL="971550" lvl="1" indent="-514350">
              <a:buFont typeface="+mj-lt"/>
              <a:buAutoNum type="arabicPeriod"/>
            </a:pPr>
            <a:endParaRPr lang="en-US" sz="10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3200" b="1" i="1" dirty="0" smtClean="0">
                <a:solidFill>
                  <a:srgbClr val="C00000"/>
                </a:solidFill>
              </a:rPr>
              <a:t>Speculate</a:t>
            </a:r>
            <a:r>
              <a:rPr lang="en-US" sz="3200" dirty="0" smtClean="0"/>
              <a:t>: launch copies of tasks that are predicted to be stragglers</a:t>
            </a:r>
          </a:p>
          <a:p>
            <a:pPr marL="971550" lvl="1" indent="-514350">
              <a:buFont typeface="+mj-lt"/>
              <a:buAutoNum type="arabicPeriod"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65459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830" y="274638"/>
            <a:ext cx="8756340" cy="1143000"/>
          </a:xfrm>
        </p:spPr>
        <p:txBody>
          <a:bodyPr>
            <a:noAutofit/>
          </a:bodyPr>
          <a:lstStyle/>
          <a:p>
            <a:r>
              <a:rPr lang="en-US" dirty="0" smtClean="0"/>
              <a:t>Why doesn’t this work for small jobs?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69780" cy="4525963"/>
          </a:xfrm>
          <a:noFill/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Consist of just a </a:t>
            </a:r>
            <a:r>
              <a:rPr lang="en-US" b="1" dirty="0">
                <a:solidFill>
                  <a:srgbClr val="0070C0"/>
                </a:solidFill>
              </a:rPr>
              <a:t>few tasks</a:t>
            </a:r>
          </a:p>
          <a:p>
            <a:pPr lvl="1"/>
            <a:r>
              <a:rPr lang="en-US" b="1" dirty="0">
                <a:solidFill>
                  <a:srgbClr val="C00000"/>
                </a:solidFill>
              </a:rPr>
              <a:t>Statistically </a:t>
            </a:r>
            <a:r>
              <a:rPr lang="en-US" b="1" dirty="0" smtClean="0">
                <a:solidFill>
                  <a:srgbClr val="C00000"/>
                </a:solidFill>
              </a:rPr>
              <a:t>hard </a:t>
            </a:r>
            <a:r>
              <a:rPr lang="en-US" dirty="0" smtClean="0"/>
              <a:t>to </a:t>
            </a:r>
            <a:r>
              <a:rPr lang="en-US" dirty="0"/>
              <a:t>predict stragglers</a:t>
            </a:r>
          </a:p>
          <a:p>
            <a:pPr lvl="1"/>
            <a:r>
              <a:rPr lang="en-US" dirty="0"/>
              <a:t>Need to </a:t>
            </a:r>
            <a:r>
              <a:rPr lang="en-US" b="1" dirty="0">
                <a:solidFill>
                  <a:srgbClr val="C00000"/>
                </a:solidFill>
              </a:rPr>
              <a:t>wait longer </a:t>
            </a:r>
            <a:r>
              <a:rPr lang="en-US" dirty="0"/>
              <a:t>to accurately predict stragglers</a:t>
            </a:r>
          </a:p>
          <a:p>
            <a:endParaRPr lang="en-US" dirty="0" smtClean="0"/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Run </a:t>
            </a:r>
            <a:r>
              <a:rPr lang="en-US" dirty="0"/>
              <a:t>all their tasks </a:t>
            </a:r>
            <a:r>
              <a:rPr lang="en-US" b="1" dirty="0">
                <a:solidFill>
                  <a:srgbClr val="0070C0"/>
                </a:solidFill>
              </a:rPr>
              <a:t>simultaneously</a:t>
            </a:r>
          </a:p>
          <a:p>
            <a:pPr lvl="1"/>
            <a:r>
              <a:rPr lang="en-US" dirty="0"/>
              <a:t>Waiting can constitute </a:t>
            </a:r>
            <a:r>
              <a:rPr lang="en-US" b="1" dirty="0">
                <a:solidFill>
                  <a:srgbClr val="C00000"/>
                </a:solidFill>
              </a:rPr>
              <a:t>considerable fraction </a:t>
            </a:r>
            <a:r>
              <a:rPr lang="en-US" dirty="0"/>
              <a:t>of a small job’s </a:t>
            </a:r>
            <a:r>
              <a:rPr lang="en-US" dirty="0" smtClean="0"/>
              <a:t>duration</a:t>
            </a:r>
          </a:p>
          <a:p>
            <a:pPr lvl="1"/>
            <a:endParaRPr lang="en-US" dirty="0">
              <a:solidFill>
                <a:srgbClr val="C00000"/>
              </a:solidFill>
            </a:endParaRPr>
          </a:p>
          <a:p>
            <a:pPr lvl="1"/>
            <a:endParaRPr lang="en-US" dirty="0" smtClean="0">
              <a:solidFill>
                <a:srgbClr val="C00000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1730030" y="5618085"/>
            <a:ext cx="5683940" cy="92172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smtClean="0">
                <a:solidFill>
                  <a:srgbClr val="FF0000"/>
                </a:solidFill>
              </a:rPr>
              <a:t>Wait &amp; Speculate </a:t>
            </a:r>
            <a:r>
              <a:rPr lang="en-US" sz="2800" b="1" dirty="0" smtClean="0">
                <a:solidFill>
                  <a:srgbClr val="FF0000"/>
                </a:solidFill>
              </a:rPr>
              <a:t>is ill-suited to address stragglers in small jobs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4427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Cloning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Jobs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0945" cy="4525963"/>
          </a:xfrm>
        </p:spPr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Proactively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smtClean="0"/>
              <a:t>launch </a:t>
            </a:r>
            <a:r>
              <a:rPr lang="en-US" b="1" dirty="0" smtClean="0">
                <a:solidFill>
                  <a:srgbClr val="0070C0"/>
                </a:solidFill>
              </a:rPr>
              <a:t>clones</a:t>
            </a:r>
            <a:r>
              <a:rPr lang="en-US" dirty="0" smtClean="0"/>
              <a:t> of a job, just as they are submitted</a:t>
            </a:r>
          </a:p>
          <a:p>
            <a:r>
              <a:rPr lang="en-US" dirty="0" smtClean="0"/>
              <a:t>Pick the result from the </a:t>
            </a:r>
            <a:r>
              <a:rPr lang="en-US" b="1" dirty="0" smtClean="0">
                <a:solidFill>
                  <a:srgbClr val="0070C0"/>
                </a:solidFill>
              </a:rPr>
              <a:t>earliest</a:t>
            </a:r>
            <a:r>
              <a:rPr lang="en-US" dirty="0" smtClean="0"/>
              <a:t> clone</a:t>
            </a:r>
          </a:p>
          <a:p>
            <a:endParaRPr lang="en-US" i="1" dirty="0" smtClean="0"/>
          </a:p>
          <a:p>
            <a:r>
              <a:rPr lang="en-US" i="1" dirty="0" smtClean="0">
                <a:solidFill>
                  <a:srgbClr val="00B050"/>
                </a:solidFill>
              </a:rPr>
              <a:t>Probabilistically mitigates stragglers</a:t>
            </a:r>
          </a:p>
          <a:p>
            <a:endParaRPr lang="en-US" i="1" dirty="0" smtClean="0"/>
          </a:p>
          <a:p>
            <a:r>
              <a:rPr lang="en-US" dirty="0" smtClean="0"/>
              <a:t>Eschews waiting, speculation, causal analysis…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2498130" y="5733300"/>
            <a:ext cx="4262955" cy="7681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rgbClr val="FF0000"/>
                </a:solidFill>
              </a:rPr>
              <a:t>Is this really feasible??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28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Heavy-tailed Distribution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6415440" y="1623965"/>
            <a:ext cx="2649945" cy="10656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600" b="1" u="sng" dirty="0" smtClean="0">
                <a:solidFill>
                  <a:srgbClr val="00B050"/>
                </a:solidFill>
              </a:rPr>
              <a:t>90%</a:t>
            </a:r>
            <a:r>
              <a:rPr lang="en-US" sz="2600" b="1" dirty="0" smtClean="0">
                <a:solidFill>
                  <a:srgbClr val="00B050"/>
                </a:solidFill>
              </a:rPr>
              <a:t> of jobs use </a:t>
            </a:r>
            <a:r>
              <a:rPr lang="en-US" sz="2600" b="1" u="sng" dirty="0" smtClean="0">
                <a:solidFill>
                  <a:srgbClr val="00B050"/>
                </a:solidFill>
              </a:rPr>
              <a:t>6%</a:t>
            </a:r>
            <a:r>
              <a:rPr lang="en-US" sz="2600" b="1" dirty="0" smtClean="0">
                <a:solidFill>
                  <a:srgbClr val="00B050"/>
                </a:solidFill>
              </a:rPr>
              <a:t> of resources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1930" y="6067585"/>
            <a:ext cx="7143330" cy="62584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70C0"/>
                </a:solidFill>
              </a:rPr>
              <a:t>Can clone small jobs with few extra resources</a:t>
            </a:r>
            <a:endParaRPr lang="en-US" sz="28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90" y="1398585"/>
            <a:ext cx="5645535" cy="42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47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Challenge: Avoid </a:t>
            </a:r>
            <a:r>
              <a:rPr lang="en-US" b="1" dirty="0" smtClean="0">
                <a:solidFill>
                  <a:srgbClr val="0070C0"/>
                </a:solidFill>
              </a:rPr>
              <a:t>I/O contention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77755" cy="4632365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Every clone should get its own copy of data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r>
              <a:rPr lang="en-US" b="1" dirty="0" smtClean="0">
                <a:solidFill>
                  <a:srgbClr val="0070C0"/>
                </a:solidFill>
              </a:rPr>
              <a:t>Input</a:t>
            </a:r>
            <a:r>
              <a:rPr lang="en-US" dirty="0" smtClean="0"/>
              <a:t> data of jobs</a:t>
            </a:r>
          </a:p>
          <a:p>
            <a:pPr lvl="1"/>
            <a:r>
              <a:rPr lang="en-US" dirty="0" smtClean="0"/>
              <a:t>Replicated three times (typically)</a:t>
            </a:r>
          </a:p>
          <a:p>
            <a:pPr lvl="1"/>
            <a:r>
              <a:rPr lang="en-US" dirty="0" smtClean="0"/>
              <a:t>Storage crunch: Cannot increase replication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Intermediate</a:t>
            </a:r>
            <a:r>
              <a:rPr lang="en-US" dirty="0" smtClean="0"/>
              <a:t> data of jobs</a:t>
            </a:r>
          </a:p>
          <a:p>
            <a:pPr lvl="1"/>
            <a:r>
              <a:rPr lang="en-US" dirty="0" smtClean="0"/>
              <a:t>Not replicated at all, to avoid overheads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8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7732</TotalTime>
  <Words>758</Words>
  <Application>Microsoft Office PowerPoint</Application>
  <PresentationFormat>On-screen Show (4:3)</PresentationFormat>
  <Paragraphs>167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Effective Straggler Mitigation: Attack of the Clones</vt:lpstr>
      <vt:lpstr>Small jobs increasingly important</vt:lpstr>
      <vt:lpstr>Stragglers in Small Jobs</vt:lpstr>
      <vt:lpstr>Despite the mitigation techniques…</vt:lpstr>
      <vt:lpstr>State-of-the-art Straggler Mitigation</vt:lpstr>
      <vt:lpstr>Why doesn’t this work for small jobs?</vt:lpstr>
      <vt:lpstr>Cloning Jobs</vt:lpstr>
      <vt:lpstr>Heavy-tailed Distribution</vt:lpstr>
      <vt:lpstr>Challenge: Avoid I/O contention</vt:lpstr>
      <vt:lpstr>Strawman: Job-level Cloning</vt:lpstr>
      <vt:lpstr>Number of clones</vt:lpstr>
      <vt:lpstr>Task-level Cloning</vt:lpstr>
      <vt:lpstr>≤3 clones suffices</vt:lpstr>
      <vt:lpstr>Intermediate Data Contention</vt:lpstr>
      <vt:lpstr>Contention-Avoidance Cloning (CAC)</vt:lpstr>
      <vt:lpstr>Contention Cloning (CC)</vt:lpstr>
      <vt:lpstr>CAC vs. CC</vt:lpstr>
      <vt:lpstr>Delay Assignment</vt:lpstr>
      <vt:lpstr>Dolly: Cloning Jobs</vt:lpstr>
      <vt:lpstr>Evaluation Setup</vt:lpstr>
      <vt:lpstr>Average job completion time</vt:lpstr>
      <vt:lpstr>Delay Assignment is crucial…</vt:lpstr>
      <vt:lpstr>…and gets better with #phases in job</vt:lpstr>
      <vt:lpstr>Summary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Ganesh</dc:creator>
  <cp:lastModifiedBy>Ganesh</cp:lastModifiedBy>
  <cp:revision>439</cp:revision>
  <cp:lastPrinted>2012-05-14T03:08:06Z</cp:lastPrinted>
  <dcterms:created xsi:type="dcterms:W3CDTF">2012-05-08T19:51:37Z</dcterms:created>
  <dcterms:modified xsi:type="dcterms:W3CDTF">2012-12-16T00:40:24Z</dcterms:modified>
</cp:coreProperties>
</file>