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  <p:sldMasterId id="2147483751" r:id="rId2"/>
  </p:sldMasterIdLst>
  <p:notesMasterIdLst>
    <p:notesMasterId r:id="rId42"/>
  </p:notesMasterIdLst>
  <p:handoutMasterIdLst>
    <p:handoutMasterId r:id="rId43"/>
  </p:handoutMasterIdLst>
  <p:sldIdLst>
    <p:sldId id="976" r:id="rId3"/>
    <p:sldId id="2074" r:id="rId4"/>
    <p:sldId id="2054" r:id="rId5"/>
    <p:sldId id="2027" r:id="rId6"/>
    <p:sldId id="2079" r:id="rId7"/>
    <p:sldId id="2080" r:id="rId8"/>
    <p:sldId id="2081" r:id="rId9"/>
    <p:sldId id="2082" r:id="rId10"/>
    <p:sldId id="2083" r:id="rId11"/>
    <p:sldId id="2078" r:id="rId12"/>
    <p:sldId id="2040" r:id="rId13"/>
    <p:sldId id="2064" r:id="rId14"/>
    <p:sldId id="2029" r:id="rId15"/>
    <p:sldId id="2062" r:id="rId16"/>
    <p:sldId id="2063" r:id="rId17"/>
    <p:sldId id="2065" r:id="rId18"/>
    <p:sldId id="2069" r:id="rId19"/>
    <p:sldId id="2070" r:id="rId20"/>
    <p:sldId id="2056" r:id="rId21"/>
    <p:sldId id="2058" r:id="rId22"/>
    <p:sldId id="2071" r:id="rId23"/>
    <p:sldId id="2059" r:id="rId24"/>
    <p:sldId id="2072" r:id="rId25"/>
    <p:sldId id="2052" r:id="rId26"/>
    <p:sldId id="2053" r:id="rId27"/>
    <p:sldId id="2050" r:id="rId28"/>
    <p:sldId id="2046" r:id="rId29"/>
    <p:sldId id="2047" r:id="rId30"/>
    <p:sldId id="2048" r:id="rId31"/>
    <p:sldId id="2049" r:id="rId32"/>
    <p:sldId id="2085" r:id="rId33"/>
    <p:sldId id="2084" r:id="rId34"/>
    <p:sldId id="2041" r:id="rId35"/>
    <p:sldId id="2032" r:id="rId36"/>
    <p:sldId id="2038" r:id="rId37"/>
    <p:sldId id="2044" r:id="rId38"/>
    <p:sldId id="2039" r:id="rId39"/>
    <p:sldId id="2045" r:id="rId40"/>
    <p:sldId id="2025" r:id="rId41"/>
  </p:sldIdLst>
  <p:sldSz cx="9144000" cy="6858000" type="screen4x3"/>
  <p:notesSz cx="7023100" cy="9309100"/>
  <p:custDataLst>
    <p:tags r:id="rId44"/>
  </p:custDataLst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56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>
          <p15:clr>
            <a:srgbClr val="A4A3A4"/>
          </p15:clr>
        </p15:guide>
        <p15:guide id="2" pos="221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mit Gulwani" initials="SG" lastIdx="1" clrIdx="0">
    <p:extLst>
      <p:ext uri="{19B8F6BF-5375-455C-9EA6-DF929625EA0E}">
        <p15:presenceInfo xmlns:p15="http://schemas.microsoft.com/office/powerpoint/2012/main" userId="S-1-5-21-2127521184-1604012920-1887927527-247751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008000"/>
    <a:srgbClr val="CC00CC"/>
    <a:srgbClr val="CC3300"/>
    <a:srgbClr val="FF9900"/>
    <a:srgbClr val="CC6600"/>
    <a:srgbClr val="FF6600"/>
    <a:srgbClr val="FFFF00"/>
    <a:srgbClr val="FF99FF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704" autoAdjust="0"/>
    <p:restoredTop sz="91180" autoAdjust="0"/>
  </p:normalViewPr>
  <p:slideViewPr>
    <p:cSldViewPr snapToGrid="0">
      <p:cViewPr varScale="1">
        <p:scale>
          <a:sx n="76" d="100"/>
          <a:sy n="76" d="100"/>
        </p:scale>
        <p:origin x="1426" y="48"/>
      </p:cViewPr>
      <p:guideLst>
        <p:guide orient="horz" pos="225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6005"/>
    </p:cViewPr>
  </p:sorterViewPr>
  <p:notesViewPr>
    <p:cSldViewPr snapToGrid="0">
      <p:cViewPr varScale="1">
        <p:scale>
          <a:sx n="51" d="100"/>
          <a:sy n="51" d="100"/>
        </p:scale>
        <p:origin x="-2285" y="-86"/>
      </p:cViewPr>
      <p:guideLst>
        <p:guide orient="horz" pos="2932"/>
        <p:guide pos="2212"/>
      </p:guideLst>
    </p:cSldViewPr>
  </p:notesViewPr>
  <p:gridSpacing cx="38405" cy="384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notesMaster" Target="notesMasters/notesMaster1.xml"/><Relationship Id="rId47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handoutMaster" Target="handoutMasters/handoutMaster1.xml"/><Relationship Id="rId48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033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80068" y="0"/>
            <a:ext cx="3043032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4584"/>
            <a:ext cx="3043033" cy="46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b" anchorCtr="0" compatLnSpc="1">
            <a:prstTxWarp prst="textNoShape">
              <a:avLst/>
            </a:prstTxWarp>
          </a:bodyPr>
          <a:lstStyle>
            <a:lvl1pPr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80068" y="8844584"/>
            <a:ext cx="3043032" cy="46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b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C804160D-1AB6-4612-B7C0-444BA323A2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6850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033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80068" y="0"/>
            <a:ext cx="3043032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4275" y="698500"/>
            <a:ext cx="4654550" cy="34909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7036" y="4421511"/>
            <a:ext cx="5149028" cy="4188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80068" y="8844584"/>
            <a:ext cx="3043032" cy="46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b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‹#›</a:t>
            </a:fld>
            <a:r>
              <a:rPr lang="en-US" dirty="0"/>
              <a:t>/15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5065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846499C-1D18-4228-A5AB-E405494E3CB5}" type="slidenum">
              <a:rPr lang="en-US" smtClean="0">
                <a:solidFill>
                  <a:prstClr val="black"/>
                </a:solidFill>
              </a:rPr>
              <a:pPr/>
              <a:t>0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01413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20</a:t>
            </a:fld>
            <a:r>
              <a:rPr lang="en-US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26035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21</a:t>
            </a:fld>
            <a:r>
              <a:rPr lang="en-US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2675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24</a:t>
            </a:fld>
            <a:r>
              <a:rPr lang="en-US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52778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02B9ADA-8C77-48C9-B428-39A902B0ACC4}" type="datetime8">
              <a:rPr lang="en-US" smtClean="0"/>
              <a:t>9/1/2016 10:40 PM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099" eaLnBrk="0" hangingPunct="0"/>
            <a:r>
              <a:rPr lang="en-US" sz="40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rPr>
              <a:t>© 2016 Microsoft Corporation. All rights reserved. MICROSOFT MAKES NO WARRANTIES, EXPRESS, IMPLIED OR STATUTORY, AS TO THE INFORMATION IN THIS PRESENTATION.</a:t>
            </a:r>
            <a:endParaRPr lang="en-US" sz="4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8EB6-D09E-4580-8CD6-DDB14511944F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11" name="Header Placeholder 10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/>
              <a:t>Machine Learning, Analytics, &amp; Data Science Conference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43711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26</a:t>
            </a:fld>
            <a:r>
              <a:rPr lang="en-US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10083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27</a:t>
            </a:fld>
            <a:r>
              <a:rPr lang="en-US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36173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28</a:t>
            </a:fld>
            <a:r>
              <a:rPr lang="en-US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86363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29</a:t>
            </a:fld>
            <a:r>
              <a:rPr lang="en-US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78326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02B9ADA-8C77-48C9-B428-39A902B0ACC4}" type="datetime8">
              <a:rPr lang="en-US" smtClean="0"/>
              <a:t>9/1/2016 10:40 PM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099" eaLnBrk="0" hangingPunct="0"/>
            <a:r>
              <a:rPr lang="en-US" sz="40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rPr>
              <a:t>© 2016 Microsoft Corporation. All rights reserved. MICROSOFT MAKES NO WARRANTIES, EXPRESS, IMPLIED OR STATUTORY, AS TO THE INFORMATION IN THIS PRESENTATION.</a:t>
            </a:r>
            <a:endParaRPr lang="en-US" sz="4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8EB6-D09E-4580-8CD6-DDB14511944F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11" name="Header Placeholder 10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/>
              <a:t>Machine Learning, Analytics, &amp; Data Science Conference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46838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44EFAC48-29CA-4BCB-AAF2-926CEF9FED98}" type="datetime8">
              <a:rPr lang="en-US" smtClean="0"/>
              <a:t>9/1/2016 10:40 PM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099" eaLnBrk="0" hangingPunct="0"/>
            <a:r>
              <a:rPr lang="en-US" sz="40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rPr>
              <a:t>© 2016 Microsoft Corporation. All rights reserved. MICROSOFT MAKES NO WARRANTIES, EXPRESS, IMPLIED OR STATUTORY, AS TO THE INFORMATION IN THIS PRESENTATION.</a:t>
            </a:r>
            <a:endParaRPr lang="en-US" sz="4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8EB6-D09E-4580-8CD6-DDB14511944F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11" name="Header Placeholder 10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/>
              <a:t>Machine Learning, Analytics, &amp; Data Science Conference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9663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/>
              <a:t>Machine Learning, Analytics, &amp; Data Science Conference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099" eaLnBrk="0" hangingPunct="0"/>
            <a:r>
              <a:rPr lang="en-US" sz="40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rPr>
              <a:t>© 2016 Microsoft Corporation. All rights reserved. MICROSOFT MAKES NO WARRANTIES, EXPRESS, IMPLIED OR STATUTORY, AS TO THE INFORMATION IN THIS PRESENTATION.</a:t>
            </a:r>
            <a:endParaRPr lang="en-US" sz="4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A02ADDEA-1593-4BF6-82FC-4D1690AE5C33}" type="datetime8">
              <a:rPr lang="en-US" smtClean="0"/>
              <a:t>9/1/2016 10:40 PM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4008EB6-D09E-4580-8CD6-DDB14511944F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469181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02B9ADA-8C77-48C9-B428-39A902B0ACC4}" type="datetime8">
              <a:rPr lang="en-US" smtClean="0"/>
              <a:t>9/1/2016 10:40 PM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099" eaLnBrk="0" hangingPunct="0"/>
            <a:r>
              <a:rPr lang="en-US" sz="40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rPr>
              <a:t>© 2016 Microsoft Corporation. All rights reserved. MICROSOFT MAKES NO WARRANTIES, EXPRESS, IMPLIED OR STATUTORY, AS TO THE INFORMATION IN THIS PRESENTATION.</a:t>
            </a:r>
            <a:endParaRPr lang="en-US" sz="4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8EB6-D09E-4580-8CD6-DDB14511944F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11" name="Header Placeholder 10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/>
              <a:t>Machine Learning, Analytics, &amp; Data Science Conference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119628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02B9ADA-8C77-48C9-B428-39A902B0ACC4}" type="datetime8">
              <a:rPr lang="en-US" smtClean="0"/>
              <a:t>9/1/2016 10:40 PM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099" eaLnBrk="0" hangingPunct="0"/>
            <a:r>
              <a:rPr lang="en-US" sz="40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rPr>
              <a:t>© 2016 Microsoft Corporation. All rights reserved. MICROSOFT MAKES NO WARRANTIES, EXPRESS, IMPLIED OR STATUTORY, AS TO THE INFORMATION IN THIS PRESENTATION.</a:t>
            </a:r>
            <a:endParaRPr lang="en-US" sz="4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8EB6-D09E-4580-8CD6-DDB14511944F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11" name="Header Placeholder 10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/>
              <a:t>Machine Learning, Analytics, &amp; Data Science Conference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091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/>
              <a:t>Machine Learning, Analytics, &amp; Data Science Conference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099" eaLnBrk="0" hangingPunct="0"/>
            <a:r>
              <a:rPr lang="en-US" sz="40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rPr>
              <a:t>© 2016 Microsoft Corporation. All rights reserved. MICROSOFT MAKES NO WARRANTIES, EXPRESS, IMPLIED OR STATUTORY, AS TO THE INFORMATION IN THIS PRESENTATION.</a:t>
            </a:r>
            <a:endParaRPr lang="en-US" sz="4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A02ADDEA-1593-4BF6-82FC-4D1690AE5C33}" type="datetime8">
              <a:rPr lang="en-US" smtClean="0"/>
              <a:t>9/1/2016 10:40 PM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4008EB6-D09E-4580-8CD6-DDB14511944F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60788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02B9ADA-8C77-48C9-B428-39A902B0ACC4}" type="datetime8">
              <a:rPr lang="en-US" smtClean="0"/>
              <a:t>9/1/2016 10:40 PM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099" eaLnBrk="0" hangingPunct="0"/>
            <a:r>
              <a:rPr lang="en-US" sz="40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rPr>
              <a:t>© 2016 Microsoft Corporation. All rights reserved. MICROSOFT MAKES NO WARRANTIES, EXPRESS, IMPLIED OR STATUTORY, AS TO THE INFORMATION IN THIS PRESENTATION.</a:t>
            </a:r>
            <a:endParaRPr lang="en-US" sz="4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8EB6-D09E-4580-8CD6-DDB14511944F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11" name="Header Placeholder 10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/>
              <a:t>Machine Learning, Analytics, &amp; Data Science Conference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30008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02B9ADA-8C77-48C9-B428-39A902B0ACC4}" type="datetime8">
              <a:rPr lang="en-US" smtClean="0"/>
              <a:t>9/1/2016 10:40 PM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099" eaLnBrk="0" hangingPunct="0"/>
            <a:r>
              <a:rPr lang="en-US" sz="40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rPr>
              <a:t>© 2016 Microsoft Corporation. All rights reserved. MICROSOFT MAKES NO WARRANTIES, EXPRESS, IMPLIED OR STATUTORY, AS TO THE INFORMATION IN THIS PRESENTATION.</a:t>
            </a:r>
            <a:endParaRPr lang="en-US" sz="4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8EB6-D09E-4580-8CD6-DDB14511944F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11" name="Header Placeholder 10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/>
              <a:t>Machine Learning, Analytics, &amp; Data Science Conference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02115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13</a:t>
            </a:fld>
            <a:r>
              <a:rPr lang="en-US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45145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02B9ADA-8C77-48C9-B428-39A902B0ACC4}" type="datetime8">
              <a:rPr lang="en-US" smtClean="0"/>
              <a:t>9/1/2016 10:40 PM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099" eaLnBrk="0" hangingPunct="0"/>
            <a:r>
              <a:rPr lang="en-US" sz="40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rPr>
              <a:t>© 2016 Microsoft Corporation. All rights reserved. MICROSOFT MAKES NO WARRANTIES, EXPRESS, IMPLIED OR STATUTORY, AS TO THE INFORMATION IN THIS PRESENTATION.</a:t>
            </a:r>
            <a:endParaRPr lang="en-US" sz="4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8EB6-D09E-4580-8CD6-DDB14511944F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11" name="Header Placeholder 10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/>
              <a:t>Machine Learning, Analytics, &amp; Data Science Conference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360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18</a:t>
            </a:fld>
            <a:r>
              <a:rPr lang="en-US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55344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19</a:t>
            </a:fld>
            <a:r>
              <a:rPr lang="en-US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2012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3/30/2009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65597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9E645-D355-4FDE-B443-868FCDFF59F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3/30/2009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veloper Co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Slide for developer code</a:t>
            </a:r>
          </a:p>
        </p:txBody>
      </p:sp>
      <p:sp>
        <p:nvSpPr>
          <p:cNvPr id="3" name="Rectangle 2"/>
          <p:cNvSpPr/>
          <p:nvPr userDrawn="1"/>
        </p:nvSpPr>
        <p:spPr bwMode="hidden">
          <a:xfrm>
            <a:off x="1" y="1189176"/>
            <a:ext cx="9144000" cy="5668824"/>
          </a:xfrm>
          <a:prstGeom prst="rect">
            <a:avLst/>
          </a:prstGeom>
          <a:solidFill>
            <a:srgbClr val="FFFFF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4292" tIns="34292" rIns="34292" bIns="3429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647" fontAlgn="base">
              <a:spcBef>
                <a:spcPct val="0"/>
              </a:spcBef>
              <a:spcAft>
                <a:spcPct val="0"/>
              </a:spcAft>
            </a:pPr>
            <a:endParaRPr lang="en-US" sz="1471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01930" y="1197322"/>
            <a:ext cx="8740141" cy="1956973"/>
          </a:xfrm>
        </p:spPr>
        <p:txBody>
          <a:bodyPr/>
          <a:lstStyle>
            <a:lvl1pPr marL="0" indent="0">
              <a:buNone/>
              <a:defRPr sz="2426"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1pPr>
            <a:lvl2pPr marL="254820" indent="0">
              <a:buNone/>
              <a:defRPr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2pPr>
            <a:lvl3pPr marL="429862" indent="0">
              <a:buNone/>
              <a:defRPr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3pPr>
            <a:lvl4pPr marL="598948" indent="0">
              <a:buNone/>
              <a:defRPr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4pPr>
            <a:lvl5pPr marL="772798" indent="0">
              <a:buNone/>
              <a:defRPr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721578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&amp; Non-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201929" y="1189177"/>
            <a:ext cx="8740142" cy="1985641"/>
          </a:xfrm>
        </p:spPr>
        <p:txBody>
          <a:bodyPr/>
          <a:lstStyle>
            <a:lvl1pPr marL="0" indent="0">
              <a:buNone/>
              <a:defRPr>
                <a:gradFill>
                  <a:gsLst>
                    <a:gs pos="1250">
                      <a:schemeClr val="tx1"/>
                    </a:gs>
                    <a:gs pos="99000">
                      <a:schemeClr val="tx1"/>
                    </a:gs>
                  </a:gsLst>
                  <a:lin ang="5400000" scaled="0"/>
                </a:gradFill>
              </a:defRPr>
            </a:lvl1pPr>
            <a:lvl2pPr marL="0" indent="0">
              <a:buFontTx/>
              <a:buNone/>
              <a:defRPr sz="1471"/>
            </a:lvl2pPr>
            <a:lvl3pPr marL="168090" indent="0">
              <a:buNone/>
              <a:defRPr/>
            </a:lvl3pPr>
            <a:lvl4pPr marL="336179" indent="0">
              <a:buNone/>
              <a:defRPr/>
            </a:lvl4pPr>
            <a:lvl5pPr marL="504269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5774583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 Non-Bullet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436" y="228601"/>
            <a:ext cx="8363938" cy="66638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89436" y="1447800"/>
            <a:ext cx="8363938" cy="946413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900"/>
              </a:spcAft>
              <a:buNone/>
              <a:defRPr sz="4000" spc="-100" baseline="0">
                <a:latin typeface="Segoe UI Light" pitchFamily="34" charset="0"/>
              </a:defRPr>
            </a:lvl1pPr>
            <a:lvl2pPr marL="0" indent="0">
              <a:spcBef>
                <a:spcPts val="0"/>
              </a:spcBef>
              <a:spcAft>
                <a:spcPts val="400"/>
              </a:spcAft>
              <a:buNone/>
              <a:defRPr sz="2000" spc="-50" baseline="0"/>
            </a:lvl2pPr>
            <a:lvl3pPr marL="0" indent="0">
              <a:spcBef>
                <a:spcPts val="0"/>
              </a:spcBef>
              <a:spcAft>
                <a:spcPts val="400"/>
              </a:spcAft>
              <a:buNone/>
              <a:defRPr sz="2000"/>
            </a:lvl3pPr>
            <a:lvl4pPr marL="0" indent="0">
              <a:spcBef>
                <a:spcPts val="0"/>
              </a:spcBef>
              <a:spcAft>
                <a:spcPts val="400"/>
              </a:spcAft>
              <a:buNone/>
              <a:defRPr/>
            </a:lvl4pPr>
            <a:lvl5pPr marL="0" indent="0">
              <a:spcBef>
                <a:spcPts val="0"/>
              </a:spcBef>
              <a:spcAft>
                <a:spcPts val="400"/>
              </a:spcAft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49041056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FEDE9-15DC-49DC-9340-4807A35B6536}" type="datetimeFigureOut">
              <a:rPr lang="en-US" smtClean="0"/>
              <a:t>9/1/2016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" y="6355846"/>
            <a:ext cx="568071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BF7B6-38A6-479D-9D6B-B0D15876FE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828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65597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9E645-D355-4FDE-B443-868FCDFF59F7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143000"/>
            <a:ext cx="7772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3/30/2009</a:t>
            </a: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D0D9DFD6-4969-45EA-B86D-E0000C936B8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381000" y="914400"/>
            <a:ext cx="8369300" cy="0"/>
          </a:xfrm>
          <a:prstGeom prst="line">
            <a:avLst/>
          </a:prstGeom>
          <a:noFill/>
          <a:ln w="50800">
            <a:solidFill>
              <a:srgbClr val="00808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57" r:id="rId3"/>
    <p:sldLayoutId id="2147483759" r:id="rId4"/>
    <p:sldLayoutId id="2147483760" r:id="rId5"/>
    <p:sldLayoutId id="2147483761" r:id="rId6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143000"/>
            <a:ext cx="7772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D0D9DFD6-4969-45EA-B86D-E0000C936B8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381000" y="914400"/>
            <a:ext cx="8369300" cy="0"/>
          </a:xfrm>
          <a:prstGeom prst="line">
            <a:avLst/>
          </a:prstGeom>
          <a:noFill/>
          <a:ln w="50800">
            <a:solidFill>
              <a:srgbClr val="00808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JPG"/><Relationship Id="rId2" Type="http://schemas.openxmlformats.org/officeDocument/2006/relationships/tags" Target="../tags/tag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2.JP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0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2.png"/><Relationship Id="rId3" Type="http://schemas.openxmlformats.org/officeDocument/2006/relationships/image" Target="../media/image33.GIF"/><Relationship Id="rId7" Type="http://schemas.openxmlformats.org/officeDocument/2006/relationships/image" Target="../media/image37.JP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G"/><Relationship Id="rId5" Type="http://schemas.openxmlformats.org/officeDocument/2006/relationships/image" Target="../media/image35.JPG"/><Relationship Id="rId4" Type="http://schemas.openxmlformats.org/officeDocument/2006/relationships/image" Target="../media/image34.JPG"/><Relationship Id="rId9" Type="http://schemas.openxmlformats.org/officeDocument/2006/relationships/image" Target="../media/image19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emf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emf"/><Relationship Id="rId5" Type="http://schemas.openxmlformats.org/officeDocument/2006/relationships/image" Target="../media/image8.emf"/><Relationship Id="rId10" Type="http://schemas.openxmlformats.org/officeDocument/2006/relationships/image" Target="../media/image13.emf"/><Relationship Id="rId4" Type="http://schemas.openxmlformats.org/officeDocument/2006/relationships/image" Target="../media/image7.emf"/><Relationship Id="rId9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9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9.JP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9.JP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.JP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3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3298233" y="5646648"/>
            <a:ext cx="250343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ts val="500"/>
              </a:spcBef>
            </a:pPr>
            <a:r>
              <a:rPr lang="en-US" sz="3000" dirty="0">
                <a:latin typeface="Seoge UI"/>
              </a:rPr>
              <a:t>Alex Polozov</a:t>
            </a:r>
          </a:p>
        </p:txBody>
      </p:sp>
      <p:sp>
        <p:nvSpPr>
          <p:cNvPr id="23" name="Rectangle 3"/>
          <p:cNvSpPr txBox="1">
            <a:spLocks noChangeArrowheads="1"/>
          </p:cNvSpPr>
          <p:nvPr/>
        </p:nvSpPr>
        <p:spPr bwMode="auto">
          <a:xfrm>
            <a:off x="-10225" y="5651532"/>
            <a:ext cx="3024553" cy="475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20000"/>
              </a:spcBef>
              <a:defRPr/>
            </a:pPr>
            <a:r>
              <a:rPr lang="en-US" sz="3000" kern="0" dirty="0">
                <a:latin typeface="Seoge UI"/>
              </a:rPr>
              <a:t>Sumit Gulwani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261" y="5954285"/>
            <a:ext cx="3233222" cy="11893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-127823" y="338616"/>
            <a:ext cx="9379976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3900" dirty="0">
                <a:solidFill>
                  <a:schemeClr val="accent2"/>
                </a:solidFill>
                <a:latin typeface="Bookman Old Style" panose="02050604050505020204" pitchFamily="18" charset="0"/>
              </a:rPr>
              <a:t>Programming by Examples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23" y="1692885"/>
            <a:ext cx="3523343" cy="3409120"/>
          </a:xfrm>
          <a:prstGeom prst="rect">
            <a:avLst/>
          </a:prstGeom>
        </p:spPr>
      </p:pic>
      <p:sp>
        <p:nvSpPr>
          <p:cNvPr id="10" name="Right Arrow 9"/>
          <p:cNvSpPr/>
          <p:nvPr/>
        </p:nvSpPr>
        <p:spPr bwMode="auto">
          <a:xfrm>
            <a:off x="4006391" y="2961783"/>
            <a:ext cx="1087120" cy="358144"/>
          </a:xfrm>
          <a:prstGeom prst="rightArrow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836" y="1674384"/>
            <a:ext cx="3557729" cy="357556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348847" y="5704759"/>
            <a:ext cx="2780526" cy="10797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ts val="500"/>
              </a:spcBef>
            </a:pPr>
            <a:r>
              <a:rPr lang="en-US" sz="3000" dirty="0">
                <a:solidFill>
                  <a:schemeClr val="accent2"/>
                </a:solidFill>
                <a:latin typeface="Seoge UI"/>
              </a:rPr>
              <a:t>PLDI Tutorial</a:t>
            </a:r>
          </a:p>
          <a:p>
            <a:pPr algn="r">
              <a:spcBef>
                <a:spcPts val="500"/>
              </a:spcBef>
            </a:pPr>
            <a:r>
              <a:rPr lang="en-US" sz="3000" dirty="0">
                <a:solidFill>
                  <a:schemeClr val="accent2"/>
                </a:solidFill>
                <a:latin typeface="Seoge UI"/>
              </a:rPr>
              <a:t>June 2016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226" y="6215920"/>
            <a:ext cx="2167385" cy="549071"/>
          </a:xfrm>
          <a:prstGeom prst="rect">
            <a:avLst/>
          </a:prstGeom>
        </p:spPr>
      </p:pic>
    </p:spTree>
    <p:custDataLst>
      <p:tags r:id="rId2"/>
    </p:custData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4721" y="1009229"/>
            <a:ext cx="2259279" cy="2186035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Killer Application: Data Wrangling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35601" y="1009327"/>
            <a:ext cx="8852165" cy="977269"/>
          </a:xfrm>
          <a:prstGeom prst="rect">
            <a:avLst/>
          </a:prstGeom>
        </p:spPr>
        <p:txBody>
          <a:bodyPr vert="horz" lIns="67232" tIns="33616" rIns="67232" bIns="33616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647" dirty="0">
                <a:latin typeface="Seoge UI"/>
              </a:rPr>
              <a:t>Data is the new oil. </a:t>
            </a:r>
          </a:p>
          <a:p>
            <a:pPr marL="0" indent="0">
              <a:buNone/>
            </a:pPr>
            <a:r>
              <a:rPr lang="en-US" sz="2647" dirty="0">
                <a:latin typeface="Seoge UI"/>
              </a:rPr>
              <a:t>Data scientists spend 80% time wrangling data.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5920" y="2217713"/>
            <a:ext cx="8728808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400" u="sng" dirty="0">
                <a:latin typeface="Seoge UI"/>
              </a:rPr>
              <a:t>Extraction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 err="1">
                <a:latin typeface="Seoge UI"/>
              </a:rPr>
              <a:t>FlashExtract:Tabular</a:t>
            </a:r>
            <a:r>
              <a:rPr lang="en-US" sz="2200" dirty="0">
                <a:latin typeface="Seoge UI"/>
              </a:rPr>
              <a:t> data from log files </a:t>
            </a:r>
            <a:r>
              <a:rPr lang="en-US" dirty="0">
                <a:solidFill>
                  <a:srgbClr val="C00000"/>
                </a:solidFill>
                <a:latin typeface="Seoge UI"/>
              </a:rPr>
              <a:t>[PLDI 2014]</a:t>
            </a:r>
            <a:endParaRPr lang="en-US" dirty="0">
              <a:latin typeface="Seoge UI"/>
            </a:endParaRP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Seoge UI"/>
              </a:rPr>
              <a:t>Tabular data from spreadsheets </a:t>
            </a:r>
            <a:r>
              <a:rPr lang="en-US" dirty="0">
                <a:solidFill>
                  <a:srgbClr val="C00000"/>
                </a:solidFill>
                <a:latin typeface="Seoge UI"/>
              </a:rPr>
              <a:t>[PLDI 2015] </a:t>
            </a:r>
            <a:endParaRPr lang="en-US" dirty="0">
              <a:latin typeface="Seoge UI"/>
            </a:endParaRPr>
          </a:p>
          <a:p>
            <a:pPr>
              <a:spcBef>
                <a:spcPts val="0"/>
              </a:spcBef>
            </a:pPr>
            <a:endParaRPr lang="en-US" sz="1000" dirty="0">
              <a:latin typeface="Seoge UI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u="sng" dirty="0">
                <a:latin typeface="Seoge UI"/>
              </a:rPr>
              <a:t>Transformation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 err="1">
                <a:latin typeface="Seoge UI"/>
              </a:rPr>
              <a:t>FlashFill</a:t>
            </a:r>
            <a:r>
              <a:rPr lang="en-US" sz="2200" dirty="0">
                <a:latin typeface="Seoge UI"/>
              </a:rPr>
              <a:t>: Syntactic String Transformations </a:t>
            </a:r>
            <a:r>
              <a:rPr lang="en-US" dirty="0">
                <a:solidFill>
                  <a:srgbClr val="C00000"/>
                </a:solidFill>
                <a:latin typeface="Seoge UI"/>
              </a:rPr>
              <a:t>[POPL 2011]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Seoge UI"/>
              </a:rPr>
              <a:t>Semantic String Transformations </a:t>
            </a:r>
            <a:r>
              <a:rPr lang="en-US" dirty="0">
                <a:solidFill>
                  <a:srgbClr val="C00000"/>
                </a:solidFill>
                <a:latin typeface="Seoge UI"/>
              </a:rPr>
              <a:t>[VLDB 2012]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Seoge UI"/>
              </a:rPr>
              <a:t>Number Transformations </a:t>
            </a:r>
            <a:r>
              <a:rPr lang="en-US" dirty="0">
                <a:solidFill>
                  <a:srgbClr val="C00000"/>
                </a:solidFill>
                <a:latin typeface="Seoge UI"/>
              </a:rPr>
              <a:t>[CAV 2013]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Seoge UI"/>
              </a:rPr>
              <a:t>Date Transformations </a:t>
            </a:r>
            <a:r>
              <a:rPr lang="en-US" dirty="0">
                <a:solidFill>
                  <a:srgbClr val="C00000"/>
                </a:solidFill>
                <a:latin typeface="Seoge UI"/>
              </a:rPr>
              <a:t>[POPL 2016]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Seoge UI"/>
              </a:rPr>
              <a:t>Normalization Transformations </a:t>
            </a:r>
            <a:r>
              <a:rPr lang="en-US" dirty="0">
                <a:solidFill>
                  <a:srgbClr val="C00000"/>
                </a:solidFill>
                <a:latin typeface="Seoge UI"/>
              </a:rPr>
              <a:t>[IJCAI 2015]</a:t>
            </a:r>
          </a:p>
          <a:p>
            <a:pPr lvl="1">
              <a:spcBef>
                <a:spcPts val="0"/>
              </a:spcBef>
            </a:pPr>
            <a:endParaRPr lang="en-US" sz="1000" dirty="0">
              <a:latin typeface="Seoge UI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u="sng" dirty="0">
                <a:latin typeface="Seoge UI"/>
              </a:rPr>
              <a:t>Formatting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 err="1">
                <a:latin typeface="Seoge UI"/>
              </a:rPr>
              <a:t>FlashRelate</a:t>
            </a:r>
            <a:r>
              <a:rPr lang="en-US" sz="2200" dirty="0">
                <a:latin typeface="Seoge UI"/>
              </a:rPr>
              <a:t>: Table layout transformations </a:t>
            </a:r>
            <a:r>
              <a:rPr lang="en-US" dirty="0">
                <a:solidFill>
                  <a:srgbClr val="C00000"/>
                </a:solidFill>
                <a:latin typeface="Seoge UI"/>
              </a:rPr>
              <a:t>[PLDI 2011]</a:t>
            </a:r>
            <a:endParaRPr lang="en-US" dirty="0">
              <a:latin typeface="Seoge UI"/>
            </a:endParaRP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Seoge UI"/>
              </a:rPr>
              <a:t>Repetitive editing in </a:t>
            </a:r>
            <a:r>
              <a:rPr lang="en-US" sz="2200" dirty="0" err="1">
                <a:latin typeface="Seoge UI"/>
              </a:rPr>
              <a:t>Powerpoint</a:t>
            </a:r>
            <a:r>
              <a:rPr lang="en-US" sz="2200" dirty="0">
                <a:latin typeface="Seoge UI"/>
              </a:rPr>
              <a:t> </a:t>
            </a:r>
            <a:r>
              <a:rPr lang="en-US" dirty="0">
                <a:solidFill>
                  <a:srgbClr val="C00000"/>
                </a:solidFill>
                <a:latin typeface="Seoge UI"/>
              </a:rPr>
              <a:t>[AAAI 2014]</a:t>
            </a:r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8822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5415" y="1911969"/>
            <a:ext cx="1649095" cy="1649095"/>
          </a:xfrm>
          <a:prstGeom prst="rect">
            <a:avLst/>
          </a:prstGeom>
          <a:ln>
            <a:noFill/>
          </a:ln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Programming-by-Examples Architecture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45482" y="2643487"/>
            <a:ext cx="20644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Example-based Intent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59022" y="2704055"/>
            <a:ext cx="2355421" cy="7848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endParaRPr lang="en-US" sz="100" dirty="0">
              <a:solidFill>
                <a:srgbClr val="000000"/>
              </a:solidFill>
              <a:latin typeface="Seoge UI"/>
              <a:ea typeface="MingLiU_HKSCS-ExtB" panose="02020500000000000000" pitchFamily="18" charset="-120"/>
              <a:cs typeface="Segoe UI Semilight" panose="020B0402040204020203" pitchFamily="34" charset="0"/>
            </a:endParaRPr>
          </a:p>
          <a:p>
            <a:pPr>
              <a:spcBef>
                <a:spcPts val="0"/>
              </a:spcBef>
            </a:pPr>
            <a:endParaRPr lang="en-US" sz="1000" dirty="0">
              <a:solidFill>
                <a:srgbClr val="000000"/>
              </a:solidFill>
              <a:latin typeface="Seoge UI"/>
              <a:ea typeface="MingLiU_HKSCS-ExtB" panose="02020500000000000000" pitchFamily="18" charset="-120"/>
              <a:cs typeface="Segoe UI Semilight" panose="020B0402040204020203" pitchFamily="34" charset="0"/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Program set </a:t>
            </a: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(a sub-DSL of D)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2738086" y="3090224"/>
            <a:ext cx="552426" cy="916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50" idx="3"/>
            <a:endCxn id="11" idx="1"/>
          </p:cNvCxnSpPr>
          <p:nvPr/>
        </p:nvCxnSpPr>
        <p:spPr>
          <a:xfrm flipV="1">
            <a:off x="5093507" y="3096470"/>
            <a:ext cx="365515" cy="29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236328" y="4715848"/>
            <a:ext cx="98779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latin typeface="Seoge UI"/>
              </a:rPr>
              <a:t>DSL</a:t>
            </a:r>
            <a:r>
              <a:rPr lang="en-US" sz="18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 D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4665925" y="4104192"/>
            <a:ext cx="0" cy="61943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3434298" y="3396306"/>
            <a:ext cx="15247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>
                <a:solidFill>
                  <a:srgbClr val="0078D7"/>
                </a:solidFill>
                <a:latin typeface="Seoge UI"/>
              </a:rPr>
              <a:t>Program </a:t>
            </a:r>
          </a:p>
          <a:p>
            <a:pPr>
              <a:spcBef>
                <a:spcPts val="0"/>
              </a:spcBef>
            </a:pPr>
            <a:r>
              <a:rPr lang="en-US" dirty="0">
                <a:solidFill>
                  <a:srgbClr val="0078D7"/>
                </a:solidFill>
                <a:latin typeface="Seoge UI"/>
              </a:rPr>
              <a:t>Synthesizer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3300903" y="2094575"/>
            <a:ext cx="1792604" cy="2009617"/>
          </a:xfrm>
          <a:prstGeom prst="rect">
            <a:avLst/>
          </a:prstGeom>
          <a:noFill/>
          <a:ln w="3175">
            <a:solidFill>
              <a:srgbClr val="00000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34290" rIns="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647">
              <a:spcBef>
                <a:spcPct val="0"/>
              </a:spcBef>
            </a:pPr>
            <a:endParaRPr lang="en-US" sz="1471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</p:txBody>
      </p:sp>
      <p:sp>
        <p:nvSpPr>
          <p:cNvPr id="16" name="Slide Number Placeholder 2"/>
          <p:cNvSpPr txBox="1">
            <a:spLocks/>
          </p:cNvSpPr>
          <p:nvPr/>
        </p:nvSpPr>
        <p:spPr>
          <a:xfrm>
            <a:off x="7123652" y="6450435"/>
            <a:ext cx="1905000" cy="381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fld id="{5D07661B-1E0D-4001-BF89-AF1DFB53F904}" type="slidenum">
              <a:rPr lang="en-US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algn="r">
                <a:defRPr/>
              </a:pPr>
              <a:t>10</a:t>
            </a:fld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6839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03199" y="1070430"/>
            <a:ext cx="8454417" cy="4198257"/>
          </a:xfrm>
        </p:spPr>
        <p:txBody>
          <a:bodyPr/>
          <a:lstStyle/>
          <a:p>
            <a:r>
              <a:rPr lang="en-US" dirty="0">
                <a:latin typeface="Seoge UI"/>
              </a:rPr>
              <a:t>Balanced Expressiveness</a:t>
            </a:r>
          </a:p>
          <a:p>
            <a:pPr lvl="1"/>
            <a:r>
              <a:rPr lang="en-US" dirty="0">
                <a:latin typeface="Seoge UI"/>
              </a:rPr>
              <a:t>Expressive enough to cover wide range of tasks</a:t>
            </a:r>
          </a:p>
          <a:p>
            <a:pPr lvl="1"/>
            <a:r>
              <a:rPr lang="en-US" dirty="0">
                <a:latin typeface="Seoge UI"/>
              </a:rPr>
              <a:t>Restricted enough to enable efficient search</a:t>
            </a:r>
          </a:p>
          <a:p>
            <a:pPr lvl="2"/>
            <a:r>
              <a:rPr lang="en-US" dirty="0">
                <a:latin typeface="Seoge UI"/>
              </a:rPr>
              <a:t>Restricted set of operators </a:t>
            </a:r>
          </a:p>
          <a:p>
            <a:pPr lvl="3"/>
            <a:r>
              <a:rPr lang="en-US" dirty="0">
                <a:latin typeface="Seoge UI"/>
              </a:rPr>
              <a:t>those with small inverse sets</a:t>
            </a:r>
          </a:p>
          <a:p>
            <a:pPr lvl="2"/>
            <a:r>
              <a:rPr lang="en-US" dirty="0">
                <a:latin typeface="Seoge UI"/>
              </a:rPr>
              <a:t>Restricted syntactic composition of those operators </a:t>
            </a:r>
          </a:p>
          <a:p>
            <a:pPr marL="0" indent="0">
              <a:buNone/>
            </a:pPr>
            <a:endParaRPr lang="en-US" dirty="0">
              <a:latin typeface="Seoge UI"/>
            </a:endParaRPr>
          </a:p>
          <a:p>
            <a:r>
              <a:rPr lang="en-US" dirty="0">
                <a:latin typeface="Seoge UI"/>
              </a:rPr>
              <a:t>Natural computation patterns</a:t>
            </a:r>
          </a:p>
          <a:p>
            <a:pPr lvl="1"/>
            <a:r>
              <a:rPr lang="en-US" dirty="0">
                <a:latin typeface="Seoge UI"/>
              </a:rPr>
              <a:t>Increased user understanding/confidence</a:t>
            </a:r>
          </a:p>
          <a:p>
            <a:pPr lvl="1"/>
            <a:r>
              <a:rPr lang="en-US" dirty="0">
                <a:latin typeface="Seoge UI"/>
              </a:rPr>
              <a:t>Enables selection between programs, editing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Domain-specific Language (DSL)</a:t>
            </a:r>
          </a:p>
        </p:txBody>
      </p:sp>
    </p:spTree>
    <p:extLst>
      <p:ext uri="{BB962C8B-B14F-4D97-AF65-F5344CB8AC3E}">
        <p14:creationId xmlns:p14="http://schemas.microsoft.com/office/powerpoint/2010/main" val="26911608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DSL for String Transformations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Placeholder 4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201930" y="1063288"/>
                <a:ext cx="8740141" cy="5794711"/>
              </a:xfrm>
            </p:spPr>
            <p:txBody>
              <a:bodyPr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𝑇𝑢𝑝𝑙𝑒</m:t>
                      </m:r>
                      <m:d>
                        <m:dPr>
                          <m:ctrlPr>
                            <a:rPr lang="en-US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𝑆𝑡𝑟𝑖𝑛𝑔</m:t>
                          </m:r>
                          <m:r>
                            <a:rPr lang="en-US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i="1" dirty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dirty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i="1" dirty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,…,</m:t>
                          </m:r>
                          <m:r>
                            <a:rPr lang="en-US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𝑆𝑡𝑟𝑖𝑛𝑔</m:t>
                          </m:r>
                          <m:r>
                            <a:rPr lang="en-US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i="1" dirty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dirty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i="1" dirty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i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→ </m:t>
                      </m:r>
                      <m:r>
                        <a:rPr lang="en-US" i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𝑆𝑡𝑟𝑖𝑛𝑔</m:t>
                      </m:r>
                    </m:oMath>
                  </m:oMathPara>
                </a14:m>
                <a:endParaRPr lang="en-US" sz="1765" dirty="0">
                  <a:solidFill>
                    <a:srgbClr val="0070C0"/>
                  </a:solidFill>
                </a:endParaRPr>
              </a:p>
              <a:p>
                <a:endParaRPr lang="en-US" sz="515" dirty="0">
                  <a:solidFill>
                    <a:srgbClr val="0070C0"/>
                  </a:solidFill>
                </a:endParaRPr>
              </a:p>
              <a:p>
                <a:endParaRPr lang="en-US" sz="735" dirty="0"/>
              </a:p>
              <a:p>
                <a:endParaRPr lang="en-US" sz="735" dirty="0"/>
              </a:p>
              <a:p>
                <a:endParaRPr lang="en-US" sz="735" dirty="0"/>
              </a:p>
              <a:p>
                <a:endParaRPr lang="en-US" sz="735" dirty="0"/>
              </a:p>
              <a:p>
                <a:endParaRPr lang="en-US" sz="735" dirty="0"/>
              </a:p>
              <a:p>
                <a:endParaRPr lang="en-US" sz="735" dirty="0"/>
              </a:p>
              <a:p>
                <a:endParaRPr lang="en-US" sz="735" dirty="0"/>
              </a:p>
              <a:p>
                <a:endParaRPr lang="en-US" sz="735" dirty="0"/>
              </a:p>
              <a:p>
                <a:endParaRPr lang="en-US" sz="735" dirty="0"/>
              </a:p>
              <a:p>
                <a:endParaRPr lang="en-US" sz="735" dirty="0"/>
              </a:p>
              <a:p>
                <a:endParaRPr lang="en-US" sz="735" dirty="0"/>
              </a:p>
              <a:p>
                <a:endParaRPr lang="en-US" sz="735" dirty="0"/>
              </a:p>
              <a:p>
                <a:endParaRPr lang="en-US" sz="735" dirty="0"/>
              </a:p>
              <a:p>
                <a:endParaRPr lang="en-US" sz="735" dirty="0"/>
              </a:p>
              <a:p>
                <a:r>
                  <a:rPr lang="en-US" sz="2206" dirty="0">
                    <a:solidFill>
                      <a:srgbClr val="0070C0"/>
                    </a:solidFill>
                  </a:rPr>
                  <a:t>atomic expression </a:t>
                </a:r>
                <a:r>
                  <a:rPr lang="en-US" sz="2206" dirty="0"/>
                  <a:t>A :=</a:t>
                </a:r>
              </a:p>
              <a:p>
                <a:r>
                  <a:rPr lang="en-US" sz="2206" dirty="0"/>
                  <a:t>                     </a:t>
                </a:r>
                <a:endParaRPr lang="en-US" sz="515" dirty="0">
                  <a:solidFill>
                    <a:srgbClr val="0070C0"/>
                  </a:solidFill>
                </a:endParaRPr>
              </a:p>
              <a:p>
                <a:r>
                  <a:rPr lang="en-US" sz="2206" dirty="0">
                    <a:solidFill>
                      <a:srgbClr val="0070C0"/>
                    </a:solidFill>
                  </a:rPr>
                  <a:t>input string </a:t>
                </a:r>
                <a:r>
                  <a:rPr lang="en-US" sz="2206" dirty="0"/>
                  <a:t>X := x</a:t>
                </a:r>
                <a:r>
                  <a:rPr lang="en-US" sz="2206" baseline="-25000" dirty="0"/>
                  <a:t>1</a:t>
                </a:r>
                <a:r>
                  <a:rPr lang="en-US" sz="2206" dirty="0"/>
                  <a:t> | x</a:t>
                </a:r>
                <a:r>
                  <a:rPr lang="en-US" sz="2206" baseline="-25000" dirty="0"/>
                  <a:t>2</a:t>
                </a:r>
                <a:r>
                  <a:rPr lang="en-US" sz="2206" dirty="0"/>
                  <a:t> | … </a:t>
                </a:r>
                <a:endParaRPr lang="en-US" sz="2206" dirty="0">
                  <a:solidFill>
                    <a:srgbClr val="0070C0"/>
                  </a:solidFill>
                </a:endParaRPr>
              </a:p>
              <a:p>
                <a:endParaRPr lang="en-US" sz="500" dirty="0">
                  <a:solidFill>
                    <a:srgbClr val="0070C0"/>
                  </a:solidFill>
                </a:endParaRPr>
              </a:p>
              <a:p>
                <a:r>
                  <a:rPr lang="en-US" sz="2206" dirty="0">
                    <a:solidFill>
                      <a:srgbClr val="0070C0"/>
                    </a:solidFill>
                  </a:rPr>
                  <a:t>position expression </a:t>
                </a:r>
                <a:r>
                  <a:rPr lang="en-US" sz="2206" dirty="0"/>
                  <a:t>P := K</a:t>
                </a:r>
              </a:p>
              <a:p>
                <a:r>
                  <a:rPr lang="en-US" sz="2206" dirty="0">
                    <a:solidFill>
                      <a:srgbClr val="0070C0"/>
                    </a:solidFill>
                  </a:rPr>
                  <a:t>                       </a:t>
                </a:r>
                <a:r>
                  <a:rPr lang="en-US" sz="2206" dirty="0">
                    <a:solidFill>
                      <a:schemeClr val="tx1"/>
                    </a:solidFill>
                  </a:rPr>
                  <a:t>|</a:t>
                </a:r>
                <a:r>
                  <a:rPr lang="en-US" sz="2206" dirty="0">
                    <a:solidFill>
                      <a:srgbClr val="0070C0"/>
                    </a:solidFill>
                  </a:rPr>
                  <a:t> </a:t>
                </a:r>
                <a:r>
                  <a:rPr lang="en-US" sz="2000" dirty="0" err="1">
                    <a:solidFill>
                      <a:srgbClr val="008000"/>
                    </a:solidFill>
                  </a:rPr>
                  <a:t>Pos</a:t>
                </a:r>
                <a:r>
                  <a:rPr lang="en-US" sz="2000" dirty="0"/>
                  <a:t>(X, R</a:t>
                </a:r>
                <a:r>
                  <a:rPr lang="en-US" sz="2000" baseline="-25000" dirty="0"/>
                  <a:t>1</a:t>
                </a:r>
                <a:r>
                  <a:rPr lang="en-US" sz="2000" dirty="0"/>
                  <a:t>, R</a:t>
                </a:r>
                <a:r>
                  <a:rPr lang="en-US" sz="2000" baseline="-25000" dirty="0"/>
                  <a:t>2</a:t>
                </a:r>
                <a:r>
                  <a:rPr lang="en-US" sz="2000" dirty="0"/>
                  <a:t>, K)</a:t>
                </a:r>
                <a:endParaRPr lang="en-US" sz="2206" dirty="0">
                  <a:solidFill>
                    <a:srgbClr val="0070C0"/>
                  </a:solidFill>
                </a:endParaRPr>
              </a:p>
              <a:p>
                <a:endParaRPr lang="en-US" sz="2206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5" name="Tex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201930" y="1063288"/>
                <a:ext cx="8740141" cy="5794711"/>
              </a:xfrm>
              <a:blipFill>
                <a:blip r:embed="rId3"/>
                <a:stretch>
                  <a:fillRect l="-9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3718901" y="3476377"/>
            <a:ext cx="2351160" cy="4317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6" dirty="0" err="1">
                <a:solidFill>
                  <a:srgbClr val="107C10"/>
                </a:solidFill>
                <a:latin typeface="Consolas" panose="020B0609020204030204" pitchFamily="49" charset="0"/>
              </a:rPr>
              <a:t>SubStr</a:t>
            </a:r>
            <a:r>
              <a:rPr lang="en-US" sz="2206" dirty="0">
                <a:solidFill>
                  <a:srgbClr val="107C10"/>
                </a:solidFill>
                <a:latin typeface="Consolas" panose="020B0609020204030204" pitchFamily="49" charset="0"/>
              </a:rPr>
              <a:t>(X,P,P)</a:t>
            </a:r>
            <a:endParaRPr lang="en-US" sz="2206" dirty="0">
              <a:solidFill>
                <a:srgbClr val="000000"/>
              </a:solidFill>
              <a:latin typeface="Consolas" panose="020B0609020204030204" pitchFamily="49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042620" y="5564730"/>
            <a:ext cx="50189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dirty="0"/>
              <a:t>K</a:t>
            </a:r>
            <a:r>
              <a:rPr lang="en-US" baseline="30000" dirty="0"/>
              <a:t>th</a:t>
            </a:r>
            <a:r>
              <a:rPr lang="en-US" dirty="0"/>
              <a:t> position in X whose left/right   side matches with R</a:t>
            </a:r>
            <a:r>
              <a:rPr lang="en-US" baseline="-25000" dirty="0"/>
              <a:t>1</a:t>
            </a:r>
            <a:r>
              <a:rPr lang="en-US" dirty="0"/>
              <a:t>/R</a:t>
            </a:r>
            <a:r>
              <a:rPr lang="en-US" baseline="-25000" dirty="0"/>
              <a:t>2</a:t>
            </a:r>
            <a:r>
              <a:rPr lang="en-US" dirty="0"/>
              <a:t>.</a:t>
            </a:r>
            <a:endParaRPr lang="en-US" baseline="-25000" dirty="0"/>
          </a:p>
        </p:txBody>
      </p:sp>
      <p:sp>
        <p:nvSpPr>
          <p:cNvPr id="6" name="TextBox 5"/>
          <p:cNvSpPr txBox="1"/>
          <p:nvPr/>
        </p:nvSpPr>
        <p:spPr>
          <a:xfrm>
            <a:off x="2935" y="6191909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>
                <a:solidFill>
                  <a:srgbClr val="C00000"/>
                </a:solidFill>
                <a:latin typeface="Seoge UI"/>
              </a:rPr>
              <a:t>“</a:t>
            </a:r>
            <a:r>
              <a:rPr lang="en-US" i="1" dirty="0">
                <a:solidFill>
                  <a:srgbClr val="C00000"/>
                </a:solidFill>
                <a:latin typeface="Seoge UI"/>
              </a:rPr>
              <a:t>Automating String Processing in Spreadsheets using Input-Output Examples”; </a:t>
            </a:r>
            <a:r>
              <a:rPr lang="en-US" dirty="0">
                <a:solidFill>
                  <a:srgbClr val="C00000"/>
                </a:solidFill>
                <a:latin typeface="Seoge UI"/>
              </a:rPr>
              <a:t>POPL 2011</a:t>
            </a:r>
            <a:r>
              <a:rPr lang="en-US" i="1" dirty="0">
                <a:solidFill>
                  <a:srgbClr val="C00000"/>
                </a:solidFill>
                <a:latin typeface="Seoge UI"/>
              </a:rPr>
              <a:t>; </a:t>
            </a:r>
            <a:r>
              <a:rPr lang="en-US" dirty="0">
                <a:solidFill>
                  <a:srgbClr val="C00000"/>
                </a:solidFill>
                <a:latin typeface="Seoge UI"/>
              </a:rPr>
              <a:t>Sumit Gulwani</a:t>
            </a:r>
          </a:p>
        </p:txBody>
      </p:sp>
    </p:spTree>
    <p:extLst>
      <p:ext uri="{BB962C8B-B14F-4D97-AF65-F5344CB8AC3E}">
        <p14:creationId xmlns:p14="http://schemas.microsoft.com/office/powerpoint/2010/main" val="992982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03200" y="991600"/>
            <a:ext cx="8658698" cy="908370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Seoge UI"/>
              </a:rPr>
              <a:t>Evaluation of Expr</a:t>
            </a:r>
            <a:r>
              <a:rPr lang="en-US" dirty="0"/>
              <a:t> </a:t>
            </a:r>
            <a:r>
              <a:rPr lang="en-US" dirty="0" err="1">
                <a:solidFill>
                  <a:srgbClr val="CC00CC"/>
                </a:solidFill>
                <a:latin typeface="Consolas" panose="020B0609020204030204" pitchFamily="49" charset="0"/>
              </a:rPr>
              <a:t>SubStr</a:t>
            </a:r>
            <a:r>
              <a:rPr lang="en-US" dirty="0">
                <a:solidFill>
                  <a:srgbClr val="CC00CC"/>
                </a:solidFill>
                <a:latin typeface="Calibri" panose="020F0502020204030204" pitchFamily="34" charset="0"/>
              </a:rPr>
              <a:t>(</a:t>
            </a:r>
            <a:r>
              <a:rPr lang="en-US" dirty="0" err="1">
                <a:solidFill>
                  <a:srgbClr val="CC00CC"/>
                </a:solidFill>
                <a:latin typeface="Calibri" panose="020F0502020204030204" pitchFamily="34" charset="0"/>
              </a:rPr>
              <a:t>x,p,p</a:t>
            </a:r>
            <a:r>
              <a:rPr lang="en-US" dirty="0">
                <a:solidFill>
                  <a:srgbClr val="CC00CC"/>
                </a:solidFill>
                <a:latin typeface="Calibri" panose="020F0502020204030204" pitchFamily="34" charset="0"/>
              </a:rPr>
              <a:t>’) </a:t>
            </a:r>
            <a:r>
              <a:rPr lang="en-US" dirty="0"/>
              <a:t>, </a:t>
            </a:r>
            <a:r>
              <a:rPr lang="en-US" dirty="0">
                <a:latin typeface="Seoge UI"/>
              </a:rPr>
              <a:t>where</a:t>
            </a:r>
            <a:r>
              <a:rPr lang="en-US" dirty="0"/>
              <a:t> </a:t>
            </a:r>
            <a:r>
              <a:rPr lang="en-US" dirty="0">
                <a:solidFill>
                  <a:srgbClr val="CC00CC"/>
                </a:solidFill>
                <a:latin typeface="Calibri" panose="020F0502020204030204" pitchFamily="34" charset="0"/>
              </a:rPr>
              <a:t>p=</a:t>
            </a:r>
            <a:r>
              <a:rPr lang="en-US" dirty="0" err="1">
                <a:solidFill>
                  <a:srgbClr val="CC00CC"/>
                </a:solidFill>
                <a:latin typeface="Consolas" panose="020B0609020204030204" pitchFamily="49" charset="0"/>
              </a:rPr>
              <a:t>Pos</a:t>
            </a:r>
            <a:r>
              <a:rPr lang="en-US" dirty="0">
                <a:solidFill>
                  <a:srgbClr val="CC00CC"/>
                </a:solidFill>
                <a:latin typeface="Calibri" panose="020F0502020204030204" pitchFamily="34" charset="0"/>
              </a:rPr>
              <a:t>(x,r</a:t>
            </a:r>
            <a:r>
              <a:rPr lang="en-US" baseline="-25000" dirty="0">
                <a:solidFill>
                  <a:srgbClr val="CC00CC"/>
                </a:solidFill>
                <a:latin typeface="Calibri" panose="020F0502020204030204" pitchFamily="34" charset="0"/>
              </a:rPr>
              <a:t>1,</a:t>
            </a:r>
            <a:r>
              <a:rPr lang="en-US" dirty="0">
                <a:solidFill>
                  <a:srgbClr val="CC00CC"/>
                </a:solidFill>
                <a:latin typeface="Calibri" panose="020F0502020204030204" pitchFamily="34" charset="0"/>
              </a:rPr>
              <a:t>r</a:t>
            </a:r>
            <a:r>
              <a:rPr lang="en-US" baseline="-25000" dirty="0">
                <a:solidFill>
                  <a:srgbClr val="CC00CC"/>
                </a:solidFill>
                <a:latin typeface="Calibri" panose="020F0502020204030204" pitchFamily="34" charset="0"/>
              </a:rPr>
              <a:t>2</a:t>
            </a:r>
            <a:r>
              <a:rPr lang="en-US" dirty="0">
                <a:solidFill>
                  <a:srgbClr val="CC00CC"/>
                </a:solidFill>
                <a:latin typeface="Calibri" panose="020F0502020204030204" pitchFamily="34" charset="0"/>
              </a:rPr>
              <a:t>,k)</a:t>
            </a:r>
            <a:r>
              <a:rPr lang="en-US" dirty="0"/>
              <a:t> &amp;</a:t>
            </a:r>
          </a:p>
          <a:p>
            <a:pPr marL="0" indent="0">
              <a:buNone/>
            </a:pPr>
            <a:r>
              <a:rPr lang="en-US" dirty="0"/>
              <a:t>                                                              </a:t>
            </a:r>
            <a:r>
              <a:rPr lang="en-US" dirty="0">
                <a:solidFill>
                  <a:srgbClr val="CC00CC"/>
                </a:solidFill>
                <a:latin typeface="Calibri" panose="020F0502020204030204" pitchFamily="34" charset="0"/>
              </a:rPr>
              <a:t>p’=</a:t>
            </a:r>
            <a:r>
              <a:rPr lang="en-US" dirty="0" err="1">
                <a:solidFill>
                  <a:srgbClr val="CC00CC"/>
                </a:solidFill>
                <a:latin typeface="Consolas" panose="020B0609020204030204" pitchFamily="49" charset="0"/>
              </a:rPr>
              <a:t>Po</a:t>
            </a:r>
            <a:r>
              <a:rPr lang="en-US" dirty="0" err="1">
                <a:solidFill>
                  <a:srgbClr val="CC00CC"/>
                </a:solidFill>
                <a:latin typeface="Calibri" panose="020F0502020204030204" pitchFamily="34" charset="0"/>
              </a:rPr>
              <a:t>s</a:t>
            </a:r>
            <a:r>
              <a:rPr lang="en-US" dirty="0">
                <a:solidFill>
                  <a:srgbClr val="CC00CC"/>
                </a:solidFill>
                <a:latin typeface="Calibri" panose="020F0502020204030204" pitchFamily="34" charset="0"/>
              </a:rPr>
              <a:t>(x,r</a:t>
            </a:r>
            <a:r>
              <a:rPr lang="en-US" baseline="-25000" dirty="0">
                <a:solidFill>
                  <a:srgbClr val="CC00CC"/>
                </a:solidFill>
                <a:latin typeface="Calibri" panose="020F0502020204030204" pitchFamily="34" charset="0"/>
              </a:rPr>
              <a:t>1</a:t>
            </a:r>
            <a:r>
              <a:rPr lang="en-US" dirty="0">
                <a:solidFill>
                  <a:srgbClr val="CC00CC"/>
                </a:solidFill>
                <a:latin typeface="Calibri" panose="020F0502020204030204" pitchFamily="34" charset="0"/>
              </a:rPr>
              <a:t>’,r</a:t>
            </a:r>
            <a:r>
              <a:rPr lang="en-US" baseline="-25000" dirty="0">
                <a:solidFill>
                  <a:srgbClr val="CC00CC"/>
                </a:solidFill>
                <a:latin typeface="Calibri" panose="020F0502020204030204" pitchFamily="34" charset="0"/>
              </a:rPr>
              <a:t>2</a:t>
            </a:r>
            <a:r>
              <a:rPr lang="en-US" dirty="0">
                <a:solidFill>
                  <a:srgbClr val="CC00CC"/>
                </a:solidFill>
                <a:latin typeface="Calibri" panose="020F0502020204030204" pitchFamily="34" charset="0"/>
              </a:rPr>
              <a:t>’,k’)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Substring Operator</a:t>
            </a:r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284314" y="2759024"/>
            <a:ext cx="5681272" cy="0"/>
          </a:xfrm>
          <a:prstGeom prst="line">
            <a:avLst/>
          </a:prstGeom>
          <a:noFill/>
          <a:ln w="2857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Right Brace 9"/>
          <p:cNvSpPr/>
          <p:nvPr/>
        </p:nvSpPr>
        <p:spPr bwMode="auto">
          <a:xfrm rot="5400000">
            <a:off x="2904119" y="1874802"/>
            <a:ext cx="534098" cy="3075483"/>
          </a:xfrm>
          <a:prstGeom prst="rightBrace">
            <a:avLst>
              <a:gd name="adj1" fmla="val 8333"/>
              <a:gd name="adj2" fmla="val 50527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997533" y="4098635"/>
            <a:ext cx="2848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  <a:latin typeface="Calibri" panose="020F0502020204030204" pitchFamily="34" charset="0"/>
              </a:rPr>
              <a:t>x</a:t>
            </a:r>
          </a:p>
        </p:txBody>
      </p:sp>
      <p:cxnSp>
        <p:nvCxnSpPr>
          <p:cNvPr id="13" name="Straight Connector 12"/>
          <p:cNvCxnSpPr/>
          <p:nvPr/>
        </p:nvCxnSpPr>
        <p:spPr bwMode="auto">
          <a:xfrm>
            <a:off x="1648418" y="2683101"/>
            <a:ext cx="0" cy="137634"/>
          </a:xfrm>
          <a:prstGeom prst="line">
            <a:avLst/>
          </a:prstGeom>
          <a:noFill/>
          <a:ln w="19050" cap="flat" cmpd="sng" algn="ctr">
            <a:solidFill>
              <a:srgbClr val="0099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extBox 13"/>
          <p:cNvSpPr txBox="1"/>
          <p:nvPr/>
        </p:nvSpPr>
        <p:spPr>
          <a:xfrm>
            <a:off x="1453543" y="2679735"/>
            <a:ext cx="419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9900"/>
                </a:solidFill>
                <a:latin typeface="Calibri" panose="020F0502020204030204" pitchFamily="34" charset="0"/>
              </a:rPr>
              <a:t>p</a:t>
            </a:r>
          </a:p>
        </p:txBody>
      </p:sp>
      <p:cxnSp>
        <p:nvCxnSpPr>
          <p:cNvPr id="17" name="Straight Connector 16"/>
          <p:cNvCxnSpPr/>
          <p:nvPr/>
        </p:nvCxnSpPr>
        <p:spPr bwMode="auto">
          <a:xfrm>
            <a:off x="4708910" y="2683101"/>
            <a:ext cx="0" cy="137634"/>
          </a:xfrm>
          <a:prstGeom prst="line">
            <a:avLst/>
          </a:prstGeom>
          <a:noFill/>
          <a:ln w="19050" cap="flat" cmpd="sng" algn="ctr">
            <a:solidFill>
              <a:srgbClr val="0099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4544018" y="2729044"/>
            <a:ext cx="447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9900"/>
                </a:solidFill>
                <a:latin typeface="Calibri" panose="020F0502020204030204" pitchFamily="34" charset="0"/>
              </a:rPr>
              <a:t>p’</a:t>
            </a:r>
          </a:p>
        </p:txBody>
      </p:sp>
      <p:sp>
        <p:nvSpPr>
          <p:cNvPr id="19" name="Left Brace 18"/>
          <p:cNvSpPr/>
          <p:nvPr/>
        </p:nvSpPr>
        <p:spPr bwMode="auto">
          <a:xfrm rot="5400000">
            <a:off x="1203409" y="2094856"/>
            <a:ext cx="193460" cy="666575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20" name="Left Brace 19"/>
          <p:cNvSpPr/>
          <p:nvPr/>
        </p:nvSpPr>
        <p:spPr bwMode="auto">
          <a:xfrm rot="5400000">
            <a:off x="1929943" y="2085174"/>
            <a:ext cx="193460" cy="666575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21" name="Left Brace 20"/>
          <p:cNvSpPr/>
          <p:nvPr/>
        </p:nvSpPr>
        <p:spPr bwMode="auto">
          <a:xfrm rot="5400000">
            <a:off x="4278892" y="2152337"/>
            <a:ext cx="193460" cy="666575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22" name="Left Brace 21"/>
          <p:cNvSpPr/>
          <p:nvPr/>
        </p:nvSpPr>
        <p:spPr bwMode="auto">
          <a:xfrm rot="5400000">
            <a:off x="5004179" y="2137567"/>
            <a:ext cx="193460" cy="666575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23" name="Right Brace 22"/>
          <p:cNvSpPr/>
          <p:nvPr/>
        </p:nvSpPr>
        <p:spPr bwMode="auto">
          <a:xfrm rot="5400000">
            <a:off x="2825002" y="1082459"/>
            <a:ext cx="599896" cy="5681272"/>
          </a:xfrm>
          <a:prstGeom prst="rightBrace">
            <a:avLst>
              <a:gd name="adj1" fmla="val 8333"/>
              <a:gd name="adj2" fmla="val 50527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102465" y="3454594"/>
            <a:ext cx="2848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  <a:latin typeface="Calibri" panose="020F0502020204030204" pitchFamily="34" charset="0"/>
              </a:rPr>
              <a:t>w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90549" y="1942492"/>
            <a:ext cx="141580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800" dirty="0">
                <a:solidFill>
                  <a:schemeClr val="accent2"/>
                </a:solidFill>
                <a:latin typeface="Seq"/>
              </a:rPr>
              <a:t>matches</a:t>
            </a:r>
            <a:r>
              <a:rPr lang="en-US" sz="1800" dirty="0">
                <a:solidFill>
                  <a:schemeClr val="accent2"/>
                </a:solidFill>
              </a:rPr>
              <a:t> </a:t>
            </a:r>
            <a:r>
              <a:rPr lang="en-US" sz="2100" dirty="0">
                <a:solidFill>
                  <a:schemeClr val="accent2"/>
                </a:solidFill>
              </a:rPr>
              <a:t>r</a:t>
            </a:r>
            <a:r>
              <a:rPr lang="en-US" sz="2100" baseline="-25000" dirty="0">
                <a:solidFill>
                  <a:schemeClr val="accent2"/>
                </a:solidFill>
              </a:rPr>
              <a:t>1</a:t>
            </a:r>
            <a:endParaRPr lang="en-US" sz="2100" dirty="0">
              <a:solidFill>
                <a:schemeClr val="accent2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621844" y="1928849"/>
            <a:ext cx="168215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accent2"/>
                </a:solidFill>
                <a:latin typeface="Seq"/>
              </a:rPr>
              <a:t>matches </a:t>
            </a:r>
            <a:r>
              <a:rPr lang="en-US" sz="2100" dirty="0">
                <a:solidFill>
                  <a:schemeClr val="accent2"/>
                </a:solidFill>
              </a:rPr>
              <a:t>r</a:t>
            </a:r>
            <a:r>
              <a:rPr lang="en-US" sz="2100" baseline="-25000" dirty="0">
                <a:solidFill>
                  <a:schemeClr val="accent2"/>
                </a:solidFill>
              </a:rPr>
              <a:t>2</a:t>
            </a:r>
            <a:endParaRPr lang="en-US" sz="2100" dirty="0">
              <a:solidFill>
                <a:schemeClr val="accent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-20320" y="4456366"/>
                <a:ext cx="9306560" cy="22467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0"/>
                  </a:spcBef>
                </a:pPr>
                <a:r>
                  <a:rPr lang="en-US" sz="2400" dirty="0">
                    <a:latin typeface="Seoge UI"/>
                  </a:rPr>
                  <a:t>Two special cases:</a:t>
                </a:r>
              </a:p>
              <a:p>
                <a:pPr marL="342900" indent="-342900">
                  <a:spcBef>
                    <a:spcPts val="0"/>
                  </a:spcBef>
                  <a:buFont typeface="Arial" panose="020B0604020202020204" pitchFamily="34" charset="0"/>
                  <a:buChar char="•"/>
                </a:pPr>
                <a:r>
                  <a:rPr lang="en-US" sz="2400" dirty="0">
                    <a:latin typeface="Calibri" panose="020F0502020204030204" pitchFamily="34" charset="0"/>
                  </a:rPr>
                  <a:t>r</a:t>
                </a:r>
                <a:r>
                  <a:rPr lang="en-US" sz="2400" baseline="-25000" dirty="0">
                    <a:latin typeface="Calibri" panose="020F0502020204030204" pitchFamily="34" charset="0"/>
                  </a:rPr>
                  <a:t>1 </a:t>
                </a:r>
                <a:r>
                  <a:rPr lang="en-US" sz="2400" dirty="0">
                    <a:latin typeface="Calibri" panose="020F0502020204030204" pitchFamily="34" charset="0"/>
                  </a:rPr>
                  <a:t>= r</a:t>
                </a:r>
                <a:r>
                  <a:rPr lang="en-US" sz="2400" baseline="-25000" dirty="0">
                    <a:latin typeface="Calibri" panose="020F0502020204030204" pitchFamily="34" charset="0"/>
                  </a:rPr>
                  <a:t>2</a:t>
                </a:r>
                <a:r>
                  <a:rPr lang="en-US" sz="2400" dirty="0">
                    <a:latin typeface="Calibri" panose="020F0502020204030204" pitchFamily="34" charset="0"/>
                  </a:rPr>
                  <a:t>’ =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𝜖</m:t>
                    </m:r>
                  </m:oMath>
                </a14:m>
                <a:r>
                  <a:rPr lang="en-US" sz="2400" dirty="0">
                    <a:latin typeface="Calibri" panose="020F0502020204030204" pitchFamily="34" charset="0"/>
                  </a:rPr>
                  <a:t> </a:t>
                </a:r>
                <a:r>
                  <a:rPr lang="en-US" sz="2400" dirty="0">
                    <a:latin typeface="Seoge UI"/>
                  </a:rPr>
                  <a:t>: This describes the substring</a:t>
                </a:r>
              </a:p>
              <a:p>
                <a:pPr marL="342900" indent="-342900">
                  <a:spcBef>
                    <a:spcPts val="0"/>
                  </a:spcBef>
                  <a:buFont typeface="Arial" panose="020B0604020202020204" pitchFamily="34" charset="0"/>
                  <a:buChar char="•"/>
                </a:pPr>
                <a:r>
                  <a:rPr lang="en-US" sz="2400" dirty="0">
                    <a:latin typeface="Calibri" panose="020F0502020204030204" pitchFamily="34" charset="0"/>
                  </a:rPr>
                  <a:t>r</a:t>
                </a:r>
                <a:r>
                  <a:rPr lang="en-US" sz="2400" baseline="-25000" dirty="0">
                    <a:latin typeface="Calibri" panose="020F0502020204030204" pitchFamily="34" charset="0"/>
                  </a:rPr>
                  <a:t>2 </a:t>
                </a:r>
                <a:r>
                  <a:rPr lang="en-US" sz="2400" dirty="0">
                    <a:latin typeface="Calibri" panose="020F0502020204030204" pitchFamily="34" charset="0"/>
                  </a:rPr>
                  <a:t>= r</a:t>
                </a:r>
                <a:r>
                  <a:rPr lang="en-US" sz="2400" baseline="-25000" dirty="0">
                    <a:latin typeface="Calibri" panose="020F0502020204030204" pitchFamily="34" charset="0"/>
                  </a:rPr>
                  <a:t>1</a:t>
                </a:r>
                <a:r>
                  <a:rPr lang="en-US" sz="2400" dirty="0">
                    <a:latin typeface="Calibri" panose="020F0502020204030204" pitchFamily="34" charset="0"/>
                  </a:rPr>
                  <a:t>’ =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𝜖</m:t>
                    </m:r>
                  </m:oMath>
                </a14:m>
                <a:r>
                  <a:rPr lang="en-US" sz="2400" dirty="0">
                    <a:latin typeface="Calibri" panose="020F0502020204030204" pitchFamily="34" charset="0"/>
                  </a:rPr>
                  <a:t> </a:t>
                </a:r>
                <a:r>
                  <a:rPr lang="en-US" sz="2400" dirty="0">
                    <a:latin typeface="Seoge UI"/>
                  </a:rPr>
                  <a:t>: This describes the context around the substring</a:t>
                </a:r>
              </a:p>
              <a:p>
                <a:pPr marL="342900" indent="-342900">
                  <a:spcBef>
                    <a:spcPts val="0"/>
                  </a:spcBef>
                  <a:buFont typeface="Arial" panose="020B0604020202020204" pitchFamily="34" charset="0"/>
                  <a:buChar char="•"/>
                </a:pPr>
                <a:endParaRPr lang="en-US" sz="1000" dirty="0">
                  <a:latin typeface="Seoge UI"/>
                </a:endParaRPr>
              </a:p>
              <a:p>
                <a:pPr>
                  <a:spcBef>
                    <a:spcPts val="0"/>
                  </a:spcBef>
                </a:pPr>
                <a:r>
                  <a:rPr lang="en-US" sz="2400" dirty="0">
                    <a:latin typeface="Seoge UI"/>
                  </a:rPr>
                  <a:t>General case is very expressive (describes substring &amp; context)</a:t>
                </a:r>
              </a:p>
              <a:p>
                <a:pPr>
                  <a:spcBef>
                    <a:spcPts val="0"/>
                  </a:spcBef>
                </a:pPr>
                <a:endParaRPr lang="en-US" sz="1000" dirty="0">
                  <a:latin typeface="Seoge UI"/>
                </a:endParaRPr>
              </a:p>
              <a:p>
                <a:pPr>
                  <a:spcBef>
                    <a:spcPts val="0"/>
                  </a:spcBef>
                </a:pPr>
                <a:r>
                  <a:rPr lang="en-US" sz="2400" dirty="0">
                    <a:latin typeface="Seoge UI"/>
                  </a:rPr>
                  <a:t>Regular </a:t>
                </a:r>
                <a:r>
                  <a:rPr lang="en-US" sz="2400" dirty="0" err="1">
                    <a:latin typeface="Seoge UI"/>
                  </a:rPr>
                  <a:t>exprs</a:t>
                </a:r>
                <a:r>
                  <a:rPr lang="en-US" sz="2400" dirty="0">
                    <a:latin typeface="Seoge UI"/>
                  </a:rPr>
                  <a:t> are simple (they describe local properties).</a:t>
                </a: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0320" y="4456366"/>
                <a:ext cx="9306560" cy="2246769"/>
              </a:xfrm>
              <a:prstGeom prst="rect">
                <a:avLst/>
              </a:prstGeom>
              <a:blipFill>
                <a:blip r:embed="rId3"/>
                <a:stretch>
                  <a:fillRect l="-1048" t="-1897" b="-54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TextBox 31"/>
          <p:cNvSpPr txBox="1"/>
          <p:nvPr/>
        </p:nvSpPr>
        <p:spPr>
          <a:xfrm>
            <a:off x="3358094" y="1911177"/>
            <a:ext cx="141580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800" dirty="0">
                <a:solidFill>
                  <a:schemeClr val="accent2"/>
                </a:solidFill>
                <a:latin typeface="Seq"/>
              </a:rPr>
              <a:t>matches</a:t>
            </a:r>
            <a:r>
              <a:rPr lang="en-US" sz="1800" dirty="0">
                <a:solidFill>
                  <a:schemeClr val="accent2"/>
                </a:solidFill>
              </a:rPr>
              <a:t> </a:t>
            </a:r>
            <a:r>
              <a:rPr lang="en-US" sz="2100" dirty="0">
                <a:solidFill>
                  <a:schemeClr val="accent2"/>
                </a:solidFill>
              </a:rPr>
              <a:t>r</a:t>
            </a:r>
            <a:r>
              <a:rPr lang="en-US" sz="2100" baseline="-25000" dirty="0">
                <a:solidFill>
                  <a:schemeClr val="accent2"/>
                </a:solidFill>
              </a:rPr>
              <a:t>1</a:t>
            </a:r>
            <a:r>
              <a:rPr lang="en-US" sz="2100" dirty="0">
                <a:solidFill>
                  <a:schemeClr val="accent2"/>
                </a:solidFill>
              </a:rPr>
              <a:t>’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773903" y="1920774"/>
            <a:ext cx="15462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800" dirty="0">
                <a:solidFill>
                  <a:schemeClr val="accent2"/>
                </a:solidFill>
                <a:latin typeface="Seq"/>
              </a:rPr>
              <a:t>matches </a:t>
            </a:r>
            <a:r>
              <a:rPr lang="en-US" sz="2100" dirty="0">
                <a:solidFill>
                  <a:schemeClr val="accent2"/>
                </a:solidFill>
              </a:rPr>
              <a:t>r</a:t>
            </a:r>
            <a:r>
              <a:rPr lang="en-US" sz="2100" baseline="-25000" dirty="0">
                <a:solidFill>
                  <a:schemeClr val="accent2"/>
                </a:solidFill>
              </a:rPr>
              <a:t>2</a:t>
            </a:r>
            <a:r>
              <a:rPr lang="en-US" sz="2100" dirty="0">
                <a:solidFill>
                  <a:schemeClr val="accent2"/>
                </a:solidFill>
              </a:rPr>
              <a:t>’</a:t>
            </a:r>
          </a:p>
        </p:txBody>
      </p:sp>
    </p:spTree>
    <p:extLst>
      <p:ext uri="{BB962C8B-B14F-4D97-AF65-F5344CB8AC3E}">
        <p14:creationId xmlns:p14="http://schemas.microsoft.com/office/powerpoint/2010/main" val="413806570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4" grpId="0"/>
      <p:bldP spid="18" grpId="0"/>
      <p:bldP spid="19" grpId="0" animBg="1"/>
      <p:bldP spid="20" grpId="0" animBg="1"/>
      <p:bldP spid="21" grpId="0" animBg="1"/>
      <p:bldP spid="22" grpId="0" animBg="1"/>
      <p:bldP spid="23" grpId="0" animBg="1"/>
      <p:bldP spid="24" grpId="0"/>
      <p:bldP spid="25" grpId="0"/>
      <p:bldP spid="26" grpId="0"/>
      <p:bldP spid="32" grpId="0"/>
      <p:bldP spid="3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DSL for String Transformations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Placeholder 4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201930" y="1063288"/>
                <a:ext cx="8740141" cy="5794711"/>
              </a:xfrm>
            </p:spPr>
            <p:txBody>
              <a:bodyPr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𝑇𝑢𝑝𝑙𝑒</m:t>
                      </m:r>
                      <m:d>
                        <m:dPr>
                          <m:ctrlPr>
                            <a:rPr lang="en-US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𝑆𝑡𝑟𝑖𝑛𝑔</m:t>
                          </m:r>
                          <m:r>
                            <a:rPr lang="en-US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i="1" dirty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dirty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i="1" dirty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,…,</m:t>
                          </m:r>
                          <m:r>
                            <a:rPr lang="en-US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𝑆𝑡𝑟𝑖𝑛𝑔</m:t>
                          </m:r>
                          <m:r>
                            <a:rPr lang="en-US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i="1" dirty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dirty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i="1" dirty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i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→ </m:t>
                      </m:r>
                      <m:r>
                        <a:rPr lang="en-US" i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𝑆𝑡𝑟𝑖𝑛𝑔</m:t>
                      </m:r>
                    </m:oMath>
                  </m:oMathPara>
                </a14:m>
                <a:endParaRPr lang="en-US" sz="1765" dirty="0">
                  <a:solidFill>
                    <a:srgbClr val="0070C0"/>
                  </a:solidFill>
                </a:endParaRPr>
              </a:p>
              <a:p>
                <a:endParaRPr lang="en-US" sz="515" dirty="0">
                  <a:solidFill>
                    <a:srgbClr val="0070C0"/>
                  </a:solidFill>
                </a:endParaRPr>
              </a:p>
              <a:p>
                <a:r>
                  <a:rPr lang="en-US" sz="2206" dirty="0">
                    <a:solidFill>
                      <a:srgbClr val="0070C0"/>
                    </a:solidFill>
                  </a:rPr>
                  <a:t>top-level expr </a:t>
                </a:r>
                <a:r>
                  <a:rPr lang="en-US" sz="2206" dirty="0"/>
                  <a:t>T := </a:t>
                </a:r>
                <a:r>
                  <a:rPr lang="en-US" sz="2206" dirty="0">
                    <a:solidFill>
                      <a:srgbClr val="008000"/>
                    </a:solidFill>
                  </a:rPr>
                  <a:t>if-then-else</a:t>
                </a:r>
                <a:r>
                  <a:rPr lang="en-US" sz="2206" dirty="0"/>
                  <a:t>(B,C,T)</a:t>
                </a:r>
              </a:p>
              <a:p>
                <a:r>
                  <a:rPr lang="en-US" sz="2206" dirty="0"/>
                  <a:t>                  |  C</a:t>
                </a:r>
              </a:p>
              <a:p>
                <a:endParaRPr lang="en-US" sz="588" dirty="0"/>
              </a:p>
              <a:p>
                <a:r>
                  <a:rPr lang="en-US" sz="2206" dirty="0">
                    <a:solidFill>
                      <a:srgbClr val="0070C0"/>
                    </a:solidFill>
                  </a:rPr>
                  <a:t>condition-free expr </a:t>
                </a:r>
                <a:r>
                  <a:rPr lang="en-US" sz="2206" dirty="0"/>
                  <a:t>C :=</a:t>
                </a:r>
              </a:p>
              <a:p>
                <a:r>
                  <a:rPr lang="en-US" sz="2206" dirty="0"/>
                  <a:t>                       |  A</a:t>
                </a:r>
              </a:p>
              <a:p>
                <a:endParaRPr lang="en-US" sz="735" dirty="0"/>
              </a:p>
              <a:p>
                <a:r>
                  <a:rPr lang="en-US" sz="2206" dirty="0">
                    <a:solidFill>
                      <a:srgbClr val="0070C0"/>
                    </a:solidFill>
                  </a:rPr>
                  <a:t>atomic expression </a:t>
                </a:r>
                <a:r>
                  <a:rPr lang="en-US" sz="2206" dirty="0"/>
                  <a:t>A :=</a:t>
                </a:r>
              </a:p>
              <a:p>
                <a:r>
                  <a:rPr lang="en-US" sz="2206" dirty="0"/>
                  <a:t>                     | </a:t>
                </a:r>
                <a:r>
                  <a:rPr lang="en-US" sz="2206" dirty="0" err="1">
                    <a:solidFill>
                      <a:srgbClr val="000000"/>
                    </a:solidFill>
                  </a:rPr>
                  <a:t>ConstantString</a:t>
                </a:r>
                <a:endParaRPr lang="en-US" sz="735" dirty="0">
                  <a:solidFill>
                    <a:srgbClr val="107C10"/>
                  </a:solidFill>
                </a:endParaRPr>
              </a:p>
              <a:p>
                <a:endParaRPr lang="en-US" sz="515" dirty="0">
                  <a:solidFill>
                    <a:srgbClr val="0070C0"/>
                  </a:solidFill>
                </a:endParaRPr>
              </a:p>
              <a:p>
                <a:r>
                  <a:rPr lang="en-US" sz="2206" dirty="0">
                    <a:solidFill>
                      <a:srgbClr val="0070C0"/>
                    </a:solidFill>
                  </a:rPr>
                  <a:t>input string </a:t>
                </a:r>
                <a:r>
                  <a:rPr lang="en-US" sz="2206" dirty="0"/>
                  <a:t>X := x</a:t>
                </a:r>
                <a:r>
                  <a:rPr lang="en-US" sz="2206" baseline="-25000" dirty="0"/>
                  <a:t>1</a:t>
                </a:r>
                <a:r>
                  <a:rPr lang="en-US" sz="2206" dirty="0"/>
                  <a:t> | x</a:t>
                </a:r>
                <a:r>
                  <a:rPr lang="en-US" sz="2206" baseline="-25000" dirty="0"/>
                  <a:t>2</a:t>
                </a:r>
                <a:r>
                  <a:rPr lang="en-US" sz="2206" dirty="0"/>
                  <a:t> | … </a:t>
                </a:r>
                <a:endParaRPr lang="en-US" sz="2206" dirty="0">
                  <a:solidFill>
                    <a:srgbClr val="0070C0"/>
                  </a:solidFill>
                </a:endParaRPr>
              </a:p>
              <a:p>
                <a:endParaRPr lang="en-US" sz="500" dirty="0">
                  <a:solidFill>
                    <a:srgbClr val="0070C0"/>
                  </a:solidFill>
                </a:endParaRPr>
              </a:p>
              <a:p>
                <a:r>
                  <a:rPr lang="en-US" sz="2206" dirty="0">
                    <a:solidFill>
                      <a:srgbClr val="0070C0"/>
                    </a:solidFill>
                  </a:rPr>
                  <a:t>position expression </a:t>
                </a:r>
                <a:r>
                  <a:rPr lang="en-US" sz="2206" dirty="0"/>
                  <a:t>P := K</a:t>
                </a:r>
              </a:p>
              <a:p>
                <a:r>
                  <a:rPr lang="en-US" sz="2206" dirty="0">
                    <a:solidFill>
                      <a:srgbClr val="0070C0"/>
                    </a:solidFill>
                  </a:rPr>
                  <a:t>                       </a:t>
                </a:r>
                <a:r>
                  <a:rPr lang="en-US" sz="2206" dirty="0">
                    <a:solidFill>
                      <a:schemeClr val="tx1"/>
                    </a:solidFill>
                  </a:rPr>
                  <a:t>|</a:t>
                </a:r>
                <a:r>
                  <a:rPr lang="en-US" sz="2206" dirty="0">
                    <a:solidFill>
                      <a:srgbClr val="0070C0"/>
                    </a:solidFill>
                  </a:rPr>
                  <a:t> </a:t>
                </a:r>
                <a:r>
                  <a:rPr lang="en-US" sz="2000" dirty="0" err="1">
                    <a:solidFill>
                      <a:srgbClr val="008000"/>
                    </a:solidFill>
                  </a:rPr>
                  <a:t>Pos</a:t>
                </a:r>
                <a:r>
                  <a:rPr lang="en-US" sz="2000" dirty="0"/>
                  <a:t>(X, R</a:t>
                </a:r>
                <a:r>
                  <a:rPr lang="en-US" sz="2000" baseline="-25000" dirty="0"/>
                  <a:t>1</a:t>
                </a:r>
                <a:r>
                  <a:rPr lang="en-US" sz="2000" dirty="0"/>
                  <a:t>, R</a:t>
                </a:r>
                <a:r>
                  <a:rPr lang="en-US" sz="2000" baseline="-25000" dirty="0"/>
                  <a:t>2</a:t>
                </a:r>
                <a:r>
                  <a:rPr lang="en-US" sz="2000" dirty="0"/>
                  <a:t>, K)</a:t>
                </a:r>
                <a:endParaRPr lang="en-US" sz="2206" dirty="0">
                  <a:solidFill>
                    <a:srgbClr val="0070C0"/>
                  </a:solidFill>
                </a:endParaRPr>
              </a:p>
              <a:p>
                <a:endParaRPr lang="en-US" sz="2206" dirty="0">
                  <a:solidFill>
                    <a:srgbClr val="0070C0"/>
                  </a:solidFill>
                </a:endParaRPr>
              </a:p>
              <a:p>
                <a:endParaRPr lang="en-US" sz="700" dirty="0">
                  <a:solidFill>
                    <a:srgbClr val="0070C0"/>
                  </a:solidFill>
                </a:endParaRPr>
              </a:p>
              <a:p>
                <a:r>
                  <a:rPr lang="en-US" sz="2206" dirty="0">
                    <a:solidFill>
                      <a:srgbClr val="0070C0"/>
                    </a:solidFill>
                  </a:rPr>
                  <a:t>Boolean expression </a:t>
                </a:r>
                <a:r>
                  <a:rPr lang="en-US" sz="2206" dirty="0"/>
                  <a:t>B := …</a:t>
                </a:r>
              </a:p>
            </p:txBody>
          </p:sp>
        </mc:Choice>
        <mc:Fallback xmlns="">
          <p:sp>
            <p:nvSpPr>
              <p:cNvPr id="5" name="Tex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201930" y="1063288"/>
                <a:ext cx="8740141" cy="5794711"/>
              </a:xfrm>
              <a:blipFill>
                <a:blip r:embed="rId3"/>
                <a:stretch>
                  <a:fillRect l="-9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4028850" y="2522455"/>
            <a:ext cx="3417620" cy="4317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6" dirty="0">
                <a:solidFill>
                  <a:srgbClr val="008000"/>
                </a:solidFill>
                <a:latin typeface="Consolas" panose="020B0609020204030204" pitchFamily="49" charset="0"/>
              </a:rPr>
              <a:t>Concatenate(A,C)</a:t>
            </a:r>
            <a:endParaRPr lang="en-US" sz="2206" dirty="0">
              <a:latin typeface="Consolas" panose="020B06090202040302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718900" y="3476377"/>
            <a:ext cx="2969407" cy="4317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6" dirty="0" err="1">
                <a:solidFill>
                  <a:srgbClr val="107C10"/>
                </a:solidFill>
                <a:latin typeface="Consolas" panose="020B0609020204030204" pitchFamily="49" charset="0"/>
              </a:rPr>
              <a:t>SubStr</a:t>
            </a:r>
            <a:r>
              <a:rPr lang="en-US" sz="2206" dirty="0">
                <a:solidFill>
                  <a:srgbClr val="107C10"/>
                </a:solidFill>
                <a:latin typeface="Consolas" panose="020B0609020204030204" pitchFamily="49" charset="0"/>
              </a:rPr>
              <a:t>(X,P,P)</a:t>
            </a:r>
            <a:endParaRPr lang="en-US" sz="2206" dirty="0">
              <a:solidFill>
                <a:srgbClr val="000000"/>
              </a:solidFill>
              <a:latin typeface="Consolas" panose="020B0609020204030204" pitchFamily="49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042620" y="5564730"/>
            <a:ext cx="50189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dirty="0"/>
              <a:t>K</a:t>
            </a:r>
            <a:r>
              <a:rPr lang="en-US" baseline="30000" dirty="0"/>
              <a:t>th</a:t>
            </a:r>
            <a:r>
              <a:rPr lang="en-US" dirty="0"/>
              <a:t> position in X whose left/right   side matches with R</a:t>
            </a:r>
            <a:r>
              <a:rPr lang="en-US" baseline="-25000" dirty="0"/>
              <a:t>1</a:t>
            </a:r>
            <a:r>
              <a:rPr lang="en-US" dirty="0"/>
              <a:t>/R</a:t>
            </a:r>
            <a:r>
              <a:rPr lang="en-US" baseline="-25000" dirty="0"/>
              <a:t>2</a:t>
            </a:r>
            <a:r>
              <a:rPr lang="en-US" dirty="0"/>
              <a:t>.</a:t>
            </a:r>
            <a:endParaRPr lang="en-US" baseline="-25000" dirty="0"/>
          </a:p>
        </p:txBody>
      </p:sp>
    </p:spTree>
    <p:extLst>
      <p:ext uri="{BB962C8B-B14F-4D97-AF65-F5344CB8AC3E}">
        <p14:creationId xmlns:p14="http://schemas.microsoft.com/office/powerpoint/2010/main" val="3675535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76199" y="863601"/>
                <a:ext cx="9758465" cy="5764634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>
                    <a:solidFill>
                      <a:srgbClr val="C00000"/>
                    </a:solidFill>
                  </a:rPr>
                  <a:t>                   </a:t>
                </a:r>
                <a14:m>
                  <m:oMath xmlns:m="http://schemas.openxmlformats.org/officeDocument/2006/math"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𝑆𝑡𝑟𝑖𝑛𝑔</m:t>
                    </m:r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𝐿𝑖𝑠𝑡</m:t>
                    </m:r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𝑃𝑜𝑠𝑃𝑎𝑖𝑟</m:t>
                    </m:r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>
                  <a:solidFill>
                    <a:srgbClr val="0070C0"/>
                  </a:solidFill>
                </a:endParaRPr>
              </a:p>
              <a:p>
                <a:pPr marL="0" indent="0">
                  <a:buNone/>
                </a:pPr>
                <a:r>
                  <a:rPr lang="en-US" sz="2200" dirty="0" err="1">
                    <a:solidFill>
                      <a:srgbClr val="0070C0"/>
                    </a:solidFill>
                    <a:latin typeface="Consolas" panose="020B0609020204030204" pitchFamily="49" charset="0"/>
                  </a:rPr>
                  <a:t>Seq</a:t>
                </a:r>
                <a:r>
                  <a:rPr lang="en-US" sz="2200" dirty="0">
                    <a:solidFill>
                      <a:srgbClr val="0070C0"/>
                    </a:solidFill>
                    <a:latin typeface="Consolas" panose="020B0609020204030204" pitchFamily="49" charset="0"/>
                  </a:rPr>
                  <a:t> expr </a:t>
                </a:r>
                <a:r>
                  <a:rPr lang="en-US" sz="2200" dirty="0">
                    <a:latin typeface="Consolas" panose="020B0609020204030204" pitchFamily="49" charset="0"/>
                  </a:rPr>
                  <a:t>E :=</a:t>
                </a:r>
                <a:r>
                  <a:rPr lang="en-US" sz="2200" dirty="0">
                    <a:solidFill>
                      <a:srgbClr val="008000"/>
                    </a:solidFill>
                    <a:latin typeface="Consolas" panose="020B0609020204030204" pitchFamily="49" charset="0"/>
                  </a:rPr>
                  <a:t> Map</a:t>
                </a:r>
                <a:r>
                  <a:rPr lang="en-US" sz="2200" dirty="0">
                    <a:latin typeface="Consolas" panose="020B0609020204030204" pitchFamily="49" charset="0"/>
                  </a:rPr>
                  <a:t>(N,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sz="2200" dirty="0">
                    <a:latin typeface="Consolas" panose="020B0609020204030204" pitchFamily="49" charset="0"/>
                  </a:rPr>
                  <a:t>z: S[z])</a:t>
                </a:r>
              </a:p>
              <a:p>
                <a:pPr marL="0" indent="0">
                  <a:buNone/>
                </a:pPr>
                <a:r>
                  <a:rPr lang="en-US" sz="2200" dirty="0">
                    <a:latin typeface="Consolas" panose="020B0609020204030204" pitchFamily="49" charset="0"/>
                  </a:rPr>
                  <a:t>	      | </a:t>
                </a:r>
                <a:r>
                  <a:rPr lang="en-US" sz="2200" dirty="0">
                    <a:solidFill>
                      <a:srgbClr val="008000"/>
                    </a:solidFill>
                    <a:latin typeface="Consolas" panose="020B0609020204030204" pitchFamily="49" charset="0"/>
                  </a:rPr>
                  <a:t>Merge</a:t>
                </a:r>
                <a:r>
                  <a:rPr lang="en-US" sz="2200" dirty="0">
                    <a:latin typeface="Consolas" panose="020B0609020204030204" pitchFamily="49" charset="0"/>
                  </a:rPr>
                  <a:t>(T</a:t>
                </a:r>
                <a:r>
                  <a:rPr lang="en-US" sz="2200" baseline="-25000" dirty="0">
                    <a:latin typeface="Consolas" panose="020B0609020204030204" pitchFamily="49" charset="0"/>
                  </a:rPr>
                  <a:t>1,</a:t>
                </a:r>
                <a:r>
                  <a:rPr lang="en-US" sz="2200" dirty="0">
                    <a:latin typeface="Consolas" panose="020B0609020204030204" pitchFamily="49" charset="0"/>
                  </a:rPr>
                  <a:t> T</a:t>
                </a:r>
                <a:r>
                  <a:rPr lang="en-US" sz="2200" baseline="-25000" dirty="0">
                    <a:latin typeface="Consolas" panose="020B0609020204030204" pitchFamily="49" charset="0"/>
                  </a:rPr>
                  <a:t>2</a:t>
                </a:r>
                <a:r>
                  <a:rPr lang="en-US" sz="2200" dirty="0">
                    <a:latin typeface="Consolas" panose="020B0609020204030204" pitchFamily="49" charset="0"/>
                  </a:rPr>
                  <a:t>)</a:t>
                </a:r>
              </a:p>
              <a:p>
                <a:pPr marL="0" indent="0">
                  <a:buNone/>
                </a:pPr>
                <a:endParaRPr lang="en-US" sz="500" dirty="0"/>
              </a:p>
              <a:p>
                <a:pPr marL="0" indent="0">
                  <a:buNone/>
                </a:pPr>
                <a:endParaRPr lang="en-US" sz="500" dirty="0"/>
              </a:p>
              <a:p>
                <a:pPr marL="0" indent="0">
                  <a:buNone/>
                </a:pPr>
                <a:r>
                  <a:rPr lang="en-US" sz="2200" dirty="0">
                    <a:solidFill>
                      <a:srgbClr val="0070C0"/>
                    </a:solidFill>
                    <a:latin typeface="Consolas" panose="020B0609020204030204" pitchFamily="49" charset="0"/>
                  </a:rPr>
                  <a:t>some lines </a:t>
                </a:r>
                <a:r>
                  <a:rPr lang="en-US" sz="2200" dirty="0">
                    <a:latin typeface="Consolas" panose="020B0609020204030204" pitchFamily="49" charset="0"/>
                  </a:rPr>
                  <a:t>N := </a:t>
                </a:r>
                <a:r>
                  <a:rPr lang="en-US" sz="2200" dirty="0" err="1">
                    <a:solidFill>
                      <a:srgbClr val="008000"/>
                    </a:solidFill>
                    <a:latin typeface="Consolas" panose="020B0609020204030204" pitchFamily="49" charset="0"/>
                  </a:rPr>
                  <a:t>FilterByPosition</a:t>
                </a:r>
                <a:r>
                  <a:rPr lang="en-US" sz="2200" dirty="0">
                    <a:latin typeface="Consolas" panose="020B0609020204030204" pitchFamily="49" charset="0"/>
                  </a:rPr>
                  <a:t>(L, </a:t>
                </a:r>
                <a:r>
                  <a:rPr lang="en-US" sz="2200" dirty="0" err="1">
                    <a:latin typeface="Consolas" panose="020B0609020204030204" pitchFamily="49" charset="0"/>
                  </a:rPr>
                  <a:t>init</a:t>
                </a:r>
                <a:r>
                  <a:rPr lang="en-US" sz="2200" dirty="0">
                    <a:latin typeface="Consolas" panose="020B0609020204030204" pitchFamily="49" charset="0"/>
                  </a:rPr>
                  <a:t>, </a:t>
                </a:r>
                <a:r>
                  <a:rPr lang="en-US" sz="2200" dirty="0" err="1">
                    <a:latin typeface="Consolas" panose="020B0609020204030204" pitchFamily="49" charset="0"/>
                  </a:rPr>
                  <a:t>iter</a:t>
                </a:r>
                <a:r>
                  <a:rPr lang="en-US" sz="2200" dirty="0">
                    <a:latin typeface="Consolas" panose="020B0609020204030204" pitchFamily="49" charset="0"/>
                  </a:rPr>
                  <a:t>)</a:t>
                </a:r>
              </a:p>
              <a:p>
                <a:pPr marL="0" indent="0">
                  <a:buNone/>
                </a:pPr>
                <a:r>
                  <a:rPr lang="en-US" sz="2200" dirty="0">
                    <a:latin typeface="Consolas" panose="020B0609020204030204" pitchFamily="49" charset="0"/>
                  </a:rPr>
                  <a:t>              | </a:t>
                </a:r>
                <a:r>
                  <a:rPr lang="en-US" sz="2200" dirty="0">
                    <a:solidFill>
                      <a:srgbClr val="008000"/>
                    </a:solidFill>
                    <a:latin typeface="Consolas" panose="020B0609020204030204" pitchFamily="49" charset="0"/>
                  </a:rPr>
                  <a:t>Filter</a:t>
                </a:r>
                <a:r>
                  <a:rPr lang="en-US" sz="2200" dirty="0">
                    <a:latin typeface="Consolas" panose="020B0609020204030204" pitchFamily="49" charset="0"/>
                  </a:rPr>
                  <a:t>(L, </a:t>
                </a:r>
                <a14:m>
                  <m:oMath xmlns:m="http://schemas.openxmlformats.org/officeDocument/2006/math">
                    <m:r>
                      <a:rPr lang="en-US" sz="2200" i="1" dirty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sz="2200" dirty="0">
                    <a:latin typeface="Consolas" panose="020B0609020204030204" pitchFamily="49" charset="0"/>
                  </a:rPr>
                  <a:t>z: F) </a:t>
                </a:r>
              </a:p>
              <a:p>
                <a:pPr marL="0" indent="0">
                  <a:buNone/>
                </a:pPr>
                <a:r>
                  <a:rPr lang="en-US" sz="2200" dirty="0">
                    <a:latin typeface="Consolas" panose="020B0609020204030204" pitchFamily="49" charset="0"/>
                  </a:rPr>
                  <a:t> </a:t>
                </a:r>
                <a:endParaRPr lang="en-US" sz="500" dirty="0">
                  <a:solidFill>
                    <a:srgbClr val="008000"/>
                  </a:solidFill>
                </a:endParaRPr>
              </a:p>
              <a:p>
                <a:pPr marL="0" indent="0">
                  <a:buNone/>
                </a:pPr>
                <a:endParaRPr lang="en-US" sz="1000" dirty="0">
                  <a:solidFill>
                    <a:srgbClr val="0070C0"/>
                  </a:solidFill>
                </a:endParaRPr>
              </a:p>
              <a:p>
                <a:pPr marL="0" indent="0">
                  <a:buNone/>
                </a:pPr>
                <a:r>
                  <a:rPr lang="en-US" sz="2200" dirty="0">
                    <a:solidFill>
                      <a:srgbClr val="0070C0"/>
                    </a:solidFill>
                    <a:latin typeface="Consolas" panose="020B0609020204030204" pitchFamily="49" charset="0"/>
                  </a:rPr>
                  <a:t>line filter function </a:t>
                </a:r>
                <a:r>
                  <a:rPr lang="en-US" sz="2200" dirty="0">
                    <a:latin typeface="Consolas" panose="020B0609020204030204" pitchFamily="49" charset="0"/>
                  </a:rPr>
                  <a:t>F    := </a:t>
                </a:r>
                <a:r>
                  <a:rPr lang="en-US" sz="2200" dirty="0">
                    <a:solidFill>
                      <a:srgbClr val="008000"/>
                    </a:solidFill>
                    <a:latin typeface="Consolas" panose="020B0609020204030204" pitchFamily="49" charset="0"/>
                  </a:rPr>
                  <a:t>Contains</a:t>
                </a:r>
                <a:r>
                  <a:rPr lang="en-US" sz="2200" dirty="0">
                    <a:latin typeface="Consolas" panose="020B0609020204030204" pitchFamily="49" charset="0"/>
                  </a:rPr>
                  <a:t>(</a:t>
                </a:r>
                <a:r>
                  <a:rPr lang="en-US" sz="2200" dirty="0" err="1">
                    <a:latin typeface="Consolas" panose="020B0609020204030204" pitchFamily="49" charset="0"/>
                  </a:rPr>
                  <a:t>z,r,K</a:t>
                </a:r>
                <a:r>
                  <a:rPr lang="en-US" sz="2200" dirty="0">
                    <a:latin typeface="Consolas" panose="020B0609020204030204" pitchFamily="49" charset="0"/>
                  </a:rPr>
                  <a:t>)</a:t>
                </a:r>
              </a:p>
              <a:p>
                <a:pPr marL="0" indent="0">
                  <a:buNone/>
                </a:pPr>
                <a:r>
                  <a:rPr lang="en-US" sz="2200" dirty="0">
                    <a:latin typeface="Consolas" panose="020B0609020204030204" pitchFamily="49" charset="0"/>
                  </a:rPr>
                  <a:t>                           | </a:t>
                </a:r>
                <a:r>
                  <a:rPr lang="en-US" sz="2200" dirty="0" err="1">
                    <a:solidFill>
                      <a:srgbClr val="008000"/>
                    </a:solidFill>
                    <a:latin typeface="Consolas" panose="020B0609020204030204" pitchFamily="49" charset="0"/>
                  </a:rPr>
                  <a:t>startsWith</a:t>
                </a:r>
                <a:r>
                  <a:rPr lang="en-US" sz="2200" dirty="0">
                    <a:latin typeface="Consolas" panose="020B0609020204030204" pitchFamily="49" charset="0"/>
                  </a:rPr>
                  <a:t>(</a:t>
                </a:r>
                <a:r>
                  <a:rPr lang="en-US" sz="2200" dirty="0" err="1">
                    <a:latin typeface="Consolas" panose="020B0609020204030204" pitchFamily="49" charset="0"/>
                  </a:rPr>
                  <a:t>z,r</a:t>
                </a:r>
                <a:r>
                  <a:rPr lang="en-US" sz="2200" dirty="0">
                    <a:latin typeface="Consolas" panose="020B0609020204030204" pitchFamily="49" charset="0"/>
                  </a:rPr>
                  <a:t>)</a:t>
                </a:r>
              </a:p>
              <a:p>
                <a:pPr marL="0" indent="0">
                  <a:buNone/>
                </a:pPr>
                <a:endParaRPr lang="en-US" sz="1000" dirty="0">
                  <a:solidFill>
                    <a:srgbClr val="0070C0"/>
                  </a:solidFill>
                </a:endParaRPr>
              </a:p>
              <a:p>
                <a:pPr marL="0" indent="0">
                  <a:buNone/>
                </a:pPr>
                <a:r>
                  <a:rPr lang="en-US" sz="2200" dirty="0">
                    <a:solidFill>
                      <a:srgbClr val="0070C0"/>
                    </a:solidFill>
                    <a:latin typeface="Consolas" panose="020B0609020204030204" pitchFamily="49" charset="0"/>
                  </a:rPr>
                  <a:t>all lines </a:t>
                </a:r>
                <a:r>
                  <a:rPr lang="en-US" sz="2200" dirty="0">
                    <a:latin typeface="Consolas" panose="020B0609020204030204" pitchFamily="49" charset="0"/>
                  </a:rPr>
                  <a:t>L := </a:t>
                </a:r>
                <a:r>
                  <a:rPr lang="en-US" sz="2200" dirty="0">
                    <a:solidFill>
                      <a:srgbClr val="008000"/>
                    </a:solidFill>
                    <a:latin typeface="Consolas" panose="020B0609020204030204" pitchFamily="49" charset="0"/>
                  </a:rPr>
                  <a:t>Split</a:t>
                </a:r>
                <a:r>
                  <a:rPr lang="en-US" sz="2200" dirty="0">
                    <a:latin typeface="Consolas" panose="020B0609020204030204" pitchFamily="49" charset="0"/>
                  </a:rPr>
                  <a:t>(d</a:t>
                </a:r>
                <a:r>
                  <a:rPr lang="en-US" sz="2200" dirty="0">
                    <a:latin typeface="+mj-lt"/>
                  </a:rPr>
                  <a:t>,”</a:t>
                </a:r>
                <a:r>
                  <a:rPr lang="en-US" sz="2200" dirty="0">
                    <a:latin typeface="Consolas" panose="020B0609020204030204" pitchFamily="49" charset="0"/>
                  </a:rPr>
                  <a:t>\n</a:t>
                </a:r>
                <a:r>
                  <a:rPr lang="en-US" sz="2200" dirty="0">
                    <a:latin typeface="+mj-lt"/>
                  </a:rPr>
                  <a:t>”</a:t>
                </a:r>
                <a:r>
                  <a:rPr lang="en-US" sz="2200" dirty="0">
                    <a:latin typeface="Consolas" panose="020B0609020204030204" pitchFamily="49" charset="0"/>
                  </a:rPr>
                  <a:t>)</a:t>
                </a: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6199" y="863601"/>
                <a:ext cx="9758465" cy="5764634"/>
              </a:xfrm>
              <a:blipFill>
                <a:blip r:embed="rId2"/>
                <a:stretch>
                  <a:fillRect l="-7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Seoge UI"/>
              </a:rPr>
              <a:t>FlashExtract</a:t>
            </a:r>
            <a:r>
              <a:rPr lang="en-US" dirty="0">
                <a:latin typeface="Seoge UI"/>
              </a:rPr>
              <a:t> DSL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199" y="5271682"/>
            <a:ext cx="359112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kern="0" dirty="0" err="1">
                <a:solidFill>
                  <a:srgbClr val="0070C0"/>
                </a:solidFill>
                <a:latin typeface="Consolas" panose="020B0609020204030204" pitchFamily="49" charset="0"/>
              </a:rPr>
              <a:t>substr</a:t>
            </a:r>
            <a:r>
              <a:rPr lang="en-US" sz="2200" kern="0" dirty="0">
                <a:solidFill>
                  <a:srgbClr val="0070C0"/>
                </a:solidFill>
                <a:latin typeface="Consolas" panose="020B0609020204030204" pitchFamily="49" charset="0"/>
              </a:rPr>
              <a:t> expr </a:t>
            </a:r>
            <a:r>
              <a:rPr lang="en-US" sz="2200" kern="0" dirty="0">
                <a:latin typeface="Consolas" panose="020B0609020204030204" pitchFamily="49" charset="0"/>
              </a:rPr>
              <a:t>S[z] :=</a:t>
            </a:r>
            <a:endParaRPr lang="en-US" sz="2200" dirty="0">
              <a:latin typeface="Consolas" panose="020B0609020204030204" pitchFamily="49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253142" y="3128759"/>
                <a:ext cx="539279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>
                    <a:latin typeface="Consolas" panose="020B0609020204030204" pitchFamily="49" charset="0"/>
                  </a:rPr>
                  <a:t>|</a:t>
                </a:r>
                <a:r>
                  <a:rPr lang="en-US" sz="2400" dirty="0"/>
                  <a:t> </a:t>
                </a:r>
                <a:r>
                  <a:rPr lang="en-US" sz="2200" dirty="0">
                    <a:solidFill>
                      <a:srgbClr val="008000"/>
                    </a:solidFill>
                    <a:latin typeface="Consolas" panose="020B0609020204030204" pitchFamily="49" charset="0"/>
                  </a:rPr>
                  <a:t>Filter</a:t>
                </a:r>
                <a:r>
                  <a:rPr lang="en-US" sz="2200" dirty="0">
                    <a:latin typeface="Consolas" panose="020B0609020204030204" pitchFamily="49" charset="0"/>
                  </a:rPr>
                  <a:t>(L, </a:t>
                </a:r>
                <a14:m>
                  <m:oMath xmlns:m="http://schemas.openxmlformats.org/officeDocument/2006/math">
                    <m:r>
                      <a:rPr lang="en-US" sz="2200" i="1" dirty="0">
                        <a:latin typeface="Cambria Math" panose="02040503050406030204" pitchFamily="18" charset="0"/>
                      </a:rPr>
                      <m:t>𝜆</m:t>
                    </m:r>
                    <m:r>
                      <m:rPr>
                        <m:sty m:val="p"/>
                      </m:rPr>
                      <a:rPr lang="en-US" sz="2200" b="0" i="0" dirty="0" smtClean="0">
                        <a:latin typeface="Cambria Math" panose="02040503050406030204" pitchFamily="18" charset="0"/>
                      </a:rPr>
                      <m:t>y</m:t>
                    </m:r>
                  </m:oMath>
                </a14:m>
                <a:r>
                  <a:rPr lang="en-US" sz="2200" dirty="0">
                    <a:latin typeface="Consolas" panose="020B0609020204030204" pitchFamily="49" charset="0"/>
                  </a:rPr>
                  <a:t>: F[</a:t>
                </a:r>
                <a:r>
                  <a:rPr lang="en-US" sz="2200" dirty="0" err="1">
                    <a:solidFill>
                      <a:srgbClr val="008000"/>
                    </a:solidFill>
                    <a:latin typeface="Consolas" panose="020B0609020204030204" pitchFamily="49" charset="0"/>
                  </a:rPr>
                  <a:t>prevLine</a:t>
                </a:r>
                <a:r>
                  <a:rPr lang="en-US" sz="2200" dirty="0">
                    <a:latin typeface="Consolas" panose="020B0609020204030204" pitchFamily="49" charset="0"/>
                  </a:rPr>
                  <a:t>(y)])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3142" y="3128759"/>
                <a:ext cx="5392798" cy="461665"/>
              </a:xfrm>
              <a:prstGeom prst="rect">
                <a:avLst/>
              </a:prstGeom>
              <a:blipFill>
                <a:blip r:embed="rId3"/>
                <a:stretch>
                  <a:fillRect l="-1471" t="-3947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3458775" y="3693291"/>
            <a:ext cx="7874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Consolas" panose="020B0609020204030204" pitchFamily="49" charset="0"/>
              </a:rPr>
              <a:t>[z]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887121" y="2688144"/>
            <a:ext cx="959203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Consolas" panose="020B0609020204030204" pitchFamily="49" charset="0"/>
              </a:rPr>
              <a:t>[z])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6048629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>
                <a:solidFill>
                  <a:srgbClr val="C00000"/>
                </a:solidFill>
                <a:latin typeface="Seq"/>
              </a:rPr>
              <a:t>“</a:t>
            </a:r>
            <a:r>
              <a:rPr lang="en-US" i="1" dirty="0" err="1">
                <a:solidFill>
                  <a:srgbClr val="C00000"/>
                </a:solidFill>
                <a:latin typeface="Seq"/>
              </a:rPr>
              <a:t>FlashExtract</a:t>
            </a:r>
            <a:r>
              <a:rPr lang="en-US" i="1" dirty="0">
                <a:solidFill>
                  <a:srgbClr val="C00000"/>
                </a:solidFill>
                <a:latin typeface="Seq"/>
              </a:rPr>
              <a:t>: A Framework for data extraction by examples”; </a:t>
            </a:r>
          </a:p>
          <a:p>
            <a:pPr>
              <a:spcBef>
                <a:spcPts val="0"/>
              </a:spcBef>
            </a:pPr>
            <a:r>
              <a:rPr lang="en-US" dirty="0">
                <a:solidFill>
                  <a:srgbClr val="C00000"/>
                </a:solidFill>
                <a:latin typeface="Seq"/>
              </a:rPr>
              <a:t>PLDI 2014</a:t>
            </a:r>
            <a:r>
              <a:rPr lang="en-US" i="1" dirty="0">
                <a:solidFill>
                  <a:srgbClr val="C00000"/>
                </a:solidFill>
                <a:latin typeface="Seq"/>
              </a:rPr>
              <a:t>; </a:t>
            </a:r>
            <a:r>
              <a:rPr lang="en-US" dirty="0">
                <a:solidFill>
                  <a:srgbClr val="C00000"/>
                </a:solidFill>
                <a:latin typeface="Seq"/>
              </a:rPr>
              <a:t>Vu Le, Sumit Gulwani</a:t>
            </a:r>
          </a:p>
        </p:txBody>
      </p:sp>
    </p:spTree>
    <p:extLst>
      <p:ext uri="{BB962C8B-B14F-4D97-AF65-F5344CB8AC3E}">
        <p14:creationId xmlns:p14="http://schemas.microsoft.com/office/powerpoint/2010/main" val="36086307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8" grpId="0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119268" y="1016000"/>
                <a:ext cx="9861311" cy="543560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b="1" dirty="0"/>
                  <a:t>Goal:</a:t>
                </a:r>
                <a:r>
                  <a:rPr lang="en-US" b="1" i="1" dirty="0">
                    <a:solidFill>
                      <a:srgbClr val="C00000"/>
                    </a:solidFill>
                    <a:latin typeface="Cambria Math" panose="02040503050406030204" pitchFamily="18" charset="0"/>
                  </a:rPr>
                  <a:t> </a:t>
                </a:r>
                <a:r>
                  <a:rPr lang="en-US" dirty="0"/>
                  <a:t>Set of expr of kind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dirty="0"/>
                  <a:t> that satisfies spec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                                                 [denoted</a:t>
                </a:r>
                <a:r>
                  <a:rPr lang="en-US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⊨</m:t>
                        </m:r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</m:d>
                    <m:r>
                      <a:rPr lang="en-US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]</a:t>
                </a:r>
                <a:endParaRPr lang="en-US" sz="10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dirty="0"/>
                  <a:t>: DSL (top-level) expression 				          </a:t>
                </a:r>
              </a:p>
              <a:p>
                <a:pPr marL="0" indent="0">
                  <a:buNone/>
                </a:pPr>
                <a:endParaRPr lang="en-US" sz="10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𝜙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dirty="0"/>
                  <a:t> Conjunction of (input state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, </m:t>
                    </m:r>
                  </m:oMath>
                </a14:m>
                <a:r>
                  <a:rPr lang="en-US" dirty="0"/>
                  <a:t>output value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dirty="0"/>
                  <a:t>) </a:t>
                </a:r>
              </a:p>
              <a:p>
                <a:pPr marL="0" indent="0">
                  <a:buNone/>
                </a:pPr>
                <a:r>
                  <a:rPr lang="en-US" dirty="0"/>
                  <a:t>    [denoted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⇝</m:t>
                    </m:r>
                    <m:r>
                      <a:rPr lang="en-US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dirty="0"/>
                  <a:t>]</a:t>
                </a:r>
              </a:p>
              <a:p>
                <a:pPr marL="0" indent="0">
                  <a:buNone/>
                </a:pPr>
                <a:endParaRPr lang="en-US" sz="1000" dirty="0"/>
              </a:p>
              <a:p>
                <a:pPr marL="0" indent="0">
                  <a:buNone/>
                </a:pPr>
                <a:endParaRPr lang="en-US" dirty="0">
                  <a:solidFill>
                    <a:schemeClr val="accent2"/>
                  </a:solidFill>
                </a:endParaRP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9268" y="1016000"/>
                <a:ext cx="9861311" cy="5435600"/>
              </a:xfrm>
              <a:blipFill>
                <a:blip r:embed="rId2"/>
                <a:stretch>
                  <a:fillRect l="-989" t="-7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Search Methodology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790" y="6110809"/>
            <a:ext cx="74855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>
                <a:solidFill>
                  <a:srgbClr val="C00000"/>
                </a:solidFill>
                <a:latin typeface="Seoge UI"/>
              </a:rPr>
              <a:t>“</a:t>
            </a:r>
            <a:r>
              <a:rPr lang="en-US" i="1" dirty="0" err="1">
                <a:solidFill>
                  <a:srgbClr val="C00000"/>
                </a:solidFill>
              </a:rPr>
              <a:t>FlashMeta</a:t>
            </a:r>
            <a:r>
              <a:rPr lang="en-US" i="1" dirty="0">
                <a:solidFill>
                  <a:srgbClr val="C00000"/>
                </a:solidFill>
              </a:rPr>
              <a:t>: A Framework for Inductive Program Synthesis</a:t>
            </a:r>
            <a:r>
              <a:rPr lang="en-US" dirty="0">
                <a:solidFill>
                  <a:srgbClr val="C00000"/>
                </a:solidFill>
                <a:latin typeface="Seoge UI"/>
              </a:rPr>
              <a:t>”;</a:t>
            </a:r>
          </a:p>
          <a:p>
            <a:pPr>
              <a:spcBef>
                <a:spcPts val="0"/>
              </a:spcBef>
            </a:pPr>
            <a:r>
              <a:rPr lang="en-US" dirty="0">
                <a:solidFill>
                  <a:srgbClr val="C00000"/>
                </a:solidFill>
                <a:latin typeface="Seoge UI"/>
              </a:rPr>
              <a:t>[OOPSLA 2015] Alex Polozov, Sumit Gulwani</a:t>
            </a:r>
          </a:p>
        </p:txBody>
      </p:sp>
    </p:spTree>
    <p:extLst>
      <p:ext uri="{BB962C8B-B14F-4D97-AF65-F5344CB8AC3E}">
        <p14:creationId xmlns:p14="http://schemas.microsoft.com/office/powerpoint/2010/main" val="3927888275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119268" y="1016000"/>
                <a:ext cx="8971721" cy="543560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b="1" dirty="0"/>
                  <a:t>Goal:</a:t>
                </a:r>
                <a:r>
                  <a:rPr lang="en-US" b="1" i="1" dirty="0">
                    <a:solidFill>
                      <a:srgbClr val="C00000"/>
                    </a:solidFill>
                    <a:latin typeface="Cambria Math" panose="02040503050406030204" pitchFamily="18" charset="0"/>
                  </a:rPr>
                  <a:t> </a:t>
                </a:r>
                <a:r>
                  <a:rPr lang="en-US" dirty="0"/>
                  <a:t>Set of expr of kind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dirty="0"/>
                  <a:t> that satisfies spec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                                                 [denoted</a:t>
                </a:r>
                <a:r>
                  <a:rPr lang="en-US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⊨</m:t>
                        </m:r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</m:d>
                    <m:r>
                      <a:rPr lang="en-US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]</a:t>
                </a:r>
                <a:endParaRPr lang="en-US" sz="10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dirty="0"/>
                  <a:t>: DSL (top-level) expression 				          </a:t>
                </a:r>
              </a:p>
              <a:p>
                <a:pPr marL="0" indent="0">
                  <a:buNone/>
                </a:pPr>
                <a:endParaRPr lang="en-US" sz="10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𝜙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dirty="0"/>
                  <a:t> Conjunction of (input state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, </m:t>
                    </m:r>
                  </m:oMath>
                </a14:m>
                <a:r>
                  <a:rPr lang="en-US" dirty="0"/>
                  <a:t>output value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dirty="0"/>
                  <a:t>) </a:t>
                </a:r>
              </a:p>
              <a:p>
                <a:pPr marL="0" indent="0">
                  <a:buNone/>
                </a:pPr>
                <a:r>
                  <a:rPr lang="en-US" dirty="0"/>
                  <a:t>    [denoted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⇝</m:t>
                    </m:r>
                    <m:r>
                      <a:rPr lang="en-US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dirty="0"/>
                  <a:t>]</a:t>
                </a:r>
              </a:p>
              <a:p>
                <a:pPr marL="0" indent="0">
                  <a:buNone/>
                </a:pPr>
                <a:endParaRPr lang="en-US" sz="1000" dirty="0"/>
              </a:p>
              <a:p>
                <a:pPr marL="0" indent="0">
                  <a:buNone/>
                </a:pPr>
                <a:endParaRPr lang="en-US" sz="500" b="1" dirty="0"/>
              </a:p>
              <a:p>
                <a:pPr marL="0" indent="0">
                  <a:buNone/>
                </a:pPr>
                <a:r>
                  <a:rPr lang="en-US" b="1" dirty="0"/>
                  <a:t>Methodology: </a:t>
                </a:r>
                <a:r>
                  <a:rPr lang="en-US" dirty="0"/>
                  <a:t>Based on </a:t>
                </a:r>
                <a:r>
                  <a:rPr lang="en-US" dirty="0">
                    <a:solidFill>
                      <a:schemeClr val="accent6"/>
                    </a:solidFill>
                  </a:rPr>
                  <a:t>divide-and-conquer </a:t>
                </a:r>
                <a:r>
                  <a:rPr lang="en-US" dirty="0"/>
                  <a:t>style problem decomposition.</a:t>
                </a:r>
                <a:endParaRPr lang="en-US" dirty="0">
                  <a:solidFill>
                    <a:schemeClr val="accent6"/>
                  </a:solidFill>
                </a:endParaRPr>
              </a:p>
              <a:p>
                <a:pPr marL="0" indent="0">
                  <a:buNone/>
                </a:pPr>
                <a:endParaRPr lang="en-US" sz="600" dirty="0"/>
              </a:p>
              <a:p>
                <a:r>
                  <a:rPr lang="en-US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⊨</m:t>
                        </m:r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</m:d>
                  </m:oMath>
                </a14:m>
                <a:r>
                  <a:rPr lang="en-US" dirty="0"/>
                  <a:t> is reduced to </a:t>
                </a:r>
                <a:r>
                  <a:rPr lang="en-US" dirty="0">
                    <a:solidFill>
                      <a:srgbClr val="009900"/>
                    </a:solidFill>
                  </a:rPr>
                  <a:t>simpler problems </a:t>
                </a:r>
                <a:r>
                  <a:rPr lang="en-US" dirty="0"/>
                  <a:t>(over sub-expressions of e or sub-constraints of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r>
                  <a:rPr lang="en-US" dirty="0"/>
                  <a:t>).</a:t>
                </a:r>
              </a:p>
              <a:p>
                <a:r>
                  <a:rPr lang="en-US" dirty="0"/>
                  <a:t>Top-down (as opposed to bottom-up enumerative search).</a:t>
                </a:r>
              </a:p>
              <a:p>
                <a:pPr marL="0" indent="0" algn="ctr">
                  <a:buNone/>
                </a:pPr>
                <a:endParaRPr lang="en-US" dirty="0">
                  <a:solidFill>
                    <a:schemeClr val="accent2"/>
                  </a:solidFill>
                </a:endParaRP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9268" y="1016000"/>
                <a:ext cx="8971721" cy="5435600"/>
              </a:xfrm>
              <a:blipFill>
                <a:blip r:embed="rId2"/>
                <a:stretch>
                  <a:fillRect l="-1428" t="-7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Search Methodology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790" y="6110809"/>
            <a:ext cx="74855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>
                <a:solidFill>
                  <a:srgbClr val="C00000"/>
                </a:solidFill>
                <a:latin typeface="Seoge UI"/>
              </a:rPr>
              <a:t>“</a:t>
            </a:r>
            <a:r>
              <a:rPr lang="en-US" i="1" dirty="0" err="1">
                <a:solidFill>
                  <a:srgbClr val="C00000"/>
                </a:solidFill>
              </a:rPr>
              <a:t>FlashMeta</a:t>
            </a:r>
            <a:r>
              <a:rPr lang="en-US" i="1" dirty="0">
                <a:solidFill>
                  <a:srgbClr val="C00000"/>
                </a:solidFill>
              </a:rPr>
              <a:t>: A Framework for Inductive Program Synthesis</a:t>
            </a:r>
            <a:r>
              <a:rPr lang="en-US" dirty="0">
                <a:solidFill>
                  <a:srgbClr val="C00000"/>
                </a:solidFill>
                <a:latin typeface="Seoge UI"/>
              </a:rPr>
              <a:t>”;</a:t>
            </a:r>
          </a:p>
          <a:p>
            <a:pPr>
              <a:spcBef>
                <a:spcPts val="0"/>
              </a:spcBef>
            </a:pPr>
            <a:r>
              <a:rPr lang="en-US" dirty="0">
                <a:solidFill>
                  <a:srgbClr val="C00000"/>
                </a:solidFill>
                <a:latin typeface="Seoge UI"/>
              </a:rPr>
              <a:t>[OOPSLA 2015] Alex Polozov, Sumit Gulwani</a:t>
            </a:r>
          </a:p>
        </p:txBody>
      </p:sp>
    </p:spTree>
    <p:extLst>
      <p:ext uri="{BB962C8B-B14F-4D97-AF65-F5344CB8AC3E}">
        <p14:creationId xmlns:p14="http://schemas.microsoft.com/office/powerpoint/2010/main" val="2602970226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994787" y="4461923"/>
                <a:ext cx="6780620" cy="1199576"/>
              </a:xfrm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>
                    <a:latin typeface="Seoge UI"/>
                  </a:rPr>
                  <a:t>Let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>
                    <a:latin typeface="Seoge UI"/>
                  </a:rPr>
                  <a:t>be a non-terminal defined as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≔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 |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b="0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sz="1000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en-US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b="0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b="0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94787" y="4461923"/>
                <a:ext cx="6780620" cy="1199576"/>
              </a:xfrm>
              <a:blipFill>
                <a:blip r:embed="rId3"/>
                <a:stretch>
                  <a:fillRect l="-1257" t="-3518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Problem Reduction Rules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474325" y="1637040"/>
                <a:ext cx="4165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𝐼𝑛𝑡𝑒𝑟𝑠𝑒𝑐𝑡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sz="2400" i="1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sSub>
                            <m:sSubPr>
                              <m:ctrlPr>
                                <a:rPr lang="en-US" sz="2400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sz="2400" i="1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sSub>
                            <m:sSubPr>
                              <m:ctrlPr>
                                <a:rPr lang="en-US" sz="2400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4325" y="1637040"/>
                <a:ext cx="4165600" cy="461665"/>
              </a:xfrm>
              <a:prstGeom prst="rect">
                <a:avLst/>
              </a:prstGeom>
              <a:blipFill>
                <a:blip r:embed="rId4"/>
                <a:stretch>
                  <a:fillRect b="-18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255699" y="5008674"/>
                <a:ext cx="395318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𝑈𝑛𝑖𝑜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400" b="0" i="1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r>
                            <a:rPr lang="en-US" sz="2400" b="0" i="1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400" b="0" i="1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r>
                            <a:rPr lang="en-US" sz="2400" b="0" i="1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 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5699" y="5008674"/>
                <a:ext cx="3953181" cy="461665"/>
              </a:xfrm>
              <a:prstGeom prst="rect">
                <a:avLst/>
              </a:prstGeom>
              <a:blipFill>
                <a:blip r:embed="rId5"/>
                <a:stretch>
                  <a:fillRect b="-18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068845" y="3110995"/>
                <a:ext cx="2895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𝐹𝑖𝑙𝑡𝑒𝑟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sz="2400" i="1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sSub>
                            <m:sSubPr>
                              <m:ctrlPr>
                                <a:rPr lang="en-US" sz="2400" i="1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8845" y="3110995"/>
                <a:ext cx="2895600" cy="461665"/>
              </a:xfrm>
              <a:prstGeom prst="rect">
                <a:avLst/>
              </a:prstGeom>
              <a:blipFill>
                <a:blip r:embed="rId6"/>
                <a:stretch>
                  <a:fillRect r="-211"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1"/>
              <p:cNvSpPr txBox="1">
                <a:spLocks/>
              </p:cNvSpPr>
              <p:nvPr/>
            </p:nvSpPr>
            <p:spPr bwMode="auto">
              <a:xfrm>
                <a:off x="1231700" y="1626151"/>
                <a:ext cx="6408225" cy="593331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200">
                    <a:solidFill>
                      <a:schemeClr val="tx1"/>
                    </a:solidFill>
                    <a:latin typeface="+mn-lt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+mn-lt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5pPr>
                <a:lvl6pPr marL="25146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6pPr>
                <a:lvl7pPr marL="29718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7pPr>
                <a:lvl8pPr marL="3429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8pPr>
                <a:lvl9pPr marL="3886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marL="0" indent="0"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sSub>
                            <m:sSubPr>
                              <m:ctrlP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∧</m:t>
                          </m:r>
                          <m:sSub>
                            <m:sSubPr>
                              <m:ctrlP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ker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 kern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 ker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i="1" kern="0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FontTx/>
                  <a:buNone/>
                </a:pPr>
                <a:endParaRPr lang="en-US" i="1" kern="0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FontTx/>
                  <a:buNone/>
                </a:pPr>
                <a:endParaRPr lang="en-US" i="1" kern="0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FontTx/>
                  <a:buNone/>
                </a:pPr>
                <a:endParaRPr lang="en-US" sz="1500" kern="0" dirty="0"/>
              </a:p>
              <a:p>
                <a:pPr marL="0" indent="0">
                  <a:buFontTx/>
                  <a:buNone/>
                </a:pPr>
                <a:endParaRPr lang="en-US" sz="1500" kern="0" dirty="0"/>
              </a:p>
              <a:p>
                <a:pPr marL="0" indent="0">
                  <a:buFontTx/>
                  <a:buNone/>
                </a:pPr>
                <a:endParaRPr lang="en-US" sz="1500" kern="0" dirty="0"/>
              </a:p>
              <a:p>
                <a:pPr marL="0" indent="0">
                  <a:buFontTx/>
                  <a:buNone/>
                </a:pPr>
                <a:endParaRPr lang="en-US" sz="1500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</p:txBody>
          </p:sp>
        </mc:Choice>
        <mc:Fallback xmlns="">
          <p:sp>
            <p:nvSpPr>
              <p:cNvPr id="10" name="Content Placeholder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31700" y="1626151"/>
                <a:ext cx="6408225" cy="593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1"/>
              <p:cNvSpPr txBox="1">
                <a:spLocks/>
              </p:cNvSpPr>
              <p:nvPr/>
            </p:nvSpPr>
            <p:spPr bwMode="auto">
              <a:xfrm>
                <a:off x="1793602" y="3101494"/>
                <a:ext cx="5170844" cy="593331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200">
                    <a:solidFill>
                      <a:schemeClr val="tx1"/>
                    </a:solidFill>
                    <a:latin typeface="+mn-lt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+mn-lt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5pPr>
                <a:lvl6pPr marL="25146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6pPr>
                <a:lvl7pPr marL="29718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7pPr>
                <a:lvl8pPr marL="3429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8pPr>
                <a:lvl9pPr marL="3886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marL="0" indent="0"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sSub>
                            <m:sSubPr>
                              <m:ctrlP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∧</m:t>
                          </m:r>
                          <m:sSub>
                            <m:sSubPr>
                              <m:ctrlP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ker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 kern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 ker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i="1" kern="0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FontTx/>
                  <a:buNone/>
                </a:pPr>
                <a:endParaRPr lang="en-US" i="1" kern="0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FontTx/>
                  <a:buNone/>
                </a:pPr>
                <a:endParaRPr lang="en-US" i="1" kern="0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FontTx/>
                  <a:buNone/>
                </a:pPr>
                <a:endParaRPr lang="en-US" sz="1500" kern="0" dirty="0"/>
              </a:p>
              <a:p>
                <a:pPr marL="0" indent="0">
                  <a:buFontTx/>
                  <a:buNone/>
                </a:pPr>
                <a:endParaRPr lang="en-US" sz="1500" kern="0" dirty="0"/>
              </a:p>
              <a:p>
                <a:pPr marL="0" indent="0">
                  <a:buFontTx/>
                  <a:buNone/>
                </a:pPr>
                <a:endParaRPr lang="en-US" sz="1500" kern="0" dirty="0"/>
              </a:p>
              <a:p>
                <a:pPr marL="0" indent="0">
                  <a:buFontTx/>
                  <a:buNone/>
                </a:pPr>
                <a:endParaRPr lang="en-US" sz="1500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</p:txBody>
          </p:sp>
        </mc:Choice>
        <mc:Fallback xmlns="">
          <p:sp>
            <p:nvSpPr>
              <p:cNvPr id="11" name="Content Placeholder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93602" y="3101494"/>
                <a:ext cx="5170844" cy="593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1697686" y="2650965"/>
            <a:ext cx="35532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Seoge UI"/>
              </a:rPr>
              <a:t>An alternative strategy: </a:t>
            </a:r>
          </a:p>
        </p:txBody>
      </p:sp>
    </p:spTree>
    <p:extLst>
      <p:ext uri="{BB962C8B-B14F-4D97-AF65-F5344CB8AC3E}">
        <p14:creationId xmlns:p14="http://schemas.microsoft.com/office/powerpoint/2010/main" val="11337060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  <p:bldP spid="7" grpId="0"/>
      <p:bldP spid="8" grpId="0"/>
      <p:bldP spid="9" grpId="0"/>
      <p:bldP spid="11" grpId="0" animBg="1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1142999"/>
            <a:ext cx="7772400" cy="5307435"/>
          </a:xfrm>
        </p:spPr>
        <p:txBody>
          <a:bodyPr/>
          <a:lstStyle/>
          <a:p>
            <a:r>
              <a:rPr lang="en-US" dirty="0">
                <a:latin typeface="Seoge UI"/>
              </a:rPr>
              <a:t>Core Synthesis Architecture [1 hour by Sumit]</a:t>
            </a:r>
          </a:p>
          <a:p>
            <a:pPr lvl="1"/>
            <a:r>
              <a:rPr lang="en-US" dirty="0">
                <a:latin typeface="Seoge UI"/>
              </a:rPr>
              <a:t>Domain-specific Languages</a:t>
            </a:r>
          </a:p>
          <a:p>
            <a:pPr lvl="1"/>
            <a:r>
              <a:rPr lang="en-US" dirty="0">
                <a:latin typeface="Seoge UI"/>
              </a:rPr>
              <a:t>Search methodology</a:t>
            </a:r>
          </a:p>
          <a:p>
            <a:pPr lvl="1"/>
            <a:r>
              <a:rPr lang="en-US" dirty="0">
                <a:latin typeface="Seoge UI"/>
              </a:rPr>
              <a:t>Ranking function</a:t>
            </a:r>
          </a:p>
          <a:p>
            <a:pPr lvl="1"/>
            <a:endParaRPr lang="en-US" dirty="0">
              <a:latin typeface="Seoge UI"/>
            </a:endParaRPr>
          </a:p>
          <a:p>
            <a:r>
              <a:rPr lang="en-US" dirty="0">
                <a:latin typeface="Seoge UI"/>
              </a:rPr>
              <a:t>PROSE Framework [1:15 hours by Alex]</a:t>
            </a:r>
          </a:p>
          <a:p>
            <a:pPr lvl="1"/>
            <a:r>
              <a:rPr lang="en-US" dirty="0">
                <a:latin typeface="Seoge UI"/>
              </a:rPr>
              <a:t>Concepts: VSAs, Witness Functions</a:t>
            </a:r>
          </a:p>
          <a:p>
            <a:pPr lvl="1"/>
            <a:r>
              <a:rPr lang="en-US" dirty="0">
                <a:latin typeface="Seoge UI"/>
              </a:rPr>
              <a:t>Live coding demo</a:t>
            </a:r>
          </a:p>
          <a:p>
            <a:pPr lvl="1"/>
            <a:endParaRPr lang="en-US" dirty="0">
              <a:latin typeface="Seoge UI"/>
            </a:endParaRPr>
          </a:p>
          <a:p>
            <a:r>
              <a:rPr lang="en-US" dirty="0">
                <a:latin typeface="Seoge UI"/>
              </a:rPr>
              <a:t>Next generation Synthesis [15 min by Sumit]</a:t>
            </a:r>
          </a:p>
          <a:p>
            <a:pPr lvl="1"/>
            <a:r>
              <a:rPr lang="en-US" dirty="0">
                <a:latin typeface="Seoge UI"/>
              </a:rPr>
              <a:t>Interactive</a:t>
            </a:r>
          </a:p>
          <a:p>
            <a:pPr lvl="1"/>
            <a:r>
              <a:rPr lang="en-US" dirty="0">
                <a:latin typeface="Seoge UI"/>
              </a:rPr>
              <a:t>Predictive</a:t>
            </a:r>
          </a:p>
          <a:p>
            <a:pPr lvl="1"/>
            <a:r>
              <a:rPr lang="en-US" dirty="0">
                <a:latin typeface="Seoge UI"/>
              </a:rPr>
              <a:t>Adaptive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7123652" y="6440707"/>
            <a:ext cx="1905000" cy="381000"/>
          </a:xfrm>
        </p:spPr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795095374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0" y="949960"/>
                <a:ext cx="9144000" cy="1530593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u="sng" dirty="0">
                    <a:latin typeface="Seoge UI"/>
                  </a:rPr>
                  <a:t>Inverse Set</a:t>
                </a:r>
                <a:r>
                  <a:rPr lang="en-US" dirty="0">
                    <a:latin typeface="Seoge UI"/>
                  </a:rPr>
                  <a:t>:  Let F be an n-</a:t>
                </a:r>
                <a:r>
                  <a:rPr lang="en-US" dirty="0" err="1">
                    <a:latin typeface="Seoge UI"/>
                  </a:rPr>
                  <a:t>ary</a:t>
                </a:r>
                <a:r>
                  <a:rPr lang="en-US" dirty="0">
                    <a:latin typeface="Seoge UI"/>
                  </a:rPr>
                  <a:t> operator.</a:t>
                </a:r>
              </a:p>
              <a:p>
                <a:pPr marL="0" indent="0">
                  <a:buNone/>
                </a:pPr>
                <a:endParaRPr lang="en-US" sz="500" dirty="0">
                  <a:latin typeface="Seoge UI"/>
                </a:endParaRPr>
              </a:p>
              <a:p>
                <a:pPr marL="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p>
                          <m: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|"/>
                          <m:ctrlP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i="1" dirty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dirty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en-US" b="0" i="1" dirty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,…,</m:t>
                              </m:r>
                              <m:sSub>
                                <m:sSubPr>
                                  <m:ctrlPr>
                                    <a:rPr lang="en-US" b="0" i="1" dirty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en-US" b="0" i="1" dirty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  <m:r>
                                <a:rPr lang="en-US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</m:d>
                          <m: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  <m:r>
                        <a:rPr lang="en-US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sz="1500" dirty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949960"/>
                <a:ext cx="9144000" cy="1530593"/>
              </a:xfrm>
              <a:blipFill>
                <a:blip r:embed="rId3"/>
                <a:stretch>
                  <a:fillRect l="-1000" t="-27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Problem Reduction Rules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544057" y="1949501"/>
                <a:ext cx="8201109" cy="446276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3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30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𝐶𝑜𝑛𝑐𝑎</m:t>
                      </m:r>
                      <m:sSup>
                        <m:sSupPr>
                          <m:ctrlP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30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en-US" sz="2300" i="1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</m:t>
                          </m:r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Abc</m:t>
                          </m:r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</m:t>
                          </m:r>
                        </m:e>
                      </m:d>
                      <m:r>
                        <a:rPr lang="en-US" sz="23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2300" i="1" dirty="0">
                  <a:solidFill>
                    <a:schemeClr val="accent2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057" y="1949501"/>
                <a:ext cx="8201109" cy="44627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8368" y="4770039"/>
                <a:ext cx="7409357" cy="193899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0" indent="0"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US" sz="240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𝐶𝑜𝑛𝑐𝑎𝑡</m:t>
                      </m:r>
                      <m:d>
                        <m:dPr>
                          <m:ctrlPr>
                            <a:rPr lang="en-US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</m:d>
                      <m:r>
                        <a:rPr lang="en-US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⊨(</m:t>
                      </m:r>
                      <m:r>
                        <a:rPr lang="en-US" sz="240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sz="240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⇝</m:t>
                      </m:r>
                      <m:r>
                        <m:rPr>
                          <m:nor/>
                        </m:rPr>
                        <a:rPr lang="en-US" sz="240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"</m:t>
                      </m:r>
                      <m:r>
                        <m:rPr>
                          <m:nor/>
                        </m:rPr>
                        <a:rPr lang="en-US" sz="240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Abc</m:t>
                      </m:r>
                      <m:r>
                        <a:rPr lang="en-US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")]</m:t>
                      </m:r>
                      <m:r>
                        <a:rPr lang="en-US" sz="240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r>
                        <m:rPr>
                          <m:sty m:val="p"/>
                        </m:rPr>
                        <a:rPr lang="en-US" sz="24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Union</m:t>
                      </m:r>
                      <m:r>
                        <a:rPr lang="en-US" sz="24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({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  <a:p>
                <a:pPr marL="1257300">
                  <a:spcBef>
                    <a:spcPts val="0"/>
                  </a:spcBef>
                  <a:buNone/>
                </a:pP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𝐶𝑜𝑛𝑐𝑎𝑡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d>
                      <m:dPr>
                        <m:begChr m:val="["/>
                        <m:endChr m:val="]"/>
                        <m:ctrlPr>
                          <a:rPr lang="en-US" sz="2400" i="1" smtClean="0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sz="240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⊨</m:t>
                        </m:r>
                        <m:d>
                          <m:dPr>
                            <m:ctrlPr>
                              <a:rPr lang="en-US" sz="2400" i="1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 smtClean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  <m:r>
                              <a:rPr lang="en-US" sz="2400" i="1" smtClean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⇝</m:t>
                            </m:r>
                            <m:r>
                              <m:rPr>
                                <m:nor/>
                              </m:rPr>
                              <a:rPr lang="en-US" sz="240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"</m:t>
                            </m:r>
                            <m:r>
                              <m:rPr>
                                <m:nor/>
                              </m:rPr>
                              <a:rPr lang="en-US" sz="240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Abc</m:t>
                            </m:r>
                            <m:r>
                              <m:rPr>
                                <m:nor/>
                              </m:rPr>
                              <a:rPr lang="en-US" sz="240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"</m:t>
                            </m:r>
                          </m:e>
                        </m:d>
                      </m:e>
                    </m:d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d>
                      <m:dPr>
                        <m:begChr m:val="["/>
                        <m:endChr m:val="]"/>
                        <m:ctrlPr>
                          <a:rPr lang="en-US" sz="2400" i="1" smtClean="0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en-US" sz="240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⊨</m:t>
                        </m:r>
                        <m:d>
                          <m:dPr>
                            <m:ctrlPr>
                              <a:rPr lang="en-US" sz="2400" i="1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 smtClean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  <m:r>
                              <a:rPr lang="en-US" sz="2400" i="1" smtClean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⇝</m:t>
                            </m:r>
                            <m:r>
                              <a:rPr lang="en-US" sz="2400" i="1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𝜖</m:t>
                            </m:r>
                          </m:e>
                        </m:d>
                      </m:e>
                    </m:d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, </a:t>
                </a:r>
              </a:p>
              <a:p>
                <a:pPr marL="1257300"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𝐶𝑜𝑛𝑐𝑎𝑡</m:t>
                      </m:r>
                      <m:d>
                        <m:dPr>
                          <m:ctrlP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US" sz="2400" i="1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⊨</m:t>
                              </m:r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  <m:r>
                                    <a:rPr lang="en-US" sz="2400" i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⇝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40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"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40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Ab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40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"</m:t>
                                  </m:r>
                                </m:e>
                              </m:d>
                            </m:e>
                          </m:d>
                          <m: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US" sz="2400" i="1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⊨</m:t>
                              </m:r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  <m:r>
                                    <a:rPr lang="en-US" sz="2400" i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⇝"</m:t>
                                  </m:r>
                                  <m: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  <m: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"</m:t>
                                  </m:r>
                                </m:e>
                              </m:d>
                            </m:e>
                          </m:d>
                        </m:e>
                      </m:d>
                      <m:r>
                        <a:rPr lang="en-US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  <a:p>
                <a:pPr marL="1257300"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𝐶𝑜𝑛𝑐𝑎𝑡</m:t>
                      </m:r>
                      <m:d>
                        <m:dPr>
                          <m:ctrlP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US" sz="2400" i="1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⊨</m:t>
                              </m:r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  <m:r>
                                    <a:rPr lang="en-US" sz="2400" i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⇝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40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"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40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A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40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"</m:t>
                                  </m:r>
                                </m:e>
                              </m:d>
                            </m:e>
                          </m:d>
                          <m: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US" sz="2400" i="1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⊨</m:t>
                              </m:r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  <m:r>
                                    <a:rPr lang="en-US" sz="2400" i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⇝"</m:t>
                                  </m:r>
                                  <m: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𝑏𝑐</m:t>
                                  </m:r>
                                  <m: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"</m:t>
                                  </m:r>
                                </m:e>
                              </m:d>
                            </m:e>
                          </m:d>
                        </m:e>
                      </m:d>
                      <m:r>
                        <a:rPr lang="en-US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  <a:p>
                <a:pPr marL="1257300"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𝐶𝑜𝑛𝑐𝑎𝑡</m:t>
                      </m:r>
                      <m:d>
                        <m:dPr>
                          <m:ctrlP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US" sz="2400" i="1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⊨</m:t>
                              </m:r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  <m:r>
                                    <a:rPr lang="en-US" sz="2400" i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⇝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ϵ</m:t>
                                  </m:r>
                                </m:e>
                              </m:d>
                            </m:e>
                          </m:d>
                          <m: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US" sz="2400" i="1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⊨</m:t>
                              </m:r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  <m:r>
                                    <a:rPr lang="en-US" sz="2400" i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⇝"</m:t>
                                  </m:r>
                                  <m: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𝐴𝑏𝑐</m:t>
                                  </m:r>
                                  <m: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"</m:t>
                                  </m:r>
                                </m:e>
                              </m:d>
                            </m:e>
                          </m:d>
                        </m:e>
                      </m:d>
                      <m:r>
                        <a:rPr lang="en-US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})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68" y="4770039"/>
                <a:ext cx="7409357" cy="1938992"/>
              </a:xfrm>
              <a:prstGeom prst="rect">
                <a:avLst/>
              </a:prstGeom>
              <a:blipFill>
                <a:blip r:embed="rId5"/>
                <a:stretch>
                  <a:fillRect l="-741" b="-313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932314" y="1949501"/>
                <a:ext cx="5999058" cy="446276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300" i="1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{</m:t>
                      </m:r>
                      <m:d>
                        <m:dPr>
                          <m:ctrlPr>
                            <a:rPr lang="en-US" sz="2300" i="1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300" i="1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</m:t>
                          </m:r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Abc</m:t>
                          </m:r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",</m:t>
                          </m:r>
                          <m:r>
                            <m:rPr>
                              <m:sty m:val="p"/>
                            </m:rPr>
                            <a:rPr lang="en-US" sz="2300" i="1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ϵ</m:t>
                          </m:r>
                        </m:e>
                      </m:d>
                      <m:r>
                        <a:rPr lang="en-US" sz="2300" i="1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, ("</m:t>
                      </m:r>
                      <m:r>
                        <a:rPr lang="en-US" sz="2300" i="1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𝐴𝑏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","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"), ("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","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bc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"), (</m:t>
                      </m:r>
                      <m:r>
                        <m:rPr>
                          <m:sty m:val="p"/>
                        </m:rPr>
                        <a:rPr lang="en-US" sz="2300" i="1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ϵ</m:t>
                      </m:r>
                      <m:r>
                        <a:rPr lang="en-US" sz="2300" i="1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Abc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")}</m:t>
                      </m:r>
                    </m:oMath>
                  </m:oMathPara>
                </a14:m>
                <a:endParaRPr lang="en-US" sz="2300" i="1" dirty="0">
                  <a:solidFill>
                    <a:schemeClr val="accent2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2314" y="1949501"/>
                <a:ext cx="5999058" cy="446276"/>
              </a:xfrm>
              <a:prstGeom prst="rect">
                <a:avLst/>
              </a:prstGeom>
              <a:blipFill>
                <a:blip r:embed="rId6"/>
                <a:stretch>
                  <a:fillRect b="-2054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1"/>
              <p:cNvSpPr txBox="1">
                <a:spLocks/>
              </p:cNvSpPr>
              <p:nvPr/>
            </p:nvSpPr>
            <p:spPr bwMode="auto">
              <a:xfrm>
                <a:off x="58368" y="2854101"/>
                <a:ext cx="9028652" cy="968876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200">
                    <a:solidFill>
                      <a:schemeClr val="tx1"/>
                    </a:solidFill>
                    <a:latin typeface="+mn-lt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+mn-lt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5pPr>
                <a:lvl6pPr marL="25146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6pPr>
                <a:lvl7pPr marL="29718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7pPr>
                <a:lvl8pPr marL="3429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8pPr>
                <a:lvl9pPr marL="3886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marL="0" indent="0"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  <m:d>
                            <m:dPr>
                              <m:ctrlPr>
                                <a:rPr lang="en-US" i="1" kern="0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 kern="0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ker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n-US" i="1" kern="0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i="1" kern="0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i="1" kern="0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kern="0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…,</m:t>
                                  </m:r>
                                  <m:r>
                                    <a:rPr lang="en-US" i="1" kern="0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n-US" i="1" kern="0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d>
                          <m:r>
                            <a:rPr lang="en-US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r>
                            <a:rPr lang="en-US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  <m:r>
                            <a:rPr lang="en-US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⇝</m:t>
                          </m:r>
                          <m:r>
                            <a:rPr lang="en-US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i="1" ker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i="1" kern="0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FontTx/>
                  <a:buNone/>
                </a:pPr>
                <a:r>
                  <a:rPr lang="en-US" kern="0" dirty="0"/>
                  <a:t> </a:t>
                </a:r>
                <a14:m>
                  <m:oMath xmlns:m="http://schemas.openxmlformats.org/officeDocument/2006/math">
                    <m:r>
                      <a:rPr lang="en-US" sz="2250" kern="0" smtClean="0">
                        <a:latin typeface="Cambria Math" panose="02040503050406030204" pitchFamily="18" charset="0"/>
                      </a:rPr>
                      <m:t>    </m:t>
                    </m:r>
                    <m:r>
                      <a:rPr lang="en-US" sz="2250" i="1" kern="0">
                        <a:latin typeface="Cambria Math" panose="02040503050406030204" pitchFamily="18" charset="0"/>
                      </a:rPr>
                      <m:t>𝑈𝑛𝑖𝑜𝑛</m:t>
                    </m:r>
                    <m:r>
                      <a:rPr lang="en-US" sz="2250" i="1" kern="0">
                        <a:latin typeface="Cambria Math" panose="02040503050406030204" pitchFamily="18" charset="0"/>
                      </a:rPr>
                      <m:t>({</m:t>
                    </m:r>
                    <m:r>
                      <m:rPr>
                        <m:sty m:val="p"/>
                      </m:rPr>
                      <a:rPr lang="en-US" sz="2250" kern="0" smtClean="0">
                        <a:latin typeface="Cambria Math" panose="02040503050406030204" pitchFamily="18" charset="0"/>
                      </a:rPr>
                      <m:t>F</m:t>
                    </m:r>
                    <m:d>
                      <m:dPr>
                        <m:ctrlPr>
                          <a:rPr lang="en-US" sz="2250" i="1" kern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2250" i="1" kern="0" smtClean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250" i="1" kern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sz="2250" kern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  <m:t>e</m:t>
                                </m:r>
                              </m:e>
                              <m:sub>
                                <m:r>
                                  <a:rPr lang="en-US" sz="2250" kern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2250" i="1" kern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⊨</m:t>
                            </m:r>
                            <m:r>
                              <a:rPr lang="en-US" sz="2250" i="1" kern="0" dirty="0" smtClean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  <m:r>
                              <a:rPr lang="en-US" sz="2250" i="1" kern="0" dirty="0" smtClean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⇝</m:t>
                            </m:r>
                            <m:sSub>
                              <m:sSubPr>
                                <m:ctrlPr>
                                  <a:rPr lang="en-US" sz="2250" i="1" kern="0" dirty="0" smtClean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250" i="1" kern="0" dirty="0" smtClean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  <m:sub>
                                <m:r>
                                  <a:rPr lang="en-US" sz="2250" i="1" kern="0" dirty="0" smtClean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  <m:r>
                          <a:rPr lang="en-US" sz="2250" i="1" kern="0" dirty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250" i="1" kern="0" dirty="0" smtClean="0">
                            <a:latin typeface="Cambria Math" panose="02040503050406030204" pitchFamily="18" charset="0"/>
                          </a:rPr>
                          <m:t> …,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250" i="1" kern="0" dirty="0" smtClean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250" i="1" kern="0" dirty="0" smtClean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250" i="1" kern="0" dirty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b>
                                <m:r>
                                  <a:rPr lang="en-US" sz="2250" i="1" kern="0" dirty="0" smtClean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  <m:r>
                              <a:rPr lang="en-US" sz="2250" i="1" kern="0" dirty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⊨</m:t>
                            </m:r>
                            <m:r>
                              <a:rPr lang="en-US" sz="2250" i="1" kern="0" dirty="0" smtClean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  <m:r>
                              <a:rPr lang="en-US" sz="2250" i="1" kern="0" dirty="0" smtClean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⇝</m:t>
                            </m:r>
                            <m:sSub>
                              <m:sSubPr>
                                <m:ctrlPr>
                                  <a:rPr lang="en-US" sz="2250" i="1" kern="0" dirty="0" smtClean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250" i="1" kern="0" dirty="0" smtClean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  <m:sub>
                                <m:r>
                                  <a:rPr lang="en-US" sz="2250" i="1" kern="0" dirty="0" smtClean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</m:e>
                        </m:d>
                      </m:e>
                    </m:d>
                    <m:r>
                      <a:rPr lang="en-US" sz="2250" i="1" kern="0" dirty="0">
                        <a:latin typeface="Cambria Math" panose="02040503050406030204" pitchFamily="18" charset="0"/>
                      </a:rPr>
                      <m:t> | </m:t>
                    </m:r>
                    <m:d>
                      <m:dPr>
                        <m:ctrlPr>
                          <a:rPr lang="en-US" sz="2250" i="1" kern="0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250" i="1" kern="0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50" i="1" kern="0" dirty="0" err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sz="2250" i="1" kern="0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250" i="1" kern="0" dirty="0" err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250" i="1" kern="0" dirty="0" smtClean="0">
                            <a:latin typeface="Cambria Math" panose="02040503050406030204" pitchFamily="18" charset="0"/>
                          </a:rPr>
                          <m:t>…,</m:t>
                        </m:r>
                        <m:sSub>
                          <m:sSubPr>
                            <m:ctrlPr>
                              <a:rPr lang="en-US" sz="2250" i="1" kern="0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50" i="1" kern="0" dirty="0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sz="2250" i="1" kern="0" dirty="0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sz="2250" i="1" kern="0" dirty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sz="2250" i="1" kern="0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50" i="1" kern="0" dirty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p>
                        <m:r>
                          <a:rPr lang="en-US" sz="2250" i="1" kern="0" dirty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d>
                      <m:dPr>
                        <m:ctrlPr>
                          <a:rPr lang="en-US" sz="2250" i="1" kern="0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50" i="1" kern="0" dirty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sz="2250" i="1" kern="0" dirty="0">
                        <a:latin typeface="Cambria Math" panose="02040503050406030204" pitchFamily="18" charset="0"/>
                      </a:rPr>
                      <m:t> }</m:t>
                    </m:r>
                  </m:oMath>
                </a14:m>
                <a:endParaRPr lang="en-US" sz="2250" kern="0" dirty="0"/>
              </a:p>
              <a:p>
                <a:pPr marL="0" indent="0">
                  <a:buNone/>
                </a:pPr>
                <a:endParaRPr lang="en-US" sz="5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…,</m:t>
                        </m:r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b="0" i="0" dirty="0">
                    <a:latin typeface="Seoge UI"/>
                  </a:rPr>
                  <a:t>denotes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begChr m:val="{"/>
                        <m:endChr m:val="|"/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𝐹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b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, </m:t>
                            </m:r>
                            <m:sSub>
                              <m:sSub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…,</m:t>
                                </m:r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b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</m:e>
                        </m:d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  <m:r>
                      <a:rPr lang="en-US" i="1" dirty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</p:txBody>
          </p:sp>
        </mc:Choice>
        <mc:Fallback xmlns="">
          <p:sp>
            <p:nvSpPr>
              <p:cNvPr id="8" name="Content Placeholder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8368" y="2854101"/>
                <a:ext cx="9028652" cy="968876"/>
              </a:xfrm>
              <a:prstGeom prst="rect">
                <a:avLst/>
              </a:prstGeom>
              <a:blipFill>
                <a:blip r:embed="rId7"/>
                <a:stretch>
                  <a:fillRect l="-135" b="-60248"/>
                </a:stretch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69995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0" y="949960"/>
                <a:ext cx="9144000" cy="1530593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u="sng" dirty="0">
                    <a:latin typeface="Seoge UI"/>
                  </a:rPr>
                  <a:t>Inverse Set</a:t>
                </a:r>
                <a:r>
                  <a:rPr lang="en-US" dirty="0">
                    <a:latin typeface="Seoge UI"/>
                  </a:rPr>
                  <a:t>:  Let F be an n-</a:t>
                </a:r>
                <a:r>
                  <a:rPr lang="en-US" dirty="0" err="1">
                    <a:latin typeface="Seoge UI"/>
                  </a:rPr>
                  <a:t>ary</a:t>
                </a:r>
                <a:r>
                  <a:rPr lang="en-US" dirty="0">
                    <a:latin typeface="Seoge UI"/>
                  </a:rPr>
                  <a:t> operator.</a:t>
                </a:r>
              </a:p>
              <a:p>
                <a:pPr marL="0" indent="0">
                  <a:buNone/>
                </a:pPr>
                <a:endParaRPr lang="en-US" sz="500" dirty="0">
                  <a:latin typeface="Seoge UI"/>
                </a:endParaRPr>
              </a:p>
              <a:p>
                <a:pPr marL="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p>
                          <m: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|"/>
                          <m:ctrlP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i="1" dirty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dirty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en-US" b="0" i="1" dirty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,…,</m:t>
                              </m:r>
                              <m:sSub>
                                <m:sSubPr>
                                  <m:ctrlPr>
                                    <a:rPr lang="en-US" b="0" i="1" dirty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en-US" b="0" i="1" dirty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  <m:r>
                                <a:rPr lang="en-US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</m:d>
                          <m: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  <m:r>
                        <a:rPr lang="en-US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sz="1500" dirty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949960"/>
                <a:ext cx="9144000" cy="1530593"/>
              </a:xfrm>
              <a:blipFill>
                <a:blip r:embed="rId3"/>
                <a:stretch>
                  <a:fillRect l="-1000" t="-27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Problem Reduction Rules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544057" y="1949501"/>
                <a:ext cx="8201109" cy="446276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3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30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𝐶𝑜𝑛𝑐𝑎</m:t>
                      </m:r>
                      <m:sSup>
                        <m:sSupPr>
                          <m:ctrlP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30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en-US" sz="2300" i="1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</m:t>
                          </m:r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Abc</m:t>
                          </m:r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</m:t>
                          </m:r>
                        </m:e>
                      </m:d>
                      <m:r>
                        <a:rPr lang="en-US" sz="23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2300" i="1" dirty="0">
                  <a:solidFill>
                    <a:schemeClr val="accent2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057" y="1949501"/>
                <a:ext cx="8201109" cy="44627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932314" y="1949501"/>
                <a:ext cx="5999058" cy="446276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300" i="1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{</m:t>
                      </m:r>
                      <m:d>
                        <m:dPr>
                          <m:ctrlPr>
                            <a:rPr lang="en-US" sz="2300" i="1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300" i="1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</m:t>
                          </m:r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Abc</m:t>
                          </m:r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",</m:t>
                          </m:r>
                          <m:r>
                            <m:rPr>
                              <m:sty m:val="p"/>
                            </m:rPr>
                            <a:rPr lang="en-US" sz="2300" i="1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ϵ</m:t>
                          </m:r>
                        </m:e>
                      </m:d>
                      <m:r>
                        <a:rPr lang="en-US" sz="2300" i="1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, ("</m:t>
                      </m:r>
                      <m:r>
                        <a:rPr lang="en-US" sz="2300" i="1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𝐴𝑏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","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"), ("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","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bc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"), (</m:t>
                      </m:r>
                      <m:r>
                        <m:rPr>
                          <m:sty m:val="p"/>
                        </m:rPr>
                        <a:rPr lang="en-US" sz="2300" i="1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ϵ</m:t>
                      </m:r>
                      <m:r>
                        <a:rPr lang="en-US" sz="2300" i="1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Abc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")}</m:t>
                      </m:r>
                    </m:oMath>
                  </m:oMathPara>
                </a14:m>
                <a:endParaRPr lang="en-US" sz="2300" i="1" dirty="0">
                  <a:solidFill>
                    <a:schemeClr val="accent2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2314" y="1949501"/>
                <a:ext cx="5999058" cy="446276"/>
              </a:xfrm>
              <a:prstGeom prst="rect">
                <a:avLst/>
              </a:prstGeom>
              <a:blipFill>
                <a:blip r:embed="rId6"/>
                <a:stretch>
                  <a:fillRect b="-2054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482518" y="2959141"/>
                <a:ext cx="6219838" cy="446276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30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3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3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𝐼𝑓𝑇h𝑒𝑛𝐸𝑙𝑠</m:t>
                      </m:r>
                      <m:sSup>
                        <m:sSupPr>
                          <m:ctrlP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sz="23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2300" i="1" dirty="0">
                  <a:solidFill>
                    <a:schemeClr val="accent2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518" y="2959141"/>
                <a:ext cx="6219838" cy="446276"/>
              </a:xfrm>
              <a:prstGeom prst="rect">
                <a:avLst/>
              </a:prstGeom>
              <a:blipFill>
                <a:blip r:embed="rId7"/>
                <a:stretch>
                  <a:fillRect b="-1756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3061826" y="2948207"/>
                <a:ext cx="3640530" cy="446276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{</m:t>
                      </m:r>
                      <m:d>
                        <m:dPr>
                          <m:ctrlP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𝑡𝑟𝑢𝑒</m:t>
                          </m:r>
                          <m: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, ⊤</m:t>
                          </m:r>
                        </m:e>
                      </m:d>
                      <m:r>
                        <a:rPr lang="en-US" sz="23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, (</m:t>
                      </m:r>
                      <m:r>
                        <a:rPr lang="en-US" sz="23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𝑓𝑎𝑙𝑠𝑒</m:t>
                      </m:r>
                      <m:r>
                        <a:rPr lang="en-US" sz="23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, ⊤, </m:t>
                      </m:r>
                      <m:r>
                        <a:rPr lang="en-US" sz="23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sz="23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)}</m:t>
                      </m:r>
                    </m:oMath>
                  </m:oMathPara>
                </a14:m>
                <a:endParaRPr lang="en-US" sz="2300" i="1" dirty="0">
                  <a:solidFill>
                    <a:schemeClr val="accent2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1826" y="2948207"/>
                <a:ext cx="3640530" cy="446276"/>
              </a:xfrm>
              <a:prstGeom prst="rect">
                <a:avLst/>
              </a:prstGeom>
              <a:blipFill>
                <a:blip r:embed="rId8"/>
                <a:stretch>
                  <a:fillRect b="-2054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628434" y="4008119"/>
                <a:ext cx="6323163" cy="461665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𝑆𝑢𝑏𝑆𝑡</m:t>
                      </m:r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24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</m:t>
                          </m:r>
                          <m:r>
                            <m:rPr>
                              <m:nor/>
                            </m:rPr>
                            <a:rPr lang="en-US" sz="24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Ab</m:t>
                          </m:r>
                          <m:r>
                            <m:rPr>
                              <m:nor/>
                            </m:rPr>
                            <a:rPr lang="en-US" sz="24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 … 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434" y="4008119"/>
                <a:ext cx="6323163" cy="461665"/>
              </a:xfrm>
              <a:prstGeom prst="rect">
                <a:avLst/>
              </a:prstGeom>
              <a:blipFill>
                <a:blip r:embed="rId9"/>
                <a:stretch>
                  <a:fillRect l="-28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213314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1190444" y="2021681"/>
                <a:ext cx="6323163" cy="461665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𝑆𝑢𝑏𝑆𝑡</m:t>
                      </m:r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endChr m:val="|"/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24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</m:t>
                          </m:r>
                          <m:r>
                            <m:rPr>
                              <m:nor/>
                            </m:rPr>
                            <a:rPr lang="en-US" sz="24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Ab</m:t>
                          </m:r>
                          <m:r>
                            <m:rPr>
                              <m:nor/>
                            </m:rPr>
                            <a:rPr lang="en-US" sz="24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</m:t>
                          </m:r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  <m: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"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Ab</m:t>
                      </m:r>
                      <m: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cd</m:t>
                      </m:r>
                      <m: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Ab</m:t>
                      </m:r>
                      <m: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")=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0444" y="2021681"/>
                <a:ext cx="6323163" cy="461665"/>
              </a:xfrm>
              <a:prstGeom prst="rect">
                <a:avLst/>
              </a:prstGeom>
              <a:blipFill>
                <a:blip r:embed="rId3"/>
                <a:stretch>
                  <a:fillRect l="-289" b="-20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1756" y="5824953"/>
                <a:ext cx="9028653" cy="97719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0" indent="0">
                  <a:buNone/>
                </a:pPr>
                <a:r>
                  <a:rPr lang="en-US" sz="2350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35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5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350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be the state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235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35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35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35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: “</m:t>
                        </m:r>
                        <m:r>
                          <a:rPr lang="en-US" sz="235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𝐴𝑏</m:t>
                        </m:r>
                        <m:r>
                          <a:rPr lang="en-US" sz="235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35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𝑐𝑑</m:t>
                        </m:r>
                        <m:r>
                          <a:rPr lang="en-US" sz="235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35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𝐴𝑏</m:t>
                        </m:r>
                        <m:r>
                          <a:rPr lang="en-US" sz="235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” </m:t>
                        </m:r>
                      </m:e>
                    </m:d>
                  </m:oMath>
                </a14:m>
                <a:r>
                  <a:rPr lang="en-US" sz="2350" i="1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.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sz="235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35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𝑆𝑢𝑏𝑆𝑡𝑟</m:t>
                          </m:r>
                          <m:d>
                            <m:dPr>
                              <m:ctrlPr>
                                <a:rPr lang="en-US" sz="235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35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35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35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35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sz="235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235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35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35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sz="235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235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d>
                            <m:dPr>
                              <m:ctrlPr>
                                <a:rPr lang="en-US" sz="235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35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  <m:r>
                                <a:rPr lang="en-US" sz="235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⇝</m:t>
                              </m:r>
                              <m:r>
                                <m:rPr>
                                  <m:nor/>
                                </m:rPr>
                                <a:rPr lang="en-US" sz="235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"</m:t>
                              </m:r>
                              <m:r>
                                <m:rPr>
                                  <m:nor/>
                                </m:rPr>
                                <a:rPr lang="en-US" sz="235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cd</m:t>
                              </m:r>
                              <m:r>
                                <m:rPr>
                                  <m:nor/>
                                </m:rPr>
                                <a:rPr lang="en-US" sz="235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"</m:t>
                              </m:r>
                            </m:e>
                          </m:d>
                        </m:e>
                      </m:d>
                      <m:r>
                        <a:rPr lang="en-US" sz="235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2350" dirty="0">
                  <a:solidFill>
                    <a:schemeClr val="accent2"/>
                  </a:solidFill>
                </a:endParaRPr>
              </a:p>
              <a:p>
                <a:pPr marL="0" indent="0">
                  <a:buNone/>
                </a:pPr>
                <a:endParaRPr lang="en-US" sz="7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56" y="5824953"/>
                <a:ext cx="9028653" cy="977191"/>
              </a:xfrm>
              <a:prstGeom prst="rect">
                <a:avLst/>
              </a:prstGeom>
              <a:blipFill>
                <a:blip r:embed="rId4"/>
                <a:stretch>
                  <a:fillRect l="-1012" t="-5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13807" y="949960"/>
                <a:ext cx="9130194" cy="1020455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u="sng" dirty="0">
                    <a:latin typeface="Seoge UI"/>
                  </a:rPr>
                  <a:t>Conditional Inverse Set</a:t>
                </a:r>
                <a:r>
                  <a:rPr lang="en-US" dirty="0">
                    <a:latin typeface="Seoge UI"/>
                  </a:rPr>
                  <a:t>:  Let F be an n-</a:t>
                </a:r>
                <a:r>
                  <a:rPr lang="en-US" dirty="0" err="1">
                    <a:latin typeface="Seoge UI"/>
                  </a:rPr>
                  <a:t>ary</a:t>
                </a:r>
                <a:r>
                  <a:rPr lang="en-US" dirty="0">
                    <a:latin typeface="Seoge UI"/>
                  </a:rPr>
                  <a:t> operator.</a:t>
                </a:r>
              </a:p>
              <a:p>
                <a:pPr marL="0" indent="0">
                  <a:buNone/>
                </a:pPr>
                <a:endParaRPr lang="en-US" sz="500" dirty="0">
                  <a:latin typeface="Seoge UI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   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endChr m:val="|"/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  <m:r>
                        <a:rPr lang="en-US" sz="2200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)=</m:t>
                      </m:r>
                      <m:d>
                        <m:dPr>
                          <m:begChr m:val="{"/>
                          <m:endChr m:val="|"/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,…, </m:t>
                              </m:r>
                              <m:sSub>
                                <m:sSubPr>
                                  <m:ctrlP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  <m:r>
                        <a:rPr lang="en-US" sz="22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en-US" sz="2200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200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 dirty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sz="2200" i="1" dirty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sz="2200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 dirty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sz="2200" i="1" dirty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sz="220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sz="2200" dirty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807" y="949960"/>
                <a:ext cx="9130194" cy="1020455"/>
              </a:xfrm>
              <a:blipFill>
                <a:blip r:embed="rId5"/>
                <a:stretch>
                  <a:fillRect l="-1001" t="-41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>
          <a:ln>
            <a:noFill/>
          </a:ln>
        </p:spPr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Problem Reduction Rules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310553" y="1999706"/>
                <a:ext cx="1679330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{ </m:t>
                      </m:r>
                      <m:d>
                        <m:dPr>
                          <m:ctrlP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0,2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, (6,8)</m:t>
                      </m:r>
                      <m:r>
                        <a:rPr lang="en-US" sz="240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}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0553" y="1999706"/>
                <a:ext cx="1679330" cy="461665"/>
              </a:xfrm>
              <a:prstGeom prst="rect">
                <a:avLst/>
              </a:prstGeom>
              <a:blipFill>
                <a:blip r:embed="rId6"/>
                <a:stretch>
                  <a:fillRect l="-2899" r="-20652" b="-1710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-2257425" y="5815013"/>
            <a:ext cx="457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4565706" y="5948171"/>
                <a:ext cx="3927541" cy="922176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𝑆𝑢𝑏𝑆𝑡𝑟</m:t>
                      </m:r>
                      <m:d>
                        <m:dPr>
                          <m:ctrlP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400" i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400" i="1">
                                          <a:solidFill>
                                            <a:srgbClr val="0099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solidFill>
                                            <a:srgbClr val="0099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solidFill>
                                            <a:srgbClr val="0099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⊨</m:t>
                                  </m:r>
                                  <m:d>
                                    <m:dPr>
                                      <m:ctrlPr>
                                        <a:rPr lang="en-US" sz="2400" i="1">
                                          <a:solidFill>
                                            <a:srgbClr val="0099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400" i="1">
                                          <a:solidFill>
                                            <a:srgbClr val="0099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  <m:r>
                                        <a:rPr lang="en-US" sz="2400" i="1">
                                          <a:solidFill>
                                            <a:srgbClr val="0099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⇝3</m:t>
                                      </m:r>
                                    </m:e>
                                  </m:d>
                                </m:e>
                              </m:d>
                              <m:r>
                                <a:rPr lang="en-US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</m:e>
                            <m:e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  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400" i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400" i="1">
                                          <a:solidFill>
                                            <a:srgbClr val="0099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solidFill>
                                            <a:srgbClr val="0099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solidFill>
                                            <a:srgbClr val="0099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⊨</m:t>
                                  </m:r>
                                  <m:d>
                                    <m:dPr>
                                      <m:ctrlPr>
                                        <a:rPr lang="en-US" sz="2400" i="1">
                                          <a:solidFill>
                                            <a:srgbClr val="0099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400" i="1">
                                          <a:solidFill>
                                            <a:srgbClr val="0099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  <m:r>
                                        <a:rPr lang="en-US" sz="2400" i="1">
                                          <a:solidFill>
                                            <a:srgbClr val="0099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⇝5</m:t>
                                      </m:r>
                                    </m:e>
                                  </m:d>
                                </m:e>
                              </m:d>
                            </m:e>
                          </m:eqArr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5706" y="5948171"/>
                <a:ext cx="3927541" cy="92217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74127" y="2723179"/>
                <a:ext cx="8201597" cy="277326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marL="685800" indent="-68580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24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,…, 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) ⊨</m:t>
                          </m:r>
                          <m:r>
                            <a:rPr lang="en-U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  <m:r>
                            <a:rPr lang="en-U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⇝</m:t>
                          </m:r>
                          <m:r>
                            <a:rPr lang="en-U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  <m:oMath xmlns:m="http://schemas.openxmlformats.org/officeDocument/2006/math">
                      <m:r>
                        <m:rPr>
                          <m:nor/>
                        </m:rPr>
                        <a:rPr lang="en-US" sz="2400">
                          <a:latin typeface="Cambria Math" panose="02040503050406030204" pitchFamily="18" charset="0"/>
                        </a:rPr>
                        <m:t>let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𝐺𝑟𝑎𝑚𝑚𝑎𝑟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>
                          <a:latin typeface="Cambria Math" panose="02040503050406030204" pitchFamily="18" charset="0"/>
                        </a:rPr>
                        <m:t>in</m:t>
                      </m:r>
                    </m:oMath>
                    <m:oMath xmlns:m="http://schemas.openxmlformats.org/officeDocument/2006/math">
                      <m:r>
                        <m:rPr>
                          <m:nor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let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,…, 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𝑃𝑎𝑟𝑡𝑖𝑡𝑖𝑜𝑛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in</m:t>
                      </m:r>
                    </m:oMath>
                  </m:oMathPara>
                </a14:m>
                <a:br>
                  <a:rPr lang="en-US" sz="2400" b="0" i="0" dirty="0">
                    <a:latin typeface="Cambria Math" panose="02040503050406030204" pitchFamily="18" charset="0"/>
                  </a:rPr>
                </a:br>
                <a:endParaRPr lang="en-US" sz="2400" b="0" i="1" dirty="0">
                  <a:latin typeface="Cambria Math" panose="02040503050406030204" pitchFamily="18" charset="0"/>
                </a:endParaRPr>
              </a:p>
              <a:p>
                <a:pPr marL="685800" indent="-6858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𝑈𝑛𝑖𝑜𝑛</m:t>
                            </m:r>
                          </m:e>
                        </m:mr>
                        <m:m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=1..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</m:mr>
                      </m:m>
                      <m:d>
                        <m:dPr>
                          <m:begChr m:val="{"/>
                          <m:endChr m:val="}"/>
                          <m:sepChr m:val="∣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…, </m:t>
                                  </m:r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d>
                        </m:e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eqArr>
                                  <m:eqArr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eqArrPr>
                                  <m:e>
                                    <m:sSub>
                                      <m:sSubPr>
                                        <m:ctrlP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𝑢</m:t>
                                        </m:r>
                                      </m:e>
                                      <m:sub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=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𝐸𝑣𝑎𝑙</m:t>
                                    </m:r>
                                    <m:d>
                                      <m:dPr>
                                        <m:ctrlP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en-US" sz="24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24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𝐺</m:t>
                                            </m:r>
                                          </m:e>
                                          <m:sub>
                                            <m:r>
                                              <a:rPr lang="en-US" sz="24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𝑗</m:t>
                                            </m:r>
                                          </m:sub>
                                        </m:sSub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𝜎</m:t>
                                        </m:r>
                                      </m:e>
                                    </m:d>
                                  </m:e>
                                  <m:e>
                                    <m:d>
                                      <m:dPr>
                                        <m:ctrlP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en-US" sz="24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m:rPr>
                                                <m:brk m:alnAt="7"/>
                                              </m:rPr>
                                              <a:rPr lang="en-US" sz="24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𝑢</m:t>
                                            </m:r>
                                          </m:e>
                                          <m:sub>
                                            <m:r>
                                              <m:rPr>
                                                <m:brk m:alnAt="7"/>
                                              </m:rPr>
                                              <a:rPr lang="en-US" sz="2400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b>
                                        </m:sSub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sSub>
                                          <m:sSubPr>
                                            <m:ctrlPr>
                                              <a:rPr lang="en-US" sz="24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2400" b="0" i="1" smtClean="0">
                                                <a:latin typeface="Cambria Math" panose="02040503050406030204" pitchFamily="18" charset="0"/>
                                              </a:rPr>
                                              <m:t>…, </m:t>
                                            </m:r>
                                            <m:r>
                                              <a:rPr lang="en-US" sz="24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𝑢</m:t>
                                            </m:r>
                                          </m:e>
                                          <m:sub>
                                            <m:r>
                                              <a:rPr lang="en-US" sz="24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𝑛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∈</m:t>
                                    </m:r>
                                    <m:sSup>
                                      <m:sSupPr>
                                        <m:ctrlP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𝐹</m:t>
                                        </m:r>
                                      </m:e>
                                      <m:sup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−1</m:t>
                                        </m:r>
                                      </m:sup>
                                    </m:sSup>
                                    <m:d>
                                      <m:dPr>
                                        <m:sepChr m:val="∣"/>
                                        <m:ctrlP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𝑣</m:t>
                                        </m:r>
                                      </m:e>
                                      <m:e>
                                        <m:sSub>
                                          <m:sSubPr>
                                            <m:ctrlPr>
                                              <a:rPr lang="en-US" sz="24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24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𝑢</m:t>
                                            </m:r>
                                          </m:e>
                                          <m:sub>
                                            <m:r>
                                              <a:rPr lang="en-US" sz="2400" b="0" i="1" smtClean="0">
                                                <a:latin typeface="Cambria Math" panose="02040503050406030204" pitchFamily="18" charset="0"/>
                                              </a:rPr>
                                              <m:t>1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</m:e>
                                </m:eqArr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𝐻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sz="2400" b="0" i="1" smtClean="0">
                                        <a:solidFill>
                                          <a:srgbClr val="0099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2400" b="0" i="1" smtClean="0">
                                            <a:solidFill>
                                              <a:srgbClr val="0099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b="0" i="1" smtClean="0">
                                            <a:solidFill>
                                              <a:srgbClr val="0099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𝑒</m:t>
                                        </m:r>
                                      </m:e>
                                      <m:sub>
                                        <m:r>
                                          <a:rPr lang="en-US" sz="2400" b="0" i="1" smtClean="0">
                                            <a:solidFill>
                                              <a:srgbClr val="0099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US" sz="2400" b="0" i="1" smtClean="0">
                                        <a:solidFill>
                                          <a:srgbClr val="0099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⊨</m:t>
                                    </m:r>
                                    <m:r>
                                      <a:rPr lang="en-US" sz="2400" b="0" i="1" smtClean="0">
                                        <a:solidFill>
                                          <a:srgbClr val="0099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  <m:r>
                                      <a:rPr lang="en-US" sz="2400" b="0" i="1" smtClean="0">
                                        <a:solidFill>
                                          <a:srgbClr val="0099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⇝</m:t>
                                    </m:r>
                                    <m:sSub>
                                      <m:sSubPr>
                                        <m:ctrlPr>
                                          <a:rPr lang="en-US" sz="2400" b="0" i="1" smtClean="0">
                                            <a:solidFill>
                                              <a:srgbClr val="0099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b="0" i="1" smtClean="0">
                                            <a:solidFill>
                                              <a:srgbClr val="0099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𝑢</m:t>
                                        </m:r>
                                      </m:e>
                                      <m:sub>
                                        <m:r>
                                          <a:rPr lang="en-US" sz="2400" b="0" i="1" smtClean="0">
                                            <a:solidFill>
                                              <a:srgbClr val="0099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𝐻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b>
                                </m:s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sz="2400" i="1" smtClean="0">
                                        <a:solidFill>
                                          <a:srgbClr val="0099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2400" i="1">
                                            <a:solidFill>
                                              <a:srgbClr val="0099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i="1">
                                            <a:solidFill>
                                              <a:srgbClr val="0099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𝑒</m:t>
                                        </m:r>
                                      </m:e>
                                      <m:sub>
                                        <m:r>
                                          <a:rPr lang="en-US" sz="2400" b="0" i="1" smtClean="0">
                                            <a:solidFill>
                                              <a:srgbClr val="0099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sub>
                                    </m:sSub>
                                    <m:r>
                                      <a:rPr lang="en-US" sz="2400" i="1">
                                        <a:solidFill>
                                          <a:srgbClr val="0099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⊨</m:t>
                                    </m:r>
                                    <m:r>
                                      <a:rPr lang="en-US" sz="2400" i="1">
                                        <a:solidFill>
                                          <a:srgbClr val="0099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  <m:r>
                                      <a:rPr lang="en-US" sz="2400" i="1">
                                        <a:solidFill>
                                          <a:srgbClr val="0099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⇝</m:t>
                                    </m:r>
                                    <m:sSub>
                                      <m:sSubPr>
                                        <m:ctrlPr>
                                          <a:rPr lang="en-US" sz="2400" b="0" i="1" smtClean="0">
                                            <a:solidFill>
                                              <a:srgbClr val="0099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b="0" i="1" smtClean="0">
                                            <a:solidFill>
                                              <a:srgbClr val="0099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𝑢</m:t>
                                        </m:r>
                                      </m:e>
                                      <m:sub>
                                        <m:r>
                                          <a:rPr lang="en-US" sz="2400" b="0" i="1" smtClean="0">
                                            <a:solidFill>
                                              <a:srgbClr val="0099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127" y="2723179"/>
                <a:ext cx="8201597" cy="277326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561714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5" grpId="0"/>
      <p:bldP spid="1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145915" y="1143000"/>
                <a:ext cx="9066179" cy="502920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u="sng" dirty="0">
                    <a:latin typeface="Seoge UI"/>
                  </a:rPr>
                  <a:t>User specification</a:t>
                </a:r>
              </a:p>
              <a:p>
                <a:pPr marL="0" indent="0">
                  <a:buNone/>
                </a:pPr>
                <a:endParaRPr lang="en-US" sz="500" dirty="0">
                  <a:latin typeface="Seoge UI"/>
                </a:endParaRPr>
              </a:p>
              <a:p>
                <a:pPr marL="0" indent="0">
                  <a:buNone/>
                </a:pPr>
                <a:r>
                  <a:rPr lang="en-US" dirty="0">
                    <a:solidFill>
                      <a:schemeClr val="accent2"/>
                    </a:solidFill>
                    <a:latin typeface="Seoge UI"/>
                  </a:rPr>
                  <a:t>Examples: </a:t>
                </a:r>
                <a:r>
                  <a:rPr lang="en-US" dirty="0">
                    <a:latin typeface="Seoge UI"/>
                  </a:rPr>
                  <a:t>Conjunction of (input state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, </m:t>
                    </m:r>
                  </m:oMath>
                </a14:m>
                <a:r>
                  <a:rPr lang="en-US" dirty="0">
                    <a:latin typeface="Seoge UI"/>
                  </a:rPr>
                  <a:t>output value) </a:t>
                </a:r>
              </a:p>
              <a:p>
                <a:pPr marL="0" indent="0">
                  <a:buNone/>
                </a:pPr>
                <a:r>
                  <a:rPr lang="en-US" dirty="0">
                    <a:solidFill>
                      <a:schemeClr val="accent2"/>
                    </a:solidFill>
                    <a:latin typeface="Seoge UI"/>
                  </a:rPr>
                  <a:t>Inductive Spec: </a:t>
                </a:r>
                <a:r>
                  <a:rPr lang="en-US" dirty="0">
                    <a:latin typeface="Seoge UI"/>
                  </a:rPr>
                  <a:t>Conjunction of (input state, output property)</a:t>
                </a:r>
              </a:p>
              <a:p>
                <a:pPr marL="0" indent="0">
                  <a:buNone/>
                </a:pPr>
                <a:endParaRPr lang="en-US" dirty="0">
                  <a:latin typeface="Seoge UI"/>
                </a:endParaRPr>
              </a:p>
              <a:p>
                <a:pPr marL="0" indent="0">
                  <a:buNone/>
                </a:pPr>
                <a:r>
                  <a:rPr lang="en-US" u="sng" dirty="0">
                    <a:latin typeface="Seoge UI"/>
                  </a:rPr>
                  <a:t>Search methodology</a:t>
                </a:r>
              </a:p>
              <a:p>
                <a:pPr marL="0" indent="0">
                  <a:buNone/>
                </a:pPr>
                <a:r>
                  <a:rPr lang="en-US" dirty="0">
                    <a:solidFill>
                      <a:schemeClr val="accent2"/>
                    </a:solidFill>
                    <a:latin typeface="Seoge UI"/>
                  </a:rPr>
                  <a:t>(Conditional) Inverse sets</a:t>
                </a:r>
                <a:r>
                  <a:rPr lang="en-US" dirty="0">
                    <a:latin typeface="Seoge UI"/>
                  </a:rPr>
                  <a:t>: Back-propagation of values</a:t>
                </a:r>
              </a:p>
              <a:p>
                <a:pPr marL="0" indent="0">
                  <a:buNone/>
                </a:pPr>
                <a:r>
                  <a:rPr lang="en-US" dirty="0">
                    <a:solidFill>
                      <a:schemeClr val="accent2"/>
                    </a:solidFill>
                    <a:latin typeface="Seoge UI"/>
                  </a:rPr>
                  <a:t>(Conditional) Witness functions</a:t>
                </a:r>
                <a:r>
                  <a:rPr lang="en-US" dirty="0">
                    <a:latin typeface="Seoge UI"/>
                  </a:rPr>
                  <a:t>: Back-propagation of properties</a:t>
                </a:r>
              </a:p>
              <a:p>
                <a:pPr marL="0" indent="0">
                  <a:buNone/>
                </a:pPr>
                <a:endParaRPr lang="en-US" dirty="0">
                  <a:latin typeface="Seoge UI"/>
                </a:endParaRPr>
              </a:p>
              <a:p>
                <a:pPr marL="0" indent="0">
                  <a:buNone/>
                </a:pPr>
                <a:endParaRPr lang="en-US" dirty="0">
                  <a:latin typeface="Seoge UI"/>
                </a:endParaRPr>
              </a:p>
              <a:p>
                <a:pPr marL="0" indent="0">
                  <a:buNone/>
                </a:pPr>
                <a:endParaRPr lang="en-US" dirty="0">
                  <a:latin typeface="Seoge UI"/>
                </a:endParaRP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>
                  <a:solidFill>
                    <a:schemeClr val="accent2"/>
                  </a:solidFill>
                </a:endParaRPr>
              </a:p>
              <a:p>
                <a:pPr marL="0" indent="0">
                  <a:buNone/>
                </a:pPr>
                <a:endParaRPr 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5915" y="1143000"/>
                <a:ext cx="9066179" cy="5029200"/>
              </a:xfrm>
              <a:blipFill>
                <a:blip r:embed="rId2"/>
                <a:stretch>
                  <a:fillRect l="-1076" t="-8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32879" y="304800"/>
            <a:ext cx="8215009" cy="609600"/>
          </a:xfrm>
        </p:spPr>
        <p:txBody>
          <a:bodyPr/>
          <a:lstStyle/>
          <a:p>
            <a:r>
              <a:rPr lang="en-US" dirty="0">
                <a:latin typeface="Seoge UI"/>
              </a:rPr>
              <a:t>Generalizing output values to output properties</a:t>
            </a:r>
          </a:p>
        </p:txBody>
      </p:sp>
    </p:spTree>
    <p:extLst>
      <p:ext uri="{BB962C8B-B14F-4D97-AF65-F5344CB8AC3E}">
        <p14:creationId xmlns:p14="http://schemas.microsoft.com/office/powerpoint/2010/main" val="2357323864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2469134" y="950591"/>
                <a:ext cx="6561783" cy="1681095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>
                    <a:solidFill>
                      <a:schemeClr val="accent2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list of strings </a:t>
                </a:r>
                <a:r>
                  <a:rPr lang="en-US" dirty="0">
                    <a:latin typeface="Consolas" panose="020B0609020204030204" pitchFamily="49" charset="0"/>
                  </a:rPr>
                  <a:t>T := Map(L,S)</a:t>
                </a:r>
              </a:p>
              <a:p>
                <a:pPr marL="0" indent="0">
                  <a:buNone/>
                </a:pPr>
                <a:r>
                  <a:rPr lang="en-US" dirty="0">
                    <a:solidFill>
                      <a:schemeClr val="accent2"/>
                    </a:solidFill>
                    <a:latin typeface="Seoge UI"/>
                  </a:rPr>
                  <a:t>substring </a:t>
                </a:r>
                <a:r>
                  <a:rPr lang="en-US" dirty="0" err="1">
                    <a:solidFill>
                      <a:schemeClr val="accent2"/>
                    </a:solidFill>
                    <a:latin typeface="Seoge UI"/>
                  </a:rPr>
                  <a:t>fn</a:t>
                </a:r>
                <a:r>
                  <a:rPr lang="en-US" dirty="0">
                    <a:solidFill>
                      <a:schemeClr val="accent2"/>
                    </a:solidFill>
                    <a:latin typeface="Seoge UI"/>
                  </a:rPr>
                  <a:t> </a:t>
                </a:r>
                <a:r>
                  <a:rPr lang="en-US" dirty="0">
                    <a:latin typeface="Consolas" panose="020B0609020204030204" pitchFamily="49" charset="0"/>
                  </a:rPr>
                  <a:t>S :=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dirty="0">
                    <a:latin typeface="Consolas" panose="020B0609020204030204" pitchFamily="49" charset="0"/>
                  </a:rPr>
                  <a:t>y: … </a:t>
                </a:r>
              </a:p>
              <a:p>
                <a:pPr marL="0" indent="0">
                  <a:buNone/>
                </a:pPr>
                <a:r>
                  <a:rPr lang="en-US" dirty="0">
                    <a:solidFill>
                      <a:schemeClr val="accent2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list of lines</a:t>
                </a:r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 </a:t>
                </a:r>
                <a:r>
                  <a:rPr lang="en-US" dirty="0">
                    <a:latin typeface="Consolas" panose="020B0609020204030204" pitchFamily="49" charset="0"/>
                  </a:rPr>
                  <a:t>L := Filter(Split(d,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"</m:t>
                    </m:r>
                    <m:r>
                      <m:rPr>
                        <m:nor/>
                      </m:rPr>
                      <a:rPr lang="en-US" b="0" i="0" smtClean="0">
                        <a:latin typeface="Cambria Math" panose="02040503050406030204" pitchFamily="18" charset="0"/>
                      </a:rPr>
                      <m:t>\</m:t>
                    </m:r>
                    <m:r>
                      <m:rPr>
                        <m:nor/>
                      </m:rPr>
                      <a:rPr lang="en-US" b="0" i="0" smtClean="0">
                        <a:latin typeface="Cambria Math" panose="02040503050406030204" pitchFamily="18" charset="0"/>
                      </a:rPr>
                      <m:t>n</m:t>
                    </m:r>
                    <m:r>
                      <m:rPr>
                        <m:nor/>
                      </m:rPr>
                      <a:rPr lang="en-US" b="0" i="0" smtClean="0">
                        <a:latin typeface="Cambria Math" panose="02040503050406030204" pitchFamily="18" charset="0"/>
                      </a:rPr>
                      <m:t>"</m:t>
                    </m:r>
                  </m:oMath>
                </a14:m>
                <a:r>
                  <a:rPr lang="en-US" dirty="0">
                    <a:latin typeface="Consolas" panose="020B0609020204030204" pitchFamily="49" charset="0"/>
                  </a:rPr>
                  <a:t>), B)</a:t>
                </a:r>
                <a:endParaRPr lang="en-US" dirty="0">
                  <a:solidFill>
                    <a:schemeClr val="accent2"/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r>
                  <a:rPr lang="en-US" dirty="0" err="1">
                    <a:solidFill>
                      <a:schemeClr val="accent2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boolean</a:t>
                </a:r>
                <a:r>
                  <a:rPr lang="en-US" dirty="0">
                    <a:solidFill>
                      <a:schemeClr val="accent2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 </a:t>
                </a:r>
                <a:r>
                  <a:rPr lang="en-US" dirty="0" err="1">
                    <a:solidFill>
                      <a:schemeClr val="accent2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fn</a:t>
                </a:r>
                <a:r>
                  <a:rPr lang="en-US" dirty="0">
                    <a:solidFill>
                      <a:schemeClr val="accent2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 </a:t>
                </a:r>
                <a:r>
                  <a:rPr lang="en-US" dirty="0">
                    <a:latin typeface="Consolas" panose="020B0609020204030204" pitchFamily="49" charset="0"/>
                  </a:rPr>
                  <a:t>B :=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dirty="0">
                    <a:latin typeface="Consolas" panose="020B0609020204030204" pitchFamily="49" charset="0"/>
                  </a:rPr>
                  <a:t>y: …         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469134" y="950591"/>
                <a:ext cx="6561783" cy="1681095"/>
              </a:xfrm>
              <a:blipFill>
                <a:blip r:embed="rId2"/>
                <a:stretch>
                  <a:fillRect l="-1394" t="-3261" b="-137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19456" y="304800"/>
            <a:ext cx="9465013" cy="609600"/>
          </a:xfrm>
        </p:spPr>
        <p:txBody>
          <a:bodyPr/>
          <a:lstStyle/>
          <a:p>
            <a:r>
              <a:rPr lang="en-US" dirty="0">
                <a:latin typeface="Seoge UI"/>
              </a:rPr>
              <a:t>Problem Reduction</a:t>
            </a:r>
          </a:p>
        </p:txBody>
      </p:sp>
      <p:grpSp>
        <p:nvGrpSpPr>
          <p:cNvPr id="36" name="Group 35"/>
          <p:cNvGrpSpPr>
            <a:grpSpLocks noChangeAspect="1"/>
          </p:cNvGrpSpPr>
          <p:nvPr/>
        </p:nvGrpSpPr>
        <p:grpSpPr>
          <a:xfrm>
            <a:off x="546038" y="3560031"/>
            <a:ext cx="2603271" cy="7864814"/>
            <a:chOff x="119859" y="3385234"/>
            <a:chExt cx="2162476" cy="6533114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859" y="3385234"/>
              <a:ext cx="2162476" cy="6533114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312" y="4160652"/>
              <a:ext cx="835030" cy="207188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312" y="5204925"/>
              <a:ext cx="594276" cy="196050"/>
            </a:xfrm>
            <a:prstGeom prst="rect">
              <a:avLst/>
            </a:prstGeom>
          </p:spPr>
        </p:pic>
      </p:grpSp>
      <p:grpSp>
        <p:nvGrpSpPr>
          <p:cNvPr id="21" name="Group 20"/>
          <p:cNvGrpSpPr>
            <a:grpSpLocks noChangeAspect="1"/>
          </p:cNvGrpSpPr>
          <p:nvPr/>
        </p:nvGrpSpPr>
        <p:grpSpPr>
          <a:xfrm>
            <a:off x="3630139" y="3555501"/>
            <a:ext cx="2629279" cy="7943385"/>
            <a:chOff x="3950727" y="2723746"/>
            <a:chExt cx="2162476" cy="6533114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0727" y="2723746"/>
              <a:ext cx="2162476" cy="6533114"/>
            </a:xfrm>
            <a:prstGeom prst="rect">
              <a:avLst/>
            </a:prstGeom>
          </p:spPr>
        </p:pic>
        <p:sp>
          <p:nvSpPr>
            <p:cNvPr id="18" name="Rectangle 17"/>
            <p:cNvSpPr/>
            <p:nvPr/>
          </p:nvSpPr>
          <p:spPr>
            <a:xfrm>
              <a:off x="4213013" y="3489325"/>
              <a:ext cx="1798680" cy="216916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00"/>
                </a:solidFill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242197" y="4537001"/>
              <a:ext cx="1798680" cy="216916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Group 33"/>
          <p:cNvGrpSpPr>
            <a:grpSpLocks noChangeAspect="1"/>
          </p:cNvGrpSpPr>
          <p:nvPr/>
        </p:nvGrpSpPr>
        <p:grpSpPr>
          <a:xfrm>
            <a:off x="6677774" y="3692552"/>
            <a:ext cx="2149187" cy="1197499"/>
            <a:chOff x="6861079" y="3459078"/>
            <a:chExt cx="1557317" cy="847404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61079" y="3459078"/>
              <a:ext cx="1387976" cy="267681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29175" y="4048732"/>
              <a:ext cx="1489221" cy="257750"/>
            </a:xfrm>
            <a:prstGeom prst="rect">
              <a:avLst/>
            </a:prstGeom>
          </p:spPr>
        </p:pic>
        <p:sp>
          <p:nvSpPr>
            <p:cNvPr id="25" name="Rectangle 24"/>
            <p:cNvSpPr/>
            <p:nvPr/>
          </p:nvSpPr>
          <p:spPr bwMode="auto">
            <a:xfrm>
              <a:off x="6880535" y="3459078"/>
              <a:ext cx="1387976" cy="237435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</a:endParaRPr>
            </a:p>
          </p:txBody>
        </p:sp>
        <p:sp>
          <p:nvSpPr>
            <p:cNvPr id="26" name="Rectangle 25"/>
            <p:cNvSpPr/>
            <p:nvPr/>
          </p:nvSpPr>
          <p:spPr bwMode="auto">
            <a:xfrm>
              <a:off x="6896745" y="4058952"/>
              <a:ext cx="1387976" cy="237435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/>
                <p:cNvSpPr txBox="1"/>
                <p:nvPr/>
              </p:nvSpPr>
              <p:spPr>
                <a:xfrm>
                  <a:off x="7414016" y="3741830"/>
                  <a:ext cx="321013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∧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7" name="TextBox 2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14016" y="3741830"/>
                  <a:ext cx="321013" cy="400110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0" name="TextBox 29"/>
          <p:cNvSpPr txBox="1"/>
          <p:nvPr/>
        </p:nvSpPr>
        <p:spPr>
          <a:xfrm>
            <a:off x="-160786" y="2834484"/>
            <a:ext cx="373135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400" dirty="0">
                <a:latin typeface="Seoge UI"/>
              </a:rPr>
              <a:t>Spec for </a:t>
            </a:r>
            <a:r>
              <a:rPr lang="en-US" sz="2400" dirty="0">
                <a:solidFill>
                  <a:schemeClr val="accent2"/>
                </a:solidFill>
                <a:latin typeface="Seoge UI"/>
              </a:rPr>
              <a:t>T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326296" y="2811928"/>
            <a:ext cx="3138211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400" dirty="0">
                <a:latin typeface="Seoge UI"/>
              </a:rPr>
              <a:t>Spec for </a:t>
            </a:r>
            <a:r>
              <a:rPr lang="en-US" sz="2400" dirty="0">
                <a:solidFill>
                  <a:schemeClr val="accent2"/>
                </a:solidFill>
                <a:latin typeface="Seoge UI"/>
              </a:rPr>
              <a:t>L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483654" y="2797222"/>
            <a:ext cx="274181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400" dirty="0">
                <a:latin typeface="Seoge UI"/>
              </a:rPr>
              <a:t>Spec for </a:t>
            </a:r>
            <a:r>
              <a:rPr lang="en-US" sz="2400" dirty="0">
                <a:solidFill>
                  <a:schemeClr val="accent2"/>
                </a:solidFill>
                <a:latin typeface="Seoge UI"/>
              </a:rPr>
              <a:t>S</a:t>
            </a:r>
            <a:endParaRPr lang="en-US" sz="2400" dirty="0">
              <a:latin typeface="Seoge UI"/>
            </a:endParaRPr>
          </a:p>
        </p:txBody>
      </p:sp>
      <p:sp>
        <p:nvSpPr>
          <p:cNvPr id="28" name="Right Arrow 27"/>
          <p:cNvSpPr/>
          <p:nvPr/>
        </p:nvSpPr>
        <p:spPr bwMode="auto">
          <a:xfrm>
            <a:off x="2920866" y="2937232"/>
            <a:ext cx="749030" cy="292332"/>
          </a:xfrm>
          <a:prstGeom prst="rightArrow">
            <a:avLst/>
          </a:prstGeom>
          <a:solidFill>
            <a:srgbClr val="0066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accent2"/>
              </a:solidFill>
              <a:effectLst/>
              <a:latin typeface="Comic Sans MS" pitchFamily="66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6117176" y="2751055"/>
                <a:ext cx="693988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⋈</m:t>
                      </m:r>
                    </m:oMath>
                  </m:oMathPara>
                </a14:m>
                <a:endParaRPr lang="en-US" sz="3000" dirty="0">
                  <a:solidFill>
                    <a:srgbClr val="0066FF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7176" y="2751055"/>
                <a:ext cx="693988" cy="553998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Straight Connector 37"/>
          <p:cNvCxnSpPr/>
          <p:nvPr/>
        </p:nvCxnSpPr>
        <p:spPr bwMode="auto">
          <a:xfrm>
            <a:off x="408653" y="2704889"/>
            <a:ext cx="8338341" cy="19456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" name="TextBox 4"/>
          <p:cNvSpPr txBox="1"/>
          <p:nvPr/>
        </p:nvSpPr>
        <p:spPr>
          <a:xfrm flipH="1">
            <a:off x="92665" y="1578321"/>
            <a:ext cx="27902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FlashExtract</a:t>
            </a:r>
            <a:r>
              <a:rPr lang="en-US" sz="2400" dirty="0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DSL</a:t>
            </a:r>
          </a:p>
        </p:txBody>
      </p:sp>
    </p:spTree>
    <p:extLst>
      <p:ext uri="{BB962C8B-B14F-4D97-AF65-F5344CB8AC3E}">
        <p14:creationId xmlns:p14="http://schemas.microsoft.com/office/powerpoint/2010/main" val="20547687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32" grpId="0" animBg="1"/>
      <p:bldP spid="28" grpId="0" animBg="1"/>
      <p:bldP spid="2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040" y="4444112"/>
            <a:ext cx="2031809" cy="39184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16366" y="1237126"/>
            <a:ext cx="6086016" cy="990742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  <a:latin typeface="Seoge UI"/>
              </a:rPr>
              <a:t>substring expr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>
                <a:latin typeface="Consolas" panose="020B0609020204030204" pitchFamily="49" charset="0"/>
              </a:rPr>
              <a:t>E := </a:t>
            </a:r>
            <a:r>
              <a:rPr lang="en-US" dirty="0" err="1">
                <a:latin typeface="Consolas" panose="020B0609020204030204" pitchFamily="49" charset="0"/>
              </a:rPr>
              <a:t>SubStr</a:t>
            </a:r>
            <a:r>
              <a:rPr lang="en-US" dirty="0">
                <a:latin typeface="Consolas" panose="020B0609020204030204" pitchFamily="49" charset="0"/>
              </a:rPr>
              <a:t>(y,P</a:t>
            </a:r>
            <a:r>
              <a:rPr lang="en-US" baseline="-25000" dirty="0">
                <a:latin typeface="Consolas" panose="020B0609020204030204" pitchFamily="49" charset="0"/>
              </a:rPr>
              <a:t>1</a:t>
            </a:r>
            <a:r>
              <a:rPr lang="en-US" dirty="0">
                <a:latin typeface="Consolas" panose="020B0609020204030204" pitchFamily="49" charset="0"/>
              </a:rPr>
              <a:t>,P</a:t>
            </a:r>
            <a:r>
              <a:rPr lang="en-US" baseline="-25000" dirty="0">
                <a:latin typeface="Consolas" panose="020B0609020204030204" pitchFamily="49" charset="0"/>
              </a:rPr>
              <a:t>2</a:t>
            </a:r>
            <a:r>
              <a:rPr lang="en-US" dirty="0">
                <a:latin typeface="Consolas" panose="020B0609020204030204" pitchFamily="49" charset="0"/>
              </a:rPr>
              <a:t>)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  <a:latin typeface="Seoge UI"/>
              </a:rPr>
              <a:t>  position expr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>
                <a:latin typeface="Consolas" panose="020B0609020204030204" pitchFamily="49" charset="0"/>
              </a:rPr>
              <a:t>P := K | </a:t>
            </a:r>
            <a:r>
              <a:rPr lang="en-US" dirty="0" err="1">
                <a:latin typeface="Consolas" panose="020B0609020204030204" pitchFamily="49" charset="0"/>
              </a:rPr>
              <a:t>Pos</a:t>
            </a:r>
            <a:r>
              <a:rPr lang="en-US" dirty="0">
                <a:latin typeface="Consolas" panose="020B0609020204030204" pitchFamily="49" charset="0"/>
              </a:rPr>
              <a:t>(y,R</a:t>
            </a:r>
            <a:r>
              <a:rPr lang="en-US" baseline="-25000" dirty="0">
                <a:latin typeface="Consolas" panose="020B0609020204030204" pitchFamily="49" charset="0"/>
              </a:rPr>
              <a:t>1</a:t>
            </a:r>
            <a:r>
              <a:rPr lang="en-US" dirty="0">
                <a:latin typeface="Consolas" panose="020B0609020204030204" pitchFamily="49" charset="0"/>
              </a:rPr>
              <a:t>,R</a:t>
            </a:r>
            <a:r>
              <a:rPr lang="en-US" baseline="-25000" dirty="0">
                <a:latin typeface="Consolas" panose="020B0609020204030204" pitchFamily="49" charset="0"/>
              </a:rPr>
              <a:t>2</a:t>
            </a:r>
            <a:r>
              <a:rPr lang="en-US" dirty="0">
                <a:latin typeface="Consolas" panose="020B0609020204030204" pitchFamily="49" charset="0"/>
              </a:rPr>
              <a:t>,K)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19456" y="304800"/>
            <a:ext cx="9465013" cy="609600"/>
          </a:xfrm>
        </p:spPr>
        <p:txBody>
          <a:bodyPr/>
          <a:lstStyle/>
          <a:p>
            <a:r>
              <a:rPr lang="en-US" dirty="0">
                <a:latin typeface="Seoge UI"/>
              </a:rPr>
              <a:t>Problem Reduction</a:t>
            </a:r>
          </a:p>
        </p:txBody>
      </p:sp>
      <p:cxnSp>
        <p:nvCxnSpPr>
          <p:cNvPr id="25" name="Straight Arrow Connector 24"/>
          <p:cNvCxnSpPr/>
          <p:nvPr/>
        </p:nvCxnSpPr>
        <p:spPr bwMode="auto">
          <a:xfrm>
            <a:off x="3554446" y="3864762"/>
            <a:ext cx="19455" cy="317382"/>
          </a:xfrm>
          <a:prstGeom prst="straightConnector1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2" name="TextBox 21"/>
          <p:cNvSpPr txBox="1"/>
          <p:nvPr/>
        </p:nvSpPr>
        <p:spPr>
          <a:xfrm>
            <a:off x="3921510" y="4373932"/>
            <a:ext cx="2523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>
                <a:latin typeface="Seoge UI"/>
              </a:rPr>
              <a:t>Redmond, WA</a:t>
            </a:r>
          </a:p>
        </p:txBody>
      </p:sp>
      <p:cxnSp>
        <p:nvCxnSpPr>
          <p:cNvPr id="28" name="Straight Arrow Connector 27"/>
          <p:cNvCxnSpPr/>
          <p:nvPr/>
        </p:nvCxnSpPr>
        <p:spPr bwMode="auto">
          <a:xfrm flipV="1">
            <a:off x="3961112" y="4670776"/>
            <a:ext cx="0" cy="350196"/>
          </a:xfrm>
          <a:prstGeom prst="straightConnector1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6694202" y="4373932"/>
            <a:ext cx="24811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>
                <a:latin typeface="Seoge UI"/>
              </a:rPr>
              <a:t>Redmond, WA</a:t>
            </a:r>
          </a:p>
        </p:txBody>
      </p:sp>
      <p:cxnSp>
        <p:nvCxnSpPr>
          <p:cNvPr id="30" name="Straight Arrow Connector 29"/>
          <p:cNvCxnSpPr/>
          <p:nvPr/>
        </p:nvCxnSpPr>
        <p:spPr bwMode="auto">
          <a:xfrm flipV="1">
            <a:off x="8103271" y="4677835"/>
            <a:ext cx="5062" cy="343137"/>
          </a:xfrm>
          <a:prstGeom prst="straightConnector1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1" name="Right Arrow 30"/>
          <p:cNvSpPr/>
          <p:nvPr/>
        </p:nvSpPr>
        <p:spPr bwMode="auto">
          <a:xfrm>
            <a:off x="3049009" y="3611157"/>
            <a:ext cx="749030" cy="292332"/>
          </a:xfrm>
          <a:prstGeom prst="rightArrow">
            <a:avLst/>
          </a:prstGeom>
          <a:solidFill>
            <a:srgbClr val="0066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accent2"/>
              </a:solidFill>
              <a:effectLst/>
              <a:latin typeface="Comic Sans MS" pitchFamily="66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671179" y="3423388"/>
            <a:ext cx="2797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400" dirty="0">
                <a:latin typeface="Seoge UI"/>
              </a:rPr>
              <a:t>Spec for </a:t>
            </a:r>
            <a:r>
              <a:rPr lang="en-US" sz="2400" dirty="0">
                <a:solidFill>
                  <a:schemeClr val="accent2"/>
                </a:solidFill>
              </a:rPr>
              <a:t>P</a:t>
            </a:r>
            <a:r>
              <a:rPr lang="en-US" sz="2400" baseline="-25000" dirty="0">
                <a:solidFill>
                  <a:schemeClr val="accent2"/>
                </a:solidFill>
              </a:rPr>
              <a:t>1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700575" y="3423388"/>
            <a:ext cx="23018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400" dirty="0">
                <a:latin typeface="Seoge UI"/>
              </a:rPr>
              <a:t>Spec for </a:t>
            </a:r>
            <a:r>
              <a:rPr lang="en-US" sz="2400" dirty="0">
                <a:solidFill>
                  <a:schemeClr val="accent2"/>
                </a:solidFill>
              </a:rPr>
              <a:t>P</a:t>
            </a:r>
            <a:r>
              <a:rPr lang="en-US" sz="2400" baseline="-25000" dirty="0">
                <a:solidFill>
                  <a:schemeClr val="accent2"/>
                </a:solidFill>
              </a:rPr>
              <a:t>2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51128" y="3457888"/>
            <a:ext cx="22232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400" dirty="0">
                <a:latin typeface="Seoge UI"/>
              </a:rPr>
              <a:t>Spec for </a:t>
            </a:r>
            <a:r>
              <a:rPr lang="en-US" sz="2400" dirty="0">
                <a:solidFill>
                  <a:schemeClr val="accent2"/>
                </a:solidFill>
              </a:rPr>
              <a:t>E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6113590" y="3411722"/>
                <a:ext cx="693988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⋈</m:t>
                      </m:r>
                    </m:oMath>
                  </m:oMathPara>
                </a14:m>
                <a:endParaRPr lang="en-US" sz="3000" dirty="0">
                  <a:solidFill>
                    <a:srgbClr val="0066FF"/>
                  </a:solidFill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3590" y="3411722"/>
                <a:ext cx="693988" cy="55399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0" name="Straight Connector 39"/>
          <p:cNvCxnSpPr/>
          <p:nvPr/>
        </p:nvCxnSpPr>
        <p:spPr bwMode="auto">
          <a:xfrm>
            <a:off x="187008" y="2870296"/>
            <a:ext cx="8338341" cy="19456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8" name="Rectangle 47"/>
          <p:cNvSpPr/>
          <p:nvPr/>
        </p:nvSpPr>
        <p:spPr bwMode="auto">
          <a:xfrm>
            <a:off x="651171" y="4448613"/>
            <a:ext cx="1936437" cy="387348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 flipH="1">
            <a:off x="116513" y="1430682"/>
            <a:ext cx="27902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CC00CC"/>
                </a:solidFill>
                <a:latin typeface="Seoge UI"/>
              </a:rPr>
              <a:t>SubStr</a:t>
            </a:r>
            <a:r>
              <a:rPr lang="en-US" sz="2400" dirty="0">
                <a:solidFill>
                  <a:srgbClr val="CC00CC"/>
                </a:solidFill>
                <a:latin typeface="Seoge UI"/>
              </a:rPr>
              <a:t> grammar</a:t>
            </a:r>
          </a:p>
        </p:txBody>
      </p:sp>
    </p:spTree>
    <p:extLst>
      <p:ext uri="{BB962C8B-B14F-4D97-AF65-F5344CB8AC3E}">
        <p14:creationId xmlns:p14="http://schemas.microsoft.com/office/powerpoint/2010/main" val="4671204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31" grpId="0" animBg="1"/>
      <p:bldP spid="35" grpId="0"/>
      <p:bldP spid="36" grpId="0"/>
      <p:bldP spid="37" grpId="0"/>
      <p:bldP spid="4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412" y="1911969"/>
            <a:ext cx="1649095" cy="1649095"/>
          </a:xfrm>
          <a:prstGeom prst="rect">
            <a:avLst/>
          </a:prstGeom>
          <a:ln>
            <a:noFill/>
          </a:ln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Programming-by-Examples Architecture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72766" y="2643487"/>
            <a:ext cx="19301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Example-based Intent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340362" y="2782447"/>
            <a:ext cx="1887290" cy="61555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7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Program set </a:t>
            </a: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(a sub-DSL of D)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2631083" y="3090224"/>
            <a:ext cx="552426" cy="916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50" idx="3"/>
            <a:endCxn id="11" idx="1"/>
          </p:cNvCxnSpPr>
          <p:nvPr/>
        </p:nvCxnSpPr>
        <p:spPr>
          <a:xfrm flipV="1">
            <a:off x="4986504" y="3090224"/>
            <a:ext cx="353858" cy="916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210940" y="4736778"/>
            <a:ext cx="98779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latin typeface="Seoge UI"/>
              </a:rPr>
              <a:t>DSL</a:t>
            </a:r>
            <a:r>
              <a:rPr lang="en-US" sz="18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 D</a:t>
            </a:r>
          </a:p>
        </p:txBody>
      </p:sp>
      <p:cxnSp>
        <p:nvCxnSpPr>
          <p:cNvPr id="15" name="Straight Arrow Connector 14"/>
          <p:cNvCxnSpPr>
            <a:stCxn id="14" idx="0"/>
          </p:cNvCxnSpPr>
          <p:nvPr/>
        </p:nvCxnSpPr>
        <p:spPr>
          <a:xfrm flipV="1">
            <a:off x="4704837" y="4117343"/>
            <a:ext cx="0" cy="61943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34" idx="0"/>
          </p:cNvCxnSpPr>
          <p:nvPr/>
        </p:nvCxnSpPr>
        <p:spPr>
          <a:xfrm flipV="1">
            <a:off x="3499692" y="4108870"/>
            <a:ext cx="0" cy="6345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2839708" y="4743370"/>
            <a:ext cx="1319968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latin typeface="Seoge UI"/>
              </a:rPr>
              <a:t>Ranking</a:t>
            </a:r>
            <a:r>
              <a:rPr lang="en-US" sz="18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fn</a:t>
            </a:r>
            <a:endParaRPr lang="en-US" sz="1800" dirty="0">
              <a:solidFill>
                <a:srgbClr val="000000"/>
              </a:solidFill>
              <a:latin typeface="Seoge UI"/>
              <a:ea typeface="MingLiU_HKSCS-ExtB" panose="02020500000000000000" pitchFamily="18" charset="-120"/>
              <a:cs typeface="Segoe UI Semilight" panose="020B0402040204020203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3327295" y="3396306"/>
            <a:ext cx="15247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>
                <a:solidFill>
                  <a:srgbClr val="0078D7"/>
                </a:solidFill>
                <a:latin typeface="Seoge UI"/>
              </a:rPr>
              <a:t>Program </a:t>
            </a:r>
          </a:p>
          <a:p>
            <a:pPr>
              <a:spcBef>
                <a:spcPts val="0"/>
              </a:spcBef>
            </a:pPr>
            <a:r>
              <a:rPr lang="en-US" dirty="0">
                <a:solidFill>
                  <a:srgbClr val="0078D7"/>
                </a:solidFill>
                <a:latin typeface="Seoge UI"/>
              </a:rPr>
              <a:t>Synthesizer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3193900" y="2094575"/>
            <a:ext cx="1792604" cy="2009617"/>
          </a:xfrm>
          <a:prstGeom prst="rect">
            <a:avLst/>
          </a:prstGeom>
          <a:noFill/>
          <a:ln w="3175">
            <a:solidFill>
              <a:srgbClr val="00000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34290" rIns="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647">
              <a:spcBef>
                <a:spcPct val="0"/>
              </a:spcBef>
            </a:pPr>
            <a:endParaRPr lang="en-US" sz="1471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</p:txBody>
      </p:sp>
      <p:sp>
        <p:nvSpPr>
          <p:cNvPr id="16" name="Slide Number Placeholder 2"/>
          <p:cNvSpPr txBox="1">
            <a:spLocks/>
          </p:cNvSpPr>
          <p:nvPr/>
        </p:nvSpPr>
        <p:spPr>
          <a:xfrm>
            <a:off x="7123652" y="6450435"/>
            <a:ext cx="1905000" cy="381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fld id="{5D07661B-1E0D-4001-BF89-AF1DFB53F904}" type="slidenum">
              <a:rPr lang="en-US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algn="r">
                <a:defRPr/>
              </a:pPr>
              <a:t>25</a:t>
            </a:fld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42291" y="2780753"/>
            <a:ext cx="2355421" cy="6155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7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Ranked Program set </a:t>
            </a: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(a sub-DSL of D)</a:t>
            </a:r>
          </a:p>
        </p:txBody>
      </p:sp>
    </p:spTree>
    <p:extLst>
      <p:ext uri="{BB962C8B-B14F-4D97-AF65-F5344CB8AC3E}">
        <p14:creationId xmlns:p14="http://schemas.microsoft.com/office/powerpoint/2010/main" val="2236081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1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091" y="958174"/>
            <a:ext cx="2830749" cy="226459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549" y="996258"/>
            <a:ext cx="8677073" cy="1313710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Seoge UI"/>
              </a:rPr>
              <a:t>Prefer programs with simpler Kolmogorov complexity</a:t>
            </a:r>
          </a:p>
          <a:p>
            <a:r>
              <a:rPr lang="en-US" dirty="0">
                <a:latin typeface="Seoge UI"/>
              </a:rPr>
              <a:t>Prefer fewer constants.</a:t>
            </a:r>
          </a:p>
          <a:p>
            <a:r>
              <a:rPr lang="en-US" dirty="0">
                <a:latin typeface="Seoge UI"/>
              </a:rPr>
              <a:t>Prefer smaller constants.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Basic ranking scheme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4165980"/>
              </p:ext>
            </p:extLst>
          </p:nvPr>
        </p:nvGraphicFramePr>
        <p:xfrm>
          <a:off x="1979579" y="2680174"/>
          <a:ext cx="3954294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16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6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oge UI"/>
                        </a:rPr>
                        <a:t>Input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oge UI"/>
                        </a:rPr>
                        <a:t>Output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oge UI"/>
                        </a:rPr>
                        <a:t>Rishabh Singh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oge UI"/>
                        </a:rPr>
                        <a:t>Rishabh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oge UI"/>
                        </a:rPr>
                        <a:t>Ben Zorn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oge UI"/>
                        </a:rPr>
                        <a:t>Ben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85800" y="4226872"/>
            <a:ext cx="82344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CC00CC"/>
                </a:solidFill>
                <a:latin typeface="Seoge UI"/>
              </a:rPr>
              <a:t>1</a:t>
            </a:r>
            <a:r>
              <a:rPr lang="en-US" sz="2400" baseline="30000" dirty="0">
                <a:solidFill>
                  <a:srgbClr val="CC00CC"/>
                </a:solidFill>
                <a:latin typeface="Seoge UI"/>
              </a:rPr>
              <a:t>st</a:t>
            </a:r>
            <a:r>
              <a:rPr lang="en-US" sz="2400" dirty="0">
                <a:latin typeface="Seoge UI"/>
              </a:rPr>
              <a:t> Word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Seoge UI"/>
              </a:rPr>
              <a:t>If (input = </a:t>
            </a:r>
            <a:r>
              <a:rPr lang="en-US" sz="2400" dirty="0">
                <a:solidFill>
                  <a:srgbClr val="CC00CC"/>
                </a:solidFill>
                <a:latin typeface="Seoge UI"/>
              </a:rPr>
              <a:t>“Rishabh Singh”</a:t>
            </a:r>
            <a:r>
              <a:rPr lang="en-US" sz="2400" dirty="0">
                <a:latin typeface="Seoge UI"/>
              </a:rPr>
              <a:t>) then </a:t>
            </a:r>
            <a:r>
              <a:rPr lang="en-US" sz="2400" dirty="0">
                <a:solidFill>
                  <a:srgbClr val="CC00CC"/>
                </a:solidFill>
                <a:latin typeface="Seoge UI"/>
              </a:rPr>
              <a:t>“Rishabh” </a:t>
            </a:r>
            <a:r>
              <a:rPr lang="en-US" sz="2400" dirty="0">
                <a:latin typeface="Seoge UI"/>
              </a:rPr>
              <a:t>else </a:t>
            </a:r>
            <a:r>
              <a:rPr lang="en-US" sz="2400" dirty="0">
                <a:solidFill>
                  <a:srgbClr val="CC00CC"/>
                </a:solidFill>
                <a:latin typeface="Seoge UI"/>
              </a:rPr>
              <a:t>“Ben”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CC00CC"/>
                </a:solidFill>
                <a:latin typeface="Seoge UI"/>
              </a:rPr>
              <a:t>“Rishabh”</a:t>
            </a:r>
          </a:p>
        </p:txBody>
      </p:sp>
    </p:spTree>
    <p:extLst>
      <p:ext uri="{BB962C8B-B14F-4D97-AF65-F5344CB8AC3E}">
        <p14:creationId xmlns:p14="http://schemas.microsoft.com/office/powerpoint/2010/main" val="20109014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091" y="958174"/>
            <a:ext cx="2830749" cy="226459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549" y="996258"/>
            <a:ext cx="8677073" cy="1313710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Seoge UI"/>
              </a:rPr>
              <a:t>Prefer programs with simpler Kolmogorov complexity</a:t>
            </a:r>
          </a:p>
          <a:p>
            <a:r>
              <a:rPr lang="en-US" dirty="0">
                <a:latin typeface="Seoge UI"/>
              </a:rPr>
              <a:t>Prefer fewer constants.</a:t>
            </a:r>
          </a:p>
          <a:p>
            <a:r>
              <a:rPr lang="en-US" dirty="0">
                <a:latin typeface="Seoge UI"/>
              </a:rPr>
              <a:t>Prefer smaller constants.</a:t>
            </a:r>
          </a:p>
          <a:p>
            <a:pPr marL="0" indent="0">
              <a:buNone/>
            </a:pPr>
            <a:endParaRPr lang="en-US" dirty="0">
              <a:latin typeface="Seoge UI"/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Challenges with Basic ranking scheme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7781117"/>
              </p:ext>
            </p:extLst>
          </p:nvPr>
        </p:nvGraphicFramePr>
        <p:xfrm>
          <a:off x="813888" y="2491877"/>
          <a:ext cx="5898203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62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019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oge UI"/>
                        </a:rPr>
                        <a:t>Input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oge UI"/>
                        </a:rPr>
                        <a:t>Output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oge UI"/>
                        </a:rPr>
                        <a:t>Rishabh Singh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oge UI"/>
                        </a:rPr>
                        <a:t>Singh,</a:t>
                      </a:r>
                      <a:r>
                        <a:rPr lang="en-US" sz="2400" baseline="0" dirty="0">
                          <a:latin typeface="Seoge UI"/>
                        </a:rPr>
                        <a:t>   Rishabh</a:t>
                      </a:r>
                      <a:endParaRPr lang="en-US" sz="2400" dirty="0">
                        <a:latin typeface="Seoge U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oge UI"/>
                        </a:rPr>
                        <a:t>Ben</a:t>
                      </a:r>
                      <a:r>
                        <a:rPr lang="en-US" sz="2400" baseline="0" dirty="0">
                          <a:latin typeface="Seoge UI"/>
                        </a:rPr>
                        <a:t> Zorn</a:t>
                      </a:r>
                      <a:endParaRPr lang="en-US" sz="2400" dirty="0">
                        <a:latin typeface="Seoge U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oge UI"/>
                        </a:rPr>
                        <a:t>Zorn,</a:t>
                      </a:r>
                      <a:r>
                        <a:rPr lang="en-US" sz="2400" baseline="0" dirty="0">
                          <a:latin typeface="Seoge UI"/>
                        </a:rPr>
                        <a:t>   Ben</a:t>
                      </a:r>
                      <a:endParaRPr lang="en-US" sz="2400" dirty="0">
                        <a:latin typeface="Seoge U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408078" y="3980645"/>
            <a:ext cx="53818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CC00CC"/>
                </a:solidFill>
                <a:latin typeface="Seoge UI"/>
              </a:rPr>
              <a:t>2</a:t>
            </a:r>
            <a:r>
              <a:rPr lang="en-US" sz="2400" baseline="30000" dirty="0">
                <a:solidFill>
                  <a:srgbClr val="CC00CC"/>
                </a:solidFill>
                <a:latin typeface="Seoge UI"/>
              </a:rPr>
              <a:t>nd</a:t>
            </a:r>
            <a:r>
              <a:rPr lang="en-US" sz="2400" dirty="0">
                <a:latin typeface="Seoge UI"/>
              </a:rPr>
              <a:t> Word + </a:t>
            </a:r>
            <a:r>
              <a:rPr lang="en-US" sz="2400" dirty="0">
                <a:solidFill>
                  <a:srgbClr val="CC00CC"/>
                </a:solidFill>
                <a:latin typeface="Seoge UI"/>
              </a:rPr>
              <a:t>“,    ‘’ </a:t>
            </a:r>
            <a:r>
              <a:rPr lang="en-US" sz="2400" dirty="0">
                <a:latin typeface="Seoge UI"/>
              </a:rPr>
              <a:t>+ </a:t>
            </a:r>
            <a:r>
              <a:rPr lang="en-US" sz="2400" dirty="0">
                <a:solidFill>
                  <a:srgbClr val="CC00CC"/>
                </a:solidFill>
                <a:latin typeface="Seoge UI"/>
              </a:rPr>
              <a:t>1</a:t>
            </a:r>
            <a:r>
              <a:rPr lang="en-US" sz="2400" baseline="30000" dirty="0">
                <a:solidFill>
                  <a:srgbClr val="CC00CC"/>
                </a:solidFill>
                <a:latin typeface="Seoge UI"/>
              </a:rPr>
              <a:t>st</a:t>
            </a:r>
            <a:r>
              <a:rPr lang="en-US" sz="2400" dirty="0">
                <a:latin typeface="Seoge UI"/>
              </a:rPr>
              <a:t> Word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CC00CC"/>
                </a:solidFill>
                <a:latin typeface="Seoge UI"/>
              </a:rPr>
              <a:t>“Singh,     Rishabh”</a:t>
            </a:r>
          </a:p>
        </p:txBody>
      </p:sp>
      <p:sp>
        <p:nvSpPr>
          <p:cNvPr id="7" name="Rectangle 6"/>
          <p:cNvSpPr/>
          <p:nvPr/>
        </p:nvSpPr>
        <p:spPr>
          <a:xfrm>
            <a:off x="277243" y="5146371"/>
            <a:ext cx="785022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400" dirty="0">
                <a:solidFill>
                  <a:srgbClr val="C00000"/>
                </a:solidFill>
                <a:latin typeface="Seoge UI"/>
              </a:rPr>
              <a:t>How to select between</a:t>
            </a:r>
          </a:p>
          <a:p>
            <a:pPr algn="ctr">
              <a:spcBef>
                <a:spcPts val="0"/>
              </a:spcBef>
            </a:pPr>
            <a:r>
              <a:rPr lang="en-US" sz="2400" dirty="0">
                <a:solidFill>
                  <a:srgbClr val="C00000"/>
                </a:solidFill>
                <a:latin typeface="Seoge UI"/>
              </a:rPr>
              <a:t>Fewer larger constants vs. More smaller constants?</a:t>
            </a:r>
          </a:p>
          <a:p>
            <a:pPr lvl="1"/>
            <a:r>
              <a:rPr lang="en-US" sz="2400" u="sng" dirty="0">
                <a:solidFill>
                  <a:schemeClr val="accent6"/>
                </a:solidFill>
                <a:latin typeface="Seoge UI"/>
              </a:rPr>
              <a:t>Idea:</a:t>
            </a:r>
            <a:r>
              <a:rPr lang="en-US" sz="2400" dirty="0">
                <a:solidFill>
                  <a:schemeClr val="accent6"/>
                </a:solidFill>
                <a:latin typeface="Seoge UI"/>
              </a:rPr>
              <a:t> Associate numeric weights with constants.</a:t>
            </a:r>
          </a:p>
        </p:txBody>
      </p:sp>
    </p:spTree>
    <p:extLst>
      <p:ext uri="{BB962C8B-B14F-4D97-AF65-F5344CB8AC3E}">
        <p14:creationId xmlns:p14="http://schemas.microsoft.com/office/powerpoint/2010/main" val="34508039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091" y="958174"/>
            <a:ext cx="2830749" cy="226459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549" y="996258"/>
            <a:ext cx="8677073" cy="1313710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Seoge UI"/>
              </a:rPr>
              <a:t>Prefer programs with simpler Kolmogorov complexity</a:t>
            </a:r>
          </a:p>
          <a:p>
            <a:r>
              <a:rPr lang="en-US" dirty="0">
                <a:latin typeface="Seoge UI"/>
              </a:rPr>
              <a:t>Prefer fewer constants.</a:t>
            </a:r>
          </a:p>
          <a:p>
            <a:r>
              <a:rPr lang="en-US" dirty="0">
                <a:latin typeface="Seoge UI"/>
              </a:rPr>
              <a:t>Prefer smaller constants.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Challenges with Basic ranking scheme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4880775"/>
            <a:ext cx="916831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400" dirty="0">
                <a:solidFill>
                  <a:srgbClr val="C00000"/>
                </a:solidFill>
                <a:latin typeface="Seoge UI"/>
              </a:rPr>
              <a:t>How to select between</a:t>
            </a:r>
          </a:p>
          <a:p>
            <a:pPr algn="ctr">
              <a:spcBef>
                <a:spcPts val="0"/>
              </a:spcBef>
            </a:pPr>
            <a:r>
              <a:rPr lang="en-US" sz="2400" dirty="0">
                <a:solidFill>
                  <a:srgbClr val="C00000"/>
                </a:solidFill>
                <a:latin typeface="Seoge UI"/>
              </a:rPr>
              <a:t>Same number of same-sized constants?</a:t>
            </a:r>
          </a:p>
          <a:p>
            <a:pPr lvl="0" algn="ctr">
              <a:spcBef>
                <a:spcPts val="0"/>
              </a:spcBef>
            </a:pPr>
            <a:endParaRPr lang="en-US" sz="2400" u="sng" dirty="0">
              <a:solidFill>
                <a:srgbClr val="0066FF"/>
              </a:solidFill>
              <a:latin typeface="Seoge UI"/>
            </a:endParaRPr>
          </a:p>
          <a:p>
            <a:pPr lvl="0" algn="ctr">
              <a:spcBef>
                <a:spcPts val="0"/>
              </a:spcBef>
            </a:pPr>
            <a:r>
              <a:rPr lang="en-US" sz="2400" u="sng" dirty="0">
                <a:solidFill>
                  <a:schemeClr val="accent6"/>
                </a:solidFill>
                <a:latin typeface="Seoge UI"/>
              </a:rPr>
              <a:t>Idea:</a:t>
            </a:r>
            <a:r>
              <a:rPr lang="en-US" sz="2400" dirty="0">
                <a:solidFill>
                  <a:schemeClr val="accent6"/>
                </a:solidFill>
                <a:latin typeface="Seoge UI"/>
              </a:rPr>
              <a:t> Examine data features (in addition to program features)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2911919"/>
              </p:ext>
            </p:extLst>
          </p:nvPr>
        </p:nvGraphicFramePr>
        <p:xfrm>
          <a:off x="850360" y="2486298"/>
          <a:ext cx="5898203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369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12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oge UI"/>
                        </a:rPr>
                        <a:t>Input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oge UI"/>
                        </a:rPr>
                        <a:t>Output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oge UI"/>
                        </a:rPr>
                        <a:t>Missing page numbers, 1993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oge UI"/>
                        </a:rPr>
                        <a:t>1993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oge UI"/>
                        </a:rPr>
                        <a:t>64-67, 1995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oge UI"/>
                        </a:rPr>
                        <a:t>1995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1330262" y="3858333"/>
            <a:ext cx="53818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CC00CC"/>
                </a:solidFill>
                <a:latin typeface="Seoge UI"/>
              </a:rPr>
              <a:t>1</a:t>
            </a:r>
            <a:r>
              <a:rPr lang="en-US" sz="2400" baseline="30000" dirty="0">
                <a:solidFill>
                  <a:srgbClr val="CC00CC"/>
                </a:solidFill>
                <a:latin typeface="Seoge UI"/>
              </a:rPr>
              <a:t>st</a:t>
            </a:r>
            <a:r>
              <a:rPr lang="en-US" sz="2400" dirty="0">
                <a:latin typeface="Seoge UI"/>
              </a:rPr>
              <a:t> Number from the beginning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CC00CC"/>
                </a:solidFill>
                <a:latin typeface="Seoge UI"/>
              </a:rPr>
              <a:t>1</a:t>
            </a:r>
            <a:r>
              <a:rPr lang="en-US" sz="2400" baseline="30000" dirty="0">
                <a:solidFill>
                  <a:srgbClr val="CC00CC"/>
                </a:solidFill>
                <a:latin typeface="Seoge UI"/>
              </a:rPr>
              <a:t>st</a:t>
            </a:r>
            <a:r>
              <a:rPr lang="en-US" sz="2400" dirty="0">
                <a:latin typeface="Seoge UI"/>
              </a:rPr>
              <a:t> Number from the end</a:t>
            </a:r>
          </a:p>
        </p:txBody>
      </p:sp>
    </p:spTree>
    <p:extLst>
      <p:ext uri="{BB962C8B-B14F-4D97-AF65-F5344CB8AC3E}">
        <p14:creationId xmlns:p14="http://schemas.microsoft.com/office/powerpoint/2010/main" val="312688452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4635" y="1013201"/>
            <a:ext cx="1657048" cy="1657048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5799414" y="2826478"/>
            <a:ext cx="133226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Seoge UI"/>
              </a:rPr>
              <a:t>Vu Le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The PROSE Team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890394" y="2730195"/>
            <a:ext cx="15915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latin typeface="Seoge UI"/>
              </a:rPr>
              <a:t>Sumit Gulwani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2311" y="987644"/>
            <a:ext cx="1441497" cy="168906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0762" y="4792009"/>
            <a:ext cx="1870192" cy="125474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14585" y="4443688"/>
            <a:ext cx="1759509" cy="1617326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7467296" y="2730194"/>
            <a:ext cx="15388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latin typeface="Seoge UI"/>
              </a:rPr>
              <a:t>Daniel Perelman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868096" y="6020065"/>
            <a:ext cx="1498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latin typeface="Seoge UI"/>
              </a:rPr>
              <a:t>Danny Simmons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782699" y="6001586"/>
            <a:ext cx="134703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latin typeface="Seoge UI"/>
              </a:rPr>
              <a:t>Adam Smith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860639" y="6040499"/>
            <a:ext cx="18190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latin typeface="Seoge UI"/>
              </a:rPr>
              <a:t>Mohammad Raza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547732" y="6034139"/>
            <a:ext cx="142774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200" dirty="0">
                <a:latin typeface="Seoge UI"/>
              </a:rPr>
              <a:t>Abhishek </a:t>
            </a:r>
          </a:p>
          <a:p>
            <a:pPr algn="ctr">
              <a:spcBef>
                <a:spcPts val="0"/>
              </a:spcBef>
            </a:pPr>
            <a:r>
              <a:rPr lang="en-US" sz="2200" dirty="0">
                <a:latin typeface="Seoge UI"/>
              </a:rPr>
              <a:t>Udupa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1377" y="4416357"/>
            <a:ext cx="1720945" cy="162414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9467" y="1073285"/>
            <a:ext cx="1591579" cy="159868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0241" y="4445541"/>
            <a:ext cx="1594358" cy="159435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30" y="1006737"/>
            <a:ext cx="1669976" cy="1669976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58016" y="2717384"/>
            <a:ext cx="17198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200" dirty="0">
                <a:latin typeface="Seoge UI"/>
              </a:rPr>
              <a:t>Allen Cypher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55493" y="1016825"/>
            <a:ext cx="1580385" cy="1693887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8606" y="4416357"/>
            <a:ext cx="1659770" cy="1641648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3743644" y="2730194"/>
            <a:ext cx="15915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latin typeface="Seoge UI"/>
              </a:rPr>
              <a:t>Ranvijay Kumar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7468" y="6020065"/>
            <a:ext cx="16212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latin typeface="Seoge UI"/>
              </a:rPr>
              <a:t>Alex Polozov</a:t>
            </a:r>
          </a:p>
        </p:txBody>
      </p:sp>
      <p:sp>
        <p:nvSpPr>
          <p:cNvPr id="6" name="Explosion 2 5"/>
          <p:cNvSpPr/>
          <p:nvPr/>
        </p:nvSpPr>
        <p:spPr bwMode="auto">
          <a:xfrm>
            <a:off x="473993" y="3469314"/>
            <a:ext cx="8368452" cy="899279"/>
          </a:xfrm>
          <a:prstGeom prst="irregularSeal2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Seoge UI"/>
              </a:rPr>
              <a:t>We are hiring</a:t>
            </a:r>
            <a:r>
              <a:rPr lang="en-US" dirty="0">
                <a:solidFill>
                  <a:srgbClr val="C00000"/>
                </a:solidFill>
                <a:latin typeface="Seoge UI"/>
              </a:rPr>
              <a:t> interns</a:t>
            </a:r>
            <a:r>
              <a:rPr kumimoji="0" lang="en-US" sz="2000" b="0" i="0" u="none" strike="noStrike" cap="none" normalizeH="0" dirty="0">
                <a:ln>
                  <a:noFill/>
                </a:ln>
                <a:solidFill>
                  <a:srgbClr val="C00000"/>
                </a:solidFill>
                <a:effectLst/>
                <a:latin typeface="Seoge UI"/>
              </a:rPr>
              <a:t>/full-time!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Seoge UI"/>
            </a:endParaRPr>
          </a:p>
        </p:txBody>
      </p:sp>
    </p:spTree>
    <p:extLst>
      <p:ext uri="{BB962C8B-B14F-4D97-AF65-F5344CB8AC3E}">
        <p14:creationId xmlns:p14="http://schemas.microsoft.com/office/powerpoint/2010/main" val="134594688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091" y="958174"/>
            <a:ext cx="2830749" cy="2264599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Machine learning based ranking scheme</a:t>
            </a:r>
          </a:p>
        </p:txBody>
      </p:sp>
      <p:sp>
        <p:nvSpPr>
          <p:cNvPr id="10" name="Content Placeholder 1"/>
          <p:cNvSpPr>
            <a:spLocks noGrp="1"/>
          </p:cNvSpPr>
          <p:nvPr>
            <p:ph idx="1"/>
          </p:nvPr>
        </p:nvSpPr>
        <p:spPr>
          <a:xfrm>
            <a:off x="159455" y="1022636"/>
            <a:ext cx="7792239" cy="5531002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Seoge UI"/>
              </a:rPr>
              <a:t>Rank score of a program: </a:t>
            </a:r>
            <a:r>
              <a:rPr lang="en-US" dirty="0">
                <a:solidFill>
                  <a:schemeClr val="accent2"/>
                </a:solidFill>
                <a:latin typeface="Seoge UI"/>
              </a:rPr>
              <a:t>Weighted combination of various features.</a:t>
            </a:r>
          </a:p>
          <a:p>
            <a:r>
              <a:rPr lang="en-US" dirty="0">
                <a:latin typeface="Seoge UI"/>
              </a:rPr>
              <a:t>Weights are learned using machine learning.</a:t>
            </a:r>
          </a:p>
          <a:p>
            <a:pPr marL="0" indent="0">
              <a:buNone/>
            </a:pPr>
            <a:endParaRPr lang="en-US" dirty="0">
              <a:latin typeface="Seoge UI"/>
            </a:endParaRPr>
          </a:p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  <a:latin typeface="Seoge UI"/>
              </a:rPr>
              <a:t>Program features</a:t>
            </a:r>
          </a:p>
          <a:p>
            <a:r>
              <a:rPr lang="en-US" sz="2200" dirty="0">
                <a:latin typeface="Seoge UI"/>
              </a:rPr>
              <a:t>Number of constants</a:t>
            </a:r>
          </a:p>
          <a:p>
            <a:r>
              <a:rPr lang="en-US" sz="2200" dirty="0">
                <a:latin typeface="Seoge UI"/>
              </a:rPr>
              <a:t>Size of constants</a:t>
            </a:r>
          </a:p>
          <a:p>
            <a:pPr marL="0" indent="0">
              <a:buNone/>
            </a:pPr>
            <a:endParaRPr lang="en-US" sz="1000" dirty="0">
              <a:solidFill>
                <a:schemeClr val="accent2"/>
              </a:solidFill>
              <a:latin typeface="Seoge UI"/>
            </a:endParaRPr>
          </a:p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  <a:latin typeface="Seoge UI"/>
              </a:rPr>
              <a:t>Features over user data: </a:t>
            </a:r>
            <a:r>
              <a:rPr lang="en-US" sz="2200" dirty="0">
                <a:latin typeface="Seoge UI"/>
              </a:rPr>
              <a:t>Similarity of generated output (or even intermediate values) over various user inputs</a:t>
            </a:r>
          </a:p>
          <a:p>
            <a:r>
              <a:rPr lang="en-US" sz="2200" dirty="0" err="1">
                <a:latin typeface="Seoge UI"/>
              </a:rPr>
              <a:t>IsYear</a:t>
            </a:r>
            <a:r>
              <a:rPr lang="en-US" sz="2200" dirty="0">
                <a:latin typeface="Seoge UI"/>
              </a:rPr>
              <a:t>, Numeric Deviation, Number of characters</a:t>
            </a:r>
          </a:p>
          <a:p>
            <a:r>
              <a:rPr lang="en-US" sz="2200" dirty="0" err="1">
                <a:latin typeface="Seoge UI"/>
              </a:rPr>
              <a:t>IsPersonName</a:t>
            </a:r>
            <a:endParaRPr lang="en-US" sz="2200" dirty="0">
              <a:latin typeface="Seoge UI"/>
            </a:endParaRPr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3790" y="6101081"/>
            <a:ext cx="74855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>
                <a:solidFill>
                  <a:srgbClr val="C00000"/>
                </a:solidFill>
                <a:latin typeface="Seoge UI"/>
              </a:rPr>
              <a:t>“</a:t>
            </a:r>
            <a:r>
              <a:rPr lang="en-US" i="1" dirty="0">
                <a:solidFill>
                  <a:srgbClr val="C00000"/>
                </a:solidFill>
                <a:latin typeface="Seoge UI"/>
              </a:rPr>
              <a:t>Predicting a correct program in Programming by Example</a:t>
            </a:r>
            <a:r>
              <a:rPr lang="en-US" dirty="0">
                <a:solidFill>
                  <a:srgbClr val="C00000"/>
                </a:solidFill>
                <a:latin typeface="Seoge UI"/>
              </a:rPr>
              <a:t>”;</a:t>
            </a:r>
          </a:p>
          <a:p>
            <a:pPr>
              <a:spcBef>
                <a:spcPts val="0"/>
              </a:spcBef>
            </a:pPr>
            <a:r>
              <a:rPr lang="en-US" dirty="0">
                <a:solidFill>
                  <a:srgbClr val="C00000"/>
                </a:solidFill>
                <a:latin typeface="Seoge UI"/>
              </a:rPr>
              <a:t>[CAV 2015] Rishabh Singh, Sumit Gulwani</a:t>
            </a:r>
          </a:p>
        </p:txBody>
      </p:sp>
    </p:spTree>
    <p:extLst>
      <p:ext uri="{BB962C8B-B14F-4D97-AF65-F5344CB8AC3E}">
        <p14:creationId xmlns:p14="http://schemas.microsoft.com/office/powerpoint/2010/main" val="946966444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1142999"/>
            <a:ext cx="7772400" cy="5307435"/>
          </a:xfrm>
        </p:spPr>
        <p:txBody>
          <a:bodyPr/>
          <a:lstStyle/>
          <a:p>
            <a:r>
              <a:rPr lang="en-US" dirty="0">
                <a:latin typeface="Seoge UI"/>
              </a:rPr>
              <a:t>Core Synthesis Architecture [1 hour by Sumit]</a:t>
            </a:r>
          </a:p>
          <a:p>
            <a:pPr lvl="1"/>
            <a:r>
              <a:rPr lang="en-US" dirty="0">
                <a:latin typeface="Seoge UI"/>
              </a:rPr>
              <a:t>Domain-specific Languages</a:t>
            </a:r>
          </a:p>
          <a:p>
            <a:pPr lvl="1"/>
            <a:r>
              <a:rPr lang="en-US" dirty="0">
                <a:latin typeface="Seoge UI"/>
              </a:rPr>
              <a:t>Search methodology</a:t>
            </a:r>
          </a:p>
          <a:p>
            <a:pPr lvl="1"/>
            <a:r>
              <a:rPr lang="en-US" dirty="0">
                <a:latin typeface="Seoge UI"/>
              </a:rPr>
              <a:t>Ranking function</a:t>
            </a:r>
          </a:p>
          <a:p>
            <a:pPr lvl="1"/>
            <a:endParaRPr lang="en-US" dirty="0">
              <a:latin typeface="Seoge UI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accent2"/>
                </a:solidFill>
                <a:latin typeface="Seoge UI"/>
              </a:rPr>
              <a:t>PROSE Framework [1:15 hours by Alex]</a:t>
            </a:r>
          </a:p>
          <a:p>
            <a:pPr lvl="1"/>
            <a:r>
              <a:rPr lang="en-US" dirty="0">
                <a:latin typeface="Seoge UI"/>
              </a:rPr>
              <a:t>Concepts: VSAs, Witness Functions</a:t>
            </a:r>
          </a:p>
          <a:p>
            <a:pPr lvl="1"/>
            <a:r>
              <a:rPr lang="en-US" dirty="0">
                <a:latin typeface="Seoge UI"/>
              </a:rPr>
              <a:t>Live coding demo</a:t>
            </a:r>
          </a:p>
          <a:p>
            <a:pPr lvl="1"/>
            <a:endParaRPr lang="en-US" dirty="0">
              <a:latin typeface="Seoge UI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Seoge UI"/>
              </a:rPr>
              <a:t>Next generation Synthesis [15 min by Sumit]</a:t>
            </a:r>
          </a:p>
          <a:p>
            <a:pPr lvl="1"/>
            <a:r>
              <a:rPr lang="en-US" dirty="0">
                <a:latin typeface="Seoge UI"/>
              </a:rPr>
              <a:t>Interactive</a:t>
            </a:r>
          </a:p>
          <a:p>
            <a:pPr lvl="1"/>
            <a:r>
              <a:rPr lang="en-US" dirty="0">
                <a:latin typeface="Seoge UI"/>
              </a:rPr>
              <a:t>Predictive</a:t>
            </a:r>
          </a:p>
          <a:p>
            <a:pPr lvl="1"/>
            <a:r>
              <a:rPr lang="en-US" dirty="0">
                <a:latin typeface="Seoge UI"/>
              </a:rPr>
              <a:t>Adaptive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7123652" y="6440707"/>
            <a:ext cx="1905000" cy="381000"/>
          </a:xfrm>
        </p:spPr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642652677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1142999"/>
            <a:ext cx="7772400" cy="5307435"/>
          </a:xfrm>
        </p:spPr>
        <p:txBody>
          <a:bodyPr/>
          <a:lstStyle/>
          <a:p>
            <a:r>
              <a:rPr lang="en-US" dirty="0">
                <a:latin typeface="Seoge UI"/>
              </a:rPr>
              <a:t>Core Synthesis Architecture [1 hour by Sumit]</a:t>
            </a:r>
          </a:p>
          <a:p>
            <a:pPr lvl="1"/>
            <a:r>
              <a:rPr lang="en-US" dirty="0">
                <a:latin typeface="Seoge UI"/>
              </a:rPr>
              <a:t>Domain-specific Languages</a:t>
            </a:r>
          </a:p>
          <a:p>
            <a:pPr lvl="1"/>
            <a:r>
              <a:rPr lang="en-US" dirty="0">
                <a:latin typeface="Seoge UI"/>
              </a:rPr>
              <a:t>Search methodology</a:t>
            </a:r>
          </a:p>
          <a:p>
            <a:pPr lvl="1"/>
            <a:r>
              <a:rPr lang="en-US" dirty="0">
                <a:latin typeface="Seoge UI"/>
              </a:rPr>
              <a:t>Ranking function</a:t>
            </a:r>
          </a:p>
          <a:p>
            <a:pPr lvl="1"/>
            <a:endParaRPr lang="en-US" dirty="0">
              <a:latin typeface="Seoge UI"/>
            </a:endParaRPr>
          </a:p>
          <a:p>
            <a:r>
              <a:rPr lang="en-US" dirty="0">
                <a:latin typeface="Seoge UI"/>
              </a:rPr>
              <a:t>PROSE Framework [1:15 hours by Alex]</a:t>
            </a:r>
          </a:p>
          <a:p>
            <a:pPr lvl="1"/>
            <a:r>
              <a:rPr lang="en-US" dirty="0">
                <a:latin typeface="Seoge UI"/>
              </a:rPr>
              <a:t>Concepts: VSAs, Witness Functions</a:t>
            </a:r>
          </a:p>
          <a:p>
            <a:pPr lvl="1"/>
            <a:r>
              <a:rPr lang="en-US" dirty="0">
                <a:latin typeface="Seoge UI"/>
              </a:rPr>
              <a:t>Live coding demo</a:t>
            </a:r>
          </a:p>
          <a:p>
            <a:pPr lvl="1"/>
            <a:endParaRPr lang="en-US" dirty="0">
              <a:latin typeface="Seoge UI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accent2"/>
                </a:solidFill>
                <a:latin typeface="Seoge UI"/>
              </a:rPr>
              <a:t>Next generation Synthesis [15 min by Sumit]</a:t>
            </a:r>
          </a:p>
          <a:p>
            <a:pPr lvl="1"/>
            <a:r>
              <a:rPr lang="en-US" dirty="0">
                <a:latin typeface="Seoge UI"/>
              </a:rPr>
              <a:t>Interactive</a:t>
            </a:r>
          </a:p>
          <a:p>
            <a:pPr lvl="1"/>
            <a:r>
              <a:rPr lang="en-US" dirty="0">
                <a:latin typeface="Seoge UI"/>
              </a:rPr>
              <a:t>Predictive</a:t>
            </a:r>
          </a:p>
          <a:p>
            <a:pPr lvl="1"/>
            <a:r>
              <a:rPr lang="en-US" dirty="0">
                <a:latin typeface="Seoge UI"/>
              </a:rPr>
              <a:t>Adaptive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7123652" y="6440707"/>
            <a:ext cx="1905000" cy="381000"/>
          </a:xfrm>
        </p:spPr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389749468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07" y="1911969"/>
            <a:ext cx="1649095" cy="1649095"/>
          </a:xfrm>
          <a:prstGeom prst="rect">
            <a:avLst/>
          </a:prstGeom>
          <a:ln>
            <a:noFill/>
          </a:ln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Programming-by-Examples Architecture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-23580" y="2643487"/>
            <a:ext cx="10977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Example based Intent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11556" y="2782447"/>
            <a:ext cx="2355421" cy="61555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7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Ranked Program set </a:t>
            </a: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(a sub-DSL of D</a:t>
            </a:r>
            <a:r>
              <a:rPr lang="en-US" sz="1700" dirty="0">
                <a:solidFill>
                  <a:srgbClr val="000000"/>
                </a:solidFill>
                <a:ea typeface="MingLiU_HKSCS-ExtB" panose="02020500000000000000" pitchFamily="18" charset="-120"/>
                <a:cs typeface="Segoe UI Semilight" panose="020B0402040204020203" pitchFamily="34" charset="0"/>
              </a:rPr>
              <a:t>)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914775" y="3099384"/>
            <a:ext cx="439929" cy="1138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50" idx="3"/>
            <a:endCxn id="11" idx="1"/>
          </p:cNvCxnSpPr>
          <p:nvPr/>
        </p:nvCxnSpPr>
        <p:spPr>
          <a:xfrm flipV="1">
            <a:off x="3157699" y="3090224"/>
            <a:ext cx="353857" cy="916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518322" y="4736778"/>
            <a:ext cx="98779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latin typeface="Seoge UI"/>
              </a:rPr>
              <a:t>DSL</a:t>
            </a:r>
            <a:r>
              <a:rPr lang="en-US" sz="18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 D</a:t>
            </a:r>
          </a:p>
        </p:txBody>
      </p:sp>
      <p:cxnSp>
        <p:nvCxnSpPr>
          <p:cNvPr id="15" name="Straight Arrow Connector 14"/>
          <p:cNvCxnSpPr>
            <a:stCxn id="14" idx="0"/>
          </p:cNvCxnSpPr>
          <p:nvPr/>
        </p:nvCxnSpPr>
        <p:spPr>
          <a:xfrm flipV="1">
            <a:off x="3012219" y="4096561"/>
            <a:ext cx="0" cy="64021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976092" y="4569049"/>
            <a:ext cx="163231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Test inputs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581048" y="2835975"/>
            <a:ext cx="1643188" cy="715841"/>
          </a:xfrm>
          <a:prstGeom prst="rect">
            <a:avLst/>
          </a:prstGeom>
          <a:noFill/>
          <a:ln>
            <a:noFill/>
          </a:ln>
        </p:spPr>
        <p:txBody>
          <a:bodyPr wrap="square" lIns="134464" tIns="107571" rIns="134464" bIns="107571" rtlCol="0">
            <a:spAutoFit/>
          </a:bodyPr>
          <a:lstStyle/>
          <a:p>
            <a:pPr algn="ctr">
              <a:lnSpc>
                <a:spcPct val="90000"/>
              </a:lnSpc>
              <a:spcAft>
                <a:spcPts val="441"/>
              </a:spcAft>
            </a:pPr>
            <a:r>
              <a:rPr lang="en-US" sz="1800" dirty="0">
                <a:solidFill>
                  <a:srgbClr val="000000"/>
                </a:solidFill>
                <a:latin typeface="Seoge UI"/>
              </a:rPr>
              <a:t>Intended Program in D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680603" y="5642642"/>
            <a:ext cx="2578453" cy="715841"/>
          </a:xfrm>
          <a:prstGeom prst="rect">
            <a:avLst/>
          </a:prstGeom>
          <a:noFill/>
          <a:ln>
            <a:noFill/>
          </a:ln>
        </p:spPr>
        <p:txBody>
          <a:bodyPr wrap="square" lIns="134464" tIns="107571" rIns="134464" bIns="107571" rtlCol="0">
            <a:spAutoFit/>
          </a:bodyPr>
          <a:lstStyle/>
          <a:p>
            <a:pPr>
              <a:lnSpc>
                <a:spcPct val="90000"/>
              </a:lnSpc>
              <a:spcAft>
                <a:spcPts val="441"/>
              </a:spcAft>
            </a:pPr>
            <a:r>
              <a:rPr lang="en-US" sz="1800" dirty="0">
                <a:solidFill>
                  <a:srgbClr val="000000"/>
                </a:solidFill>
                <a:latin typeface="Seoge UI"/>
              </a:rPr>
              <a:t>Intended Program in R/Python/C#/C++/…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590794" y="4299128"/>
            <a:ext cx="1459688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8D7"/>
                </a:solidFill>
                <a:latin typeface="Seoge UI"/>
              </a:rPr>
              <a:t>Translator</a:t>
            </a:r>
          </a:p>
        </p:txBody>
      </p:sp>
      <p:cxnSp>
        <p:nvCxnSpPr>
          <p:cNvPr id="23" name="Straight Arrow Connector 22"/>
          <p:cNvCxnSpPr>
            <a:endCxn id="22" idx="0"/>
          </p:cNvCxnSpPr>
          <p:nvPr/>
        </p:nvCxnSpPr>
        <p:spPr>
          <a:xfrm>
            <a:off x="8297077" y="3551816"/>
            <a:ext cx="23561" cy="747312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22" idx="2"/>
          </p:cNvCxnSpPr>
          <p:nvPr/>
        </p:nvCxnSpPr>
        <p:spPr>
          <a:xfrm>
            <a:off x="8320638" y="4699238"/>
            <a:ext cx="9570" cy="943404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3478" y="2178391"/>
            <a:ext cx="1304940" cy="1445849"/>
          </a:xfrm>
          <a:prstGeom prst="rect">
            <a:avLst/>
          </a:prstGeom>
          <a:ln>
            <a:noFill/>
          </a:ln>
        </p:spPr>
      </p:pic>
      <p:cxnSp>
        <p:nvCxnSpPr>
          <p:cNvPr id="30" name="Straight Arrow Connector 29"/>
          <p:cNvCxnSpPr>
            <a:stCxn id="43" idx="3"/>
          </p:cNvCxnSpPr>
          <p:nvPr/>
        </p:nvCxnSpPr>
        <p:spPr>
          <a:xfrm flipV="1">
            <a:off x="7408062" y="3110768"/>
            <a:ext cx="360024" cy="271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34" idx="0"/>
          </p:cNvCxnSpPr>
          <p:nvPr/>
        </p:nvCxnSpPr>
        <p:spPr>
          <a:xfrm flipV="1">
            <a:off x="1534698" y="4119261"/>
            <a:ext cx="0" cy="624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874714" y="4743370"/>
            <a:ext cx="1319968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latin typeface="Seoge UI"/>
              </a:rPr>
              <a:t>Ranking</a:t>
            </a:r>
            <a:r>
              <a:rPr lang="en-US" sz="18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fn</a:t>
            </a:r>
            <a:endParaRPr lang="en-US" sz="1800" dirty="0">
              <a:solidFill>
                <a:srgbClr val="000000"/>
              </a:solidFill>
              <a:latin typeface="Seoge UI"/>
              <a:ea typeface="MingLiU_HKSCS-ExtB" panose="02020500000000000000" pitchFamily="18" charset="-120"/>
              <a:cs typeface="Segoe UI Semilight" panose="020B0402040204020203" pitchFamily="34" charset="0"/>
            </a:endParaRPr>
          </a:p>
        </p:txBody>
      </p:sp>
      <p:cxnSp>
        <p:nvCxnSpPr>
          <p:cNvPr id="36" name="Straight Arrow Connector 35"/>
          <p:cNvCxnSpPr/>
          <p:nvPr/>
        </p:nvCxnSpPr>
        <p:spPr>
          <a:xfrm flipV="1">
            <a:off x="6649822" y="4111874"/>
            <a:ext cx="1" cy="428861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1498490" y="3396306"/>
            <a:ext cx="15247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>
                <a:solidFill>
                  <a:srgbClr val="0078D7"/>
                </a:solidFill>
                <a:latin typeface="Seoge UI"/>
              </a:rPr>
              <a:t>Program </a:t>
            </a:r>
          </a:p>
          <a:p>
            <a:pPr>
              <a:spcBef>
                <a:spcPts val="0"/>
              </a:spcBef>
            </a:pPr>
            <a:r>
              <a:rPr lang="en-US" dirty="0">
                <a:solidFill>
                  <a:srgbClr val="0078D7"/>
                </a:solidFill>
                <a:latin typeface="Seoge UI"/>
              </a:rPr>
              <a:t>Synthesizer</a:t>
            </a:r>
          </a:p>
        </p:txBody>
      </p:sp>
      <p:sp>
        <p:nvSpPr>
          <p:cNvPr id="42" name="Rectangle 41"/>
          <p:cNvSpPr/>
          <p:nvPr/>
        </p:nvSpPr>
        <p:spPr>
          <a:xfrm>
            <a:off x="5943540" y="3635839"/>
            <a:ext cx="14269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78D7"/>
                </a:solidFill>
                <a:latin typeface="Seoge UI"/>
              </a:rPr>
              <a:t>Debugging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3506115" y="1435387"/>
            <a:ext cx="2006635" cy="466542"/>
          </a:xfrm>
          <a:prstGeom prst="rect">
            <a:avLst/>
          </a:prstGeom>
          <a:noFill/>
        </p:spPr>
        <p:txBody>
          <a:bodyPr wrap="square" lIns="134464" tIns="107571" rIns="134464" bIns="107571" rtlCol="0">
            <a:spAutoFit/>
          </a:bodyPr>
          <a:lstStyle/>
          <a:p>
            <a:pPr>
              <a:lnSpc>
                <a:spcPct val="90000"/>
              </a:lnSpc>
              <a:spcAft>
                <a:spcPts val="441"/>
              </a:spcAft>
            </a:pPr>
            <a:r>
              <a:rPr lang="en-US" sz="1800" dirty="0">
                <a:solidFill>
                  <a:srgbClr val="000000"/>
                </a:solidFill>
                <a:latin typeface="Seoge UI"/>
              </a:rPr>
              <a:t>Refined Intent</a:t>
            </a:r>
          </a:p>
        </p:txBody>
      </p:sp>
      <p:cxnSp>
        <p:nvCxnSpPr>
          <p:cNvPr id="87" name="Straight Arrow Connector 86"/>
          <p:cNvCxnSpPr>
            <a:endCxn id="43" idx="1"/>
          </p:cNvCxnSpPr>
          <p:nvPr/>
        </p:nvCxnSpPr>
        <p:spPr>
          <a:xfrm>
            <a:off x="5417748" y="3110767"/>
            <a:ext cx="476386" cy="272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/>
          <p:cNvSpPr/>
          <p:nvPr/>
        </p:nvSpPr>
        <p:spPr bwMode="auto">
          <a:xfrm>
            <a:off x="1365095" y="2094575"/>
            <a:ext cx="1792604" cy="2009617"/>
          </a:xfrm>
          <a:prstGeom prst="rect">
            <a:avLst/>
          </a:prstGeom>
          <a:noFill/>
          <a:ln w="3175">
            <a:solidFill>
              <a:srgbClr val="00000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34290" rIns="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647">
              <a:spcBef>
                <a:spcPct val="0"/>
              </a:spcBef>
            </a:pPr>
            <a:endParaRPr lang="en-US" sz="1471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5894134" y="2122782"/>
            <a:ext cx="1513928" cy="1981409"/>
          </a:xfrm>
          <a:prstGeom prst="rect">
            <a:avLst/>
          </a:prstGeom>
          <a:noFill/>
          <a:ln w="3175">
            <a:solidFill>
              <a:srgbClr val="00000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34290" rIns="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647">
              <a:spcBef>
                <a:spcPct val="0"/>
              </a:spcBef>
            </a:pPr>
            <a:endParaRPr lang="en-US" sz="1471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</p:txBody>
      </p:sp>
      <p:cxnSp>
        <p:nvCxnSpPr>
          <p:cNvPr id="101" name="Elbow Connector 100"/>
          <p:cNvCxnSpPr>
            <a:stCxn id="43" idx="0"/>
          </p:cNvCxnSpPr>
          <p:nvPr/>
        </p:nvCxnSpPr>
        <p:spPr bwMode="auto">
          <a:xfrm rot="16200000" flipV="1">
            <a:off x="4394733" y="-133584"/>
            <a:ext cx="12700" cy="4512731"/>
          </a:xfrm>
          <a:prstGeom prst="bentConnector4">
            <a:avLst>
              <a:gd name="adj1" fmla="val 5318181"/>
              <a:gd name="adj2" fmla="val 99833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8" name="Slide Number Placeholder 2"/>
          <p:cNvSpPr txBox="1">
            <a:spLocks/>
          </p:cNvSpPr>
          <p:nvPr/>
        </p:nvSpPr>
        <p:spPr>
          <a:xfrm>
            <a:off x="7123652" y="6450435"/>
            <a:ext cx="1905000" cy="381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fld id="{5D07661B-1E0D-4001-BF89-AF1DFB53F904}" type="slidenum">
              <a:rPr lang="en-US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algn="r">
                <a:defRPr/>
              </a:pPr>
              <a:t>32</a:t>
            </a:fld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0322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  <p:bldP spid="21" grpId="0"/>
      <p:bldP spid="22" grpId="0" animBg="1"/>
      <p:bldP spid="42" grpId="0"/>
      <p:bldP spid="67" grpId="0"/>
      <p:bldP spid="4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7370" y="1091584"/>
            <a:ext cx="2146937" cy="2146937"/>
          </a:xfrm>
          <a:prstGeom prst="rect">
            <a:avLst/>
          </a:prstGeom>
          <a:noFill/>
        </p:spPr>
      </p:pic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Interactive Debugging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60367" y="1277945"/>
            <a:ext cx="7612034" cy="2534501"/>
          </a:xfrm>
        </p:spPr>
        <p:txBody>
          <a:bodyPr/>
          <a:lstStyle/>
          <a:p>
            <a:pPr marL="420224" indent="-420224">
              <a:buFont typeface="Arial" panose="020B0604020202020204" pitchFamily="34" charset="0"/>
              <a:buChar char="•"/>
            </a:pPr>
            <a:r>
              <a:rPr lang="en-US" dirty="0">
                <a:latin typeface="Seoge UI"/>
              </a:rPr>
              <a:t>Sampling inputs</a:t>
            </a:r>
          </a:p>
          <a:p>
            <a:pPr marL="420224" indent="-420224">
              <a:buFont typeface="Arial" panose="020B0604020202020204" pitchFamily="34" charset="0"/>
              <a:buChar char="•"/>
            </a:pPr>
            <a:endParaRPr lang="en-US" dirty="0">
              <a:latin typeface="Seoge UI"/>
            </a:endParaRPr>
          </a:p>
          <a:p>
            <a:pPr marL="420224" indent="-420224">
              <a:buFont typeface="Arial" panose="020B0604020202020204" pitchFamily="34" charset="0"/>
              <a:buChar char="•"/>
            </a:pPr>
            <a:r>
              <a:rPr lang="en-US" dirty="0">
                <a:latin typeface="Seoge UI"/>
              </a:rPr>
              <a:t>Asking questions</a:t>
            </a:r>
          </a:p>
          <a:p>
            <a:pPr marL="420224" indent="-420224">
              <a:buFont typeface="Arial" panose="020B0604020202020204" pitchFamily="34" charset="0"/>
              <a:buChar char="•"/>
            </a:pPr>
            <a:endParaRPr lang="en-US" dirty="0">
              <a:latin typeface="Seoge UI"/>
            </a:endParaRPr>
          </a:p>
          <a:p>
            <a:pPr marL="420224" indent="-420224">
              <a:buFont typeface="Arial" panose="020B0604020202020204" pitchFamily="34" charset="0"/>
              <a:buChar char="•"/>
            </a:pPr>
            <a:r>
              <a:rPr lang="en-US" dirty="0">
                <a:latin typeface="Seoge UI"/>
              </a:rPr>
              <a:t>Visual explanations of the synthesized program</a:t>
            </a:r>
          </a:p>
        </p:txBody>
      </p:sp>
      <p:sp>
        <p:nvSpPr>
          <p:cNvPr id="5" name="Slide Number Placeholder 2"/>
          <p:cNvSpPr txBox="1">
            <a:spLocks/>
          </p:cNvSpPr>
          <p:nvPr/>
        </p:nvSpPr>
        <p:spPr>
          <a:xfrm>
            <a:off x="7123652" y="6450435"/>
            <a:ext cx="1905000" cy="381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fld id="{5D07661B-1E0D-4001-BF89-AF1DFB53F904}" type="slidenum">
              <a:rPr lang="en-US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algn="r">
                <a:defRPr/>
              </a:pPr>
              <a:t>33</a:t>
            </a:fld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6047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07" y="1911969"/>
            <a:ext cx="1649095" cy="1649095"/>
          </a:xfrm>
          <a:prstGeom prst="rect">
            <a:avLst/>
          </a:prstGeom>
          <a:ln>
            <a:noFill/>
          </a:ln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Programming-by-Examples Architecture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-23580" y="2643487"/>
            <a:ext cx="10977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Example based Intent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11556" y="2782447"/>
            <a:ext cx="2355421" cy="61555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7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Ranked Program set </a:t>
            </a: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(a sub-DSL of D)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914775" y="3099384"/>
            <a:ext cx="439929" cy="1138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50" idx="3"/>
            <a:endCxn id="11" idx="1"/>
          </p:cNvCxnSpPr>
          <p:nvPr/>
        </p:nvCxnSpPr>
        <p:spPr>
          <a:xfrm flipV="1">
            <a:off x="3157699" y="3090224"/>
            <a:ext cx="353857" cy="916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518322" y="4736778"/>
            <a:ext cx="98779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latin typeface="Seoge UI"/>
              </a:rPr>
              <a:t>DSL</a:t>
            </a:r>
            <a:r>
              <a:rPr lang="en-US" sz="18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 D</a:t>
            </a:r>
          </a:p>
        </p:txBody>
      </p:sp>
      <p:cxnSp>
        <p:nvCxnSpPr>
          <p:cNvPr id="15" name="Straight Arrow Connector 14"/>
          <p:cNvCxnSpPr>
            <a:stCxn id="14" idx="0"/>
          </p:cNvCxnSpPr>
          <p:nvPr/>
        </p:nvCxnSpPr>
        <p:spPr>
          <a:xfrm flipV="1">
            <a:off x="3012219" y="4096561"/>
            <a:ext cx="0" cy="64021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976092" y="4569049"/>
            <a:ext cx="163231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Test inputs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581048" y="2835975"/>
            <a:ext cx="1643188" cy="715841"/>
          </a:xfrm>
          <a:prstGeom prst="rect">
            <a:avLst/>
          </a:prstGeom>
          <a:noFill/>
          <a:ln>
            <a:noFill/>
          </a:ln>
        </p:spPr>
        <p:txBody>
          <a:bodyPr wrap="square" lIns="134464" tIns="107571" rIns="134464" bIns="107571" rtlCol="0">
            <a:spAutoFit/>
          </a:bodyPr>
          <a:lstStyle/>
          <a:p>
            <a:pPr algn="ctr">
              <a:lnSpc>
                <a:spcPct val="90000"/>
              </a:lnSpc>
              <a:spcAft>
                <a:spcPts val="441"/>
              </a:spcAft>
            </a:pPr>
            <a:r>
              <a:rPr lang="en-US" sz="1800" dirty="0">
                <a:solidFill>
                  <a:srgbClr val="000000"/>
                </a:solidFill>
                <a:latin typeface="Seoge UI"/>
              </a:rPr>
              <a:t>Intended Program in D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680603" y="5642642"/>
            <a:ext cx="2578453" cy="715841"/>
          </a:xfrm>
          <a:prstGeom prst="rect">
            <a:avLst/>
          </a:prstGeom>
          <a:noFill/>
          <a:ln>
            <a:noFill/>
          </a:ln>
        </p:spPr>
        <p:txBody>
          <a:bodyPr wrap="square" lIns="134464" tIns="107571" rIns="134464" bIns="107571" rtlCol="0">
            <a:spAutoFit/>
          </a:bodyPr>
          <a:lstStyle/>
          <a:p>
            <a:pPr>
              <a:lnSpc>
                <a:spcPct val="90000"/>
              </a:lnSpc>
              <a:spcAft>
                <a:spcPts val="441"/>
              </a:spcAft>
            </a:pPr>
            <a:r>
              <a:rPr lang="en-US" sz="1800" dirty="0">
                <a:solidFill>
                  <a:srgbClr val="000000"/>
                </a:solidFill>
              </a:rPr>
              <a:t>Intended Program in R/Python/C#/C++/…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590794" y="4299128"/>
            <a:ext cx="1459688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8D7"/>
                </a:solidFill>
                <a:latin typeface="Seoge UI"/>
              </a:rPr>
              <a:t>Translator</a:t>
            </a:r>
          </a:p>
        </p:txBody>
      </p:sp>
      <p:cxnSp>
        <p:nvCxnSpPr>
          <p:cNvPr id="23" name="Straight Arrow Connector 22"/>
          <p:cNvCxnSpPr>
            <a:endCxn id="22" idx="0"/>
          </p:cNvCxnSpPr>
          <p:nvPr/>
        </p:nvCxnSpPr>
        <p:spPr>
          <a:xfrm>
            <a:off x="8297077" y="3551816"/>
            <a:ext cx="23561" cy="747312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22" idx="2"/>
          </p:cNvCxnSpPr>
          <p:nvPr/>
        </p:nvCxnSpPr>
        <p:spPr>
          <a:xfrm>
            <a:off x="8320638" y="4699238"/>
            <a:ext cx="9570" cy="943404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3478" y="2178391"/>
            <a:ext cx="1304940" cy="1445849"/>
          </a:xfrm>
          <a:prstGeom prst="rect">
            <a:avLst/>
          </a:prstGeom>
          <a:ln>
            <a:noFill/>
          </a:ln>
        </p:spPr>
      </p:pic>
      <p:cxnSp>
        <p:nvCxnSpPr>
          <p:cNvPr id="30" name="Straight Arrow Connector 29"/>
          <p:cNvCxnSpPr>
            <a:stCxn id="43" idx="3"/>
          </p:cNvCxnSpPr>
          <p:nvPr/>
        </p:nvCxnSpPr>
        <p:spPr>
          <a:xfrm flipV="1">
            <a:off x="7408062" y="3110768"/>
            <a:ext cx="360024" cy="271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34" idx="0"/>
          </p:cNvCxnSpPr>
          <p:nvPr/>
        </p:nvCxnSpPr>
        <p:spPr>
          <a:xfrm flipV="1">
            <a:off x="1534698" y="4119261"/>
            <a:ext cx="0" cy="624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874714" y="4743370"/>
            <a:ext cx="1319968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latin typeface="Seoge UI"/>
              </a:rPr>
              <a:t>Ranking</a:t>
            </a:r>
            <a:r>
              <a:rPr lang="en-US" sz="18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fn</a:t>
            </a:r>
            <a:endParaRPr lang="en-US" sz="1800" dirty="0">
              <a:solidFill>
                <a:srgbClr val="000000"/>
              </a:solidFill>
              <a:latin typeface="Seoge UI"/>
              <a:ea typeface="MingLiU_HKSCS-ExtB" panose="02020500000000000000" pitchFamily="18" charset="-120"/>
              <a:cs typeface="Segoe UI Semilight" panose="020B0402040204020203" pitchFamily="34" charset="0"/>
            </a:endParaRPr>
          </a:p>
        </p:txBody>
      </p:sp>
      <p:cxnSp>
        <p:nvCxnSpPr>
          <p:cNvPr id="36" name="Straight Arrow Connector 35"/>
          <p:cNvCxnSpPr/>
          <p:nvPr/>
        </p:nvCxnSpPr>
        <p:spPr>
          <a:xfrm flipV="1">
            <a:off x="6649822" y="4111874"/>
            <a:ext cx="1" cy="428861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1498490" y="3396306"/>
            <a:ext cx="15247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>
                <a:solidFill>
                  <a:srgbClr val="0078D7"/>
                </a:solidFill>
                <a:latin typeface="Seoge UI"/>
              </a:rPr>
              <a:t>Program </a:t>
            </a:r>
          </a:p>
          <a:p>
            <a:pPr>
              <a:spcBef>
                <a:spcPts val="0"/>
              </a:spcBef>
            </a:pPr>
            <a:r>
              <a:rPr lang="en-US" dirty="0">
                <a:solidFill>
                  <a:srgbClr val="0078D7"/>
                </a:solidFill>
                <a:latin typeface="Seoge UI"/>
              </a:rPr>
              <a:t>Synthesizer</a:t>
            </a:r>
          </a:p>
        </p:txBody>
      </p:sp>
      <p:sp>
        <p:nvSpPr>
          <p:cNvPr id="42" name="Rectangle 41"/>
          <p:cNvSpPr/>
          <p:nvPr/>
        </p:nvSpPr>
        <p:spPr>
          <a:xfrm>
            <a:off x="5943540" y="3635839"/>
            <a:ext cx="14269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78D7"/>
                </a:solidFill>
                <a:latin typeface="Seoge UI"/>
              </a:rPr>
              <a:t>Debugging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3506115" y="1435387"/>
            <a:ext cx="2006635" cy="466542"/>
          </a:xfrm>
          <a:prstGeom prst="rect">
            <a:avLst/>
          </a:prstGeom>
          <a:noFill/>
        </p:spPr>
        <p:txBody>
          <a:bodyPr wrap="square" lIns="134464" tIns="107571" rIns="134464" bIns="107571" rtlCol="0">
            <a:spAutoFit/>
          </a:bodyPr>
          <a:lstStyle/>
          <a:p>
            <a:pPr>
              <a:lnSpc>
                <a:spcPct val="90000"/>
              </a:lnSpc>
              <a:spcAft>
                <a:spcPts val="441"/>
              </a:spcAft>
            </a:pPr>
            <a:r>
              <a:rPr lang="en-US" sz="1800" dirty="0">
                <a:solidFill>
                  <a:srgbClr val="000000"/>
                </a:solidFill>
                <a:latin typeface="Seoge UI"/>
              </a:rPr>
              <a:t>Refined Intent</a:t>
            </a:r>
          </a:p>
        </p:txBody>
      </p:sp>
      <p:cxnSp>
        <p:nvCxnSpPr>
          <p:cNvPr id="39" name="Elbow Connector 38"/>
          <p:cNvCxnSpPr>
            <a:stCxn id="11" idx="2"/>
            <a:endCxn id="14" idx="3"/>
          </p:cNvCxnSpPr>
          <p:nvPr/>
        </p:nvCxnSpPr>
        <p:spPr>
          <a:xfrm rot="5400000">
            <a:off x="3335969" y="3568146"/>
            <a:ext cx="1523444" cy="1183152"/>
          </a:xfrm>
          <a:prstGeom prst="bentConnector2">
            <a:avLst/>
          </a:prstGeom>
          <a:ln>
            <a:solidFill>
              <a:srgbClr val="000000"/>
            </a:solidFill>
            <a:prstDash val="dash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3797064" y="3868201"/>
            <a:ext cx="1907204" cy="466542"/>
          </a:xfrm>
          <a:prstGeom prst="rect">
            <a:avLst/>
          </a:prstGeom>
          <a:noFill/>
        </p:spPr>
        <p:txBody>
          <a:bodyPr wrap="square" lIns="134464" tIns="107571" rIns="134464" bIns="107571" rtlCol="0">
            <a:spAutoFit/>
          </a:bodyPr>
          <a:lstStyle/>
          <a:p>
            <a:pPr>
              <a:lnSpc>
                <a:spcPct val="90000"/>
              </a:lnSpc>
              <a:spcAft>
                <a:spcPts val="441"/>
              </a:spcAft>
            </a:pPr>
            <a:r>
              <a:rPr lang="en-US" sz="1800" dirty="0" err="1">
                <a:solidFill>
                  <a:srgbClr val="000000"/>
                </a:solidFill>
                <a:latin typeface="Seoge UI"/>
              </a:rPr>
              <a:t>Incrementality</a:t>
            </a:r>
            <a:endParaRPr lang="en-US" sz="1800" dirty="0">
              <a:solidFill>
                <a:srgbClr val="000000"/>
              </a:solidFill>
              <a:latin typeface="Seoge UI"/>
            </a:endParaRPr>
          </a:p>
        </p:txBody>
      </p:sp>
      <p:cxnSp>
        <p:nvCxnSpPr>
          <p:cNvPr id="87" name="Straight Arrow Connector 86"/>
          <p:cNvCxnSpPr>
            <a:endCxn id="43" idx="1"/>
          </p:cNvCxnSpPr>
          <p:nvPr/>
        </p:nvCxnSpPr>
        <p:spPr>
          <a:xfrm>
            <a:off x="5417748" y="3110767"/>
            <a:ext cx="476386" cy="272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/>
          <p:cNvSpPr/>
          <p:nvPr/>
        </p:nvSpPr>
        <p:spPr bwMode="auto">
          <a:xfrm>
            <a:off x="1365095" y="2094575"/>
            <a:ext cx="1792604" cy="2009617"/>
          </a:xfrm>
          <a:prstGeom prst="rect">
            <a:avLst/>
          </a:prstGeom>
          <a:noFill/>
          <a:ln w="3175">
            <a:solidFill>
              <a:srgbClr val="00000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34290" rIns="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647">
              <a:spcBef>
                <a:spcPct val="0"/>
              </a:spcBef>
            </a:pPr>
            <a:endParaRPr lang="en-US" sz="1471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Seoge UI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5894134" y="2122782"/>
            <a:ext cx="1513928" cy="1981409"/>
          </a:xfrm>
          <a:prstGeom prst="rect">
            <a:avLst/>
          </a:prstGeom>
          <a:noFill/>
          <a:ln w="3175">
            <a:solidFill>
              <a:srgbClr val="00000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34290" rIns="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647">
              <a:spcBef>
                <a:spcPct val="0"/>
              </a:spcBef>
            </a:pPr>
            <a:endParaRPr lang="en-US" sz="1471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Seoge UI"/>
            </a:endParaRPr>
          </a:p>
        </p:txBody>
      </p:sp>
      <p:cxnSp>
        <p:nvCxnSpPr>
          <p:cNvPr id="101" name="Elbow Connector 100"/>
          <p:cNvCxnSpPr>
            <a:stCxn id="43" idx="0"/>
          </p:cNvCxnSpPr>
          <p:nvPr/>
        </p:nvCxnSpPr>
        <p:spPr bwMode="auto">
          <a:xfrm rot="16200000" flipV="1">
            <a:off x="4394733" y="-133584"/>
            <a:ext cx="12700" cy="4512731"/>
          </a:xfrm>
          <a:prstGeom prst="bentConnector4">
            <a:avLst>
              <a:gd name="adj1" fmla="val 5318181"/>
              <a:gd name="adj2" fmla="val 99833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1" name="Slide Number Placeholder 2"/>
          <p:cNvSpPr txBox="1">
            <a:spLocks/>
          </p:cNvSpPr>
          <p:nvPr/>
        </p:nvSpPr>
        <p:spPr>
          <a:xfrm>
            <a:off x="7123652" y="6450435"/>
            <a:ext cx="1905000" cy="381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fld id="{5D07661B-1E0D-4001-BF89-AF1DFB53F904}" type="slidenum">
              <a:rPr lang="en-US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algn="r">
                <a:defRPr/>
              </a:pPr>
              <a:t>34</a:t>
            </a:fld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1105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14300" y="3314703"/>
            <a:ext cx="8924743" cy="3117273"/>
          </a:xfrm>
        </p:spPr>
        <p:txBody>
          <a:bodyPr/>
          <a:lstStyle/>
          <a:p>
            <a:r>
              <a:rPr lang="en-US" dirty="0">
                <a:latin typeface="Seoge UI"/>
              </a:rPr>
              <a:t>Intended programs can sometimes be synthesized from just the input. </a:t>
            </a:r>
          </a:p>
          <a:p>
            <a:pPr lvl="1"/>
            <a:r>
              <a:rPr lang="en-US" dirty="0">
                <a:latin typeface="Seoge UI"/>
              </a:rPr>
              <a:t>Tabular data extraction, Sort, Join </a:t>
            </a:r>
          </a:p>
          <a:p>
            <a:endParaRPr lang="en-US" dirty="0">
              <a:latin typeface="Seoge UI"/>
            </a:endParaRPr>
          </a:p>
          <a:p>
            <a:r>
              <a:rPr lang="en-US" dirty="0">
                <a:latin typeface="Seoge UI"/>
              </a:rPr>
              <a:t>Can save large amount of user effort. </a:t>
            </a:r>
          </a:p>
          <a:p>
            <a:pPr lvl="1"/>
            <a:r>
              <a:rPr lang="en-US" dirty="0">
                <a:latin typeface="Seoge UI"/>
              </a:rPr>
              <a:t>User need not provide examples for each of tens of columns.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Predictive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5463" y="1046083"/>
            <a:ext cx="3100719" cy="2067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034455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07" y="1911969"/>
            <a:ext cx="1649095" cy="1649095"/>
          </a:xfrm>
          <a:prstGeom prst="rect">
            <a:avLst/>
          </a:prstGeom>
          <a:ln>
            <a:noFill/>
          </a:ln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Programming-by-Examples Architecture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-23580" y="2643487"/>
            <a:ext cx="10977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ea typeface="MingLiU_HKSCS-ExtB" panose="02020500000000000000" pitchFamily="18" charset="-120"/>
                <a:cs typeface="Segoe UI Semilight" panose="020B0402040204020203" pitchFamily="34" charset="0"/>
              </a:rPr>
              <a:t>Example based Intent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11556" y="2782447"/>
            <a:ext cx="2355421" cy="61555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700" dirty="0">
                <a:solidFill>
                  <a:srgbClr val="000000"/>
                </a:solidFill>
                <a:ea typeface="MingLiU_HKSCS-ExtB" panose="02020500000000000000" pitchFamily="18" charset="-120"/>
                <a:cs typeface="Segoe UI Semilight" panose="020B0402040204020203" pitchFamily="34" charset="0"/>
              </a:rPr>
              <a:t>Ranked Program set </a:t>
            </a: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rgbClr val="000000"/>
                </a:solidFill>
                <a:ea typeface="MingLiU_HKSCS-ExtB" panose="02020500000000000000" pitchFamily="18" charset="-120"/>
                <a:cs typeface="Segoe UI Semilight" panose="020B0402040204020203" pitchFamily="34" charset="0"/>
              </a:rPr>
              <a:t>(a sub-DSL of D)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914775" y="3099384"/>
            <a:ext cx="439929" cy="1138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50" idx="3"/>
            <a:endCxn id="11" idx="1"/>
          </p:cNvCxnSpPr>
          <p:nvPr/>
        </p:nvCxnSpPr>
        <p:spPr>
          <a:xfrm flipV="1">
            <a:off x="3157699" y="3090224"/>
            <a:ext cx="353857" cy="916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518322" y="4736778"/>
            <a:ext cx="98779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</a:rPr>
              <a:t>DSL</a:t>
            </a:r>
            <a:r>
              <a:rPr lang="en-US" sz="1800" dirty="0">
                <a:solidFill>
                  <a:srgbClr val="000000"/>
                </a:solidFill>
                <a:ea typeface="MingLiU_HKSCS-ExtB" panose="02020500000000000000" pitchFamily="18" charset="-120"/>
                <a:cs typeface="Segoe UI Semilight" panose="020B0402040204020203" pitchFamily="34" charset="0"/>
              </a:rPr>
              <a:t> D</a:t>
            </a:r>
          </a:p>
        </p:txBody>
      </p:sp>
      <p:cxnSp>
        <p:nvCxnSpPr>
          <p:cNvPr id="15" name="Straight Arrow Connector 14"/>
          <p:cNvCxnSpPr>
            <a:stCxn id="14" idx="0"/>
          </p:cNvCxnSpPr>
          <p:nvPr/>
        </p:nvCxnSpPr>
        <p:spPr>
          <a:xfrm flipH="1" flipV="1">
            <a:off x="3012218" y="4169297"/>
            <a:ext cx="1" cy="56748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630006" y="5877457"/>
            <a:ext cx="2260672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</a:rPr>
              <a:t>Interaction</a:t>
            </a:r>
            <a:r>
              <a:rPr lang="en-US" sz="1800" dirty="0">
                <a:solidFill>
                  <a:srgbClr val="000000"/>
                </a:solidFill>
                <a:ea typeface="MingLiU_HKSCS-ExtB" panose="02020500000000000000" pitchFamily="18" charset="-120"/>
                <a:cs typeface="Segoe UI Semilight" panose="020B0402040204020203" pitchFamily="34" charset="0"/>
              </a:rPr>
              <a:t> history</a:t>
            </a:r>
          </a:p>
        </p:txBody>
      </p:sp>
      <p:cxnSp>
        <p:nvCxnSpPr>
          <p:cNvPr id="17" name="Straight Arrow Connector 16"/>
          <p:cNvCxnSpPr>
            <a:stCxn id="32" idx="0"/>
            <a:endCxn id="34" idx="2"/>
          </p:cNvCxnSpPr>
          <p:nvPr/>
        </p:nvCxnSpPr>
        <p:spPr>
          <a:xfrm flipV="1">
            <a:off x="1526571" y="5112702"/>
            <a:ext cx="8127" cy="74772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976092" y="4569049"/>
            <a:ext cx="163231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ea typeface="MingLiU_HKSCS-ExtB" panose="02020500000000000000" pitchFamily="18" charset="-120"/>
                <a:cs typeface="Segoe UI Semilight" panose="020B0402040204020203" pitchFamily="34" charset="0"/>
              </a:rPr>
              <a:t>Test inputs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581048" y="2835975"/>
            <a:ext cx="1643188" cy="715841"/>
          </a:xfrm>
          <a:prstGeom prst="rect">
            <a:avLst/>
          </a:prstGeom>
          <a:noFill/>
          <a:ln>
            <a:noFill/>
          </a:ln>
        </p:spPr>
        <p:txBody>
          <a:bodyPr wrap="square" lIns="134464" tIns="107571" rIns="134464" bIns="107571" rtlCol="0">
            <a:spAutoFit/>
          </a:bodyPr>
          <a:lstStyle/>
          <a:p>
            <a:pPr algn="ctr">
              <a:lnSpc>
                <a:spcPct val="90000"/>
              </a:lnSpc>
              <a:spcAft>
                <a:spcPts val="441"/>
              </a:spcAft>
            </a:pPr>
            <a:r>
              <a:rPr lang="en-US" sz="1800" dirty="0">
                <a:solidFill>
                  <a:srgbClr val="000000"/>
                </a:solidFill>
              </a:rPr>
              <a:t>Intended Program in D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680603" y="5642642"/>
            <a:ext cx="2578453" cy="715841"/>
          </a:xfrm>
          <a:prstGeom prst="rect">
            <a:avLst/>
          </a:prstGeom>
          <a:noFill/>
          <a:ln>
            <a:noFill/>
          </a:ln>
        </p:spPr>
        <p:txBody>
          <a:bodyPr wrap="square" lIns="134464" tIns="107571" rIns="134464" bIns="107571" rtlCol="0">
            <a:spAutoFit/>
          </a:bodyPr>
          <a:lstStyle/>
          <a:p>
            <a:pPr>
              <a:lnSpc>
                <a:spcPct val="90000"/>
              </a:lnSpc>
              <a:spcAft>
                <a:spcPts val="441"/>
              </a:spcAft>
            </a:pPr>
            <a:r>
              <a:rPr lang="en-US" sz="1800" dirty="0">
                <a:solidFill>
                  <a:srgbClr val="000000"/>
                </a:solidFill>
              </a:rPr>
              <a:t>Intended Program in R/Python/C#/C++/…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590794" y="4299128"/>
            <a:ext cx="1459688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8D7"/>
                </a:solidFill>
              </a:rPr>
              <a:t>Translator</a:t>
            </a:r>
          </a:p>
        </p:txBody>
      </p:sp>
      <p:cxnSp>
        <p:nvCxnSpPr>
          <p:cNvPr id="23" name="Straight Arrow Connector 22"/>
          <p:cNvCxnSpPr>
            <a:endCxn id="22" idx="0"/>
          </p:cNvCxnSpPr>
          <p:nvPr/>
        </p:nvCxnSpPr>
        <p:spPr>
          <a:xfrm>
            <a:off x="8297077" y="3551816"/>
            <a:ext cx="23561" cy="747312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22" idx="2"/>
          </p:cNvCxnSpPr>
          <p:nvPr/>
        </p:nvCxnSpPr>
        <p:spPr>
          <a:xfrm>
            <a:off x="8320638" y="4699238"/>
            <a:ext cx="9570" cy="943404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3478" y="2178391"/>
            <a:ext cx="1304940" cy="1445849"/>
          </a:xfrm>
          <a:prstGeom prst="rect">
            <a:avLst/>
          </a:prstGeom>
          <a:ln>
            <a:noFill/>
          </a:ln>
        </p:spPr>
      </p:pic>
      <p:cxnSp>
        <p:nvCxnSpPr>
          <p:cNvPr id="30" name="Straight Arrow Connector 29"/>
          <p:cNvCxnSpPr>
            <a:stCxn id="43" idx="3"/>
          </p:cNvCxnSpPr>
          <p:nvPr/>
        </p:nvCxnSpPr>
        <p:spPr>
          <a:xfrm flipV="1">
            <a:off x="7408062" y="3110768"/>
            <a:ext cx="360024" cy="271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914775" y="5860426"/>
            <a:ext cx="1223592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8D7"/>
                </a:solidFill>
              </a:rPr>
              <a:t>Learner</a:t>
            </a:r>
          </a:p>
        </p:txBody>
      </p:sp>
      <p:cxnSp>
        <p:nvCxnSpPr>
          <p:cNvPr id="33" name="Straight Arrow Connector 32"/>
          <p:cNvCxnSpPr>
            <a:stCxn id="34" idx="0"/>
          </p:cNvCxnSpPr>
          <p:nvPr/>
        </p:nvCxnSpPr>
        <p:spPr>
          <a:xfrm flipV="1">
            <a:off x="1534698" y="4088087"/>
            <a:ext cx="0" cy="65528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874714" y="4743370"/>
            <a:ext cx="1319968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</a:rPr>
              <a:t>Ranking</a:t>
            </a:r>
            <a:r>
              <a:rPr lang="en-US" sz="1800" dirty="0">
                <a:solidFill>
                  <a:srgbClr val="000000"/>
                </a:solidFill>
                <a:ea typeface="MingLiU_HKSCS-ExtB" panose="02020500000000000000" pitchFamily="18" charset="-120"/>
                <a:cs typeface="Segoe UI Semilight" panose="020B0402040204020203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a typeface="MingLiU_HKSCS-ExtB" panose="02020500000000000000" pitchFamily="18" charset="-120"/>
                <a:cs typeface="Segoe UI Semilight" panose="020B0402040204020203" pitchFamily="34" charset="0"/>
              </a:rPr>
              <a:t>fn</a:t>
            </a:r>
            <a:endParaRPr lang="en-US" sz="1800" dirty="0">
              <a:solidFill>
                <a:srgbClr val="000000"/>
              </a:solidFill>
              <a:ea typeface="MingLiU_HKSCS-ExtB" panose="02020500000000000000" pitchFamily="18" charset="-120"/>
              <a:cs typeface="Segoe UI Semilight" panose="020B0402040204020203" pitchFamily="34" charset="0"/>
            </a:endParaRPr>
          </a:p>
        </p:txBody>
      </p:sp>
      <p:cxnSp>
        <p:nvCxnSpPr>
          <p:cNvPr id="35" name="Straight Arrow Connector 34"/>
          <p:cNvCxnSpPr>
            <a:stCxn id="32" idx="3"/>
            <a:endCxn id="16" idx="1"/>
          </p:cNvCxnSpPr>
          <p:nvPr/>
        </p:nvCxnSpPr>
        <p:spPr>
          <a:xfrm>
            <a:off x="2138367" y="6060481"/>
            <a:ext cx="491639" cy="1642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V="1">
            <a:off x="6649822" y="4111874"/>
            <a:ext cx="1" cy="428861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1498490" y="3396306"/>
            <a:ext cx="163859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>
                <a:solidFill>
                  <a:srgbClr val="0078D7"/>
                </a:solidFill>
              </a:rPr>
              <a:t>Program </a:t>
            </a:r>
          </a:p>
          <a:p>
            <a:pPr>
              <a:spcBef>
                <a:spcPts val="0"/>
              </a:spcBef>
            </a:pPr>
            <a:r>
              <a:rPr lang="en-US" dirty="0">
                <a:solidFill>
                  <a:srgbClr val="0078D7"/>
                </a:solidFill>
              </a:rPr>
              <a:t>Synthesizer</a:t>
            </a:r>
          </a:p>
        </p:txBody>
      </p:sp>
      <p:sp>
        <p:nvSpPr>
          <p:cNvPr id="42" name="Rectangle 41"/>
          <p:cNvSpPr/>
          <p:nvPr/>
        </p:nvSpPr>
        <p:spPr>
          <a:xfrm>
            <a:off x="5943540" y="3635839"/>
            <a:ext cx="14125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78D7"/>
                </a:solidFill>
              </a:rPr>
              <a:t>Debugging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3506115" y="1435387"/>
            <a:ext cx="2006635" cy="466542"/>
          </a:xfrm>
          <a:prstGeom prst="rect">
            <a:avLst/>
          </a:prstGeom>
          <a:noFill/>
        </p:spPr>
        <p:txBody>
          <a:bodyPr wrap="square" lIns="134464" tIns="107571" rIns="134464" bIns="107571" rtlCol="0">
            <a:spAutoFit/>
          </a:bodyPr>
          <a:lstStyle/>
          <a:p>
            <a:pPr>
              <a:lnSpc>
                <a:spcPct val="90000"/>
              </a:lnSpc>
              <a:spcAft>
                <a:spcPts val="441"/>
              </a:spcAft>
            </a:pPr>
            <a:r>
              <a:rPr lang="en-US" sz="1800" dirty="0">
                <a:solidFill>
                  <a:srgbClr val="000000"/>
                </a:solidFill>
              </a:rPr>
              <a:t>Refined Intent</a:t>
            </a:r>
          </a:p>
        </p:txBody>
      </p:sp>
      <p:cxnSp>
        <p:nvCxnSpPr>
          <p:cNvPr id="39" name="Elbow Connector 38"/>
          <p:cNvCxnSpPr>
            <a:stCxn id="11" idx="2"/>
            <a:endCxn id="14" idx="3"/>
          </p:cNvCxnSpPr>
          <p:nvPr/>
        </p:nvCxnSpPr>
        <p:spPr>
          <a:xfrm rot="5400000">
            <a:off x="3335969" y="3568146"/>
            <a:ext cx="1523444" cy="1183152"/>
          </a:xfrm>
          <a:prstGeom prst="bentConnector2">
            <a:avLst/>
          </a:prstGeom>
          <a:ln>
            <a:solidFill>
              <a:srgbClr val="000000"/>
            </a:solidFill>
            <a:prstDash val="dash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3797064" y="3868201"/>
            <a:ext cx="1907204" cy="466542"/>
          </a:xfrm>
          <a:prstGeom prst="rect">
            <a:avLst/>
          </a:prstGeom>
          <a:noFill/>
        </p:spPr>
        <p:txBody>
          <a:bodyPr wrap="square" lIns="134464" tIns="107571" rIns="134464" bIns="107571" rtlCol="0">
            <a:spAutoFit/>
          </a:bodyPr>
          <a:lstStyle/>
          <a:p>
            <a:pPr>
              <a:lnSpc>
                <a:spcPct val="90000"/>
              </a:lnSpc>
              <a:spcAft>
                <a:spcPts val="441"/>
              </a:spcAft>
            </a:pPr>
            <a:r>
              <a:rPr lang="en-US" sz="1800" dirty="0" err="1">
                <a:solidFill>
                  <a:srgbClr val="000000"/>
                </a:solidFill>
              </a:rPr>
              <a:t>Incrementality</a:t>
            </a:r>
            <a:endParaRPr lang="en-US" sz="1800" dirty="0">
              <a:solidFill>
                <a:srgbClr val="000000"/>
              </a:solidFill>
            </a:endParaRPr>
          </a:p>
        </p:txBody>
      </p:sp>
      <p:cxnSp>
        <p:nvCxnSpPr>
          <p:cNvPr id="87" name="Straight Arrow Connector 86"/>
          <p:cNvCxnSpPr>
            <a:endCxn id="43" idx="1"/>
          </p:cNvCxnSpPr>
          <p:nvPr/>
        </p:nvCxnSpPr>
        <p:spPr>
          <a:xfrm>
            <a:off x="5417748" y="3110767"/>
            <a:ext cx="476386" cy="272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/>
          <p:cNvSpPr/>
          <p:nvPr/>
        </p:nvSpPr>
        <p:spPr bwMode="auto">
          <a:xfrm>
            <a:off x="1365095" y="2094575"/>
            <a:ext cx="1792604" cy="2009617"/>
          </a:xfrm>
          <a:prstGeom prst="rect">
            <a:avLst/>
          </a:prstGeom>
          <a:noFill/>
          <a:ln w="3175">
            <a:solidFill>
              <a:srgbClr val="00000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34290" rIns="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647">
              <a:spcBef>
                <a:spcPct val="0"/>
              </a:spcBef>
            </a:pPr>
            <a:endParaRPr lang="en-US" sz="1471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5894134" y="2122782"/>
            <a:ext cx="1513928" cy="1981409"/>
          </a:xfrm>
          <a:prstGeom prst="rect">
            <a:avLst/>
          </a:prstGeom>
          <a:noFill/>
          <a:ln w="3175">
            <a:solidFill>
              <a:srgbClr val="00000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34290" rIns="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647">
              <a:spcBef>
                <a:spcPct val="0"/>
              </a:spcBef>
            </a:pPr>
            <a:endParaRPr lang="en-US" sz="1471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</p:txBody>
      </p:sp>
      <p:cxnSp>
        <p:nvCxnSpPr>
          <p:cNvPr id="101" name="Elbow Connector 100"/>
          <p:cNvCxnSpPr>
            <a:stCxn id="43" idx="0"/>
          </p:cNvCxnSpPr>
          <p:nvPr/>
        </p:nvCxnSpPr>
        <p:spPr bwMode="auto">
          <a:xfrm rot="16200000" flipV="1">
            <a:off x="4394733" y="-133584"/>
            <a:ext cx="12700" cy="4512731"/>
          </a:xfrm>
          <a:prstGeom prst="bentConnector4">
            <a:avLst>
              <a:gd name="adj1" fmla="val 5318181"/>
              <a:gd name="adj2" fmla="val 99833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7" name="Slide Number Placeholder 2"/>
          <p:cNvSpPr txBox="1">
            <a:spLocks/>
          </p:cNvSpPr>
          <p:nvPr/>
        </p:nvSpPr>
        <p:spPr>
          <a:xfrm>
            <a:off x="7123652" y="6450435"/>
            <a:ext cx="1905000" cy="381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fld id="{5D07661B-1E0D-4001-BF89-AF1DFB53F904}" type="slidenum">
              <a:rPr lang="en-US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algn="r">
                <a:defRPr/>
              </a:pPr>
              <a:t>36</a:t>
            </a:fld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4300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32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3909" y="2483430"/>
            <a:ext cx="8924743" cy="3117273"/>
          </a:xfrm>
        </p:spPr>
        <p:txBody>
          <a:bodyPr/>
          <a:lstStyle/>
          <a:p>
            <a:r>
              <a:rPr lang="en-US" dirty="0">
                <a:latin typeface="Seoge UI"/>
              </a:rPr>
              <a:t>Learn from past interactions </a:t>
            </a:r>
          </a:p>
          <a:p>
            <a:pPr lvl="1"/>
            <a:r>
              <a:rPr lang="en-US" dirty="0">
                <a:latin typeface="Seoge UI"/>
              </a:rPr>
              <a:t>of the same user (personalized experience). </a:t>
            </a:r>
          </a:p>
          <a:p>
            <a:pPr lvl="1"/>
            <a:r>
              <a:rPr lang="en-US" dirty="0">
                <a:latin typeface="Seoge UI"/>
              </a:rPr>
              <a:t>of other users in the enterprise/cloud.</a:t>
            </a:r>
          </a:p>
          <a:p>
            <a:pPr marL="420224" indent="-420224">
              <a:buFont typeface="Arial" panose="020B0604020202020204" pitchFamily="34" charset="0"/>
              <a:buChar char="•"/>
            </a:pPr>
            <a:endParaRPr lang="en-US" dirty="0">
              <a:latin typeface="Seoge UI"/>
            </a:endParaRPr>
          </a:p>
          <a:p>
            <a:r>
              <a:rPr lang="en-US" dirty="0">
                <a:latin typeface="Seoge UI"/>
              </a:rPr>
              <a:t>The synthesis sessions now require less interaction.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37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Adaptive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0749" y="1030667"/>
            <a:ext cx="3713251" cy="894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50247"/>
      </p:ext>
    </p:extLst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38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Reference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01600" y="2340900"/>
            <a:ext cx="90424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“</a:t>
            </a:r>
            <a:r>
              <a:rPr lang="en-US" sz="2200" i="1" dirty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Programming by Examples (and its applications in Data Wrangling)</a:t>
            </a:r>
            <a:r>
              <a:rPr lang="en-US" sz="2200" dirty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”, 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In</a:t>
            </a:r>
            <a:r>
              <a:rPr lang="en-US" sz="1800" dirty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1800" i="1" dirty="0">
                <a:solidFill>
                  <a:srgbClr val="C00000"/>
                </a:solidFill>
                <a:latin typeface="Seoge UI"/>
              </a:rPr>
              <a:t>Verification and Synthesis of Correct and Secure Systems</a:t>
            </a:r>
            <a:r>
              <a:rPr lang="en-US" sz="1800" dirty="0">
                <a:solidFill>
                  <a:srgbClr val="C00000"/>
                </a:solidFill>
                <a:latin typeface="Seoge UI"/>
              </a:rPr>
              <a:t>; IOS Press; 2016</a:t>
            </a:r>
            <a:endParaRPr lang="en-US" sz="1800" dirty="0">
              <a:solidFill>
                <a:srgbClr val="C00000"/>
              </a:solidFill>
              <a:latin typeface="Seoge UI"/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[based on Marktoberdorf Summer School 2015 Lecture Notes]</a:t>
            </a:r>
            <a:endParaRPr lang="en-US" dirty="0">
              <a:effectLst/>
              <a:latin typeface="Seoge UI"/>
              <a:ea typeface="Calibri" panose="020F0502020204030204" pitchFamily="34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9035276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Motivation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7676" y="1108952"/>
            <a:ext cx="2678405" cy="2672705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1512651" y="4153710"/>
            <a:ext cx="6162472" cy="879199"/>
          </a:xfrm>
          <a:prstGeom prst="rect">
            <a:avLst/>
          </a:prstGeom>
        </p:spPr>
        <p:txBody>
          <a:bodyPr vert="horz" lIns="67232" tIns="33616" rIns="67232" bIns="33616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latin typeface="Seoge UI"/>
              </a:rPr>
              <a:t>99% of computer users cannot program! </a:t>
            </a:r>
          </a:p>
          <a:p>
            <a:pPr marL="0" indent="0">
              <a:buNone/>
            </a:pPr>
            <a:r>
              <a:rPr lang="en-US" sz="2400" dirty="0">
                <a:latin typeface="Seoge UI"/>
              </a:rPr>
              <a:t>They struggle with simple repetitive tasks.</a:t>
            </a:r>
          </a:p>
          <a:p>
            <a:pPr marL="0" indent="0">
              <a:buNone/>
            </a:pPr>
            <a:endParaRPr lang="en-US" sz="2400" dirty="0">
              <a:latin typeface="Seoge UI"/>
            </a:endParaRPr>
          </a:p>
          <a:p>
            <a:pPr marL="0" indent="0">
              <a:buNone/>
            </a:pPr>
            <a:endParaRPr lang="en-US" sz="2400" dirty="0">
              <a:latin typeface="Seoge UI"/>
            </a:endParaRPr>
          </a:p>
        </p:txBody>
      </p:sp>
      <p:sp>
        <p:nvSpPr>
          <p:cNvPr id="8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0651636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122" y="228601"/>
            <a:ext cx="8753374" cy="666387"/>
          </a:xfrm>
        </p:spPr>
        <p:txBody>
          <a:bodyPr/>
          <a:lstStyle/>
          <a:p>
            <a:r>
              <a:rPr lang="en-US" dirty="0">
                <a:latin typeface="Seoge UI"/>
              </a:rPr>
              <a:t>Spreadsheet help forums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2941" y="1342656"/>
            <a:ext cx="5117418" cy="140940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259" y="3336877"/>
            <a:ext cx="8039100" cy="98298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22" y="1034949"/>
            <a:ext cx="2143125" cy="21431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259" y="4930009"/>
            <a:ext cx="5372100" cy="1661160"/>
          </a:xfrm>
          <a:prstGeom prst="rect">
            <a:avLst/>
          </a:prstGeom>
        </p:spPr>
      </p:pic>
      <p:sp>
        <p:nvSpPr>
          <p:cNvPr id="7" name="Slide Number Placeholder 2"/>
          <p:cNvSpPr txBox="1">
            <a:spLocks/>
          </p:cNvSpPr>
          <p:nvPr/>
        </p:nvSpPr>
        <p:spPr>
          <a:xfrm>
            <a:off x="7123652" y="6450435"/>
            <a:ext cx="1905000" cy="381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fld id="{5D07661B-1E0D-4001-BF89-AF1DFB53F904}" type="slidenum">
              <a:rPr lang="en-US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algn="r">
                <a:defRPr/>
              </a:pPr>
              <a:t>4</a:t>
            </a:fld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8009882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Typical help-forum interaction</a:t>
            </a:r>
          </a:p>
        </p:txBody>
      </p:sp>
      <p:pic>
        <p:nvPicPr>
          <p:cNvPr id="4" name="Picture 2" descr="http://media02.hongkiat.com/geek-is-new-cool/gee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7053" y="2752713"/>
            <a:ext cx="2317518" cy="2317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rved Down Arrow 4"/>
          <p:cNvSpPr/>
          <p:nvPr/>
        </p:nvSpPr>
        <p:spPr>
          <a:xfrm>
            <a:off x="3793524" y="2654716"/>
            <a:ext cx="4243630" cy="74576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Curved Down Arrow 5"/>
          <p:cNvSpPr/>
          <p:nvPr/>
        </p:nvSpPr>
        <p:spPr>
          <a:xfrm rot="10800000">
            <a:off x="3843022" y="4658496"/>
            <a:ext cx="3874815" cy="81093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Seoge U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98211" y="2090113"/>
            <a:ext cx="42556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Seoge UI"/>
              </a:rPr>
              <a:t>300_w5_aniSh_c1_b </a:t>
            </a:r>
            <a:r>
              <a:rPr lang="en-US" sz="2400" dirty="0">
                <a:latin typeface="Seoge UI"/>
                <a:sym typeface="Wingdings" panose="05000000000000000000" pitchFamily="2" charset="2"/>
              </a:rPr>
              <a:t> w5</a:t>
            </a:r>
            <a:endParaRPr lang="en-US" sz="2400" dirty="0">
              <a:latin typeface="Seoge U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21553" y="4824271"/>
            <a:ext cx="2278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Seoge UI"/>
              </a:rPr>
              <a:t>=MID(B1,5,2)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-156897" y="2694460"/>
            <a:ext cx="3950421" cy="2375772"/>
            <a:chOff x="595628" y="2489008"/>
            <a:chExt cx="6588792" cy="3734543"/>
          </a:xfrm>
        </p:grpSpPr>
        <p:pic>
          <p:nvPicPr>
            <p:cNvPr id="10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3352" y="2583899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08287" y="2711916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1736" y="2489008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6671" y="2617025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0248" y="3199595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5183" y="3327612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5628" y="3732995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3647" y="4007715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3352" y="4119628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80497" y="3859225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1" name="TextBox 20"/>
          <p:cNvSpPr txBox="1"/>
          <p:nvPr/>
        </p:nvSpPr>
        <p:spPr>
          <a:xfrm>
            <a:off x="3690272" y="1581524"/>
            <a:ext cx="44932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Seoge UI"/>
              </a:rPr>
              <a:t>300_w30_aniSh_c1_b </a:t>
            </a:r>
            <a:r>
              <a:rPr lang="en-US" sz="2400" dirty="0">
                <a:latin typeface="Seoge UI"/>
                <a:sym typeface="Wingdings" panose="05000000000000000000" pitchFamily="2" charset="2"/>
              </a:rPr>
              <a:t> w30</a:t>
            </a:r>
            <a:endParaRPr lang="en-US" sz="2400" dirty="0">
              <a:latin typeface="Seoge UI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603753" y="5619039"/>
            <a:ext cx="77108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>
                <a:latin typeface="Seoge UI"/>
              </a:rPr>
              <a:t>=MID(B1,FIND(“_”,$B:$B)+1, FIND(“_”,REPLACE($B:$B,1,FIND(“_”,$B:$B), “”))-1)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56522" y="3379925"/>
            <a:ext cx="4097710" cy="610839"/>
          </a:xfrm>
          <a:prstGeom prst="rect">
            <a:avLst/>
          </a:prstGeom>
          <a:ln w="34925">
            <a:solidFill>
              <a:srgbClr val="FFFF00"/>
            </a:solidFill>
          </a:ln>
        </p:spPr>
      </p:pic>
      <p:sp>
        <p:nvSpPr>
          <p:cNvPr id="25" name="TextBox 24"/>
          <p:cNvSpPr txBox="1"/>
          <p:nvPr/>
        </p:nvSpPr>
        <p:spPr>
          <a:xfrm>
            <a:off x="4821553" y="4824271"/>
            <a:ext cx="2278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Seoge UI"/>
              </a:rPr>
              <a:t>=MID(B1,5,2)</a:t>
            </a:r>
          </a:p>
        </p:txBody>
      </p:sp>
      <p:sp>
        <p:nvSpPr>
          <p:cNvPr id="24" name="Slide Number Placeholder 2"/>
          <p:cNvSpPr txBox="1">
            <a:spLocks/>
          </p:cNvSpPr>
          <p:nvPr/>
        </p:nvSpPr>
        <p:spPr>
          <a:xfrm>
            <a:off x="7123652" y="6450435"/>
            <a:ext cx="1905000" cy="381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fld id="{5D07661B-1E0D-4001-BF89-AF1DFB53F904}" type="slidenum">
              <a:rPr lang="en-US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algn="r">
                <a:defRPr/>
              </a:pPr>
              <a:t>5</a:t>
            </a:fld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335196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1" grpId="0"/>
      <p:bldP spid="22" grpId="0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Flash Fill (Excel 2013 feature) demo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0418" y="959411"/>
            <a:ext cx="5993965" cy="532109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1" y="6204274"/>
            <a:ext cx="93385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i="1" dirty="0">
                <a:solidFill>
                  <a:srgbClr val="C00000"/>
                </a:solidFill>
                <a:latin typeface="Seoge UI"/>
              </a:rPr>
              <a:t>“Automating string processing in spreadsheets using input-output examples”;</a:t>
            </a:r>
            <a:r>
              <a:rPr lang="en-US" dirty="0">
                <a:solidFill>
                  <a:srgbClr val="C00000"/>
                </a:solidFill>
                <a:latin typeface="Seoge UI"/>
              </a:rPr>
              <a:t> POPL 2011; Sumit Gulwani</a:t>
            </a:r>
          </a:p>
        </p:txBody>
      </p:sp>
      <p:sp>
        <p:nvSpPr>
          <p:cNvPr id="6" name="Slide Number Placeholder 2"/>
          <p:cNvSpPr txBox="1">
            <a:spLocks/>
          </p:cNvSpPr>
          <p:nvPr/>
        </p:nvSpPr>
        <p:spPr>
          <a:xfrm>
            <a:off x="7123652" y="6450435"/>
            <a:ext cx="1905000" cy="381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fld id="{5D07661B-1E0D-4001-BF89-AF1DFB53F904}" type="slidenum">
              <a:rPr lang="en-US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algn="r">
                <a:defRPr/>
              </a:pPr>
              <a:t>6</a:t>
            </a:fld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4470470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30" y="2009581"/>
            <a:ext cx="5609724" cy="368084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193" y="1153606"/>
            <a:ext cx="887279" cy="69207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5429" y="2405279"/>
            <a:ext cx="4279106" cy="2371725"/>
          </a:xfrm>
          <a:prstGeom prst="rect">
            <a:avLst/>
          </a:prstGeom>
        </p:spPr>
      </p:pic>
      <p:sp>
        <p:nvSpPr>
          <p:cNvPr id="11" name="Right Arrow 10"/>
          <p:cNvSpPr/>
          <p:nvPr/>
        </p:nvSpPr>
        <p:spPr>
          <a:xfrm>
            <a:off x="4524483" y="3332017"/>
            <a:ext cx="457200" cy="316924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0" y="4181301"/>
            <a:ext cx="8033580" cy="644372"/>
          </a:xfrm>
          <a:prstGeom prst="rect">
            <a:avLst/>
          </a:prstGeom>
          <a:ln w="60325">
            <a:solidFill>
              <a:schemeClr val="accent1"/>
            </a:solidFill>
          </a:ln>
        </p:spPr>
      </p:pic>
      <p:sp>
        <p:nvSpPr>
          <p:cNvPr id="14" name="TextBox 13"/>
          <p:cNvSpPr txBox="1"/>
          <p:nvPr/>
        </p:nvSpPr>
        <p:spPr>
          <a:xfrm>
            <a:off x="602217" y="3827074"/>
            <a:ext cx="2292927" cy="323165"/>
          </a:xfrm>
          <a:prstGeom prst="rect">
            <a:avLst/>
          </a:prstGeom>
          <a:solidFill>
            <a:schemeClr val="bg1"/>
          </a:solidFill>
          <a:ln w="60325">
            <a:noFill/>
          </a:ln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rgbClr val="FF0000"/>
                </a:solidFill>
                <a:latin typeface="Gill Sans MT" panose="020B0502020104020203" pitchFamily="34" charset="0"/>
              </a:rPr>
              <a:t>To get Started!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Data Science Class Assignment</a:t>
            </a: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/>
          <a:p>
            <a:pPr algn="r">
              <a:defRPr/>
            </a:pPr>
            <a:fld id="{5D07661B-1E0D-4001-BF89-AF1DFB53F904}" type="slidenum">
              <a:rPr lang="en-US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algn="r">
                <a:defRPr/>
              </a:pPr>
              <a:t>7</a:t>
            </a:fld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9569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1143000"/>
            <a:ext cx="7772400" cy="666345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Seoge UI"/>
              </a:rPr>
              <a:t>Ships inside two Microsoft products: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457200" lvl="1" indent="0">
              <a:buNone/>
            </a:pPr>
            <a:endParaRPr lang="en-US" sz="4000" dirty="0">
              <a:solidFill>
                <a:schemeClr val="accent2"/>
              </a:solidFill>
            </a:endParaRPr>
          </a:p>
          <a:p>
            <a:pPr marL="0" indent="0" algn="ctr">
              <a:buNone/>
            </a:pPr>
            <a:endParaRPr lang="en-US" sz="4000" dirty="0">
              <a:solidFill>
                <a:schemeClr val="accent2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048629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>
                <a:solidFill>
                  <a:srgbClr val="C00000"/>
                </a:solidFill>
                <a:latin typeface="Seoge UI"/>
              </a:rPr>
              <a:t>“</a:t>
            </a:r>
            <a:r>
              <a:rPr lang="en-US" i="1" dirty="0" err="1">
                <a:solidFill>
                  <a:srgbClr val="C00000"/>
                </a:solidFill>
                <a:latin typeface="Seoge UI"/>
              </a:rPr>
              <a:t>FlashExtract</a:t>
            </a:r>
            <a:r>
              <a:rPr lang="en-US" i="1" dirty="0">
                <a:solidFill>
                  <a:srgbClr val="C00000"/>
                </a:solidFill>
                <a:latin typeface="Seoge UI"/>
              </a:rPr>
              <a:t>: A Framework for data extraction by examples”; </a:t>
            </a:r>
          </a:p>
          <a:p>
            <a:pPr>
              <a:spcBef>
                <a:spcPts val="0"/>
              </a:spcBef>
            </a:pPr>
            <a:r>
              <a:rPr lang="en-US" dirty="0">
                <a:solidFill>
                  <a:srgbClr val="C00000"/>
                </a:solidFill>
                <a:latin typeface="Seoge UI"/>
              </a:rPr>
              <a:t>PLDI 2014</a:t>
            </a:r>
            <a:r>
              <a:rPr lang="en-US" i="1" dirty="0">
                <a:solidFill>
                  <a:srgbClr val="C00000"/>
                </a:solidFill>
                <a:latin typeface="Seoge UI"/>
              </a:rPr>
              <a:t>; </a:t>
            </a:r>
            <a:r>
              <a:rPr lang="en-US" dirty="0">
                <a:solidFill>
                  <a:srgbClr val="C00000"/>
                </a:solidFill>
                <a:latin typeface="Seoge UI"/>
              </a:rPr>
              <a:t>Vu Le, Sumit Gulwani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7867" y="2055155"/>
            <a:ext cx="1115093" cy="122249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641845" y="2391579"/>
            <a:ext cx="4288146" cy="549642"/>
          </a:xfrm>
          <a:prstGeom prst="rect">
            <a:avLst/>
          </a:prstGeom>
          <a:noFill/>
          <a:ln>
            <a:noFill/>
          </a:ln>
        </p:spPr>
        <p:txBody>
          <a:bodyPr wrap="square" lIns="134464" tIns="107571" rIns="134464" bIns="107571" rtlCol="0">
            <a:spAutoFit/>
          </a:bodyPr>
          <a:lstStyle/>
          <a:p>
            <a:pPr>
              <a:lnSpc>
                <a:spcPct val="90000"/>
              </a:lnSpc>
              <a:spcAft>
                <a:spcPts val="221"/>
              </a:spcAft>
            </a:pPr>
            <a:r>
              <a:rPr lang="en-US" sz="2400" dirty="0" err="1">
                <a:latin typeface="Seoge UI"/>
              </a:rPr>
              <a:t>ConvertFrom</a:t>
            </a:r>
            <a:r>
              <a:rPr lang="en-US" sz="2400" dirty="0">
                <a:latin typeface="Seoge UI"/>
              </a:rPr>
              <a:t>-String cmdlet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41845" y="3880747"/>
            <a:ext cx="2335224" cy="882040"/>
          </a:xfrm>
          <a:prstGeom prst="rect">
            <a:avLst/>
          </a:prstGeom>
          <a:noFill/>
          <a:ln>
            <a:noFill/>
          </a:ln>
        </p:spPr>
        <p:txBody>
          <a:bodyPr wrap="square" lIns="134464" tIns="107571" rIns="134464" bIns="107571" rtlCol="0">
            <a:sp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latin typeface="Seoge UI"/>
              </a:rPr>
              <a:t>Custom Log, Custom Field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5336" y="3646110"/>
            <a:ext cx="2878061" cy="1153070"/>
          </a:xfrm>
          <a:prstGeom prst="rect">
            <a:avLst/>
          </a:prstGeom>
        </p:spPr>
      </p:pic>
      <p:sp>
        <p:nvSpPr>
          <p:cNvPr id="9" name="Title 2"/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609600"/>
          </a:xfrm>
        </p:spPr>
        <p:txBody>
          <a:bodyPr/>
          <a:lstStyle/>
          <a:p>
            <a:r>
              <a:rPr lang="en-US" dirty="0" err="1">
                <a:latin typeface="Seoge UI"/>
              </a:rPr>
              <a:t>FlashExtract</a:t>
            </a:r>
            <a:r>
              <a:rPr lang="en-US" dirty="0">
                <a:latin typeface="Seoge UI"/>
              </a:rPr>
              <a:t> Demo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8962" y="2330781"/>
            <a:ext cx="1803716" cy="549642"/>
          </a:xfrm>
          <a:prstGeom prst="rect">
            <a:avLst/>
          </a:prstGeom>
          <a:noFill/>
          <a:ln>
            <a:noFill/>
          </a:ln>
        </p:spPr>
        <p:txBody>
          <a:bodyPr wrap="square" lIns="134464" tIns="107571" rIns="134464" bIns="107571" rtlCol="0">
            <a:spAutoFit/>
          </a:bodyPr>
          <a:lstStyle/>
          <a:p>
            <a:pPr>
              <a:lnSpc>
                <a:spcPct val="90000"/>
              </a:lnSpc>
              <a:spcAft>
                <a:spcPts val="221"/>
              </a:spcAft>
            </a:pPr>
            <a:r>
              <a:rPr lang="en-US" sz="2400" dirty="0" err="1">
                <a:solidFill>
                  <a:schemeClr val="accent2"/>
                </a:solidFill>
              </a:rPr>
              <a:t>Powershell</a:t>
            </a:r>
            <a:endParaRPr lang="en-US" sz="2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18436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FONTSIZE" val="10"/>
  <p:tag name="DEFAULTWIDTH" val="354"/>
  <p:tag name="DEFAULTHEIGHT" val="200"/>
  <p:tag name="FIRSTSUMITG@PR10562AXNJXY5K9" val="3079"/>
  <p:tag name="FIRSTSUMITG@PWS13125SVWXY5K9" val="3113"/>
  <p:tag name="FIRSTSUMITG@YFGYMLOFUVWXY5M7" val="3493"/>
  <p:tag name="FIRSTSUMITG@OMKLSHNFUVWYY57I" val="4026"/>
  <p:tag name="DEFAULTDISPLAYSOURCE" val="\documentclass{article}\pagestyle{empty}&#10;\begin{document}&#10;&#10;\end{document}&#10;"/>
  <p:tag name="EMBEDFONTS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6.7|20.2|42.5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127395</TotalTime>
  <Words>1880</Words>
  <Application>Microsoft Office PowerPoint</Application>
  <PresentationFormat>On-screen Show (4:3)</PresentationFormat>
  <Paragraphs>591</Paragraphs>
  <Slides>39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39</vt:i4>
      </vt:variant>
    </vt:vector>
  </HeadingPairs>
  <TitlesOfParts>
    <vt:vector size="56" baseType="lpstr">
      <vt:lpstr>MingLiU_HKSCS-ExtB</vt:lpstr>
      <vt:lpstr>Arial</vt:lpstr>
      <vt:lpstr>Bookman Old Style</vt:lpstr>
      <vt:lpstr>Calibri</vt:lpstr>
      <vt:lpstr>Cambria Math</vt:lpstr>
      <vt:lpstr>Comic Sans MS</vt:lpstr>
      <vt:lpstr>Consolas</vt:lpstr>
      <vt:lpstr>Gill Sans MT</vt:lpstr>
      <vt:lpstr>Segoe UI</vt:lpstr>
      <vt:lpstr>Segoe UI Light</vt:lpstr>
      <vt:lpstr>Segoe UI Semilight</vt:lpstr>
      <vt:lpstr>Seoge UI</vt:lpstr>
      <vt:lpstr>Seq</vt:lpstr>
      <vt:lpstr>Times New Roman</vt:lpstr>
      <vt:lpstr>Wingdings</vt:lpstr>
      <vt:lpstr>Default Design</vt:lpstr>
      <vt:lpstr>2_Default Design</vt:lpstr>
      <vt:lpstr>PowerPoint Presentation</vt:lpstr>
      <vt:lpstr>Outline</vt:lpstr>
      <vt:lpstr>The PROSE Team</vt:lpstr>
      <vt:lpstr>Motivation</vt:lpstr>
      <vt:lpstr>Spreadsheet help forums</vt:lpstr>
      <vt:lpstr>Typical help-forum interaction</vt:lpstr>
      <vt:lpstr>Flash Fill (Excel 2013 feature) demo</vt:lpstr>
      <vt:lpstr>Data Science Class Assignment</vt:lpstr>
      <vt:lpstr>FlashExtract Demo</vt:lpstr>
      <vt:lpstr>Killer Application: Data Wrangling</vt:lpstr>
      <vt:lpstr>Programming-by-Examples Architecture</vt:lpstr>
      <vt:lpstr>Domain-specific Language (DSL)</vt:lpstr>
      <vt:lpstr>DSL for String Transformations</vt:lpstr>
      <vt:lpstr>Substring Operator</vt:lpstr>
      <vt:lpstr>DSL for String Transformations</vt:lpstr>
      <vt:lpstr>FlashExtract DSL </vt:lpstr>
      <vt:lpstr>Search Methodology</vt:lpstr>
      <vt:lpstr>Search Methodology</vt:lpstr>
      <vt:lpstr>Problem Reduction Rules</vt:lpstr>
      <vt:lpstr>Problem Reduction Rules</vt:lpstr>
      <vt:lpstr>Problem Reduction Rules</vt:lpstr>
      <vt:lpstr>Problem Reduction Rules</vt:lpstr>
      <vt:lpstr>Generalizing output values to output properties</vt:lpstr>
      <vt:lpstr>Problem Reduction</vt:lpstr>
      <vt:lpstr>Problem Reduction</vt:lpstr>
      <vt:lpstr>Programming-by-Examples Architecture</vt:lpstr>
      <vt:lpstr>Basic ranking scheme</vt:lpstr>
      <vt:lpstr>Challenges with Basic ranking scheme</vt:lpstr>
      <vt:lpstr>Challenges with Basic ranking scheme</vt:lpstr>
      <vt:lpstr>Machine learning based ranking scheme</vt:lpstr>
      <vt:lpstr>Outline</vt:lpstr>
      <vt:lpstr>Outline</vt:lpstr>
      <vt:lpstr>Programming-by-Examples Architecture</vt:lpstr>
      <vt:lpstr>Interactive Debugging</vt:lpstr>
      <vt:lpstr>Programming-by-Examples Architecture</vt:lpstr>
      <vt:lpstr>Predictive</vt:lpstr>
      <vt:lpstr>Programming-by-Examples Architecture</vt:lpstr>
      <vt:lpstr>Adaptive</vt:lpstr>
      <vt:lpstr>Reference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Sumit Gulwani</cp:lastModifiedBy>
  <cp:revision>6922</cp:revision>
  <cp:lastPrinted>2011-01-25T02:43:07Z</cp:lastPrinted>
  <dcterms:created xsi:type="dcterms:W3CDTF">1601-01-01T00:00:00Z</dcterms:created>
  <dcterms:modified xsi:type="dcterms:W3CDTF">2016-09-02T05:42:22Z</dcterms:modified>
</cp:coreProperties>
</file>