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3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48"/>
  </p:notesMasterIdLst>
  <p:handoutMasterIdLst>
    <p:handoutMasterId r:id="rId49"/>
  </p:handoutMasterIdLst>
  <p:sldIdLst>
    <p:sldId id="2136" r:id="rId3"/>
    <p:sldId id="2037" r:id="rId4"/>
    <p:sldId id="2155" r:id="rId5"/>
    <p:sldId id="2147" r:id="rId6"/>
    <p:sldId id="2149" r:id="rId7"/>
    <p:sldId id="2148" r:id="rId8"/>
    <p:sldId id="2073" r:id="rId9"/>
    <p:sldId id="2074" r:id="rId10"/>
    <p:sldId id="1928" r:id="rId11"/>
    <p:sldId id="1906" r:id="rId12"/>
    <p:sldId id="1929" r:id="rId13"/>
    <p:sldId id="1930" r:id="rId14"/>
    <p:sldId id="2039" r:id="rId15"/>
    <p:sldId id="2006" r:id="rId16"/>
    <p:sldId id="2146" r:id="rId17"/>
    <p:sldId id="2132" r:id="rId18"/>
    <p:sldId id="2125" r:id="rId19"/>
    <p:sldId id="2152" r:id="rId20"/>
    <p:sldId id="2040" r:id="rId21"/>
    <p:sldId id="2114" r:id="rId22"/>
    <p:sldId id="2135" r:id="rId23"/>
    <p:sldId id="2076" r:id="rId24"/>
    <p:sldId id="2077" r:id="rId25"/>
    <p:sldId id="2078" r:id="rId26"/>
    <p:sldId id="2079" r:id="rId27"/>
    <p:sldId id="2081" r:id="rId28"/>
    <p:sldId id="2082" r:id="rId29"/>
    <p:sldId id="2153" r:id="rId30"/>
    <p:sldId id="2083" r:id="rId31"/>
    <p:sldId id="2084" r:id="rId32"/>
    <p:sldId id="1991" r:id="rId33"/>
    <p:sldId id="1992" r:id="rId34"/>
    <p:sldId id="2087" r:id="rId35"/>
    <p:sldId id="2088" r:id="rId36"/>
    <p:sldId id="2154" r:id="rId37"/>
    <p:sldId id="1997" r:id="rId38"/>
    <p:sldId id="2143" r:id="rId39"/>
    <p:sldId id="1999" r:id="rId40"/>
    <p:sldId id="2097" r:id="rId41"/>
    <p:sldId id="2141" r:id="rId42"/>
    <p:sldId id="2138" r:id="rId43"/>
    <p:sldId id="2142" r:id="rId44"/>
    <p:sldId id="2090" r:id="rId45"/>
    <p:sldId id="2091" r:id="rId46"/>
    <p:sldId id="2150" r:id="rId47"/>
  </p:sldIdLst>
  <p:sldSz cx="9144000" cy="6858000" type="screen4x3"/>
  <p:notesSz cx="7023100" cy="9309100"/>
  <p:embeddedFontLst>
    <p:embeddedFont>
      <p:font typeface="Consolas" panose="020B0609020204030204" pitchFamily="49" charset="0"/>
      <p:regular r:id="rId50"/>
      <p:bold r:id="rId51"/>
      <p:italic r:id="rId52"/>
      <p:boldItalic r:id="rId53"/>
    </p:embeddedFont>
    <p:embeddedFont>
      <p:font typeface="Cambria Math" panose="02040503050406030204" pitchFamily="18" charset="0"/>
      <p:regular r:id="rId54"/>
    </p:embeddedFont>
    <p:embeddedFont>
      <p:font typeface="MingLiU_HKSCS-ExtB" panose="02020500000000000000" pitchFamily="18" charset="-120"/>
      <p:regular r:id="rId55"/>
    </p:embeddedFont>
    <p:embeddedFont>
      <p:font typeface="Segoe UI Semilight" panose="020B0402040204020203" pitchFamily="34" charset="0"/>
      <p:regular r:id="rId56"/>
      <p:italic r:id="rId57"/>
    </p:embeddedFont>
    <p:embeddedFont>
      <p:font typeface="Bookman Old Style" panose="02050604050505020204" pitchFamily="18" charset="0"/>
      <p:regular r:id="rId58"/>
      <p:bold r:id="rId59"/>
      <p:italic r:id="rId60"/>
      <p:boldItalic r:id="rId61"/>
    </p:embeddedFont>
    <p:embeddedFont>
      <p:font typeface="Comic Sans MS" panose="030F0702030302020204" pitchFamily="66" charset="0"/>
      <p:regular r:id="rId62"/>
      <p:bold r:id="rId63"/>
      <p:italic r:id="rId64"/>
      <p:boldItalic r:id="rId65"/>
    </p:embeddedFont>
    <p:embeddedFont>
      <p:font typeface="Gill Sans MT" panose="020B0502020104020203" pitchFamily="34" charset="0"/>
      <p:regular r:id="rId66"/>
      <p:bold r:id="rId67"/>
      <p:italic r:id="rId68"/>
      <p:boldItalic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Segoe UI" panose="020B0502040204020203" pitchFamily="34" charset="0"/>
      <p:regular r:id="rId74"/>
      <p:bold r:id="rId75"/>
      <p:italic r:id="rId76"/>
      <p:boldItalic r:id="rId77"/>
    </p:embeddedFont>
  </p:embeddedFontLst>
  <p:custDataLst>
    <p:tags r:id="rId78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98884-B735-49BE-A6EA-6061035B615C}">
          <p14:sldIdLst>
            <p14:sldId id="2136"/>
            <p14:sldId id="2037"/>
            <p14:sldId id="2155"/>
          </p14:sldIdLst>
        </p14:section>
        <p14:section name="Applications" id="{A3164E95-0781-4D94-970D-7EE249B1DAF9}">
          <p14:sldIdLst>
            <p14:sldId id="2147"/>
            <p14:sldId id="2149"/>
            <p14:sldId id="2148"/>
            <p14:sldId id="2073"/>
            <p14:sldId id="2074"/>
            <p14:sldId id="1928"/>
            <p14:sldId id="1906"/>
            <p14:sldId id="1929"/>
            <p14:sldId id="1930"/>
            <p14:sldId id="2039"/>
            <p14:sldId id="2006"/>
            <p14:sldId id="2146"/>
            <p14:sldId id="2132"/>
          </p14:sldIdLst>
        </p14:section>
        <p14:section name="Search" id="{7B456FB2-214F-4A3D-ACFE-5C9ECB6678DC}">
          <p14:sldIdLst>
            <p14:sldId id="2125"/>
            <p14:sldId id="2152"/>
            <p14:sldId id="2040"/>
            <p14:sldId id="2114"/>
            <p14:sldId id="2135"/>
            <p14:sldId id="2076"/>
            <p14:sldId id="2077"/>
            <p14:sldId id="2078"/>
            <p14:sldId id="2079"/>
            <p14:sldId id="2081"/>
            <p14:sldId id="2082"/>
          </p14:sldIdLst>
        </p14:section>
        <p14:section name="Ranking" id="{CF663794-0540-4C42-819E-DD490B119FFF}">
          <p14:sldIdLst>
            <p14:sldId id="2153"/>
            <p14:sldId id="2083"/>
            <p14:sldId id="2084"/>
            <p14:sldId id="1991"/>
            <p14:sldId id="1992"/>
            <p14:sldId id="2087"/>
            <p14:sldId id="2088"/>
          </p14:sldIdLst>
        </p14:section>
        <p14:section name="Disambiguation" id="{404E7BF7-8663-4372-88E4-B66E96983C1D}">
          <p14:sldIdLst>
            <p14:sldId id="2154"/>
            <p14:sldId id="1997"/>
            <p14:sldId id="2143"/>
            <p14:sldId id="1999"/>
          </p14:sldIdLst>
        </p14:section>
        <p14:section name="Next generation" id="{75137F19-2AC0-4019-975D-72A6826A1F33}">
          <p14:sldIdLst>
            <p14:sldId id="2097"/>
            <p14:sldId id="2141"/>
            <p14:sldId id="2138"/>
            <p14:sldId id="2142"/>
            <p14:sldId id="2090"/>
            <p14:sldId id="2091"/>
            <p14:sldId id="21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9900"/>
    <a:srgbClr val="CC00CC"/>
    <a:srgbClr val="CC6600"/>
    <a:srgbClr val="008000"/>
    <a:srgbClr val="FF99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385" autoAdjust="0"/>
    <p:restoredTop sz="84433" autoAdjust="0"/>
  </p:normalViewPr>
  <p:slideViewPr>
    <p:cSldViewPr snapToGrid="0">
      <p:cViewPr varScale="1">
        <p:scale>
          <a:sx n="87" d="100"/>
          <a:sy n="87" d="100"/>
        </p:scale>
        <p:origin x="1200" y="4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344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4.fntdata"/><Relationship Id="rId68" Type="http://schemas.openxmlformats.org/officeDocument/2006/relationships/font" Target="fonts/font19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74" Type="http://schemas.openxmlformats.org/officeDocument/2006/relationships/font" Target="fonts/font25.fntdata"/><Relationship Id="rId79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font" Target="fonts/font12.fntdata"/><Relationship Id="rId82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font" Target="fonts/font20.fntdata"/><Relationship Id="rId77" Type="http://schemas.openxmlformats.org/officeDocument/2006/relationships/font" Target="fonts/font28.fntdata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72" Type="http://schemas.openxmlformats.org/officeDocument/2006/relationships/font" Target="fonts/font23.fntdata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0.fntdata"/><Relationship Id="rId67" Type="http://schemas.openxmlformats.org/officeDocument/2006/relationships/font" Target="fonts/font18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font" Target="fonts/font21.fntdata"/><Relationship Id="rId75" Type="http://schemas.openxmlformats.org/officeDocument/2006/relationships/font" Target="fonts/font26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73" Type="http://schemas.openxmlformats.org/officeDocument/2006/relationships/font" Target="fonts/font24.fntdata"/><Relationship Id="rId78" Type="http://schemas.openxmlformats.org/officeDocument/2006/relationships/tags" Target="tags/tag1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6" Type="http://schemas.openxmlformats.org/officeDocument/2006/relationships/font" Target="fonts/font27.fntdata"/><Relationship Id="rId7" Type="http://schemas.openxmlformats.org/officeDocument/2006/relationships/slide" Target="slides/slide5.xml"/><Relationship Id="rId71" Type="http://schemas.openxmlformats.org/officeDocument/2006/relationships/font" Target="fonts/font2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2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46499C-1D18-4228-A5AB-E405494E3CB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32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8381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61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989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97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2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60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528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edits have the same structure. For instance, if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 them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tree edit in the abstract syntax tree of the program. On the left-hand side, we replace the node k to term k. On the right-hand side, we replace the node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term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So, they share the same structure but have different expressions. In this case, different variable names. 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18C1-CD23-495B-B58E-A7A70568137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724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11/5/2017 11:10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48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11/5/2017 11:10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564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74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566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11/5/2017 11:10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3659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90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473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4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9508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300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722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6684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11/5/2017 11:10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2796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41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8540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599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385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987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32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613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662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11/5/2017 11:10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08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2314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1172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85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429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0080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50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2616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414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33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6858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38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140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050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00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115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1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3/30/2009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3/30/2009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0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4945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6" r:id="rId3"/>
    <p:sldLayoutId id="2147483757" r:id="rId4"/>
    <p:sldLayoutId id="2147483758" r:id="rId5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46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10" Type="http://schemas.openxmlformats.org/officeDocument/2006/relationships/image" Target="../media/image370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380.png"/><Relationship Id="rId4" Type="http://schemas.openxmlformats.org/officeDocument/2006/relationships/image" Target="../media/image4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420.png"/><Relationship Id="rId10" Type="http://schemas.openxmlformats.org/officeDocument/2006/relationships/image" Target="../media/image41.png"/><Relationship Id="rId4" Type="http://schemas.openxmlformats.org/officeDocument/2006/relationships/image" Target="../media/image440.png"/><Relationship Id="rId9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57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10" Type="http://schemas.openxmlformats.org/officeDocument/2006/relationships/image" Target="../media/image1900.png"/><Relationship Id="rId4" Type="http://schemas.openxmlformats.org/officeDocument/2006/relationships/image" Target="../media/image32.GIF"/><Relationship Id="rId9" Type="http://schemas.openxmlformats.org/officeDocument/2006/relationships/image" Target="../media/image18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5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50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4.png"/><Relationship Id="rId4" Type="http://schemas.openxmlformats.org/officeDocument/2006/relationships/image" Target="../media/image43.gif"/><Relationship Id="rId9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g"/><Relationship Id="rId3" Type="http://schemas.openxmlformats.org/officeDocument/2006/relationships/image" Target="../media/image53.jpg"/><Relationship Id="rId7" Type="http://schemas.openxmlformats.org/officeDocument/2006/relationships/image" Target="../media/image57.emf"/><Relationship Id="rId12" Type="http://schemas.openxmlformats.org/officeDocument/2006/relationships/image" Target="../media/image62.jp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jpeg"/><Relationship Id="rId10" Type="http://schemas.openxmlformats.org/officeDocument/2006/relationships/image" Target="../media/image60.jpeg"/><Relationship Id="rId4" Type="http://schemas.openxmlformats.org/officeDocument/2006/relationships/image" Target="../media/image54.emf"/><Relationship Id="rId9" Type="http://schemas.openxmlformats.org/officeDocument/2006/relationships/image" Target="../media/image59.jpeg"/><Relationship Id="rId1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5.jpg"/><Relationship Id="rId4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2324" y="6215102"/>
            <a:ext cx="597395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Joint work with many colleagues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3985" y="5716533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8" y="5954285"/>
            <a:ext cx="2748820" cy="1011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53" y="2102561"/>
            <a:ext cx="2591401" cy="2507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49" y="2102561"/>
            <a:ext cx="2461016" cy="247335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3978185" y="3075109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68243" y="82681"/>
            <a:ext cx="9379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Usability Design Space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in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Programming 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by 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Examples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8116" y="4728827"/>
            <a:ext cx="7467259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 dirty="0" smtClean="0">
                <a:solidFill>
                  <a:srgbClr val="3333CC"/>
                </a:solidFill>
              </a:rPr>
              <a:t>Keynote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@ PLATEAU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Oct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2017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85507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2421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111696" y="6417683"/>
            <a:ext cx="1905000" cy="381000"/>
          </a:xfrm>
        </p:spPr>
        <p:txBody>
          <a:bodyPr/>
          <a:lstStyle/>
          <a:p>
            <a:fld id="{1B3BF7B6-38A6-479D-9D6B-B0D15876FE4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6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56941" y="6350000"/>
            <a:ext cx="1905000" cy="381000"/>
          </a:xfrm>
        </p:spPr>
        <p:txBody>
          <a:bodyPr/>
          <a:lstStyle/>
          <a:p>
            <a:fld id="{1B3BF7B6-38A6-479D-9D6B-B0D15876FE4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0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69" y="1064285"/>
            <a:ext cx="2777008" cy="191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2059" y="999531"/>
            <a:ext cx="1063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452511" y="1033287"/>
            <a:ext cx="3561619" cy="1451767"/>
            <a:chOff x="6828667" y="757304"/>
            <a:chExt cx="5133873" cy="1936111"/>
          </a:xfrm>
        </p:grpSpPr>
        <p:sp>
          <p:nvSpPr>
            <p:cNvPr id="8" name="TextBox 7"/>
            <p:cNvSpPr txBox="1"/>
            <p:nvPr/>
          </p:nvSpPr>
          <p:spPr>
            <a:xfrm>
              <a:off x="6828667" y="757304"/>
              <a:ext cx="1295621" cy="41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1531" y="807092"/>
              <a:ext cx="3921009" cy="1886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92082" y="3057092"/>
            <a:ext cx="374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5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Trifacta</a:t>
            </a:r>
            <a:r>
              <a:rPr lang="en-US" sz="15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facilitates the transformation through a series of recommended steps</a:t>
            </a:r>
            <a:endParaRPr lang="en-US" sz="15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2082" y="3836348"/>
            <a:ext cx="2411004" cy="1497211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228788" cy="4185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</a:t>
              </a:r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68871" y="3881636"/>
            <a:ext cx="2242867" cy="1451923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477537" cy="4084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577511" y="3836348"/>
            <a:ext cx="2110775" cy="1422471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355774" cy="415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472083" y="2592468"/>
            <a:ext cx="2105385" cy="943460"/>
            <a:chOff x="9473920" y="2431497"/>
            <a:chExt cx="3742903" cy="1677262"/>
          </a:xfrm>
        </p:grpSpPr>
        <p:sp>
          <p:nvSpPr>
            <p:cNvPr id="24" name="TextBox 23"/>
            <p:cNvSpPr txBox="1"/>
            <p:nvPr/>
          </p:nvSpPr>
          <p:spPr>
            <a:xfrm>
              <a:off x="9473920" y="2431497"/>
              <a:ext cx="3742903" cy="5471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10970518" y="3123842"/>
              <a:ext cx="401008" cy="984917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605121" y="1690335"/>
            <a:ext cx="2683473" cy="1015663"/>
            <a:chOff x="3777301" y="1985787"/>
            <a:chExt cx="2683473" cy="1015663"/>
          </a:xfrm>
        </p:grpSpPr>
        <p:sp>
          <p:nvSpPr>
            <p:cNvPr id="32" name="TextBox 31"/>
            <p:cNvSpPr txBox="1"/>
            <p:nvPr/>
          </p:nvSpPr>
          <p:spPr>
            <a:xfrm>
              <a:off x="3777301" y="1985787"/>
              <a:ext cx="26834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500" dirty="0" err="1" smtClean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FlashRelate</a:t>
              </a:r>
              <a:endParaRPr lang="en-US" sz="1500" dirty="0" smtClean="0">
                <a:solidFill>
                  <a:srgbClr val="00964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endParaRPr lang="en-US" sz="1500" dirty="0">
                <a:solidFill>
                  <a:srgbClr val="00964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n-US" sz="1500" dirty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(from few examples of records </a:t>
              </a:r>
              <a:r>
                <a:rPr lang="en-US" sz="1500" dirty="0" smtClean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 </a:t>
              </a:r>
              <a:r>
                <a:rPr lang="en-US" sz="1500" dirty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output table)</a:t>
              </a: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4122421" y="2288444"/>
              <a:ext cx="1993234" cy="24197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437226" y="364787"/>
            <a:ext cx="7886700" cy="41195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Table Reshaping by Examples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09833" y="5509059"/>
            <a:ext cx="883416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50% Excel spreadsheets (e.g., financial reports) are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semi-structured. 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need to canonicalize similar information across varying formats is huge.</a:t>
            </a:r>
          </a:p>
          <a:p>
            <a:pPr marL="600075" lvl="1" indent="-2571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Companies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like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KPMG, Deloitte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budget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millions of dollars each to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solve this.</a:t>
            </a:r>
            <a:endParaRPr lang="en-US" sz="16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109130" y="6422879"/>
            <a:ext cx="1905000" cy="381000"/>
          </a:xfrm>
        </p:spPr>
        <p:txBody>
          <a:bodyPr/>
          <a:lstStyle/>
          <a:p>
            <a:fld id="{F809A764-CA72-49EF-8EDB-C7059022EF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317795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84" y="1533511"/>
            <a:ext cx="1821095" cy="17622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11" y="1555059"/>
            <a:ext cx="1731952" cy="1740656"/>
          </a:xfrm>
          <a:prstGeom prst="rect">
            <a:avLst/>
          </a:prstGeom>
        </p:spPr>
      </p:pic>
      <p:sp>
        <p:nvSpPr>
          <p:cNvPr id="7" name="Right Arrow 13"/>
          <p:cNvSpPr/>
          <p:nvPr/>
        </p:nvSpPr>
        <p:spPr bwMode="auto">
          <a:xfrm>
            <a:off x="2897627" y="2282575"/>
            <a:ext cx="2152778" cy="349436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2901264" y="1323408"/>
            <a:ext cx="2248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Transformation</a:t>
            </a:r>
          </a:p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Extraction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Formatting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2494181" y="2611150"/>
            <a:ext cx="3544310" cy="94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</a:t>
            </a:r>
            <a:r>
              <a:rPr lang="en-US" sz="20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wrangling </a:t>
            </a:r>
            <a:r>
              <a:rPr lang="en-US" sz="2000" kern="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US" sz="20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from raw form to a structured form.</a:t>
            </a:r>
            <a:endParaRPr lang="en-US" sz="20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102231" y="4407967"/>
          <a:ext cx="3059926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926">
                  <a:extLst>
                    <a:ext uri="{9D8B030D-6E8A-4147-A177-3AD203B41FA5}">
                      <a16:colId xmlns:a16="http://schemas.microsoft.com/office/drawing/2014/main" val="364985716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Old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358238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SELECT foo, bar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FROM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dbo.splunge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ORDER BY 1, 2 DESC;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1075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RAISERROR @err @message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RAISERROR ('RAISERROR TEST',16,1)</a:t>
                      </a:r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232322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159259" y="4337915"/>
          <a:ext cx="2931375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1375">
                  <a:extLst>
                    <a:ext uri="{9D8B030D-6E8A-4147-A177-3AD203B41FA5}">
                      <a16:colId xmlns:a16="http://schemas.microsoft.com/office/drawing/2014/main" val="19681396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New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358238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SELECT foo, bar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FROM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dbo.splunge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ORDER BY foo, bar DESC;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1075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hrow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@err, @message, 1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Throw 99999, 'RAISERROR TEST', 1</a:t>
                      </a:r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232322"/>
                  </a:ext>
                </a:extLst>
              </a:tr>
            </a:tbl>
          </a:graphicData>
        </a:graphic>
      </p:graphicFrame>
      <p:sp>
        <p:nvSpPr>
          <p:cNvPr id="18" name="Right Arrow 13"/>
          <p:cNvSpPr/>
          <p:nvPr/>
        </p:nvSpPr>
        <p:spPr bwMode="auto">
          <a:xfrm>
            <a:off x="3336228" y="5267354"/>
            <a:ext cx="2317883" cy="397276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500" dirty="0"/>
          </a:p>
        </p:txBody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3336228" y="5647500"/>
            <a:ext cx="2875152" cy="87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Developers spend 40% time in </a:t>
            </a:r>
            <a:r>
              <a:rPr lang="en-US" sz="20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code refactoring </a:t>
            </a: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in migration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24980" y="4407967"/>
            <a:ext cx="293427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On-prem to cloud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Company 1 to company 2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Old to new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Killer Applications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93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565" y="304800"/>
            <a:ext cx="830867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Repetitive Corrections in Student Assignments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4120329" y="1360425"/>
            <a:ext cx="558964" cy="658331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97793" y="3947785"/>
            <a:ext cx="493277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</a:t>
            </a:r>
          </a:p>
        </p:txBody>
      </p:sp>
      <p:sp>
        <p:nvSpPr>
          <p:cNvPr id="18" name="Arrow: Right 19"/>
          <p:cNvSpPr/>
          <p:nvPr/>
        </p:nvSpPr>
        <p:spPr>
          <a:xfrm>
            <a:off x="1711261" y="4015842"/>
            <a:ext cx="461563" cy="396011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54074" y="3967267"/>
            <a:ext cx="1024630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term(k)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62238" y="3901450"/>
            <a:ext cx="493277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</a:t>
            </a:r>
          </a:p>
        </p:txBody>
      </p:sp>
      <p:sp>
        <p:nvSpPr>
          <p:cNvPr id="30" name="Arrow: Right 24"/>
          <p:cNvSpPr/>
          <p:nvPr/>
        </p:nvSpPr>
        <p:spPr>
          <a:xfrm>
            <a:off x="5975706" y="3969507"/>
            <a:ext cx="461563" cy="396011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18519" y="3920932"/>
            <a:ext cx="1024630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term(n)</a:t>
            </a:r>
          </a:p>
        </p:txBody>
      </p:sp>
      <p:sp>
        <p:nvSpPr>
          <p:cNvPr id="33" name="Arrow: Right 38"/>
          <p:cNvSpPr/>
          <p:nvPr/>
        </p:nvSpPr>
        <p:spPr>
          <a:xfrm>
            <a:off x="4032445" y="5676036"/>
            <a:ext cx="734732" cy="28370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74723" y="5604637"/>
            <a:ext cx="97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&lt;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&gt;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41508" y="5601664"/>
            <a:ext cx="197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term(&lt;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&gt;)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40361CE-348C-4FDD-846E-6360867723BC}"/>
              </a:ext>
            </a:extLst>
          </p:cNvPr>
          <p:cNvSpPr/>
          <p:nvPr/>
        </p:nvSpPr>
        <p:spPr>
          <a:xfrm>
            <a:off x="4276763" y="1949760"/>
            <a:ext cx="4700460" cy="1477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product(n, term):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if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(n == 1):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product(n-1, term)*n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+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return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 product(n-1, term)*term(n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)</a:t>
            </a:r>
            <a:endParaRPr kumimoji="0" lang="en-US" sz="1800" b="0" i="0" u="none" strike="noStrike" kern="1200" cap="none" spc="2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onsolas" panose="020B06090202040302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2B6DD02-D23A-4667-8111-D5614BD7FF40}"/>
              </a:ext>
            </a:extLst>
          </p:cNvPr>
          <p:cNvSpPr/>
          <p:nvPr/>
        </p:nvSpPr>
        <p:spPr>
          <a:xfrm>
            <a:off x="141928" y="1635230"/>
            <a:ext cx="3808689" cy="203132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product(n, term):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total, k = 1,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while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k&lt;=n: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   </a:t>
            </a:r>
            <a:r>
              <a:rPr lang="en-US" sz="1800" spc="2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 total * k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	total = total * term(k)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	k = k + 1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kumimoji="0" lang="pt-BR" sz="1800" b="1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pt-BR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total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7253" y="6271369"/>
            <a:ext cx="7890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Learning Syntactic Program Transformations from Examples</a:t>
            </a:r>
            <a:endParaRPr lang="en-US" sz="1800" i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ICSE 2017; Rolim, Soares, Antoni, Polozov, Gulwani, Gheyi, Suzuki, Hartmann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08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28" grpId="0"/>
      <p:bldP spid="29" grpId="0"/>
      <p:bldP spid="30" grpId="0" animBg="1"/>
      <p:bldP spid="32" grpId="0"/>
      <p:bldP spid="33" grpId="0" animBg="1"/>
      <p:bldP spid="3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oge UI"/>
              </a:rPr>
              <a:t>Programming-by-Examples </a:t>
            </a:r>
            <a:r>
              <a:rPr lang="en-US" dirty="0">
                <a:latin typeface="Seoge UI"/>
              </a:rPr>
              <a:t>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023254" y="1738846"/>
            <a:ext cx="41638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584240" y="2477608"/>
            <a:ext cx="1268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Search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Algorithm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450845" y="1175877"/>
            <a:ext cx="1792604" cy="2009617"/>
            <a:chOff x="1450845" y="1175877"/>
            <a:chExt cx="1792604" cy="20096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811" y="1225558"/>
              <a:ext cx="1369773" cy="1369773"/>
            </a:xfrm>
            <a:prstGeom prst="rect">
              <a:avLst/>
            </a:prstGeom>
          </p:spPr>
        </p:pic>
        <p:sp>
          <p:nvSpPr>
            <p:cNvPr id="50" name="Rectangle 49"/>
            <p:cNvSpPr/>
            <p:nvPr/>
          </p:nvSpPr>
          <p:spPr bwMode="auto">
            <a:xfrm>
              <a:off x="1450845" y="1175877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16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65" name="Straight Arrow Connector 64"/>
          <p:cNvCxnSpPr>
            <a:stCxn id="50" idx="2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40433" y="2884713"/>
            <a:ext cx="1181227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Program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8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</a:rPr>
              <a:t>2016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4280673" y="2619942"/>
            <a:ext cx="1762021" cy="1777040"/>
            <a:chOff x="4280673" y="2619942"/>
            <a:chExt cx="1762021" cy="1777040"/>
          </a:xfrm>
        </p:grpSpPr>
        <p:sp>
          <p:nvSpPr>
            <p:cNvPr id="42" name="Rectangle 41"/>
            <p:cNvSpPr/>
            <p:nvPr/>
          </p:nvSpPr>
          <p:spPr>
            <a:xfrm>
              <a:off x="4280673" y="3957735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302904" y="2619942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2676" y="2722713"/>
              <a:ext cx="1256980" cy="125698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202232" y="3665461"/>
            <a:ext cx="2121741" cy="2163111"/>
            <a:chOff x="1202232" y="3665461"/>
            <a:chExt cx="2121741" cy="2163111"/>
          </a:xfrm>
        </p:grpSpPr>
        <p:sp>
          <p:nvSpPr>
            <p:cNvPr id="44" name="Rectangle 43"/>
            <p:cNvSpPr/>
            <p:nvPr/>
          </p:nvSpPr>
          <p:spPr>
            <a:xfrm>
              <a:off x="1236753" y="5393015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202232" y="3797779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923" y="3665461"/>
              <a:ext cx="2020050" cy="2020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634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 animBg="1"/>
      <p:bldP spid="67" grpId="0"/>
      <p:bldP spid="60" grpId="0"/>
      <p:bldP spid="9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9100" y="304800"/>
            <a:ext cx="8496300" cy="609600"/>
          </a:xfrm>
        </p:spPr>
        <p:txBody>
          <a:bodyPr/>
          <a:lstStyle/>
          <a:p>
            <a:r>
              <a:rPr lang="en-US" dirty="0" smtClean="0">
                <a:latin typeface="Seoge UI"/>
              </a:rPr>
              <a:t>Efficiency</a:t>
            </a:r>
            <a:endParaRPr lang="en-US" dirty="0">
              <a:latin typeface="Seoge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023254" y="1738846"/>
            <a:ext cx="41638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584240" y="2477608"/>
            <a:ext cx="1268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Search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Algorithm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450845" y="1175877"/>
            <a:ext cx="1792604" cy="2009617"/>
            <a:chOff x="1450845" y="1175877"/>
            <a:chExt cx="1792604" cy="20096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811" y="1225558"/>
              <a:ext cx="1369773" cy="1369773"/>
            </a:xfrm>
            <a:prstGeom prst="rect">
              <a:avLst/>
            </a:prstGeom>
          </p:spPr>
        </p:pic>
        <p:sp>
          <p:nvSpPr>
            <p:cNvPr id="50" name="Rectangle 49"/>
            <p:cNvSpPr/>
            <p:nvPr/>
          </p:nvSpPr>
          <p:spPr bwMode="auto">
            <a:xfrm>
              <a:off x="1450845" y="1175877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65" name="Straight Arrow Connector 64"/>
          <p:cNvCxnSpPr>
            <a:stCxn id="50" idx="2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40433" y="2884713"/>
            <a:ext cx="1181227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Program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8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</a:rPr>
              <a:t>2016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4280673" y="2619942"/>
            <a:ext cx="1762021" cy="1777040"/>
            <a:chOff x="4280673" y="2619942"/>
            <a:chExt cx="1762021" cy="1777040"/>
          </a:xfrm>
        </p:grpSpPr>
        <p:sp>
          <p:nvSpPr>
            <p:cNvPr id="42" name="Rectangle 41"/>
            <p:cNvSpPr/>
            <p:nvPr/>
          </p:nvSpPr>
          <p:spPr>
            <a:xfrm>
              <a:off x="4280673" y="3957735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302904" y="2619942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2676" y="2722713"/>
              <a:ext cx="1256980" cy="125698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202232" y="3665461"/>
            <a:ext cx="2121741" cy="2163111"/>
            <a:chOff x="1202232" y="3665461"/>
            <a:chExt cx="2121741" cy="2163111"/>
          </a:xfrm>
        </p:grpSpPr>
        <p:sp>
          <p:nvSpPr>
            <p:cNvPr id="44" name="Rectangle 43"/>
            <p:cNvSpPr/>
            <p:nvPr/>
          </p:nvSpPr>
          <p:spPr>
            <a:xfrm>
              <a:off x="1236753" y="5393015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202232" y="3797779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923" y="3665461"/>
              <a:ext cx="2020050" cy="2020050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118503" y="2378002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70C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34" name="Straight Arrow Connector 33"/>
          <p:cNvCxnSpPr>
            <a:stCxn id="32" idx="3"/>
          </p:cNvCxnSpPr>
          <p:nvPr/>
        </p:nvCxnSpPr>
        <p:spPr bwMode="auto">
          <a:xfrm>
            <a:off x="1106296" y="2562668"/>
            <a:ext cx="322995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864425" y="3429516"/>
            <a:ext cx="1181227" cy="4665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in </a:t>
            </a:r>
            <a:r>
              <a:rPr lang="en-US" sz="1800" dirty="0">
                <a:solidFill>
                  <a:srgbClr val="000000"/>
                </a:solidFill>
                <a:latin typeface="Seoge UI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590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Expressive enough to cover wide range of tasks</a:t>
            </a: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enough to enable efficient search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set of operators </a:t>
            </a:r>
          </a:p>
          <a:p>
            <a:pPr lvl="2"/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those with small inverse sets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syntactic composition of those operators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 (DSL)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61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066" y="1099398"/>
            <a:ext cx="869663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by Examples (PBE) is the task of synthesizing a program in an </a:t>
            </a:r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underlying language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from </a:t>
            </a:r>
            <a:r>
              <a:rPr lang="en-US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example-based specification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using a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Usability Dimensions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Efficiency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Intention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Debuggability</a:t>
            </a: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451" y="3328858"/>
            <a:ext cx="918386" cy="918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523" y="5596215"/>
            <a:ext cx="920051" cy="9200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84" y="4331581"/>
            <a:ext cx="1198803" cy="119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5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DSL (String Transformations)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𝑇𝑢𝑝𝑙𝑒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</m:oMath>
                  </m:oMathPara>
                </a14:m>
                <a:endParaRPr lang="en-US" sz="1765" dirty="0">
                  <a:solidFill>
                    <a:srgbClr val="0070C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top-level expr </a:t>
                </a:r>
                <a:r>
                  <a:rPr lang="en-US" sz="2206" dirty="0"/>
                  <a:t>T := </a:t>
                </a:r>
                <a:r>
                  <a:rPr lang="en-US" sz="2206" dirty="0">
                    <a:solidFill>
                      <a:srgbClr val="008000"/>
                    </a:solidFill>
                  </a:rPr>
                  <a:t>if-then-else</a:t>
                </a:r>
                <a:r>
                  <a:rPr lang="en-US" sz="2206" dirty="0"/>
                  <a:t>(B,C,T)</a:t>
                </a:r>
              </a:p>
              <a:p>
                <a:r>
                  <a:rPr lang="en-US" sz="2206" dirty="0"/>
                  <a:t>                  |  C</a:t>
                </a:r>
              </a:p>
              <a:p>
                <a:endParaRPr lang="en-US" sz="588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condition-free expr </a:t>
                </a:r>
                <a:r>
                  <a:rPr lang="en-US" sz="2206" dirty="0"/>
                  <a:t>C :=</a:t>
                </a:r>
              </a:p>
              <a:p>
                <a:r>
                  <a:rPr lang="en-US" sz="2206" dirty="0"/>
                  <a:t>                       |  A</a:t>
                </a:r>
              </a:p>
              <a:p>
                <a:endParaRPr lang="en-US" sz="735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atomic expression </a:t>
                </a:r>
                <a:r>
                  <a:rPr lang="en-US" sz="2206" dirty="0"/>
                  <a:t>A :=</a:t>
                </a:r>
              </a:p>
              <a:p>
                <a:r>
                  <a:rPr lang="en-US" sz="2206" dirty="0"/>
                  <a:t>                     | </a:t>
                </a:r>
                <a:r>
                  <a:rPr lang="en-US" sz="2206" dirty="0" err="1">
                    <a:solidFill>
                      <a:srgbClr val="000000"/>
                    </a:solidFill>
                  </a:rPr>
                  <a:t>ConstantString</a:t>
                </a:r>
                <a:endParaRPr lang="en-US" sz="735" dirty="0">
                  <a:solidFill>
                    <a:srgbClr val="107C1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input string </a:t>
                </a:r>
                <a:r>
                  <a:rPr lang="en-US" sz="2206" dirty="0"/>
                  <a:t>X := x</a:t>
                </a:r>
                <a:r>
                  <a:rPr lang="en-US" sz="2206" baseline="-25000" dirty="0"/>
                  <a:t>1</a:t>
                </a:r>
                <a:r>
                  <a:rPr lang="en-US" sz="2206" dirty="0"/>
                  <a:t> | x</a:t>
                </a:r>
                <a:r>
                  <a:rPr lang="en-US" sz="2206" baseline="-25000" dirty="0"/>
                  <a:t>2</a:t>
                </a:r>
                <a:r>
                  <a:rPr lang="en-US" sz="2206" dirty="0"/>
                  <a:t> | … 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5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position expression </a:t>
                </a:r>
                <a:r>
                  <a:rPr lang="en-US" sz="2206" dirty="0"/>
                  <a:t>P := K</a:t>
                </a: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                       </a:t>
                </a:r>
                <a:r>
                  <a:rPr lang="en-US" sz="2206" dirty="0">
                    <a:solidFill>
                      <a:schemeClr val="tx1"/>
                    </a:solidFill>
                  </a:rPr>
                  <a:t>|</a:t>
                </a:r>
                <a:r>
                  <a:rPr lang="en-US" sz="2206" dirty="0">
                    <a:solidFill>
                      <a:srgbClr val="0070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Pos</a:t>
                </a:r>
                <a:r>
                  <a:rPr lang="en-US" sz="2000" dirty="0"/>
                  <a:t>(X, R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 R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, K)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7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Boolean expression </a:t>
                </a:r>
                <a:r>
                  <a:rPr lang="en-US" sz="2206" dirty="0"/>
                  <a:t>B := …</a:t>
                </a: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28850" y="2522455"/>
            <a:ext cx="3417620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>
                <a:solidFill>
                  <a:srgbClr val="008000"/>
                </a:solidFill>
                <a:latin typeface="Consolas" panose="020B0609020204030204" pitchFamily="49" charset="0"/>
              </a:rPr>
              <a:t>Concatenate(A,C)</a:t>
            </a:r>
            <a:endParaRPr lang="en-US" sz="2206" dirty="0">
              <a:latin typeface="Consolas" panose="020B06090202040302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8900" y="3476377"/>
            <a:ext cx="296940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 err="1">
                <a:solidFill>
                  <a:srgbClr val="107C10"/>
                </a:solidFill>
                <a:latin typeface="Consolas" panose="020B0609020204030204" pitchFamily="49" charset="0"/>
              </a:rPr>
              <a:t>SubStr</a:t>
            </a:r>
            <a:r>
              <a:rPr lang="en-US" sz="2206" dirty="0">
                <a:solidFill>
                  <a:srgbClr val="107C10"/>
                </a:solidFill>
                <a:latin typeface="Consolas" panose="020B0609020204030204" pitchFamily="49" charset="0"/>
              </a:rPr>
              <a:t>(X,P,P)</a:t>
            </a:r>
            <a:endParaRPr lang="en-US" sz="2206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620" y="5564730"/>
            <a:ext cx="501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K</a:t>
            </a:r>
            <a:r>
              <a:rPr lang="en-US" baseline="30000" dirty="0"/>
              <a:t>th</a:t>
            </a:r>
            <a:r>
              <a:rPr lang="en-US" dirty="0"/>
              <a:t> position in X whose left/right   side matches with R</a:t>
            </a:r>
            <a:r>
              <a:rPr lang="en-US" baseline="-25000" dirty="0"/>
              <a:t>1</a:t>
            </a:r>
            <a:r>
              <a:rPr lang="en-US" dirty="0"/>
              <a:t>/R</a:t>
            </a:r>
            <a:r>
              <a:rPr lang="en-US" baseline="-25000" dirty="0"/>
              <a:t>2</a:t>
            </a:r>
            <a:r>
              <a:rPr lang="en-US" dirty="0"/>
              <a:t>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61830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Seq</a:t>
                </a: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 expr 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E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:=</a:t>
                </a:r>
                <a:r>
                  <a:rPr lang="en-US" dirty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Map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:(P</a:t>
                </a:r>
                <a:r>
                  <a:rPr lang="en-US" baseline="-25000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1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,P</a:t>
                </a:r>
                <a:r>
                  <a:rPr lang="en-US" baseline="-25000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2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), 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N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all lines 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L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:= </a:t>
                </a:r>
                <a:r>
                  <a:rPr lang="en-US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Split</a:t>
                </a:r>
                <a:r>
                  <a:rPr lang="en-US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(d, “\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n”)</a:t>
                </a:r>
              </a:p>
              <a:p>
                <a:pPr marL="0" indent="0">
                  <a:buNone/>
                </a:pPr>
                <a:endParaRPr lang="en-US" sz="500" dirty="0" smtClean="0"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2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some lines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N :=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Filter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z: F[z])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	      | 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Filter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(L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z: F[</a:t>
                </a:r>
                <a:r>
                  <a:rPr lang="en-US" dirty="0" err="1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prevLine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(z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)])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           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FilterByPosition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(L, 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init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, 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iter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line filter function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F[y] :=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Contains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y,r,K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                        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startsWith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y,r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  <a:blipFill>
                <a:blip r:embed="rId3"/>
                <a:stretch>
                  <a:fillRect l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0608" y="6139331"/>
            <a:ext cx="8042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US" sz="2400" kern="0" dirty="0">
                <a:solidFill>
                  <a:srgbClr val="0070C0"/>
                </a:solidFill>
                <a:latin typeface="Consolas" panose="020B0609020204030204" pitchFamily="49" charset="0"/>
              </a:rPr>
              <a:t>position expression 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P := </a:t>
            </a:r>
            <a:r>
              <a:rPr lang="en-US" sz="2400" kern="0" dirty="0" smtClean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K </a:t>
            </a:r>
            <a:r>
              <a:rPr lang="en-US" sz="2400" kern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en-US" sz="2400" kern="0" dirty="0" smtClean="0">
                <a:solidFill>
                  <a:srgbClr val="0070C0"/>
                </a:solidFill>
                <a:latin typeface="Consolas" panose="020B0609020204030204" pitchFamily="49" charset="0"/>
              </a:rPr>
              <a:t> </a:t>
            </a:r>
            <a:r>
              <a:rPr lang="en-US" sz="2400" kern="0" dirty="0" err="1" smtClean="0">
                <a:solidFill>
                  <a:srgbClr val="008000"/>
                </a:solidFill>
                <a:latin typeface="Consolas" panose="020B0609020204030204" pitchFamily="49" charset="0"/>
              </a:rPr>
              <a:t>Pos</a:t>
            </a:r>
            <a:r>
              <a:rPr lang="en-US" sz="2400" kern="0" dirty="0" smtClean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(x, 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R</a:t>
            </a:r>
            <a:r>
              <a:rPr lang="en-US" sz="2400" kern="0" baseline="-2500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1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, R</a:t>
            </a:r>
            <a:r>
              <a:rPr lang="en-US" sz="2400" kern="0" baseline="-2500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2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, K)</a:t>
            </a:r>
            <a:endParaRPr lang="en-US" sz="2400" kern="0" dirty="0">
              <a:solidFill>
                <a:srgbClr val="0070C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566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[denoted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</a:p>
              <a:p>
                <a:pPr marL="0" indent="0">
                  <a:buNone/>
                </a:pP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5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Methodology: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Based on </a:t>
                </a:r>
                <a:r>
                  <a:rPr lang="en-US" dirty="0">
                    <a:solidFill>
                      <a:schemeClr val="accent6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divide-and-conquer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style problem decomposition.</a:t>
                </a:r>
                <a:endParaRPr lang="en-US" dirty="0">
                  <a:solidFill>
                    <a:schemeClr val="accent6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is reduced to </a:t>
                </a:r>
                <a:r>
                  <a:rPr lang="en-US" dirty="0">
                    <a:solidFill>
                      <a:srgbClr val="0099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simpler problems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).</a:t>
                </a: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>
                <a:blip r:embed="rId3"/>
                <a:stretch>
                  <a:fillRect l="-1292" t="-786" r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FlashMeta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[OOPSLA 2015] Alex Polozov, Sumit Gulwani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50" y="1085850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94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787" y="5137563"/>
                <a:ext cx="6780620" cy="1199576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be a non-terminal </a:t>
                </a:r>
                <a:r>
                  <a:rPr lang="en-US" dirty="0">
                    <a:latin typeface="Seoge UI"/>
                  </a:rPr>
                  <a:t>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0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787" y="5137563"/>
                <a:ext cx="6780620" cy="1199576"/>
              </a:xfrm>
              <a:blipFill>
                <a:blip r:embed="rId3"/>
                <a:stretch>
                  <a:fillRect l="-1257" t="-301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 bwMode="auto">
              <a:xfrm>
                <a:off x="620122" y="3886582"/>
                <a:ext cx="8295278" cy="5375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0122" y="3886582"/>
                <a:ext cx="8295278" cy="5375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74325" y="275972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325" y="2759720"/>
                <a:ext cx="4165600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55699" y="5684314"/>
                <a:ext cx="39531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𝑈𝑛𝑖𝑜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99" y="5684314"/>
                <a:ext cx="3953181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14084" y="3885186"/>
                <a:ext cx="6214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, where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′=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𝑇𝑜𝑝𝑆𝑦𝑚𝑏𝑜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084" y="3885186"/>
                <a:ext cx="6214568" cy="461665"/>
              </a:xfrm>
              <a:prstGeom prst="rect">
                <a:avLst/>
              </a:prstGeom>
              <a:blipFill>
                <a:blip r:embed="rId7"/>
                <a:stretch>
                  <a:fillRect l="-88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231700" y="2748831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2748831"/>
                <a:ext cx="6408225" cy="593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22886" y="3330930"/>
            <a:ext cx="355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An alternative strategy: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"/>
              <p:cNvSpPr txBox="1">
                <a:spLocks/>
              </p:cNvSpPr>
              <p:nvPr/>
            </p:nvSpPr>
            <p:spPr bwMode="auto">
              <a:xfrm>
                <a:off x="1231700" y="1389142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2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1389142"/>
                <a:ext cx="6408225" cy="593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56000" y="1454118"/>
                <a:ext cx="3896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0" y="1454118"/>
                <a:ext cx="3896360" cy="461665"/>
              </a:xfrm>
              <a:prstGeom prst="rect">
                <a:avLst/>
              </a:prstGeom>
              <a:blipFill>
                <a:blip r:embed="rId10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846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11" grpId="0" animBg="1"/>
      <p:bldP spid="7" grpId="0"/>
      <p:bldP spid="8" grpId="0"/>
      <p:bldP spid="9" grpId="0"/>
      <p:bldP spid="10" grpId="0" animBg="1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68" y="4333159"/>
                <a:ext cx="74093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" y="4333159"/>
                <a:ext cx="7409357" cy="1938992"/>
              </a:xfrm>
              <a:prstGeom prst="rect">
                <a:avLst/>
              </a:prstGeom>
              <a:blipFill>
                <a:blip r:embed="rId5"/>
                <a:stretch>
                  <a:fillRect l="-741" b="-34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58368" y="2854101"/>
                <a:ext cx="9028652" cy="9711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…,</m:t>
                                  </m:r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sz="2250" kern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sz="2250" b="1" i="1" ker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sz="2250" kern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5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50" i="1" ker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 …,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250" i="1" kern="0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err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50" i="1" kern="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}</m:t>
                    </m:r>
                    <m:r>
                      <a:rPr lang="en-US" sz="2250" b="0" i="1" kern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50" kern="0" dirty="0"/>
              </a:p>
              <a:p>
                <a:pPr marL="0" indent="0">
                  <a:buNone/>
                </a:pPr>
                <a:endParaRPr lang="en-US" sz="500" i="1" dirty="0"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368" y="2854101"/>
                <a:ext cx="9028652" cy="9711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639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𝐼𝑓𝑇h𝑒𝑛𝐸𝑙𝑠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blipFill>
                <a:blip r:embed="rId7"/>
                <a:stretch>
                  <a:fillRect b="-175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𝑡𝑟𝑢𝑒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⊤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𝑓𝑎𝑙𝑠𝑒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⊤,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blipFill>
                <a:blip r:embed="rId8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28434" y="4206239"/>
                <a:ext cx="632316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 …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34" y="4206239"/>
                <a:ext cx="6323163" cy="461665"/>
              </a:xfrm>
              <a:prstGeom prst="rect">
                <a:avLst/>
              </a:prstGeom>
              <a:blipFill>
                <a:blip r:embed="rId9"/>
                <a:stretch>
                  <a:fillRect l="-2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26239" y="4204249"/>
                <a:ext cx="6323163" cy="461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39" y="4204249"/>
                <a:ext cx="6323163" cy="461665"/>
              </a:xfrm>
              <a:prstGeom prst="rect">
                <a:avLst/>
              </a:prstGeom>
              <a:blipFill>
                <a:blip r:embed="rId10"/>
                <a:stretch>
                  <a:fillRect l="-289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71170" y="4199079"/>
                <a:ext cx="16793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170" y="4199079"/>
                <a:ext cx="1679330" cy="461665"/>
              </a:xfrm>
              <a:prstGeom prst="rect">
                <a:avLst/>
              </a:prstGeom>
              <a:blipFill>
                <a:blip r:embed="rId11"/>
                <a:stretch>
                  <a:fillRect l="-3273" r="-20727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83659" y="5079440"/>
            <a:ext cx="7976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The notion of inverse sets (and corresponding reduction rules) can be generalized to the conditional setting.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044" y="3788750"/>
            <a:ext cx="48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Consider the 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SubStr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(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x,i,j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)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operator</a:t>
            </a:r>
          </a:p>
        </p:txBody>
      </p:sp>
    </p:spTree>
    <p:extLst>
      <p:ext uri="{BB962C8B-B14F-4D97-AF65-F5344CB8AC3E}">
        <p14:creationId xmlns:p14="http://schemas.microsoft.com/office/powerpoint/2010/main" val="1744981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0" grpId="0" animBg="1"/>
      <p:bldP spid="11" grpId="0"/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strings </a:t>
                </a:r>
                <a:r>
                  <a:rPr lang="en-US" dirty="0">
                    <a:latin typeface="Consolas" panose="020B0609020204030204" pitchFamily="49" charset="0"/>
                  </a:rPr>
                  <a:t>T := Map(L,S)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substring </a:t>
                </a:r>
                <a:r>
                  <a:rPr lang="en-US" dirty="0" err="1">
                    <a:solidFill>
                      <a:schemeClr val="accent2"/>
                    </a:solidFill>
                    <a:latin typeface="Seoge UI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lines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L := Filter(Split(d,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), B)</a:t>
                </a:r>
                <a:endParaRPr lang="en-US" dirty="0">
                  <a:solidFill>
                    <a:schemeClr val="accent2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boolean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  <a:blipFill>
                <a:blip r:embed="rId3"/>
                <a:stretch>
                  <a:fillRect l="-1394" t="-3261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S</a:t>
            </a:r>
            <a:endParaRPr lang="en-US" sz="2400" dirty="0">
              <a:latin typeface="Seoge UI"/>
            </a:endParaRPr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92665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24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DSL</a:t>
            </a:r>
          </a:p>
        </p:txBody>
      </p:sp>
    </p:spTree>
    <p:extLst>
      <p:ext uri="{BB962C8B-B14F-4D97-AF65-F5344CB8AC3E}">
        <p14:creationId xmlns:p14="http://schemas.microsoft.com/office/powerpoint/2010/main" val="145139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8" grpId="0" animBg="1"/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6086016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substring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E := </a:t>
            </a:r>
            <a:r>
              <a:rPr lang="en-US" dirty="0" err="1">
                <a:latin typeface="Consolas" panose="020B0609020204030204" pitchFamily="49" charset="0"/>
              </a:rPr>
              <a:t>SubStr</a:t>
            </a:r>
            <a:r>
              <a:rPr lang="en-US" dirty="0">
                <a:latin typeface="Consolas" panose="020B0609020204030204" pitchFamily="49" charset="0"/>
              </a:rPr>
              <a:t>(y,P</a:t>
            </a:r>
            <a:r>
              <a:rPr lang="en-US" baseline="-25000" dirty="0"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,P</a:t>
            </a:r>
            <a:r>
              <a:rPr lang="en-US" baseline="-25000" dirty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  position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P := K | </a:t>
            </a:r>
            <a:r>
              <a:rPr lang="en-US" dirty="0" err="1">
                <a:latin typeface="Consolas" panose="020B0609020204030204" pitchFamily="49" charset="0"/>
              </a:rPr>
              <a:t>Pos</a:t>
            </a:r>
            <a:r>
              <a:rPr lang="en-US" dirty="0">
                <a:latin typeface="Consolas" panose="020B0609020204030204" pitchFamily="49" charset="0"/>
              </a:rPr>
              <a:t>(y,R</a:t>
            </a:r>
            <a:r>
              <a:rPr lang="en-US" baseline="-25000" dirty="0"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,R</a:t>
            </a:r>
            <a:r>
              <a:rPr lang="en-US" baseline="-25000" dirty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,K)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694202" y="4373932"/>
            <a:ext cx="2481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</a:rPr>
              <a:t>1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oge UI"/>
              </a:rPr>
              <a:t>SubStr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 grammar</a:t>
            </a:r>
          </a:p>
        </p:txBody>
      </p:sp>
    </p:spTree>
    <p:extLst>
      <p:ext uri="{BB962C8B-B14F-4D97-AF65-F5344CB8AC3E}">
        <p14:creationId xmlns:p14="http://schemas.microsoft.com/office/powerpoint/2010/main" val="556410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37" grpId="0"/>
      <p:bldP spid="4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9100" y="304800"/>
            <a:ext cx="8496300" cy="609600"/>
          </a:xfrm>
        </p:spPr>
        <p:txBody>
          <a:bodyPr/>
          <a:lstStyle/>
          <a:p>
            <a:r>
              <a:rPr lang="en-US" dirty="0" smtClean="0">
                <a:latin typeface="Seoge UI"/>
              </a:rPr>
              <a:t>Intention</a:t>
            </a:r>
            <a:endParaRPr lang="en-US" dirty="0">
              <a:latin typeface="Seoge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023254" y="1738846"/>
            <a:ext cx="41638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584240" y="2477608"/>
            <a:ext cx="1268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Search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Algorithm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450845" y="1175877"/>
            <a:ext cx="1792604" cy="2009617"/>
            <a:chOff x="1450845" y="1175877"/>
            <a:chExt cx="1792604" cy="20096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811" y="1225558"/>
              <a:ext cx="1369773" cy="1369773"/>
            </a:xfrm>
            <a:prstGeom prst="rect">
              <a:avLst/>
            </a:prstGeom>
          </p:spPr>
        </p:pic>
        <p:sp>
          <p:nvSpPr>
            <p:cNvPr id="50" name="Rectangle 49"/>
            <p:cNvSpPr/>
            <p:nvPr/>
          </p:nvSpPr>
          <p:spPr bwMode="auto">
            <a:xfrm>
              <a:off x="1450845" y="1175877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65" name="Straight Arrow Connector 64"/>
          <p:cNvCxnSpPr>
            <a:stCxn id="50" idx="2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40433" y="2884713"/>
            <a:ext cx="1181227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Program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8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</a:rPr>
              <a:t>2016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4280673" y="2619942"/>
            <a:ext cx="1762021" cy="1777040"/>
            <a:chOff x="4280673" y="2619942"/>
            <a:chExt cx="1762021" cy="1777040"/>
          </a:xfrm>
        </p:grpSpPr>
        <p:sp>
          <p:nvSpPr>
            <p:cNvPr id="42" name="Rectangle 41"/>
            <p:cNvSpPr/>
            <p:nvPr/>
          </p:nvSpPr>
          <p:spPr>
            <a:xfrm>
              <a:off x="4280673" y="3957735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302904" y="2619942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2676" y="2722713"/>
              <a:ext cx="1256980" cy="125698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202232" y="3665461"/>
            <a:ext cx="2121741" cy="2163111"/>
            <a:chOff x="1202232" y="3665461"/>
            <a:chExt cx="2121741" cy="2163111"/>
          </a:xfrm>
        </p:grpSpPr>
        <p:sp>
          <p:nvSpPr>
            <p:cNvPr id="44" name="Rectangle 43"/>
            <p:cNvSpPr/>
            <p:nvPr/>
          </p:nvSpPr>
          <p:spPr>
            <a:xfrm>
              <a:off x="1236753" y="5393015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202232" y="3797779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923" y="3665461"/>
              <a:ext cx="2020050" cy="2020050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118503" y="2378002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70C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34" name="Straight Arrow Connector 33"/>
          <p:cNvCxnSpPr>
            <a:stCxn id="32" idx="3"/>
          </p:cNvCxnSpPr>
          <p:nvPr/>
        </p:nvCxnSpPr>
        <p:spPr bwMode="auto">
          <a:xfrm>
            <a:off x="1106296" y="2562668"/>
            <a:ext cx="322995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864425" y="3429516"/>
            <a:ext cx="1181227" cy="4665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in </a:t>
            </a:r>
            <a:r>
              <a:rPr lang="en-US" sz="1800" dirty="0">
                <a:solidFill>
                  <a:srgbClr val="000000"/>
                </a:solidFill>
                <a:latin typeface="Seoge UI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7013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Basic ranking scheme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224387"/>
              </p:ext>
            </p:extLst>
          </p:nvPr>
        </p:nvGraphicFramePr>
        <p:xfrm>
          <a:off x="1685027" y="2772189"/>
          <a:ext cx="461690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Gustavo Soares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Gustavo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Titus Barik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Titus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oge UI"/>
              </a:rPr>
              <a:t>If (</a:t>
            </a:r>
            <a:r>
              <a:rPr lang="en-US" sz="2400" dirty="0" smtClean="0">
                <a:latin typeface="Seoge UI"/>
              </a:rPr>
              <a:t>input =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“Gustavo Soares”</a:t>
            </a:r>
            <a:r>
              <a:rPr lang="en-US" sz="2400" dirty="0" smtClean="0">
                <a:latin typeface="Seoge UI"/>
              </a:rPr>
              <a:t>) </a:t>
            </a:r>
            <a:r>
              <a:rPr lang="en-US" sz="2400" dirty="0">
                <a:latin typeface="Seoge UI"/>
              </a:rPr>
              <a:t>then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“Gustavo” </a:t>
            </a:r>
            <a:r>
              <a:rPr lang="en-US" sz="2400" dirty="0">
                <a:latin typeface="Seoge UI"/>
              </a:rPr>
              <a:t>else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“Titus”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“Gustavo”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935" y="1098551"/>
            <a:ext cx="1930065" cy="193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14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4650" y="1143000"/>
            <a:ext cx="8420100" cy="5029200"/>
          </a:xfrm>
        </p:spPr>
        <p:txBody>
          <a:bodyPr/>
          <a:lstStyle/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 old problem but enabled today by </a:t>
            </a:r>
            <a:endParaRPr lang="en-US" kern="120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kern="1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better </a:t>
            </a:r>
            <a:r>
              <a:rPr lang="en-US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algorithms &amp; faster machines</a:t>
            </a:r>
            <a:r>
              <a:rPr lang="en-US" kern="1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kern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endParaRPr lang="en-US" kern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endParaRPr lang="en-US" kern="120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endParaRPr lang="en-US" kern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kern="1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new programming revolution</a:t>
            </a:r>
          </a:p>
          <a:p>
            <a:pPr lv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Enables 10-100x productivity for programmers.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endParaRPr lang="en-US" kern="120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endParaRPr lang="en-US" kern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new </a:t>
            </a:r>
            <a:r>
              <a:rPr lang="en-US" kern="1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computer-user </a:t>
            </a:r>
            <a:r>
              <a:rPr lang="en-US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experience</a:t>
            </a:r>
          </a:p>
          <a:p>
            <a:pPr lv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99% users can’t program and struggle with repetitive tasks.</a:t>
            </a:r>
          </a:p>
          <a:p>
            <a:pPr lv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Non-programmers can now create scripts &amp; achieve more.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Significance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917" y="1018925"/>
            <a:ext cx="2359926" cy="232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47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05010"/>
              </p:ext>
            </p:extLst>
          </p:nvPr>
        </p:nvGraphicFramePr>
        <p:xfrm>
          <a:off x="823671" y="2500411"/>
          <a:ext cx="549086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3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Gustavo Soares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Soares, Gustavo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Titus Barik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Barik,</a:t>
                      </a:r>
                      <a:r>
                        <a:rPr lang="en-US" sz="2400" baseline="0" dirty="0" smtClean="0">
                          <a:latin typeface="Seoge UI"/>
                        </a:rPr>
                        <a:t> Titus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2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nd</a:t>
            </a:r>
            <a:r>
              <a:rPr lang="en-US" sz="2400" dirty="0">
                <a:latin typeface="Seoge UI"/>
              </a:rPr>
              <a:t> Word 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“,    ‘’ </a:t>
            </a:r>
            <a:r>
              <a:rPr lang="en-US" sz="2400" dirty="0">
                <a:latin typeface="Seoge UI"/>
              </a:rPr>
              <a:t>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“Soares, Gustavo”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752" y="4811642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Fewer larger constants vs. More smaller constants?</a:t>
            </a:r>
          </a:p>
          <a:p>
            <a:pPr lvl="1"/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Associate numeric weights with constants.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8883" y="6488668"/>
            <a:ext cx="886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Predicting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a correct program in Programming by </a:t>
            </a: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CAV 2015; Singh,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935" y="1098551"/>
            <a:ext cx="1930065" cy="193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02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07285" y="304800"/>
            <a:ext cx="9950118" cy="609600"/>
          </a:xfrm>
        </p:spPr>
        <p:txBody>
          <a:bodyPr/>
          <a:lstStyle/>
          <a:p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Comparison of Ranking Strategies over </a:t>
            </a:r>
            <a:r>
              <a:rPr lang="en-US" sz="25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Benchmarks</a:t>
            </a:r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397178"/>
              </p:ext>
            </p:extLst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Strategy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Average # of examples required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Basic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4.17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Learning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1.48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-48883" y="6488668"/>
            <a:ext cx="886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Predicting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a correct program in Programming by </a:t>
            </a: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CAV 2015; Singh,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1838774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Ranking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79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sp>
        <p:nvSpPr>
          <p:cNvPr id="7" name="Rectangle 6"/>
          <p:cNvSpPr/>
          <p:nvPr/>
        </p:nvSpPr>
        <p:spPr>
          <a:xfrm>
            <a:off x="-48883" y="4874582"/>
            <a:ext cx="9241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Seoge UI"/>
              </a:rPr>
              <a:t>What if the correct program has </a:t>
            </a:r>
            <a:r>
              <a:rPr lang="en-US" sz="2400" dirty="0">
                <a:solidFill>
                  <a:srgbClr val="C00000"/>
                </a:solidFill>
                <a:latin typeface="Seoge UI"/>
              </a:rPr>
              <a:t>l</a:t>
            </a:r>
            <a:r>
              <a:rPr lang="en-US" sz="2400" dirty="0" smtClean="0">
                <a:solidFill>
                  <a:srgbClr val="C00000"/>
                </a:solidFill>
                <a:latin typeface="Seoge UI"/>
              </a:rPr>
              <a:t>arger Kolmogorov complexity?</a:t>
            </a:r>
            <a:endParaRPr lang="en-US" sz="2400" dirty="0">
              <a:solidFill>
                <a:srgbClr val="C00000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endParaRPr lang="en-US" sz="1000" u="sng" dirty="0">
              <a:solidFill>
                <a:srgbClr val="0066FF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Examine </a:t>
            </a:r>
            <a:r>
              <a:rPr lang="en-US" sz="2400" dirty="0" smtClean="0">
                <a:solidFill>
                  <a:schemeClr val="accent6"/>
                </a:solidFill>
                <a:latin typeface="Seoge UI"/>
              </a:rPr>
              <a:t>data/trace 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features (in addition to program features)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05809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Input v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[CPT-0123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[CPT-0123]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[CPT-456]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[CPT-456]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30262" y="3858333"/>
                <a:ext cx="57933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Seoge UI"/>
                  </a:rPr>
                  <a:t>v +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“]”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err="1" smtClean="0">
                    <a:latin typeface="Seoge UI"/>
                  </a:rPr>
                  <a:t>SubStr</a:t>
                </a:r>
                <a:r>
                  <a:rPr lang="en-US" sz="2400" dirty="0" smtClean="0">
                    <a:latin typeface="Seoge UI"/>
                  </a:rPr>
                  <a:t>(</a:t>
                </a:r>
                <a:r>
                  <a:rPr lang="en-US" sz="2400" dirty="0">
                    <a:latin typeface="Seoge UI"/>
                  </a:rPr>
                  <a:t>v</a:t>
                </a:r>
                <a:r>
                  <a:rPr lang="en-US" sz="2400" dirty="0" smtClean="0">
                    <a:latin typeface="Seoge UI"/>
                  </a:rPr>
                  <a:t>,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0</a:t>
                </a:r>
                <a:r>
                  <a:rPr lang="en-US" sz="2400" dirty="0" smtClean="0">
                    <a:latin typeface="Seoge UI"/>
                  </a:rPr>
                  <a:t>, </a:t>
                </a:r>
                <a:r>
                  <a:rPr lang="en-US" sz="2400" dirty="0" err="1" smtClean="0">
                    <a:latin typeface="Seoge UI"/>
                  </a:rPr>
                  <a:t>Pos</a:t>
                </a:r>
                <a:r>
                  <a:rPr lang="en-US" sz="2400" dirty="0" smtClean="0">
                    <a:latin typeface="Seoge UI"/>
                  </a:rPr>
                  <a:t>(</a:t>
                </a:r>
                <a:r>
                  <a:rPr lang="en-US" sz="2400" dirty="0" err="1" smtClean="0">
                    <a:latin typeface="Seoge UI"/>
                  </a:rPr>
                  <a:t>v,number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oge UI"/>
                  </a:rPr>
                  <a:t>,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1</a:t>
                </a:r>
                <a:r>
                  <a:rPr lang="en-US" sz="2400" dirty="0" smtClean="0">
                    <a:latin typeface="Seoge UI"/>
                  </a:rPr>
                  <a:t>)) +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“]”</a:t>
                </a:r>
                <a:endParaRPr lang="en-US" sz="2400" dirty="0">
                  <a:solidFill>
                    <a:srgbClr val="CC00CC"/>
                  </a:solidFill>
                  <a:latin typeface="Seoge UI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262" y="3858333"/>
                <a:ext cx="5793390" cy="830997"/>
              </a:xfrm>
              <a:prstGeom prst="rect">
                <a:avLst/>
              </a:prstGeom>
              <a:blipFill>
                <a:blip r:embed="rId4"/>
                <a:stretch>
                  <a:fillRect l="-1367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6455" y="6237260"/>
            <a:ext cx="8865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>
                <a:solidFill>
                  <a:srgbClr val="C00000"/>
                </a:solidFill>
                <a:latin typeface="Seoge UI"/>
              </a:rPr>
              <a:t>Learning to Learn Programs from Examples: Going Beyond Program Structure 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IJCAI 2017; Ellis,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935" y="1098551"/>
            <a:ext cx="1930065" cy="193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3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628" y="3313786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Intended programs can sometimes be synthesized from just the input. </a:t>
            </a:r>
          </a:p>
          <a:p>
            <a:pPr lvl="1"/>
            <a:r>
              <a:rPr lang="en-US" dirty="0">
                <a:latin typeface="Seoge UI"/>
              </a:rPr>
              <a:t>Tabular data extraction, Sort, Join </a:t>
            </a:r>
          </a:p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Can save large amount of user effort. </a:t>
            </a:r>
          </a:p>
          <a:p>
            <a:pPr lvl="1"/>
            <a:r>
              <a:rPr lang="en-US" dirty="0">
                <a:latin typeface="Seoge UI"/>
              </a:rPr>
              <a:t>User need not provide examples for each of tens of columns.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oge UI"/>
              </a:rPr>
              <a:t>Predictive Program Synthesis</a:t>
            </a:r>
            <a:endParaRPr lang="en-US" dirty="0">
              <a:latin typeface="Seoge U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463" y="1046083"/>
            <a:ext cx="3100719" cy="20671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1887" y="6246241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“Automated Data Extraction using Predictive Program Synthesis”,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[AAAI 2017], Raza, Gulwani</a:t>
            </a:r>
            <a:endParaRPr lang="en-US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972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503" y="304800"/>
            <a:ext cx="8910149" cy="609600"/>
          </a:xfrm>
        </p:spPr>
        <p:txBody>
          <a:bodyPr/>
          <a:lstStyle/>
          <a:p>
            <a:r>
              <a:rPr lang="en-US" dirty="0" err="1" smtClean="0">
                <a:latin typeface="Seoge UI"/>
              </a:rPr>
              <a:t>Debuggability</a:t>
            </a:r>
            <a:endParaRPr lang="en-US" dirty="0">
              <a:latin typeface="Seoge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023254" y="1738846"/>
            <a:ext cx="41638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584240" y="2477608"/>
            <a:ext cx="1268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Search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Algorithm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450845" y="1175877"/>
            <a:ext cx="1792604" cy="2009617"/>
            <a:chOff x="1450845" y="1175877"/>
            <a:chExt cx="1792604" cy="20096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811" y="1225558"/>
              <a:ext cx="1369773" cy="1369773"/>
            </a:xfrm>
            <a:prstGeom prst="rect">
              <a:avLst/>
            </a:prstGeom>
          </p:spPr>
        </p:pic>
        <p:sp>
          <p:nvSpPr>
            <p:cNvPr id="50" name="Rectangle 49"/>
            <p:cNvSpPr/>
            <p:nvPr/>
          </p:nvSpPr>
          <p:spPr bwMode="auto">
            <a:xfrm>
              <a:off x="1450845" y="1175877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65" name="Straight Arrow Connector 64"/>
          <p:cNvCxnSpPr>
            <a:stCxn id="50" idx="2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40433" y="2884713"/>
            <a:ext cx="1181227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Program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8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</a:rPr>
              <a:t>2016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4280673" y="2619942"/>
            <a:ext cx="1762021" cy="1777040"/>
            <a:chOff x="4280673" y="2619942"/>
            <a:chExt cx="1762021" cy="1777040"/>
          </a:xfrm>
        </p:grpSpPr>
        <p:sp>
          <p:nvSpPr>
            <p:cNvPr id="42" name="Rectangle 41"/>
            <p:cNvSpPr/>
            <p:nvPr/>
          </p:nvSpPr>
          <p:spPr>
            <a:xfrm>
              <a:off x="4280673" y="3957735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302904" y="2619942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2676" y="2722713"/>
              <a:ext cx="1256980" cy="125698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202232" y="3665461"/>
            <a:ext cx="2121741" cy="2163111"/>
            <a:chOff x="1202232" y="3665461"/>
            <a:chExt cx="2121741" cy="2163111"/>
          </a:xfrm>
        </p:grpSpPr>
        <p:sp>
          <p:nvSpPr>
            <p:cNvPr id="44" name="Rectangle 43"/>
            <p:cNvSpPr/>
            <p:nvPr/>
          </p:nvSpPr>
          <p:spPr>
            <a:xfrm>
              <a:off x="1236753" y="5393015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202232" y="3797779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923" y="3665461"/>
              <a:ext cx="2020050" cy="2020050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118503" y="2378002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70C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34" name="Straight Arrow Connector 33"/>
          <p:cNvCxnSpPr>
            <a:stCxn id="32" idx="3"/>
          </p:cNvCxnSpPr>
          <p:nvPr/>
        </p:nvCxnSpPr>
        <p:spPr bwMode="auto">
          <a:xfrm>
            <a:off x="1106296" y="2562668"/>
            <a:ext cx="322995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864425" y="3429516"/>
            <a:ext cx="1181227" cy="4665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in </a:t>
            </a:r>
            <a:r>
              <a:rPr lang="en-US" sz="1800" dirty="0">
                <a:solidFill>
                  <a:srgbClr val="000000"/>
                </a:solidFill>
                <a:latin typeface="Seoge UI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0489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“It's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 great concept, but it can also lead to lots of bad data.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think many users will look at a few "flash filled" cells,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and just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assume that it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worked. … Be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very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careful.”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Need for a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fall-back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mechanism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“most of the extracted data will be fine. But there might be exceptions that you don't notice unless you examine the results very carefully.”</a:t>
            </a: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61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it easy to inspect output correctness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can accordingly provide more examples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Show programs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 any desired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language; in English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 effective navigation between programs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Computer initiated interactivity (Active learning)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Cluster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inputs/outputs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based on syntactic patterns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Highlight less confident entries in the output based on 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distinguishing inputs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 for Ambiguity Resolution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1887" y="6246241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FlashProfile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Interactive Synthesis of Syntactic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Profiles”,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[Under submission] Padhi, Jain, Perelman, Polozov, Gulwani, Millstein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1887" y="5497813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User 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Interaction Models for Disambiguation in Programming by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70" y="1106515"/>
            <a:ext cx="1922444" cy="19224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038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(User Interaction Models)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93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549" y="1134251"/>
            <a:ext cx="8716901" cy="4622443"/>
          </a:xfrm>
        </p:spPr>
        <p:txBody>
          <a:bodyPr/>
          <a:lstStyle/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Application to robotics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Multi-modal intent involving examples and natural language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Adaptive synthesis</a:t>
            </a: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PL meets ML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Future Directions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40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2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Excel Help Forums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6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71013" y="1166698"/>
          <a:ext cx="8625697" cy="409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8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7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43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Traditional PBE</a:t>
                      </a:r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Traditional</a:t>
                      </a:r>
                      <a:r>
                        <a:rPr lang="en-US" sz="2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ML</a:t>
                      </a:r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435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Requires few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examples.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Requires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too many examples.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6182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Generates human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readable and editable models.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Generates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black-box models.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6182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Models are deterministic &amp; intended to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work correctly.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Models are probabilistic &amp; aimed for high precision.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6182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Deals with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simple structured tasks.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Can deal with complicated fuzzy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tasks.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PBE vs ML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7278" y="5690464"/>
            <a:ext cx="8640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Opportunity: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 ML to improve a PBE system (not replace it).</a:t>
            </a:r>
          </a:p>
        </p:txBody>
      </p:sp>
    </p:spTree>
    <p:extLst>
      <p:ext uri="{BB962C8B-B14F-4D97-AF65-F5344CB8AC3E}">
        <p14:creationId xmlns:p14="http://schemas.microsoft.com/office/powerpoint/2010/main" val="2224244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9816">
            <a:off x="4770577" y="1453525"/>
            <a:ext cx="530209" cy="3971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586">
            <a:off x="2299249" y="1454989"/>
            <a:ext cx="558402" cy="4182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5" y="1161821"/>
            <a:ext cx="2057825" cy="1727027"/>
          </a:xfrm>
          <a:prstGeom prst="rect">
            <a:avLst/>
          </a:prstGeom>
        </p:spPr>
      </p:pic>
      <p:sp>
        <p:nvSpPr>
          <p:cNvPr id="31" name="Arrow: Right 30"/>
          <p:cNvSpPr/>
          <p:nvPr/>
        </p:nvSpPr>
        <p:spPr>
          <a:xfrm>
            <a:off x="2025565" y="1887310"/>
            <a:ext cx="996259" cy="199739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09" y="1104696"/>
            <a:ext cx="771531" cy="182167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22" y="1084083"/>
            <a:ext cx="778675" cy="1814526"/>
          </a:xfrm>
          <a:prstGeom prst="rect">
            <a:avLst/>
          </a:prstGeom>
        </p:spPr>
      </p:pic>
      <p:sp>
        <p:nvSpPr>
          <p:cNvPr id="36" name="Arrow: Right 35"/>
          <p:cNvSpPr/>
          <p:nvPr/>
        </p:nvSpPr>
        <p:spPr>
          <a:xfrm>
            <a:off x="4570064" y="1903482"/>
            <a:ext cx="852033" cy="221030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322053" y="3027863"/>
            <a:ext cx="1857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PBE/Intelligent software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56937" y="2987168"/>
            <a:ext cx="1298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Logical strategies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2313" y="2994863"/>
            <a:ext cx="1253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Creative heuristics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1522" y="2978388"/>
            <a:ext cx="974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8165" y="2961552"/>
            <a:ext cx="1253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522283" y="3737327"/>
            <a:ext cx="1342667" cy="54408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986751" y="3500410"/>
            <a:ext cx="1406697" cy="75460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34182" y="4108335"/>
            <a:ext cx="246357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be learned and maintained by ML-backed runtime</a:t>
            </a:r>
            <a:endParaRPr lang="en-US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3616" y="4315992"/>
            <a:ext cx="157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Written by </a:t>
            </a:r>
            <a:r>
              <a:rPr lang="en-US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developers</a:t>
            </a:r>
            <a:endParaRPr lang="en-US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Arrow Connector 17"/>
          <p:cNvCxnSpPr>
            <a:stCxn id="15" idx="2"/>
            <a:endCxn id="11" idx="0"/>
          </p:cNvCxnSpPr>
          <p:nvPr/>
        </p:nvCxnSpPr>
        <p:spPr>
          <a:xfrm>
            <a:off x="7747046" y="3301554"/>
            <a:ext cx="18923" cy="806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5499145" y="1217731"/>
            <a:ext cx="2962234" cy="1698095"/>
            <a:chOff x="7521577" y="1669181"/>
            <a:chExt cx="3949645" cy="2264127"/>
          </a:xfrm>
        </p:grpSpPr>
        <p:grpSp>
          <p:nvGrpSpPr>
            <p:cNvPr id="33" name="Group 32"/>
            <p:cNvGrpSpPr/>
            <p:nvPr/>
          </p:nvGrpSpPr>
          <p:grpSpPr>
            <a:xfrm>
              <a:off x="7521577" y="1669181"/>
              <a:ext cx="3949645" cy="2264127"/>
              <a:chOff x="1524517" y="1479471"/>
              <a:chExt cx="3949645" cy="2264127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24517" y="1479471"/>
                <a:ext cx="3949645" cy="2264127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055">
                <a:off x="3522069" y="1781057"/>
                <a:ext cx="1386532" cy="143812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957">
                <a:off x="4988471" y="1938091"/>
                <a:ext cx="226693" cy="810597"/>
              </a:xfrm>
              <a:prstGeom prst="rect">
                <a:avLst/>
              </a:prstGeom>
            </p:spPr>
          </p:pic>
        </p:grpSp>
        <p:cxnSp>
          <p:nvCxnSpPr>
            <p:cNvPr id="29" name="Straight Connector 28"/>
            <p:cNvCxnSpPr/>
            <p:nvPr/>
          </p:nvCxnSpPr>
          <p:spPr>
            <a:xfrm>
              <a:off x="9031183" y="1687881"/>
              <a:ext cx="467620" cy="188900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 perspective on “PL meets ML”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781" y="5217018"/>
            <a:ext cx="8885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Advantages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models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Less time to author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Online adaptation, personalization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067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13" grpId="0"/>
      <p:bldP spid="14" grpId="0"/>
      <p:bldP spid="15" grpId="0"/>
      <p:bldP spid="17" grpId="0"/>
      <p:bldP spid="11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opportunities in PBE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163092"/>
              </p:ext>
            </p:extLst>
          </p:nvPr>
        </p:nvGraphicFramePr>
        <p:xfrm>
          <a:off x="69027" y="1304977"/>
          <a:ext cx="8724181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2136">
                  <a:extLst>
                    <a:ext uri="{9D8B030D-6E8A-4147-A177-3AD203B41FA5}">
                      <a16:colId xmlns:a16="http://schemas.microsoft.com/office/drawing/2014/main" val="3153091696"/>
                    </a:ext>
                  </a:extLst>
                </a:gridCol>
                <a:gridCol w="2898475">
                  <a:extLst>
                    <a:ext uri="{9D8B030D-6E8A-4147-A177-3AD203B41FA5}">
                      <a16:colId xmlns:a16="http://schemas.microsoft.com/office/drawing/2014/main" val="564592563"/>
                    </a:ext>
                  </a:extLst>
                </a:gridCol>
                <a:gridCol w="3473570">
                  <a:extLst>
                    <a:ext uri="{9D8B030D-6E8A-4147-A177-3AD203B41FA5}">
                      <a16:colId xmlns:a16="http://schemas.microsoft.com/office/drawing/2014/main" val="20339723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Usability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aspect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PL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component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Heuristics that can be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machine learned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554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Efficiency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DSL,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Inverse functions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Non-deterministic search choices: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which production,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sub-goal to try first?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817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Intention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Ranking features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Weights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410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Debuggability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Program navigation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Distinguishing inputs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Clustering,</a:t>
                      </a:r>
                    </a:p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When/what</a:t>
                      </a:r>
                      <a:r>
                        <a:rPr lang="en-US" sz="22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to ask?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787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4082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183" y="1013015"/>
            <a:ext cx="9267731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https://microsoft.github.io/prose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Efficient implementation of the generic search methodology.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Provides a library of reduction rules.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 of synthesizer developer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 a DSL with executable semantics for new operators.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Implement reduction rules (inverse semantics) for some operators.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 ranking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strategy.</a:t>
            </a:r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Can also specify tactics to resolve non-determinism in search.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PROSE Framework</a:t>
            </a:r>
          </a:p>
        </p:txBody>
      </p:sp>
    </p:spTree>
    <p:extLst>
      <p:ext uri="{BB962C8B-B14F-4D97-AF65-F5344CB8AC3E}">
        <p14:creationId xmlns:p14="http://schemas.microsoft.com/office/powerpoint/2010/main" val="860883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035" y="1330485"/>
            <a:ext cx="1307363" cy="130736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737613" y="2753399"/>
            <a:ext cx="91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Vu 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The PROSE Team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73982" y="2623293"/>
            <a:ext cx="159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Sumit Gulwani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510" y="1293028"/>
            <a:ext cx="1205526" cy="1412571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153069" y="2655297"/>
            <a:ext cx="1538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Daniel Perelman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47785" y="6002840"/>
            <a:ext cx="149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Danny Simmons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95480" y="6064591"/>
            <a:ext cx="181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Mohammad Raza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73495" y="6018254"/>
            <a:ext cx="1427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>
                <a:latin typeface="Seoge UI"/>
              </a:rPr>
              <a:t>Abhishek </a:t>
            </a:r>
          </a:p>
          <a:p>
            <a:pPr algn="ctr">
              <a:spcBef>
                <a:spcPts val="0"/>
              </a:spcBef>
            </a:pPr>
            <a:r>
              <a:rPr lang="en-US" dirty="0">
                <a:latin typeface="Seoge UI"/>
              </a:rPr>
              <a:t>Udupa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92" y="4708095"/>
            <a:ext cx="1417926" cy="13667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39" y="4633846"/>
            <a:ext cx="1399870" cy="13998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1820" y="1307214"/>
            <a:ext cx="1223430" cy="1334223"/>
          </a:xfrm>
          <a:prstGeom prst="rect">
            <a:avLst/>
          </a:prstGeom>
        </p:spPr>
      </p:pic>
      <p:sp>
        <p:nvSpPr>
          <p:cNvPr id="6" name="Explosion 2 5"/>
          <p:cNvSpPr/>
          <p:nvPr/>
        </p:nvSpPr>
        <p:spPr bwMode="auto">
          <a:xfrm>
            <a:off x="346992" y="3419590"/>
            <a:ext cx="8548087" cy="974404"/>
          </a:xfrm>
          <a:prstGeom prst="irregularSeal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Seoge U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654" y="1335651"/>
            <a:ext cx="1227826" cy="128716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688753" y="2679633"/>
            <a:ext cx="1538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Mark Plesko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9470" y="3754378"/>
            <a:ext cx="5456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Please apply for intern/full-time positions!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7278107" y="6564693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528" y="4622744"/>
            <a:ext cx="1060415" cy="14138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54" y="4633846"/>
            <a:ext cx="973875" cy="1441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960934" y="6029456"/>
            <a:ext cx="159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Seoge UI"/>
              </a:rPr>
              <a:t>Gustavo Soares</a:t>
            </a:r>
            <a:endParaRPr lang="en-US" b="1" dirty="0">
              <a:latin typeface="Seoge U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91099" y="5993918"/>
            <a:ext cx="149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Ashish Tiwari</a:t>
            </a:r>
            <a:endParaRPr lang="en-US" dirty="0">
              <a:latin typeface="Seoge U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28119" y="2637408"/>
            <a:ext cx="138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Alan Leung</a:t>
            </a:r>
            <a:endParaRPr lang="en-US" dirty="0">
              <a:latin typeface="Seoge U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41392" y="2630961"/>
            <a:ext cx="159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Kunal Pathak</a:t>
            </a:r>
            <a:endParaRPr lang="en-US" dirty="0">
              <a:latin typeface="Seoge UI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94" y="4670391"/>
            <a:ext cx="1239336" cy="142909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-114958" y="6021890"/>
            <a:ext cx="181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Arjun </a:t>
            </a:r>
            <a:r>
              <a:rPr lang="en-US" sz="1900" dirty="0" smtClean="0">
                <a:latin typeface="Seoge UI"/>
              </a:rPr>
              <a:t>Radhakrishna</a:t>
            </a:r>
            <a:endParaRPr lang="en-US" sz="1900" dirty="0">
              <a:latin typeface="Seoge U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32" y="4658658"/>
            <a:ext cx="1042323" cy="141733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62" y="1304846"/>
            <a:ext cx="960949" cy="13617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" y="4656150"/>
            <a:ext cx="1177480" cy="143380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518251" y="6029456"/>
            <a:ext cx="1116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Ivan     </a:t>
            </a:r>
            <a:r>
              <a:rPr lang="en-US" sz="1900" dirty="0" smtClean="0">
                <a:latin typeface="Seoge UI"/>
              </a:rPr>
              <a:t>Radicek</a:t>
            </a:r>
            <a:endParaRPr lang="en-US" sz="1900" dirty="0">
              <a:latin typeface="Seoge UI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82" y="1322821"/>
            <a:ext cx="1274808" cy="127480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-45623" y="2597629"/>
            <a:ext cx="1347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Seoge UI"/>
              </a:rPr>
              <a:t>Titus Barik</a:t>
            </a:r>
            <a:endParaRPr lang="en-US" b="1" dirty="0">
              <a:latin typeface="Seoge U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022" y="1317597"/>
            <a:ext cx="1208755" cy="135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83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0" y="1041296"/>
            <a:ext cx="8588269" cy="154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Killer applications: Data wrangling &amp; Code Refactoring</a:t>
            </a:r>
          </a:p>
          <a:p>
            <a:pPr>
              <a:spcBef>
                <a:spcPts val="0"/>
              </a:spcBef>
            </a:pPr>
            <a:r>
              <a:rPr lang="en-US" sz="22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99% of end users are non-programmers.</a:t>
            </a:r>
          </a:p>
          <a:p>
            <a:pPr>
              <a:spcBef>
                <a:spcPts val="0"/>
              </a:spcBef>
            </a:pPr>
            <a:r>
              <a:rPr lang="en-US" sz="22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cleaning data.</a:t>
            </a:r>
          </a:p>
          <a:p>
            <a:pPr>
              <a:spcBef>
                <a:spcPts val="0"/>
              </a:spcBef>
            </a:pPr>
            <a:r>
              <a:rPr lang="en-US" sz="22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Developers spend 40% time refactoring code in migration.</a:t>
            </a:r>
          </a:p>
          <a:p>
            <a:pPr lvl="1"/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endParaRPr lang="en-US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endParaRPr lang="en-US" kern="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251" y="994875"/>
            <a:ext cx="1402289" cy="13568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315292" y="6599829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0" y="6263891"/>
            <a:ext cx="79517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700" kern="0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Reference: </a:t>
            </a:r>
            <a:r>
              <a:rPr lang="en-US" sz="17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7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17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7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7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7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700" kern="0" dirty="0" smtClean="0">
                <a:solidFill>
                  <a:srgbClr val="C00000"/>
                </a:solidFill>
                <a:latin typeface="Seoge UI"/>
              </a:rPr>
              <a:t>2016</a:t>
            </a:r>
            <a:endParaRPr lang="en-US" sz="17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15" name="Content Placeholder 1"/>
          <p:cNvSpPr txBox="1">
            <a:spLocks/>
          </p:cNvSpPr>
          <p:nvPr/>
        </p:nvSpPr>
        <p:spPr bwMode="auto">
          <a:xfrm>
            <a:off x="0" y="2631799"/>
            <a:ext cx="6139351" cy="11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Efficiency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</a:t>
            </a: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Divide-and-conquer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using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inverse functions</a:t>
            </a:r>
          </a:p>
        </p:txBody>
      </p:sp>
      <p:sp>
        <p:nvSpPr>
          <p:cNvPr id="17" name="Content Placeholder 1"/>
          <p:cNvSpPr txBox="1">
            <a:spLocks/>
          </p:cNvSpPr>
          <p:nvPr/>
        </p:nvSpPr>
        <p:spPr bwMode="auto">
          <a:xfrm>
            <a:off x="0" y="3859057"/>
            <a:ext cx="3301251" cy="11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Intention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sz="2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Predictivity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Content Placeholder 1"/>
          <p:cNvSpPr txBox="1">
            <a:spLocks/>
          </p:cNvSpPr>
          <p:nvPr/>
        </p:nvSpPr>
        <p:spPr bwMode="auto">
          <a:xfrm>
            <a:off x="0" y="5181439"/>
            <a:ext cx="2491807" cy="11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Debuggability</a:t>
            </a: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Active learning</a:t>
            </a:r>
          </a:p>
          <a:p>
            <a:pPr>
              <a:spcBef>
                <a:spcPts val="0"/>
              </a:spcBef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Readability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351" y="2789971"/>
            <a:ext cx="1024248" cy="10242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005" y="5343840"/>
            <a:ext cx="920051" cy="9200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562" y="3781949"/>
            <a:ext cx="1283140" cy="128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06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Typical help-forum interaction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rved Down Arrow 11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urved Down Arrow 12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300_w5_aniSh_c1_b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w5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=MID(B1,5,2)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7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300_w30_aniSh_c1_b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w30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4818146" y="4823136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=MID(B1,FIND(“_”,$B:$B)+1, FIND(“_”,REPLACE($B:$B,1,FIND(“_”,$B:$B),””))-1)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140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Flash Fill (Excel 2013 feature) demo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" y="6204274"/>
            <a:ext cx="867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668193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937039"/>
              </p:ext>
            </p:extLst>
          </p:nvPr>
        </p:nvGraphicFramePr>
        <p:xfrm>
          <a:off x="1874519" y="3859478"/>
          <a:ext cx="497332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(Half hour bucket</a:t>
                      </a:r>
                      <a:r>
                        <a:rPr lang="en-US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5h 26m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5:00-5:30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4:30-5:00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27m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4:00-4:30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3h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3:30-4:00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35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Number and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DateTime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Transformations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185224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Synthesizing Number Transformations from Input-Output Examples;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CAV 2012; Singh, Gulwani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9660"/>
              </p:ext>
            </p:extLst>
          </p:nvPr>
        </p:nvGraphicFramePr>
        <p:xfrm>
          <a:off x="325120" y="1384299"/>
          <a:ext cx="453464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3624971444"/>
                    </a:ext>
                  </a:extLst>
                </a:gridCol>
                <a:gridCol w="3335766">
                  <a:extLst>
                    <a:ext uri="{9D8B030D-6E8A-4147-A177-3AD203B41FA5}">
                      <a16:colId xmlns:a16="http://schemas.microsoft.com/office/drawing/2014/main" val="2352811520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(Round to 2 decimal places)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23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834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2400" y="161157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Excel/C#:</a:t>
            </a: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Python/C: 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Java: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24017" y="1618645"/>
            <a:ext cx="1049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#.00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.2f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#.##</a:t>
            </a:r>
          </a:p>
        </p:txBody>
      </p:sp>
    </p:spTree>
    <p:extLst>
      <p:ext uri="{BB962C8B-B14F-4D97-AF65-F5344CB8AC3E}">
        <p14:creationId xmlns:p14="http://schemas.microsoft.com/office/powerpoint/2010/main" val="3080113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0889" y="304800"/>
            <a:ext cx="802348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Lookup Transformations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85146"/>
              </p:ext>
            </p:extLst>
          </p:nvPr>
        </p:nvGraphicFramePr>
        <p:xfrm>
          <a:off x="2131654" y="3858389"/>
          <a:ext cx="539115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v1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(Name)</a:t>
                      </a:r>
                      <a:endParaRPr lang="en-US" baseline="-250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v2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(Date)</a:t>
                      </a:r>
                      <a:endParaRPr lang="en-US" baseline="-250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(Price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 Markup*Price)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10/12/2010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$145.67+0.30*145.67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$3.56+0.45*3.56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21/1/2011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2/4/2009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100581"/>
              </p:ext>
            </p:extLst>
          </p:nvPr>
        </p:nvGraphicFramePr>
        <p:xfrm>
          <a:off x="1677330" y="1021257"/>
          <a:ext cx="306719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Name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Markup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A46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066758"/>
              </p:ext>
            </p:extLst>
          </p:nvPr>
        </p:nvGraphicFramePr>
        <p:xfrm>
          <a:off x="6170104" y="1012441"/>
          <a:ext cx="285854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6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Date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Price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$142.38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1/2011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$21.45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4/2009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$5.12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47161" y="1926418"/>
            <a:ext cx="190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CostRec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279" y="1926418"/>
            <a:ext cx="16160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MarkupRec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8197" y="6504057"/>
            <a:ext cx="88622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C00000"/>
                </a:solidFill>
              </a:rPr>
              <a:t>Learning Semantic String Transformations from </a:t>
            </a:r>
            <a:r>
              <a:rPr lang="en-US" sz="1700" dirty="0" smtClean="0">
                <a:solidFill>
                  <a:srgbClr val="C00000"/>
                </a:solidFill>
              </a:rPr>
              <a:t>Examples; VLDB </a:t>
            </a:r>
            <a:r>
              <a:rPr lang="en-US" sz="1700" dirty="0">
                <a:solidFill>
                  <a:srgbClr val="C00000"/>
                </a:solidFill>
              </a:rPr>
              <a:t>2012; Singh, Gulwani</a:t>
            </a:r>
          </a:p>
        </p:txBody>
      </p:sp>
    </p:spTree>
    <p:extLst>
      <p:ext uri="{BB962C8B-B14F-4D97-AF65-F5344CB8AC3E}">
        <p14:creationId xmlns:p14="http://schemas.microsoft.com/office/powerpoint/2010/main" val="37764577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Data Science Class Assignment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95269" y="6411195"/>
            <a:ext cx="1905000" cy="381000"/>
          </a:xfrm>
        </p:spPr>
        <p:txBody>
          <a:bodyPr/>
          <a:lstStyle/>
          <a:p>
            <a:fld id="{1B3BF7B6-38A6-479D-9D6B-B0D15876FE4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137545</TotalTime>
  <Words>2491</Words>
  <Application>Microsoft Office PowerPoint</Application>
  <PresentationFormat>On-screen Show (4:3)</PresentationFormat>
  <Paragraphs>748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61" baseType="lpstr">
      <vt:lpstr>Consolas</vt:lpstr>
      <vt:lpstr>Cambria Math</vt:lpstr>
      <vt:lpstr>Courier New</vt:lpstr>
      <vt:lpstr>MingLiU_HKSCS-ExtB</vt:lpstr>
      <vt:lpstr>Segoe UI Semilight</vt:lpstr>
      <vt:lpstr>Bookman Old Style</vt:lpstr>
      <vt:lpstr>Seoge UI</vt:lpstr>
      <vt:lpstr>Comic Sans MS</vt:lpstr>
      <vt:lpstr>Gill Sans MT</vt:lpstr>
      <vt:lpstr>Calibri</vt:lpstr>
      <vt:lpstr>Wingdings</vt:lpstr>
      <vt:lpstr>Arial</vt:lpstr>
      <vt:lpstr>Segoe UI</vt:lpstr>
      <vt:lpstr>Times New Roman</vt:lpstr>
      <vt:lpstr>Default Design</vt:lpstr>
      <vt:lpstr>2_Default Design</vt:lpstr>
      <vt:lpstr>PowerPoint Presentation</vt:lpstr>
      <vt:lpstr>Outline</vt:lpstr>
      <vt:lpstr>Significance</vt:lpstr>
      <vt:lpstr>Excel Help Forums</vt:lpstr>
      <vt:lpstr>Typical help-forum interaction</vt:lpstr>
      <vt:lpstr>Flash Fill (Excel 2013 feature) demo</vt:lpstr>
      <vt:lpstr>Number and DateTime Transformations</vt:lpstr>
      <vt:lpstr>Lookup Transformations</vt:lpstr>
      <vt:lpstr>Data Science Class Assignment</vt:lpstr>
      <vt:lpstr>PowerPoint Presentation</vt:lpstr>
      <vt:lpstr>FlashExtract</vt:lpstr>
      <vt:lpstr>FlashExtract</vt:lpstr>
      <vt:lpstr>FlashRelate: Table Reshaping by Examples</vt:lpstr>
      <vt:lpstr>PowerPoint Presentation</vt:lpstr>
      <vt:lpstr>Killer Applications</vt:lpstr>
      <vt:lpstr>Repetitive Corrections in Student Assignments</vt:lpstr>
      <vt:lpstr>Programming-by-Examples Architecture</vt:lpstr>
      <vt:lpstr>Efficiency</vt:lpstr>
      <vt:lpstr>Domain-specific Language (DSL)</vt:lpstr>
      <vt:lpstr>Flash Fill DSL (String Transformations)</vt:lpstr>
      <vt:lpstr>FlashExtract DSL </vt:lpstr>
      <vt:lpstr>Search Methodology</vt:lpstr>
      <vt:lpstr>Problem Reduction Rules</vt:lpstr>
      <vt:lpstr>Problem Reduction Rules</vt:lpstr>
      <vt:lpstr>Problem Reduction Rules</vt:lpstr>
      <vt:lpstr>Problem Reduction</vt:lpstr>
      <vt:lpstr>Problem Reduction</vt:lpstr>
      <vt:lpstr>Intention</vt:lpstr>
      <vt:lpstr>Basic ranking scheme</vt:lpstr>
      <vt:lpstr>Challenges with Basic ranking scheme</vt:lpstr>
      <vt:lpstr>Comparison of Ranking Strategies over FlashFill Benchmarks</vt:lpstr>
      <vt:lpstr>PowerPoint Presentation</vt:lpstr>
      <vt:lpstr>Challenges with Basic ranking scheme</vt:lpstr>
      <vt:lpstr>Predictive Program Synthesis</vt:lpstr>
      <vt:lpstr>Debuggability</vt:lpstr>
      <vt:lpstr>Need for a fall-back mechanism</vt:lpstr>
      <vt:lpstr>User Interaction Models for Ambiguity Resolution</vt:lpstr>
      <vt:lpstr>PowerPoint Presentation</vt:lpstr>
      <vt:lpstr>Future Directions</vt:lpstr>
      <vt:lpstr>PBE vs ML</vt:lpstr>
      <vt:lpstr>A perspective on “PL meets ML”</vt:lpstr>
      <vt:lpstr>“PL meets ML” opportunities in PBE</vt:lpstr>
      <vt:lpstr>PROSE Framework</vt:lpstr>
      <vt:lpstr>The PROSE Team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7156</cp:revision>
  <cp:lastPrinted>2011-01-25T02:43:07Z</cp:lastPrinted>
  <dcterms:created xsi:type="dcterms:W3CDTF">1601-01-01T00:00:00Z</dcterms:created>
  <dcterms:modified xsi:type="dcterms:W3CDTF">2017-11-05T19:11:05Z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SetBy">
    <vt:lpwstr>sumitg@microsoft.com</vt:lpwstr>
  </property>
  <property fmtid="{D5CDD505-2E9C-101B-9397-08002B2CF9AE}" pid="6" name="MSIP_Label_f42aa342-8706-4288-bd11-ebb85995028c_SetDate">
    <vt:lpwstr>2017-06-10T17:49:16.6410668-07:00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