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9"/>
  </p:notesMasterIdLst>
  <p:handoutMasterIdLst>
    <p:handoutMasterId r:id="rId10"/>
  </p:handoutMasterIdLst>
  <p:sldIdLst>
    <p:sldId id="2136" r:id="rId3"/>
    <p:sldId id="2190" r:id="rId4"/>
    <p:sldId id="2191" r:id="rId5"/>
    <p:sldId id="2192" r:id="rId6"/>
    <p:sldId id="2195" r:id="rId7"/>
    <p:sldId id="2194" r:id="rId8"/>
  </p:sldIdLst>
  <p:sldSz cx="9144000" cy="6858000" type="screen4x3"/>
  <p:notesSz cx="7023100" cy="93091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Segoe UI Semilight" panose="020B0402040204020203" pitchFamily="34" charset="0"/>
      <p:regular r:id="rId15"/>
      <p:italic r:id="rId16"/>
    </p:embeddedFont>
    <p:embeddedFont>
      <p:font typeface="MingLiU_HKSCS-ExtB" panose="02020500000000000000" pitchFamily="18" charset="-120"/>
      <p:regular r:id="rId17"/>
    </p:embeddedFont>
    <p:embeddedFont>
      <p:font typeface="Bookman Old Style" panose="02050604050505020204" pitchFamily="18" charset="0"/>
      <p:regular r:id="rId18"/>
      <p:bold r:id="rId19"/>
      <p:italic r:id="rId20"/>
      <p:boldItalic r:id="rId21"/>
    </p:embeddedFont>
    <p:embeddedFont>
      <p:font typeface="Consolas" panose="020B0609020204030204" pitchFamily="49" charset="0"/>
      <p:regular r:id="rId22"/>
      <p:bold r:id="rId23"/>
      <p:italic r:id="rId24"/>
      <p:boldItalic r:id="rId25"/>
    </p:embeddedFont>
    <p:embeddedFont>
      <p:font typeface="Segoe UI" panose="020B0502040204020203" pitchFamily="34" charset="0"/>
      <p:regular r:id="rId26"/>
      <p:bold r:id="rId27"/>
      <p:italic r:id="rId28"/>
      <p:boldItalic r:id="rId29"/>
    </p:embeddedFont>
  </p:embeddedFontLst>
  <p:custDataLst>
    <p:tags r:id="rId30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698884-B735-49BE-A6EA-6061035B615C}">
          <p14:sldIdLst>
            <p14:sldId id="2136"/>
            <p14:sldId id="2190"/>
            <p14:sldId id="2191"/>
            <p14:sldId id="2192"/>
            <p14:sldId id="2195"/>
            <p14:sldId id="21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FF"/>
    <a:srgbClr val="009900"/>
    <a:srgbClr val="CC00CC"/>
    <a:srgbClr val="CC6600"/>
    <a:srgbClr val="FF99FF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1" autoAdjust="0"/>
    <p:restoredTop sz="84409" autoAdjust="0"/>
  </p:normalViewPr>
  <p:slideViewPr>
    <p:cSldViewPr snapToGrid="0">
      <p:cViewPr varScale="1">
        <p:scale>
          <a:sx n="87" d="100"/>
          <a:sy n="87" d="100"/>
        </p:scale>
        <p:origin x="1248" y="42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-3835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32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46499C-1D18-4228-A5AB-E405494E3CB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32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68381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5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12/16/2017 1:00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167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027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586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97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9144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92" tIns="34292" rIns="34292" bIns="34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spcBef>
                <a:spcPct val="0"/>
              </a:spcBef>
              <a:spcAft>
                <a:spcPct val="0"/>
              </a:spcAft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1930" y="1197322"/>
            <a:ext cx="8740141" cy="1956973"/>
          </a:xfrm>
        </p:spPr>
        <p:txBody>
          <a:bodyPr/>
          <a:lstStyle>
            <a:lvl1pPr marL="0" indent="0">
              <a:buNone/>
              <a:defRPr sz="2426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2548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42986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59894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77279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9895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4" r:id="rId3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02542" y="5638556"/>
            <a:ext cx="2834016" cy="1252142"/>
            <a:chOff x="-227702" y="5811837"/>
            <a:chExt cx="2834016" cy="1252142"/>
          </a:xfrm>
        </p:grpSpPr>
        <p:sp>
          <p:nvSpPr>
            <p:cNvPr id="12" name="Rectangle 3"/>
            <p:cNvSpPr txBox="1">
              <a:spLocks noChangeArrowheads="1"/>
            </p:cNvSpPr>
            <p:nvPr/>
          </p:nvSpPr>
          <p:spPr bwMode="auto">
            <a:xfrm>
              <a:off x="0" y="5811837"/>
              <a:ext cx="2606314" cy="475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omic Sans MS"/>
                  <a:ea typeface="+mn-ea"/>
                  <a:cs typeface="+mn-cs"/>
                </a:rPr>
                <a:t>Sumit Gulwani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702" y="6052843"/>
              <a:ext cx="2748820" cy="1011136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66" y="2628849"/>
            <a:ext cx="2613303" cy="25285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141" y="2635239"/>
            <a:ext cx="2509612" cy="252219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4025705" y="3803212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68242" y="129182"/>
            <a:ext cx="937997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Programming by Examples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Applications, Algorithms &amp; Ambiguity Resolution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2299" y="1776072"/>
            <a:ext cx="77017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008000"/>
                </a:solidFill>
              </a:rPr>
              <a:t>Lecture 3: Hands-on Session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5872" y="5607014"/>
            <a:ext cx="64008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3333CC"/>
                </a:solidFill>
              </a:rPr>
              <a:t>Winter School in Software Engineering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noProof="0" dirty="0" smtClean="0">
                <a:solidFill>
                  <a:srgbClr val="3333CC"/>
                </a:solidFill>
              </a:rPr>
              <a:t>TRDDC, </a:t>
            </a:r>
            <a:r>
              <a:rPr lang="en-US" sz="2600" dirty="0" smtClean="0">
                <a:solidFill>
                  <a:srgbClr val="3333CC"/>
                </a:solidFill>
              </a:rPr>
              <a:t>Pune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3333CC"/>
                </a:solidFill>
              </a:rPr>
              <a:t>Dec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2017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85507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82773"/>
            <a:ext cx="7772400" cy="5602749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1: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DSLs 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2: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Leveraging ML for improving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Lecture 3: </a:t>
            </a:r>
            <a:r>
              <a:rPr lang="en-US" sz="2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4: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Miscellaneous related topics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 in computer-aided Education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Four Big Bets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273" y="4741739"/>
            <a:ext cx="657054" cy="399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6567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83" y="2628486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</a:t>
            </a:r>
            <a:r>
              <a:rPr lang="en-US" sz="17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26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80811" y="4798759"/>
            <a:ext cx="111646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Witness functions</a:t>
            </a:r>
          </a:p>
        </p:txBody>
      </p:sp>
      <p:cxnSp>
        <p:nvCxnSpPr>
          <p:cNvPr id="32" name="Straight Arrow Connector 31"/>
          <p:cNvCxnSpPr>
            <a:stCxn id="31" idx="0"/>
          </p:cNvCxnSpPr>
          <p:nvPr/>
        </p:nvCxnSpPr>
        <p:spPr>
          <a:xfrm flipH="1" flipV="1">
            <a:off x="2876356" y="4104191"/>
            <a:ext cx="562686" cy="6945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7" idx="0"/>
          </p:cNvCxnSpPr>
          <p:nvPr/>
        </p:nvCxnSpPr>
        <p:spPr>
          <a:xfrm flipV="1">
            <a:off x="1028925" y="4104191"/>
            <a:ext cx="609232" cy="6943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11515" y="4798577"/>
            <a:ext cx="103481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function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74653" y="4809712"/>
            <a:ext cx="86965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latin typeface="Seoge UI"/>
              </a:rPr>
              <a:t>DSL D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40" name="Straight Arrow Connector 39"/>
          <p:cNvCxnSpPr>
            <a:stCxn id="39" idx="0"/>
          </p:cNvCxnSpPr>
          <p:nvPr/>
        </p:nvCxnSpPr>
        <p:spPr>
          <a:xfrm flipH="1" flipV="1">
            <a:off x="2206842" y="4105860"/>
            <a:ext cx="2638" cy="7038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41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01930" y="1197322"/>
            <a:ext cx="8740141" cy="5356791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DSL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Expressed as a grammar.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 each operator provide the executable semantics.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Witness Functions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 each operator and for each of its parameters, provide a witness function (possibly conditioned on some other parameters) that describes the constraints on that parameter given a constraint on its output (in a given input state).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Ranking Function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 each operator, define a score (possibly in terms of scores of its parameters).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2442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Instructions (in pdf file embedded below)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890445"/>
              </p:ext>
            </p:extLst>
          </p:nvPr>
        </p:nvGraphicFramePr>
        <p:xfrm>
          <a:off x="2611362" y="1143342"/>
          <a:ext cx="3625176" cy="4691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4" imgW="2914650" imgH="3771900" progId="AcroExch.Document.DC">
                  <p:embed/>
                </p:oleObj>
              </mc:Choice>
              <mc:Fallback>
                <p:oleObj name="Acrobat Document" r:id="rId4" imgW="2914650" imgH="37719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11362" y="1143342"/>
                        <a:ext cx="3625176" cy="4691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66538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Acknowledgements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549" y="1524689"/>
            <a:ext cx="1871672" cy="2769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66915" y="4358970"/>
            <a:ext cx="36101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Gustavo </a:t>
            </a:r>
            <a:r>
              <a:rPr lang="en-US" dirty="0" smtClean="0">
                <a:latin typeface="Seoge UI"/>
              </a:rPr>
              <a:t>Soares</a:t>
            </a:r>
          </a:p>
          <a:p>
            <a:pPr algn="ctr"/>
            <a:r>
              <a:rPr lang="en-US" dirty="0" smtClean="0">
                <a:latin typeface="Seoge UI"/>
              </a:rPr>
              <a:t>(for preparing this tutorial)</a:t>
            </a:r>
            <a:endParaRPr lang="en-US" dirty="0"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36313415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137466</TotalTime>
  <Words>249</Words>
  <Application>Microsoft Office PowerPoint</Application>
  <PresentationFormat>On-screen Show (4:3)</PresentationFormat>
  <Paragraphs>66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Wingdings</vt:lpstr>
      <vt:lpstr>Arial</vt:lpstr>
      <vt:lpstr>Comic Sans MS</vt:lpstr>
      <vt:lpstr>Segoe UI Semilight</vt:lpstr>
      <vt:lpstr>Times New Roman</vt:lpstr>
      <vt:lpstr>MingLiU_HKSCS-ExtB</vt:lpstr>
      <vt:lpstr>Seoge UI</vt:lpstr>
      <vt:lpstr>Bookman Old Style</vt:lpstr>
      <vt:lpstr>Consolas</vt:lpstr>
      <vt:lpstr>Segoe UI</vt:lpstr>
      <vt:lpstr>Default Design</vt:lpstr>
      <vt:lpstr>2_Default Design</vt:lpstr>
      <vt:lpstr>Adobe Acrobat Document</vt:lpstr>
      <vt:lpstr>PowerPoint Presentation</vt:lpstr>
      <vt:lpstr>Outline</vt:lpstr>
      <vt:lpstr>Programming-by-Examples Architecture</vt:lpstr>
      <vt:lpstr>Hands-on Session</vt:lpstr>
      <vt:lpstr>Instructions (in pdf file embedded below)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7156</cp:revision>
  <cp:lastPrinted>2011-01-25T02:43:07Z</cp:lastPrinted>
  <dcterms:created xsi:type="dcterms:W3CDTF">1601-01-01T00:00:00Z</dcterms:created>
  <dcterms:modified xsi:type="dcterms:W3CDTF">2017-12-16T07:41:34Z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Ref">
    <vt:lpwstr>https://api.informationprotection.azure.com/api/72f988bf-86f1-41af-91ab-2d7cd011db47</vt:lpwstr>
  </property>
  <property fmtid="{D5CDD505-2E9C-101B-9397-08002B2CF9AE}" pid="5" name="MSIP_Label_f42aa342-8706-4288-bd11-ebb85995028c_SetBy">
    <vt:lpwstr>sumitg@microsoft.com</vt:lpwstr>
  </property>
  <property fmtid="{D5CDD505-2E9C-101B-9397-08002B2CF9AE}" pid="6" name="MSIP_Label_f42aa342-8706-4288-bd11-ebb85995028c_SetDate">
    <vt:lpwstr>2017-06-10T17:49:16.6410668-07:00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