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ags/tag3.xml" ContentType="application/vnd.openxmlformats-officedocument.presentationml.tag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 saveSubsetFonts="1">
  <p:sldMasterIdLst>
    <p:sldMasterId id="2147483648" r:id="rId1"/>
    <p:sldMasterId id="2147483751" r:id="rId2"/>
  </p:sldMasterIdLst>
  <p:notesMasterIdLst>
    <p:notesMasterId r:id="rId39"/>
  </p:notesMasterIdLst>
  <p:handoutMasterIdLst>
    <p:handoutMasterId r:id="rId40"/>
  </p:handoutMasterIdLst>
  <p:sldIdLst>
    <p:sldId id="2137" r:id="rId3"/>
    <p:sldId id="2037" r:id="rId4"/>
    <p:sldId id="2163" r:id="rId5"/>
    <p:sldId id="1925" r:id="rId6"/>
    <p:sldId id="1926" r:id="rId7"/>
    <p:sldId id="1933" r:id="rId8"/>
    <p:sldId id="2073" r:id="rId9"/>
    <p:sldId id="2074" r:id="rId10"/>
    <p:sldId id="1928" r:id="rId11"/>
    <p:sldId id="2138" r:id="rId12"/>
    <p:sldId id="1929" r:id="rId13"/>
    <p:sldId id="1930" r:id="rId14"/>
    <p:sldId id="2039" r:id="rId15"/>
    <p:sldId id="2006" r:id="rId16"/>
    <p:sldId id="2096" r:id="rId17"/>
    <p:sldId id="2131" r:id="rId18"/>
    <p:sldId id="2132" r:id="rId19"/>
    <p:sldId id="2160" r:id="rId20"/>
    <p:sldId id="2040" r:id="rId21"/>
    <p:sldId id="2144" r:id="rId22"/>
    <p:sldId id="2145" r:id="rId23"/>
    <p:sldId id="2146" r:id="rId24"/>
    <p:sldId id="2147" r:id="rId25"/>
    <p:sldId id="2148" r:id="rId26"/>
    <p:sldId id="2149" r:id="rId27"/>
    <p:sldId id="2150" r:id="rId28"/>
    <p:sldId id="2151" r:id="rId29"/>
    <p:sldId id="2152" r:id="rId30"/>
    <p:sldId id="2153" r:id="rId31"/>
    <p:sldId id="2154" r:id="rId32"/>
    <p:sldId id="2155" r:id="rId33"/>
    <p:sldId id="2156" r:id="rId34"/>
    <p:sldId id="2157" r:id="rId35"/>
    <p:sldId id="2158" r:id="rId36"/>
    <p:sldId id="2159" r:id="rId37"/>
    <p:sldId id="2161" r:id="rId38"/>
  </p:sldIdLst>
  <p:sldSz cx="9144000" cy="6858000" type="screen4x3"/>
  <p:notesSz cx="7023100" cy="9309100"/>
  <p:embeddedFontLst>
    <p:embeddedFont>
      <p:font typeface="Segoe UI Semilight" panose="020B0402040204020203" pitchFamily="34" charset="0"/>
      <p:regular r:id="rId41"/>
      <p:italic r:id="rId42"/>
    </p:embeddedFont>
    <p:embeddedFont>
      <p:font typeface="Comic Sans MS" panose="030F0702030302020204" pitchFamily="66" charset="0"/>
      <p:regular r:id="rId43"/>
      <p:bold r:id="rId44"/>
      <p:italic r:id="rId45"/>
      <p:boldItalic r:id="rId46"/>
    </p:embeddedFont>
    <p:embeddedFont>
      <p:font typeface="Calibri" panose="020F0502020204030204" pitchFamily="34" charset="0"/>
      <p:regular r:id="rId47"/>
      <p:bold r:id="rId48"/>
      <p:italic r:id="rId49"/>
      <p:boldItalic r:id="rId50"/>
    </p:embeddedFont>
    <p:embeddedFont>
      <p:font typeface="Consolas" panose="020B0609020204030204" pitchFamily="49" charset="0"/>
      <p:regular r:id="rId51"/>
      <p:bold r:id="rId52"/>
      <p:italic r:id="rId53"/>
      <p:boldItalic r:id="rId54"/>
    </p:embeddedFont>
    <p:embeddedFont>
      <p:font typeface="Cambria Math" panose="02040503050406030204" pitchFamily="18" charset="0"/>
      <p:regular r:id="rId55"/>
    </p:embeddedFont>
    <p:embeddedFont>
      <p:font typeface="Segoe UI" panose="020B0502040204020203" pitchFamily="34" charset="0"/>
      <p:regular r:id="rId56"/>
      <p:bold r:id="rId57"/>
      <p:italic r:id="rId58"/>
      <p:boldItalic r:id="rId59"/>
    </p:embeddedFont>
    <p:embeddedFont>
      <p:font typeface="Gill Sans MT" panose="020B0502020104020203" pitchFamily="34" charset="0"/>
      <p:regular r:id="rId60"/>
      <p:bold r:id="rId61"/>
      <p:italic r:id="rId62"/>
      <p:boldItalic r:id="rId63"/>
    </p:embeddedFont>
    <p:embeddedFont>
      <p:font typeface="MingLiU_HKSCS-ExtB" panose="02020500000000000000" pitchFamily="18" charset="-120"/>
      <p:regular r:id="rId64"/>
    </p:embeddedFont>
    <p:embeddedFont>
      <p:font typeface="Bookman Old Style" panose="02050604050505020204" pitchFamily="18" charset="0"/>
      <p:regular r:id="rId65"/>
      <p:bold r:id="rId66"/>
      <p:italic r:id="rId67"/>
      <p:boldItalic r:id="rId68"/>
    </p:embeddedFont>
    <p:embeddedFont>
      <p:font typeface="Segoe UI Light" panose="020B0502040204020203" pitchFamily="34" charset="0"/>
      <p:regular r:id="rId69"/>
      <p:italic r:id="rId70"/>
    </p:embeddedFont>
  </p:embeddedFontLst>
  <p:custDataLst>
    <p:tags r:id="rId71"/>
  </p:custDataLst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9698884-B735-49BE-A6EA-6061035B615C}">
          <p14:sldIdLst>
            <p14:sldId id="2137"/>
            <p14:sldId id="2037"/>
            <p14:sldId id="2163"/>
          </p14:sldIdLst>
        </p14:section>
        <p14:section name="Applications" id="{A3164E95-0781-4D94-970D-7EE249B1DAF9}">
          <p14:sldIdLst>
            <p14:sldId id="1925"/>
            <p14:sldId id="1926"/>
            <p14:sldId id="1933"/>
            <p14:sldId id="2073"/>
            <p14:sldId id="2074"/>
            <p14:sldId id="1928"/>
            <p14:sldId id="2138"/>
            <p14:sldId id="1929"/>
            <p14:sldId id="1930"/>
            <p14:sldId id="2039"/>
            <p14:sldId id="2006"/>
            <p14:sldId id="2096"/>
            <p14:sldId id="2131"/>
            <p14:sldId id="2132"/>
          </p14:sldIdLst>
        </p14:section>
        <p14:section name="Domain-specific-language" id="{4A69228A-2E63-435F-A62E-EF43091FC464}">
          <p14:sldIdLst>
            <p14:sldId id="2160"/>
            <p14:sldId id="2040"/>
            <p14:sldId id="2144"/>
            <p14:sldId id="2145"/>
            <p14:sldId id="2146"/>
            <p14:sldId id="2147"/>
            <p14:sldId id="2148"/>
            <p14:sldId id="2149"/>
            <p14:sldId id="2150"/>
            <p14:sldId id="2151"/>
            <p14:sldId id="2152"/>
            <p14:sldId id="2153"/>
            <p14:sldId id="2154"/>
            <p14:sldId id="2155"/>
            <p14:sldId id="2156"/>
            <p14:sldId id="2157"/>
            <p14:sldId id="2158"/>
            <p14:sldId id="2159"/>
            <p14:sldId id="216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256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1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mit Gulwani" initials="SG" lastIdx="1" clrIdx="0">
    <p:extLst>
      <p:ext uri="{19B8F6BF-5375-455C-9EA6-DF929625EA0E}">
        <p15:presenceInfo xmlns:p15="http://schemas.microsoft.com/office/powerpoint/2012/main" userId="S-1-5-21-2127521184-1604012920-1887927527-247751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008000"/>
    <a:srgbClr val="0066FF"/>
    <a:srgbClr val="CC00CC"/>
    <a:srgbClr val="CC6600"/>
    <a:srgbClr val="FF99FF"/>
    <a:srgbClr val="FF9900"/>
    <a:srgbClr val="FFFFFF"/>
    <a:srgbClr val="FFFF00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99" autoAdjust="0"/>
    <p:restoredTop sz="84409" autoAdjust="0"/>
  </p:normalViewPr>
  <p:slideViewPr>
    <p:cSldViewPr snapToGrid="0">
      <p:cViewPr varScale="1">
        <p:scale>
          <a:sx n="87" d="100"/>
          <a:sy n="87" d="100"/>
        </p:scale>
        <p:origin x="1200" y="30"/>
      </p:cViewPr>
      <p:guideLst>
        <p:guide orient="horz" pos="2256"/>
        <p:guide pos="2880"/>
      </p:guideLst>
    </p:cSldViewPr>
  </p:slideViewPr>
  <p:outlineViewPr>
    <p:cViewPr>
      <p:scale>
        <a:sx n="33" d="100"/>
        <a:sy n="33" d="100"/>
      </p:scale>
      <p:origin x="0" y="-38355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-2285" y="-86"/>
      </p:cViewPr>
      <p:guideLst>
        <p:guide orient="horz" pos="2932"/>
        <p:guide pos="2212"/>
      </p:guideLst>
    </p:cSldViewPr>
  </p:notesViewPr>
  <p:gridSpacing cx="38405" cy="38405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63" Type="http://schemas.openxmlformats.org/officeDocument/2006/relationships/font" Target="fonts/font23.fntdata"/><Relationship Id="rId68" Type="http://schemas.openxmlformats.org/officeDocument/2006/relationships/font" Target="fonts/font28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handoutMaster" Target="handoutMasters/handoutMaster1.xml"/><Relationship Id="rId45" Type="http://schemas.openxmlformats.org/officeDocument/2006/relationships/font" Target="fonts/font5.fntdata"/><Relationship Id="rId53" Type="http://schemas.openxmlformats.org/officeDocument/2006/relationships/font" Target="fonts/font13.fntdata"/><Relationship Id="rId58" Type="http://schemas.openxmlformats.org/officeDocument/2006/relationships/font" Target="fonts/font18.fntdata"/><Relationship Id="rId66" Type="http://schemas.openxmlformats.org/officeDocument/2006/relationships/font" Target="fonts/font26.fntdata"/><Relationship Id="rId74" Type="http://schemas.openxmlformats.org/officeDocument/2006/relationships/viewProps" Target="viewProps.xml"/><Relationship Id="rId5" Type="http://schemas.openxmlformats.org/officeDocument/2006/relationships/slide" Target="slides/slide3.xml"/><Relationship Id="rId61" Type="http://schemas.openxmlformats.org/officeDocument/2006/relationships/font" Target="fonts/font21.fntdata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56" Type="http://schemas.openxmlformats.org/officeDocument/2006/relationships/font" Target="fonts/font16.fntdata"/><Relationship Id="rId64" Type="http://schemas.openxmlformats.org/officeDocument/2006/relationships/font" Target="fonts/font24.fntdata"/><Relationship Id="rId69" Type="http://schemas.openxmlformats.org/officeDocument/2006/relationships/font" Target="fonts/font29.fntdata"/><Relationship Id="rId8" Type="http://schemas.openxmlformats.org/officeDocument/2006/relationships/slide" Target="slides/slide6.xml"/><Relationship Id="rId51" Type="http://schemas.openxmlformats.org/officeDocument/2006/relationships/font" Target="fonts/font11.fntdata"/><Relationship Id="rId72" Type="http://schemas.openxmlformats.org/officeDocument/2006/relationships/commentAuthors" Target="commentAuthor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font" Target="fonts/font6.fntdata"/><Relationship Id="rId59" Type="http://schemas.openxmlformats.org/officeDocument/2006/relationships/font" Target="fonts/font19.fntdata"/><Relationship Id="rId67" Type="http://schemas.openxmlformats.org/officeDocument/2006/relationships/font" Target="fonts/font27.fntdata"/><Relationship Id="rId20" Type="http://schemas.openxmlformats.org/officeDocument/2006/relationships/slide" Target="slides/slide18.xml"/><Relationship Id="rId41" Type="http://schemas.openxmlformats.org/officeDocument/2006/relationships/font" Target="fonts/font1.fntdata"/><Relationship Id="rId54" Type="http://schemas.openxmlformats.org/officeDocument/2006/relationships/font" Target="fonts/font14.fntdata"/><Relationship Id="rId62" Type="http://schemas.openxmlformats.org/officeDocument/2006/relationships/font" Target="fonts/font22.fntdata"/><Relationship Id="rId70" Type="http://schemas.openxmlformats.org/officeDocument/2006/relationships/font" Target="fonts/font30.fntdata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9.fntdata"/><Relationship Id="rId57" Type="http://schemas.openxmlformats.org/officeDocument/2006/relationships/font" Target="fonts/font17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font" Target="fonts/font4.fntdata"/><Relationship Id="rId52" Type="http://schemas.openxmlformats.org/officeDocument/2006/relationships/font" Target="fonts/font12.fntdata"/><Relationship Id="rId60" Type="http://schemas.openxmlformats.org/officeDocument/2006/relationships/font" Target="fonts/font20.fntdata"/><Relationship Id="rId65" Type="http://schemas.openxmlformats.org/officeDocument/2006/relationships/font" Target="fonts/font25.fntdata"/><Relationship Id="rId73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notesMaster" Target="notesMasters/notesMaster1.xml"/><Relationship Id="rId34" Type="http://schemas.openxmlformats.org/officeDocument/2006/relationships/slide" Target="slides/slide32.xml"/><Relationship Id="rId50" Type="http://schemas.openxmlformats.org/officeDocument/2006/relationships/font" Target="fonts/font10.fntdata"/><Relationship Id="rId55" Type="http://schemas.openxmlformats.org/officeDocument/2006/relationships/font" Target="fonts/font15.fntdata"/><Relationship Id="rId76" Type="http://schemas.openxmlformats.org/officeDocument/2006/relationships/tableStyles" Target="tableStyles.xml"/><Relationship Id="rId7" Type="http://schemas.openxmlformats.org/officeDocument/2006/relationships/slide" Target="slides/slide5.xml"/><Relationship Id="rId71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033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80068" y="0"/>
            <a:ext cx="3043032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4584"/>
            <a:ext cx="3043033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80068" y="8844584"/>
            <a:ext cx="3043032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C804160D-1AB6-4612-B7C0-444BA323A2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6850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033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80068" y="0"/>
            <a:ext cx="3043032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4275" y="698500"/>
            <a:ext cx="4654550" cy="3490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7036" y="4421511"/>
            <a:ext cx="5149028" cy="4188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80068" y="8844584"/>
            <a:ext cx="3043032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‹#›</a:t>
            </a:fld>
            <a:r>
              <a:rPr lang="en-US" dirty="0" smtClean="0"/>
              <a:t>/15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5065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3328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846499C-1D18-4228-A5AB-E405494E3CB5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33281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</a:t>
            </a:fld>
            <a:endParaRPr kumimoji="0" lang="en-US" sz="13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578000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9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1477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10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69892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11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68971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45620C-E6E7-4610-B905-850544DCF49A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227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13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9602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45620C-E6E7-4610-B905-850544DCF49A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90807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AA18C1-CD23-495B-B58E-A7A70568137B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97549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AA18C1-CD23-495B-B58E-A7A70568137B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27240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02B9ADA-8C77-48C9-B428-39A902B0ACC4}" type="datetime8">
              <a:rPr lang="en-US" smtClean="0"/>
              <a:t>12/12/2017 7:44 AM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099" eaLnBrk="0" hangingPunct="0"/>
            <a:r>
              <a:rPr lang="en-US" sz="40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rPr>
              <a:t>© 2016 Microsoft Corporation. All rights reserved. MICROSOFT MAKES NO WARRANTIES, EXPRESS, IMPLIED OR STATUTORY, AS TO THE INFORMATION IN THIS PRESENTATION.</a:t>
            </a:r>
            <a:endParaRPr lang="en-US" sz="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8EB6-D09E-4580-8CD6-DDB14511944F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11" name="Header Placeholder 10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Machine Learning, Analytics, &amp; Data Science Conference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59598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18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72742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</a:t>
            </a:fld>
            <a:r>
              <a:rPr lang="en-US" dirty="0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65665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19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217384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20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07960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21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404231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22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363559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23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953454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24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663678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25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276055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26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516991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27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53168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28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53805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713299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29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09992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30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698187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45620C-E6E7-4610-B905-850544DCF49A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16735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32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29114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33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5849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34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63980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02B9ADA-8C77-48C9-B428-39A902B0ACC4}" type="datetime8">
              <a:rPr lang="en-US" smtClean="0"/>
              <a:t>12/12/2017 7:44 AM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099" eaLnBrk="0" hangingPunct="0"/>
            <a:r>
              <a:rPr lang="en-US" sz="40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rPr>
              <a:t>© 2016 Microsoft Corporation. All rights reserved. MICROSOFT MAKES NO WARRANTIES, EXPRESS, IMPLIED OR STATUTORY, AS TO THE INFORMATION IN THIS PRESENTATION.</a:t>
            </a:r>
            <a:endParaRPr lang="en-US" sz="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8EB6-D09E-4580-8CD6-DDB14511944F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11" name="Header Placeholder 10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Machine Learning, Analytics, &amp; Data Science Conference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76653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357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4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08354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5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6150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6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43006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7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21153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8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08185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65597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9E645-D355-4FDE-B443-868FCDFF59F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 Non-Bullet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436" y="228601"/>
            <a:ext cx="8363938" cy="6663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89436" y="1447800"/>
            <a:ext cx="8363938" cy="946413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900"/>
              </a:spcAft>
              <a:buNone/>
              <a:defRPr sz="4000" spc="-100" baseline="0">
                <a:latin typeface="Segoe UI Light" pitchFamily="34" charset="0"/>
              </a:defRPr>
            </a:lvl1pPr>
            <a:lvl2pPr marL="0" indent="0">
              <a:spcBef>
                <a:spcPts val="0"/>
              </a:spcBef>
              <a:spcAft>
                <a:spcPts val="400"/>
              </a:spcAft>
              <a:buNone/>
              <a:defRPr sz="2000" spc="-50" baseline="0"/>
            </a:lvl2pPr>
            <a:lvl3pPr marL="0" indent="0">
              <a:spcBef>
                <a:spcPts val="0"/>
              </a:spcBef>
              <a:spcAft>
                <a:spcPts val="400"/>
              </a:spcAft>
              <a:buNone/>
              <a:defRPr sz="2000"/>
            </a:lvl3pPr>
            <a:lvl4pPr marL="0" indent="0">
              <a:spcBef>
                <a:spcPts val="0"/>
              </a:spcBef>
              <a:spcAft>
                <a:spcPts val="400"/>
              </a:spcAft>
              <a:buNone/>
              <a:defRPr/>
            </a:lvl4pPr>
            <a:lvl5pPr marL="0" indent="0">
              <a:spcBef>
                <a:spcPts val="0"/>
              </a:spcBef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44983851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FEDE9-15DC-49DC-9340-4807A35B6536}" type="datetimeFigureOut">
              <a:rPr lang="en-US" smtClean="0"/>
              <a:t>12/12/2017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6355846"/>
            <a:ext cx="568071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BF7B6-38A6-479D-9D6B-B0D15876FE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84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4D822-189C-45BA-8D89-791FA7632C4F}" type="datetimeFigureOut">
              <a:rPr lang="en-US" smtClean="0"/>
              <a:t>12/12/2017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9A764-CA72-49EF-8EDB-C7059022EF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201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veloper Co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Slide for developer code</a:t>
            </a:r>
          </a:p>
        </p:txBody>
      </p:sp>
      <p:sp>
        <p:nvSpPr>
          <p:cNvPr id="3" name="Rectangle 2"/>
          <p:cNvSpPr/>
          <p:nvPr userDrawn="1"/>
        </p:nvSpPr>
        <p:spPr bwMode="hidden">
          <a:xfrm>
            <a:off x="1" y="1189176"/>
            <a:ext cx="9144000" cy="5668824"/>
          </a:xfrm>
          <a:prstGeom prst="rect">
            <a:avLst/>
          </a:prstGeom>
          <a:solidFill>
            <a:srgbClr val="FFFFF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4292" tIns="34292" rIns="34292" bIns="3429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647" fontAlgn="base">
              <a:spcBef>
                <a:spcPct val="0"/>
              </a:spcBef>
              <a:spcAft>
                <a:spcPct val="0"/>
              </a:spcAft>
            </a:pPr>
            <a:endParaRPr lang="en-US" sz="1471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01930" y="1197322"/>
            <a:ext cx="8740141" cy="1956973"/>
          </a:xfrm>
        </p:spPr>
        <p:txBody>
          <a:bodyPr/>
          <a:lstStyle>
            <a:lvl1pPr marL="0" indent="0">
              <a:buNone/>
              <a:defRPr sz="2426"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1pPr>
            <a:lvl2pPr marL="254820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2pPr>
            <a:lvl3pPr marL="429862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3pPr>
            <a:lvl4pPr marL="598948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4pPr>
            <a:lvl5pPr marL="772798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0649451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65597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9E645-D355-4FDE-B443-868FCDFF59F7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430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D0D9DFD6-4969-45EA-B86D-E0000C936B8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81000" y="914400"/>
            <a:ext cx="8369300" cy="0"/>
          </a:xfrm>
          <a:prstGeom prst="line">
            <a:avLst/>
          </a:prstGeom>
          <a:noFill/>
          <a:ln w="50800">
            <a:solidFill>
              <a:srgbClr val="00808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55" r:id="rId3"/>
    <p:sldLayoutId id="2147483756" r:id="rId4"/>
    <p:sldLayoutId id="2147483757" r:id="rId5"/>
    <p:sldLayoutId id="2147483758" r:id="rId6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430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D0D9DFD6-4969-45EA-B86D-E0000C936B8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81000" y="914400"/>
            <a:ext cx="8369300" cy="0"/>
          </a:xfrm>
          <a:prstGeom prst="line">
            <a:avLst/>
          </a:prstGeom>
          <a:noFill/>
          <a:ln w="50800">
            <a:solidFill>
              <a:srgbClr val="00808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JPG"/><Relationship Id="rId2" Type="http://schemas.openxmlformats.org/officeDocument/2006/relationships/tags" Target="../tags/tag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.JP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4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JPG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3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202542" y="5638556"/>
            <a:ext cx="2834016" cy="1252142"/>
            <a:chOff x="-227702" y="5811837"/>
            <a:chExt cx="2834016" cy="1252142"/>
          </a:xfrm>
        </p:grpSpPr>
        <p:sp>
          <p:nvSpPr>
            <p:cNvPr id="12" name="Rectangle 3"/>
            <p:cNvSpPr txBox="1">
              <a:spLocks noChangeArrowheads="1"/>
            </p:cNvSpPr>
            <p:nvPr/>
          </p:nvSpPr>
          <p:spPr bwMode="auto">
            <a:xfrm>
              <a:off x="0" y="5811837"/>
              <a:ext cx="2606314" cy="4755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Comic Sans MS"/>
                  <a:ea typeface="+mn-ea"/>
                  <a:cs typeface="+mn-cs"/>
                </a:rPr>
                <a:t>Sumit Gulwani</a:t>
              </a:r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27702" y="6052843"/>
              <a:ext cx="2748820" cy="1011136"/>
            </a:xfrm>
            <a:prstGeom prst="rect">
              <a:avLst/>
            </a:prstGeom>
          </p:spPr>
        </p:pic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466" y="2628849"/>
            <a:ext cx="2613303" cy="252858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3141" y="2635239"/>
            <a:ext cx="2509612" cy="2522192"/>
          </a:xfrm>
          <a:prstGeom prst="rect">
            <a:avLst/>
          </a:prstGeom>
        </p:spPr>
      </p:pic>
      <p:sp>
        <p:nvSpPr>
          <p:cNvPr id="9" name="Right Arrow 8"/>
          <p:cNvSpPr/>
          <p:nvPr/>
        </p:nvSpPr>
        <p:spPr bwMode="auto">
          <a:xfrm>
            <a:off x="4025705" y="3803212"/>
            <a:ext cx="1087120" cy="358144"/>
          </a:xfrm>
          <a:prstGeom prst="rightArrow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168242" y="129182"/>
            <a:ext cx="9379976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00" b="0" i="0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Programming by Examples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Applications, Algorithms &amp; Ambiguity Resolution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4467" y="1776072"/>
            <a:ext cx="746959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Lecture 1: Applications and DSLs for Synthesis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725872" y="5607014"/>
            <a:ext cx="640080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Winter School in Software Engineering 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TRDDC, Pune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Dec 2017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6395220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1143000"/>
            <a:ext cx="7772400" cy="666345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Seoge UI"/>
              </a:rPr>
              <a:t>Ships inside two Microsoft products: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457200" lvl="1" indent="0">
              <a:buNone/>
            </a:pPr>
            <a:endParaRPr lang="en-US" sz="4000" dirty="0">
              <a:solidFill>
                <a:schemeClr val="accent2"/>
              </a:solidFill>
            </a:endParaRPr>
          </a:p>
          <a:p>
            <a:pPr marL="0" indent="0" algn="ctr">
              <a:buNone/>
            </a:pPr>
            <a:endParaRPr lang="en-US" sz="4000" dirty="0">
              <a:solidFill>
                <a:schemeClr val="accent2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048629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>
                <a:solidFill>
                  <a:srgbClr val="C00000"/>
                </a:solidFill>
                <a:latin typeface="Seoge UI"/>
              </a:rPr>
              <a:t>“</a:t>
            </a:r>
            <a:r>
              <a:rPr lang="en-US" i="1" dirty="0" err="1">
                <a:solidFill>
                  <a:srgbClr val="C00000"/>
                </a:solidFill>
                <a:latin typeface="Seoge UI"/>
              </a:rPr>
              <a:t>FlashExtract</a:t>
            </a:r>
            <a:r>
              <a:rPr lang="en-US" i="1" dirty="0">
                <a:solidFill>
                  <a:srgbClr val="C00000"/>
                </a:solidFill>
                <a:latin typeface="Seoge UI"/>
              </a:rPr>
              <a:t>: A Framework for data extraction by examples”; 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C00000"/>
                </a:solidFill>
                <a:latin typeface="Seoge UI"/>
              </a:rPr>
              <a:t>PLDI 2014</a:t>
            </a:r>
            <a:r>
              <a:rPr lang="en-US" i="1" dirty="0">
                <a:solidFill>
                  <a:srgbClr val="C00000"/>
                </a:solidFill>
                <a:latin typeface="Seoge UI"/>
              </a:rPr>
              <a:t>; </a:t>
            </a:r>
            <a:r>
              <a:rPr lang="en-US" dirty="0">
                <a:solidFill>
                  <a:srgbClr val="C00000"/>
                </a:solidFill>
                <a:latin typeface="Seoge UI"/>
              </a:rPr>
              <a:t>Vu Le, Sumit Gulwani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7867" y="2055155"/>
            <a:ext cx="1115093" cy="122249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41845" y="2391579"/>
            <a:ext cx="4288146" cy="549642"/>
          </a:xfrm>
          <a:prstGeom prst="rect">
            <a:avLst/>
          </a:prstGeom>
          <a:noFill/>
          <a:ln>
            <a:noFill/>
          </a:ln>
        </p:spPr>
        <p:txBody>
          <a:bodyPr wrap="square" lIns="134464" tIns="107571" rIns="134464" bIns="107571" rtlCol="0">
            <a:spAutoFit/>
          </a:bodyPr>
          <a:lstStyle/>
          <a:p>
            <a:pPr>
              <a:lnSpc>
                <a:spcPct val="90000"/>
              </a:lnSpc>
              <a:spcAft>
                <a:spcPts val="221"/>
              </a:spcAft>
            </a:pPr>
            <a:r>
              <a:rPr lang="en-US" sz="2400" dirty="0" err="1">
                <a:latin typeface="Seoge UI"/>
              </a:rPr>
              <a:t>ConvertFrom</a:t>
            </a:r>
            <a:r>
              <a:rPr lang="en-US" sz="2400" dirty="0">
                <a:latin typeface="Seoge UI"/>
              </a:rPr>
              <a:t>-String cmdlet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41845" y="3880747"/>
            <a:ext cx="2335224" cy="882040"/>
          </a:xfrm>
          <a:prstGeom prst="rect">
            <a:avLst/>
          </a:prstGeom>
          <a:noFill/>
          <a:ln>
            <a:noFill/>
          </a:ln>
        </p:spPr>
        <p:txBody>
          <a:bodyPr wrap="square" lIns="134464" tIns="107571" rIns="134464" bIns="107571" rtlCol="0">
            <a:sp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latin typeface="Seoge UI"/>
              </a:rPr>
              <a:t>Custom Log, Custom Field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5336" y="3646110"/>
            <a:ext cx="2878061" cy="1153070"/>
          </a:xfrm>
          <a:prstGeom prst="rect">
            <a:avLst/>
          </a:prstGeom>
        </p:spPr>
      </p:pic>
      <p:sp>
        <p:nvSpPr>
          <p:cNvPr id="9" name="Title 2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609600"/>
          </a:xfrm>
        </p:spPr>
        <p:txBody>
          <a:bodyPr/>
          <a:lstStyle/>
          <a:p>
            <a:r>
              <a:rPr lang="en-US" dirty="0" err="1">
                <a:latin typeface="Seoge UI"/>
              </a:rPr>
              <a:t>FlashExtract</a:t>
            </a:r>
            <a:r>
              <a:rPr lang="en-US" dirty="0">
                <a:latin typeface="Seoge UI"/>
              </a:rPr>
              <a:t> Demo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8962" y="2330781"/>
            <a:ext cx="1803716" cy="549642"/>
          </a:xfrm>
          <a:prstGeom prst="rect">
            <a:avLst/>
          </a:prstGeom>
          <a:noFill/>
          <a:ln>
            <a:noFill/>
          </a:ln>
        </p:spPr>
        <p:txBody>
          <a:bodyPr wrap="square" lIns="134464" tIns="107571" rIns="134464" bIns="107571" rtlCol="0">
            <a:spAutoFit/>
          </a:bodyPr>
          <a:lstStyle/>
          <a:p>
            <a:pPr>
              <a:lnSpc>
                <a:spcPct val="90000"/>
              </a:lnSpc>
              <a:spcAft>
                <a:spcPts val="221"/>
              </a:spcAft>
            </a:pPr>
            <a:r>
              <a:rPr lang="en-US" sz="2400" dirty="0" err="1">
                <a:solidFill>
                  <a:schemeClr val="accent2"/>
                </a:solidFill>
              </a:rPr>
              <a:t>Powershell</a:t>
            </a:r>
            <a:endParaRPr lang="en-US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3476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30" y="2009581"/>
            <a:ext cx="5609724" cy="368084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78" y="2011186"/>
            <a:ext cx="5536623" cy="3676854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FlashExtract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677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238500" y="2008799"/>
            <a:ext cx="5803900" cy="45317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FlashExtract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378" y="2008799"/>
            <a:ext cx="5536623" cy="3681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07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 descr="image00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669" y="1064285"/>
            <a:ext cx="2777008" cy="1917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-22059" y="999531"/>
            <a:ext cx="10634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Start with: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5452511" y="1033287"/>
            <a:ext cx="3561619" cy="1451767"/>
            <a:chOff x="6828667" y="757304"/>
            <a:chExt cx="5133873" cy="1936111"/>
          </a:xfrm>
        </p:grpSpPr>
        <p:sp>
          <p:nvSpPr>
            <p:cNvPr id="8" name="TextBox 7"/>
            <p:cNvSpPr txBox="1"/>
            <p:nvPr/>
          </p:nvSpPr>
          <p:spPr>
            <a:xfrm>
              <a:off x="6828667" y="757304"/>
              <a:ext cx="1295621" cy="410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End goal:</a:t>
              </a:r>
            </a:p>
          </p:txBody>
        </p:sp>
        <p:pic>
          <p:nvPicPr>
            <p:cNvPr id="1027" name="Picture 2" descr="image00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41531" y="807092"/>
              <a:ext cx="3921009" cy="1886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Box 9"/>
          <p:cNvSpPr txBox="1"/>
          <p:nvPr/>
        </p:nvSpPr>
        <p:spPr>
          <a:xfrm>
            <a:off x="192082" y="3057092"/>
            <a:ext cx="37463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500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Trifacta</a:t>
            </a:r>
            <a:r>
              <a:rPr lang="en-US" sz="15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facilitates the transformation through a series of recommended steps</a:t>
            </a:r>
            <a:endParaRPr lang="en-US" sz="1500" dirty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92082" y="3836348"/>
            <a:ext cx="2411004" cy="1497211"/>
            <a:chOff x="2850538" y="4253097"/>
            <a:chExt cx="2859475" cy="2036038"/>
          </a:xfrm>
        </p:grpSpPr>
        <p:sp>
          <p:nvSpPr>
            <p:cNvPr id="11" name="TextBox 10"/>
            <p:cNvSpPr txBox="1"/>
            <p:nvPr/>
          </p:nvSpPr>
          <p:spPr>
            <a:xfrm>
              <a:off x="2850538" y="4253097"/>
              <a:ext cx="2228788" cy="4185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25" dirty="0"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</a:t>
              </a:r>
              <a:r>
                <a:rPr lang="en-US" sz="1400" dirty="0"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. </a:t>
              </a:r>
              <a:r>
                <a:rPr lang="en-US" sz="1400" dirty="0">
                  <a:solidFill>
                    <a:srgbClr val="C00000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Split on “:” Delimiter</a:t>
              </a: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185527" y="4700088"/>
              <a:ext cx="2524486" cy="1589047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3368871" y="3881636"/>
            <a:ext cx="2242867" cy="1451923"/>
            <a:chOff x="5875100" y="4087524"/>
            <a:chExt cx="3001078" cy="1926974"/>
          </a:xfrm>
        </p:grpSpPr>
        <p:sp>
          <p:nvSpPr>
            <p:cNvPr id="19" name="TextBox 18"/>
            <p:cNvSpPr txBox="1"/>
            <p:nvPr/>
          </p:nvSpPr>
          <p:spPr>
            <a:xfrm>
              <a:off x="5875100" y="4087524"/>
              <a:ext cx="2477537" cy="4084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</a:t>
              </a:r>
              <a:r>
                <a:rPr lang="en-US" sz="1400" dirty="0">
                  <a:solidFill>
                    <a:srgbClr val="C00000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Delete Empty Rows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875100" y="4587756"/>
              <a:ext cx="3001078" cy="1426742"/>
            </a:xfrm>
            <a:prstGeom prst="rect">
              <a:avLst/>
            </a:prstGeom>
          </p:spPr>
        </p:pic>
      </p:grpSp>
      <p:grpSp>
        <p:nvGrpSpPr>
          <p:cNvPr id="25" name="Group 24"/>
          <p:cNvGrpSpPr/>
          <p:nvPr/>
        </p:nvGrpSpPr>
        <p:grpSpPr>
          <a:xfrm>
            <a:off x="6577511" y="3836348"/>
            <a:ext cx="2110775" cy="1422471"/>
            <a:chOff x="8988428" y="4129749"/>
            <a:chExt cx="3073839" cy="1922486"/>
          </a:xfrm>
        </p:grpSpPr>
        <p:sp>
          <p:nvSpPr>
            <p:cNvPr id="22" name="TextBox 21"/>
            <p:cNvSpPr txBox="1"/>
            <p:nvPr/>
          </p:nvSpPr>
          <p:spPr>
            <a:xfrm>
              <a:off x="8988428" y="4129749"/>
              <a:ext cx="2355774" cy="4159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3. </a:t>
              </a:r>
              <a:r>
                <a:rPr lang="en-US" sz="1400" dirty="0">
                  <a:solidFill>
                    <a:srgbClr val="C00000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Fill Values Down</a:t>
              </a:r>
            </a:p>
          </p:txBody>
        </p:sp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988428" y="4555094"/>
              <a:ext cx="3073839" cy="1497141"/>
            </a:xfrm>
            <a:prstGeom prst="rect">
              <a:avLst/>
            </a:prstGeom>
          </p:spPr>
        </p:pic>
      </p:grpSp>
      <p:grpSp>
        <p:nvGrpSpPr>
          <p:cNvPr id="28" name="Group 27"/>
          <p:cNvGrpSpPr/>
          <p:nvPr/>
        </p:nvGrpSpPr>
        <p:grpSpPr>
          <a:xfrm>
            <a:off x="6472083" y="2592468"/>
            <a:ext cx="2105385" cy="943460"/>
            <a:chOff x="9473920" y="2431497"/>
            <a:chExt cx="3742903" cy="1677262"/>
          </a:xfrm>
        </p:grpSpPr>
        <p:sp>
          <p:nvSpPr>
            <p:cNvPr id="24" name="TextBox 23"/>
            <p:cNvSpPr txBox="1"/>
            <p:nvPr/>
          </p:nvSpPr>
          <p:spPr>
            <a:xfrm>
              <a:off x="9473920" y="2431497"/>
              <a:ext cx="3742903" cy="5471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4. </a:t>
              </a:r>
              <a:r>
                <a:rPr lang="en-US" sz="1400" dirty="0">
                  <a:solidFill>
                    <a:srgbClr val="C00000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Pivot Number on Type</a:t>
              </a:r>
            </a:p>
          </p:txBody>
        </p:sp>
        <p:sp>
          <p:nvSpPr>
            <p:cNvPr id="26" name="Up Arrow 25"/>
            <p:cNvSpPr/>
            <p:nvPr/>
          </p:nvSpPr>
          <p:spPr>
            <a:xfrm>
              <a:off x="10970518" y="3123842"/>
              <a:ext cx="401008" cy="984917"/>
            </a:xfrm>
            <a:prstGeom prst="upArrow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5">
                <a:solidFill>
                  <a:schemeClr val="tx1">
                    <a:lumMod val="50000"/>
                    <a:lumOff val="50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3605121" y="1690335"/>
            <a:ext cx="2683473" cy="1015663"/>
            <a:chOff x="3777301" y="1985787"/>
            <a:chExt cx="2683473" cy="1015663"/>
          </a:xfrm>
        </p:grpSpPr>
        <p:sp>
          <p:nvSpPr>
            <p:cNvPr id="32" name="TextBox 31"/>
            <p:cNvSpPr txBox="1"/>
            <p:nvPr/>
          </p:nvSpPr>
          <p:spPr>
            <a:xfrm>
              <a:off x="3777301" y="1985787"/>
              <a:ext cx="268347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0"/>
                </a:spcBef>
              </a:pPr>
              <a:r>
                <a:rPr lang="en-US" sz="1500" dirty="0" err="1" smtClean="0">
                  <a:solidFill>
                    <a:srgbClr val="009644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FlashRelate</a:t>
              </a:r>
              <a:endParaRPr lang="en-US" sz="1500" dirty="0" smtClean="0">
                <a:solidFill>
                  <a:srgbClr val="009644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algn="ctr">
                <a:spcBef>
                  <a:spcPts val="0"/>
                </a:spcBef>
              </a:pPr>
              <a:endParaRPr lang="en-US" sz="1500" dirty="0">
                <a:solidFill>
                  <a:srgbClr val="009644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algn="ctr">
                <a:spcBef>
                  <a:spcPts val="0"/>
                </a:spcBef>
              </a:pPr>
              <a:r>
                <a:rPr lang="en-US" sz="1500" dirty="0">
                  <a:solidFill>
                    <a:srgbClr val="009644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(from few examples of records </a:t>
              </a:r>
              <a:r>
                <a:rPr lang="en-US" sz="1500" dirty="0" smtClean="0">
                  <a:solidFill>
                    <a:srgbClr val="009644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in </a:t>
              </a:r>
              <a:r>
                <a:rPr lang="en-US" sz="1500" dirty="0">
                  <a:solidFill>
                    <a:srgbClr val="009644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output table)</a:t>
              </a:r>
            </a:p>
          </p:txBody>
        </p:sp>
        <p:sp>
          <p:nvSpPr>
            <p:cNvPr id="31" name="Right Arrow 30"/>
            <p:cNvSpPr/>
            <p:nvPr/>
          </p:nvSpPr>
          <p:spPr>
            <a:xfrm>
              <a:off x="4122421" y="2288444"/>
              <a:ext cx="1993234" cy="241972"/>
            </a:xfrm>
            <a:prstGeom prst="rightArrow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5">
                <a:solidFill>
                  <a:schemeClr val="tx1">
                    <a:lumMod val="50000"/>
                    <a:lumOff val="50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endParaRPr>
            </a:p>
          </p:txBody>
        </p:sp>
      </p:grpSp>
      <p:sp>
        <p:nvSpPr>
          <p:cNvPr id="29" name="Title 1"/>
          <p:cNvSpPr>
            <a:spLocks noGrp="1"/>
          </p:cNvSpPr>
          <p:nvPr>
            <p:ph type="title"/>
          </p:nvPr>
        </p:nvSpPr>
        <p:spPr>
          <a:xfrm>
            <a:off x="437226" y="364787"/>
            <a:ext cx="7886700" cy="411956"/>
          </a:xfrm>
        </p:spPr>
        <p:txBody>
          <a:bodyPr>
            <a:normAutofit fontScale="90000"/>
          </a:bodyPr>
          <a:lstStyle/>
          <a:p>
            <a:r>
              <a:rPr lang="en-US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FlashRelate</a:t>
            </a:r>
            <a:r>
              <a:rPr lang="en-US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Table Reshaping by Examples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309833" y="5509059"/>
            <a:ext cx="8834167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50" dirty="0">
                <a:latin typeface="Segoe UI" panose="020B0502040204020203" pitchFamily="34" charset="0"/>
                <a:cs typeface="Segoe UI" panose="020B0502040204020203" pitchFamily="34" charset="0"/>
              </a:rPr>
              <a:t>50% Excel spreadsheets (e.g., financial reports) are </a:t>
            </a:r>
            <a:r>
              <a:rPr lang="en-US" sz="1650" dirty="0" smtClean="0">
                <a:latin typeface="Segoe UI" panose="020B0502040204020203" pitchFamily="34" charset="0"/>
                <a:cs typeface="Segoe UI" panose="020B0502040204020203" pitchFamily="34" charset="0"/>
              </a:rPr>
              <a:t>semi-structured. </a:t>
            </a:r>
          </a:p>
          <a:p>
            <a:pPr marL="257175" indent="-257175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50" dirty="0" smtClean="0">
                <a:latin typeface="Segoe UI" panose="020B0502040204020203" pitchFamily="34" charset="0"/>
                <a:cs typeface="Segoe UI" panose="020B0502040204020203" pitchFamily="34" charset="0"/>
              </a:rPr>
              <a:t>The </a:t>
            </a:r>
            <a:r>
              <a:rPr lang="en-US" sz="1650" dirty="0">
                <a:latin typeface="Segoe UI" panose="020B0502040204020203" pitchFamily="34" charset="0"/>
                <a:cs typeface="Segoe UI" panose="020B0502040204020203" pitchFamily="34" charset="0"/>
              </a:rPr>
              <a:t>need to canonicalize similar information across varying formats is huge.</a:t>
            </a:r>
          </a:p>
          <a:p>
            <a:pPr marL="600075" lvl="1" indent="-257175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1650" dirty="0">
                <a:latin typeface="Segoe UI" panose="020B0502040204020203" pitchFamily="34" charset="0"/>
                <a:cs typeface="Segoe UI" panose="020B0502040204020203" pitchFamily="34" charset="0"/>
              </a:rPr>
              <a:t>Companies </a:t>
            </a:r>
            <a:r>
              <a:rPr lang="en-US" sz="1650" dirty="0" smtClean="0">
                <a:latin typeface="Segoe UI" panose="020B0502040204020203" pitchFamily="34" charset="0"/>
                <a:cs typeface="Segoe UI" panose="020B0502040204020203" pitchFamily="34" charset="0"/>
              </a:rPr>
              <a:t>like </a:t>
            </a:r>
            <a:r>
              <a:rPr lang="en-US" sz="1650" dirty="0">
                <a:latin typeface="Segoe UI" panose="020B0502040204020203" pitchFamily="34" charset="0"/>
                <a:cs typeface="Segoe UI" panose="020B0502040204020203" pitchFamily="34" charset="0"/>
              </a:rPr>
              <a:t>KPMG, Deloitte </a:t>
            </a:r>
            <a:r>
              <a:rPr lang="en-US" sz="1650" dirty="0" smtClean="0">
                <a:latin typeface="Segoe UI" panose="020B0502040204020203" pitchFamily="34" charset="0"/>
                <a:cs typeface="Segoe UI" panose="020B0502040204020203" pitchFamily="34" charset="0"/>
              </a:rPr>
              <a:t>can budget </a:t>
            </a:r>
            <a:r>
              <a:rPr lang="en-US" sz="1650" dirty="0">
                <a:latin typeface="Segoe UI" panose="020B0502040204020203" pitchFamily="34" charset="0"/>
                <a:cs typeface="Segoe UI" panose="020B0502040204020203" pitchFamily="34" charset="0"/>
              </a:rPr>
              <a:t>millions of dollars each to </a:t>
            </a:r>
            <a:r>
              <a:rPr lang="en-US" sz="1650" dirty="0" smtClean="0">
                <a:latin typeface="Segoe UI" panose="020B0502040204020203" pitchFamily="34" charset="0"/>
                <a:cs typeface="Segoe UI" panose="020B0502040204020203" pitchFamily="34" charset="0"/>
              </a:rPr>
              <a:t>solve this.</a:t>
            </a:r>
            <a:endParaRPr lang="en-US" sz="165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4676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4000" dirty="0" err="1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FlashRelate</a:t>
            </a:r>
            <a:r>
              <a:rPr lang="en-US" sz="4000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Demo</a:t>
            </a:r>
            <a:endParaRPr lang="en-US" sz="4000" dirty="0">
              <a:solidFill>
                <a:schemeClr val="accent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5737685"/>
            <a:ext cx="90286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“</a:t>
            </a:r>
            <a:r>
              <a:rPr lang="en-US" i="1" dirty="0" err="1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FlashRelate</a:t>
            </a:r>
            <a:r>
              <a:rPr lang="en-US" i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Extracting Relational Data from </a:t>
            </a:r>
            <a:r>
              <a:rPr lang="en-US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Semi-Structured Spreadsheets </a:t>
            </a:r>
            <a:r>
              <a:rPr lang="en-US" i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Using </a:t>
            </a:r>
            <a:r>
              <a:rPr lang="en-US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Examples”;</a:t>
            </a:r>
            <a:r>
              <a:rPr lang="en-US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PLDI 2015; Barowy, Gulwani, Hart, Zorn</a:t>
            </a:r>
          </a:p>
        </p:txBody>
      </p:sp>
    </p:spTree>
    <p:extLst>
      <p:ext uri="{BB962C8B-B14F-4D97-AF65-F5344CB8AC3E}">
        <p14:creationId xmlns:p14="http://schemas.microsoft.com/office/powerpoint/2010/main" val="13177958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784" y="1533511"/>
            <a:ext cx="1821095" cy="176220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3511" y="1555059"/>
            <a:ext cx="1731952" cy="1740656"/>
          </a:xfrm>
          <a:prstGeom prst="rect">
            <a:avLst/>
          </a:prstGeom>
        </p:spPr>
      </p:pic>
      <p:sp>
        <p:nvSpPr>
          <p:cNvPr id="7" name="Right Arrow 13"/>
          <p:cNvSpPr/>
          <p:nvPr/>
        </p:nvSpPr>
        <p:spPr bwMode="auto">
          <a:xfrm>
            <a:off x="2897627" y="2282575"/>
            <a:ext cx="2152778" cy="349436"/>
          </a:xfrm>
          <a:prstGeom prst="rightArrow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685800"/>
            <a:endParaRPr lang="en-US" sz="1500" dirty="0"/>
          </a:p>
        </p:txBody>
      </p:sp>
      <p:sp>
        <p:nvSpPr>
          <p:cNvPr id="8" name="TextBox 7"/>
          <p:cNvSpPr txBox="1"/>
          <p:nvPr/>
        </p:nvSpPr>
        <p:spPr>
          <a:xfrm>
            <a:off x="2901264" y="1323408"/>
            <a:ext cx="22481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57175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Transformation</a:t>
            </a:r>
          </a:p>
          <a:p>
            <a:pPr indent="-257175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Extraction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indent="-257175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Formatting</a:t>
            </a:r>
          </a:p>
        </p:txBody>
      </p:sp>
      <p:sp>
        <p:nvSpPr>
          <p:cNvPr id="9" name="Content Placeholder 1"/>
          <p:cNvSpPr txBox="1">
            <a:spLocks/>
          </p:cNvSpPr>
          <p:nvPr/>
        </p:nvSpPr>
        <p:spPr bwMode="auto">
          <a:xfrm>
            <a:off x="2494181" y="2611150"/>
            <a:ext cx="3544310" cy="944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2000" kern="0" dirty="0">
                <a:latin typeface="Segoe UI" panose="020B0502040204020203" pitchFamily="34" charset="0"/>
                <a:cs typeface="Segoe UI" panose="020B0502040204020203" pitchFamily="34" charset="0"/>
              </a:rPr>
              <a:t>Data scientists spend 80% time </a:t>
            </a:r>
            <a:r>
              <a:rPr lang="en-US" sz="2000" kern="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wrangling </a:t>
            </a:r>
            <a:r>
              <a:rPr lang="en-US" sz="2000" kern="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data </a:t>
            </a:r>
            <a:r>
              <a:rPr lang="en-US" sz="2000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from raw form to a structured form.</a:t>
            </a:r>
            <a:endParaRPr lang="en-US" sz="2000" kern="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3969838"/>
              </p:ext>
            </p:extLst>
          </p:nvPr>
        </p:nvGraphicFramePr>
        <p:xfrm>
          <a:off x="102231" y="4407967"/>
          <a:ext cx="3059926" cy="1798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59926">
                  <a:extLst>
                    <a:ext uri="{9D8B030D-6E8A-4147-A177-3AD203B41FA5}">
                      <a16:colId xmlns:a16="http://schemas.microsoft.com/office/drawing/2014/main" val="3649857162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Old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963582389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SELECT foo, bar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 FROM </a:t>
                      </a:r>
                      <a:r>
                        <a:rPr lang="en-US" sz="1600" kern="1200" dirty="0" err="1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dbo.splunge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 ORDER BY 1, 2 DESC;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93107586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RAISERROR @err @message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RAISERROR ('RAISERROR TEST',16,1)</a:t>
                      </a:r>
                      <a:endParaRPr lang="en-US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121232322"/>
                  </a:ext>
                </a:extLst>
              </a:tr>
            </a:tbl>
          </a:graphicData>
        </a:graphic>
      </p:graphicFrame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4036783"/>
              </p:ext>
            </p:extLst>
          </p:nvPr>
        </p:nvGraphicFramePr>
        <p:xfrm>
          <a:off x="6159259" y="4337915"/>
          <a:ext cx="2931375" cy="1767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31375">
                  <a:extLst>
                    <a:ext uri="{9D8B030D-6E8A-4147-A177-3AD203B41FA5}">
                      <a16:colId xmlns:a16="http://schemas.microsoft.com/office/drawing/2014/main" val="196813961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New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963582389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SELECT foo, bar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 FROM </a:t>
                      </a:r>
                      <a:r>
                        <a:rPr lang="en-US" sz="1600" kern="1200" dirty="0" err="1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dbo.splunge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 ORDER BY foo, bar DESC;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93107586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T</a:t>
                      </a: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hrow </a:t>
                      </a:r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@err, @message, 1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Throw 99999, 'RAISERROR TEST', 1</a:t>
                      </a:r>
                      <a:endParaRPr lang="en-US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121232322"/>
                  </a:ext>
                </a:extLst>
              </a:tr>
            </a:tbl>
          </a:graphicData>
        </a:graphic>
      </p:graphicFrame>
      <p:sp>
        <p:nvSpPr>
          <p:cNvPr id="18" name="Right Arrow 13"/>
          <p:cNvSpPr/>
          <p:nvPr/>
        </p:nvSpPr>
        <p:spPr bwMode="auto">
          <a:xfrm>
            <a:off x="3336228" y="5267354"/>
            <a:ext cx="2317883" cy="397276"/>
          </a:xfrm>
          <a:prstGeom prst="rightArrow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685800"/>
            <a:endParaRPr lang="en-US" sz="1500" dirty="0"/>
          </a:p>
        </p:txBody>
      </p:sp>
      <p:sp>
        <p:nvSpPr>
          <p:cNvPr id="19" name="Content Placeholder 1"/>
          <p:cNvSpPr txBox="1">
            <a:spLocks/>
          </p:cNvSpPr>
          <p:nvPr/>
        </p:nvSpPr>
        <p:spPr bwMode="auto">
          <a:xfrm>
            <a:off x="3336228" y="5647500"/>
            <a:ext cx="2875152" cy="876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2000" kern="0" dirty="0">
                <a:latin typeface="Segoe UI" panose="020B0502040204020203" pitchFamily="34" charset="0"/>
                <a:cs typeface="Segoe UI" panose="020B0502040204020203" pitchFamily="34" charset="0"/>
              </a:rPr>
              <a:t>Developers spend 40% time in </a:t>
            </a:r>
            <a:r>
              <a:rPr lang="en-US" sz="2000" kern="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code refactoring </a:t>
            </a:r>
            <a:r>
              <a:rPr lang="en-US" sz="2000" kern="0" dirty="0">
                <a:latin typeface="Segoe UI" panose="020B0502040204020203" pitchFamily="34" charset="0"/>
                <a:cs typeface="Segoe UI" panose="020B0502040204020203" pitchFamily="34" charset="0"/>
              </a:rPr>
              <a:t>in migration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172859" y="4410510"/>
            <a:ext cx="2986400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700" dirty="0">
                <a:latin typeface="Segoe UI" panose="020B0502040204020203" pitchFamily="34" charset="0"/>
                <a:cs typeface="Segoe UI" panose="020B0502040204020203" pitchFamily="34" charset="0"/>
              </a:rPr>
              <a:t>On-prem to cloud</a:t>
            </a:r>
          </a:p>
          <a:p>
            <a:pPr marL="257175" indent="-257175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700" dirty="0">
                <a:latin typeface="Segoe UI" panose="020B0502040204020203" pitchFamily="34" charset="0"/>
                <a:cs typeface="Segoe UI" panose="020B0502040204020203" pitchFamily="34" charset="0"/>
              </a:rPr>
              <a:t>Company 1 to company 2</a:t>
            </a:r>
          </a:p>
          <a:p>
            <a:pPr marL="257175" indent="-257175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700" dirty="0">
                <a:latin typeface="Segoe UI" panose="020B0502040204020203" pitchFamily="34" charset="0"/>
                <a:cs typeface="Segoe UI" panose="020B0502040204020203" pitchFamily="34" charset="0"/>
              </a:rPr>
              <a:t>Old </a:t>
            </a:r>
            <a:r>
              <a:rPr lang="en-US" sz="1700" dirty="0" smtClean="0">
                <a:latin typeface="Segoe UI" panose="020B0502040204020203" pitchFamily="34" charset="0"/>
                <a:cs typeface="Segoe UI" panose="020B0502040204020203" pitchFamily="34" charset="0"/>
              </a:rPr>
              <a:t>version to new version</a:t>
            </a:r>
            <a:endParaRPr lang="en-US" sz="17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Killer Applications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7394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Repetitive API Changes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BE3D730-B6C1-4454-B756-D4267B456D66}"/>
              </a:ext>
            </a:extLst>
          </p:cNvPr>
          <p:cNvSpPr/>
          <p:nvPr/>
        </p:nvSpPr>
        <p:spPr>
          <a:xfrm>
            <a:off x="59013" y="1156912"/>
            <a:ext cx="9020260" cy="92333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800" b="0" i="0" u="none" strike="noStrike" kern="1200" cap="none" spc="2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-</a:t>
            </a:r>
            <a:r>
              <a:rPr kumimoji="0" lang="en-US" sz="1800" i="0" u="none" strike="noStrike" kern="1200" cap="none" spc="2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kumimoji="0" lang="en-US" sz="1800" i="0" u="none" strike="noStrike" kern="1200" cap="none" spc="2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while</a:t>
            </a:r>
            <a:r>
              <a:rPr kumimoji="0" lang="en-US" sz="1800" i="0" u="none" strike="noStrike" kern="1200" cap="none" spc="2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kumimoji="0" lang="en-US" sz="1800" b="0" i="0" u="none" strike="noStrike" kern="1200" cap="none" spc="2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(</a:t>
            </a:r>
            <a:r>
              <a:rPr kumimoji="0" lang="en-US" sz="1800" b="0" i="0" u="none" strike="noStrike" kern="1200" cap="none" spc="2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receiver.CSharpKind</a:t>
            </a:r>
            <a:r>
              <a:rPr kumimoji="0" lang="en-US" sz="1800" b="0" i="0" u="none" strike="noStrike" kern="1200" cap="none" spc="2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() == </a:t>
            </a:r>
            <a:r>
              <a:rPr kumimoji="0" lang="en-US" sz="1800" b="0" i="0" u="none" strike="noStrike" kern="1200" cap="none" spc="2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SyntaxKind.ParenthesizedExpression</a:t>
            </a:r>
            <a:r>
              <a:rPr kumimoji="0" lang="en-US" sz="1800" b="0" i="0" u="none" strike="noStrike" kern="1200" cap="none" spc="2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)</a:t>
            </a:r>
            <a:endParaRPr kumimoji="0" lang="pt-BR" sz="1800" b="0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800" b="0" i="0" u="none" strike="noStrike" kern="1200" cap="none" spc="2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+</a:t>
            </a:r>
            <a:r>
              <a:rPr kumimoji="0" lang="en-US" sz="1800" b="0" i="0" u="none" strike="noStrike" kern="1200" cap="none" spc="2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kumimoji="0" lang="en-US" sz="1800" i="0" u="none" strike="noStrike" kern="1200" cap="none" spc="2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while</a:t>
            </a:r>
            <a:r>
              <a:rPr kumimoji="0" lang="en-US" sz="1800" b="0" i="0" u="none" strike="noStrike" kern="1200" cap="none" spc="2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(</a:t>
            </a:r>
            <a:r>
              <a:rPr kumimoji="0" lang="en-US" sz="1800" b="0" i="0" u="none" strike="noStrike" kern="1200" cap="none" spc="20" normalizeH="0" baseline="0" noProof="0" dirty="0" err="1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receiver.IsKind</a:t>
            </a:r>
            <a:r>
              <a:rPr kumimoji="0" lang="en-US" sz="1800" b="0" i="0" u="none" strike="noStrike" kern="1200" cap="none" spc="2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(</a:t>
            </a:r>
            <a:r>
              <a:rPr kumimoji="0" lang="en-US" sz="1800" b="0" i="0" u="none" strike="noStrike" kern="1200" cap="none" spc="20" normalizeH="0" baseline="0" noProof="0" dirty="0" err="1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SyntaxKind.ParenthesizedExpression</a:t>
            </a:r>
            <a:r>
              <a:rPr kumimoji="0" lang="en-US" sz="1800" b="0" i="0" u="none" strike="noStrike" kern="1200" cap="none" spc="2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))</a:t>
            </a:r>
            <a:endParaRPr kumimoji="0" lang="pt-BR" sz="1800" b="0" i="0" u="none" strike="noStrike" kern="1200" cap="none" spc="0" normalizeH="0" baseline="0" noProof="0" dirty="0" smtClean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800" b="0" i="0" u="none" strike="noStrike" kern="1200" cap="none" spc="2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 </a:t>
            </a:r>
            <a:endParaRPr kumimoji="0" lang="pt-BR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BE3D730-B6C1-4454-B756-D4267B456D66}"/>
              </a:ext>
            </a:extLst>
          </p:cNvPr>
          <p:cNvSpPr/>
          <p:nvPr/>
        </p:nvSpPr>
        <p:spPr>
          <a:xfrm>
            <a:off x="305975" y="2237022"/>
            <a:ext cx="8640000" cy="1200329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defTabSz="457200" fontAlgn="auto">
              <a:spcBef>
                <a:spcPts val="0"/>
              </a:spcBef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lang="en-US" sz="1800" spc="20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- </a:t>
            </a:r>
            <a:r>
              <a:rPr kumimoji="0" lang="en-US" sz="1800" i="0" u="none" strike="noStrike" kern="1200" cap="none" spc="2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foreach</a:t>
            </a:r>
            <a:r>
              <a:rPr kumimoji="0" lang="en-US" sz="1800" i="0" u="none" strike="noStrike" kern="1200" cap="none" spc="2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kumimoji="0" lang="en-US" sz="1800" i="0" u="none" strike="noStrike" kern="1200" cap="none" spc="2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(</a:t>
            </a:r>
            <a:r>
              <a:rPr kumimoji="0" lang="en-US" sz="1800" i="0" u="none" strike="noStrike" kern="1200" cap="none" spc="2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var</a:t>
            </a:r>
            <a:r>
              <a:rPr kumimoji="0" lang="en-US" sz="1800" i="0" u="none" strike="noStrike" kern="1200" cap="none" spc="2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m in </a:t>
            </a: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modifiers) </a:t>
            </a:r>
            <a:endParaRPr lang="en-US" sz="1800" spc="20" dirty="0">
              <a:solidFill>
                <a:schemeClr val="tx1"/>
              </a:solidFill>
              <a:latin typeface="Consolas" panose="020B0609020204030204" pitchFamily="49" charset="0"/>
              <a:ea typeface="Times New Roman" panose="02020603050405020304" pitchFamily="18" charset="0"/>
              <a:cs typeface="Courier New" panose="02070309020205020404" pitchFamily="49" charset="0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800" b="0" i="0" u="none" strike="noStrike" kern="1200" cap="none" spc="2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           </a:t>
            </a:r>
            <a:r>
              <a:rPr kumimoji="0" lang="en-US" sz="1800" b="0" i="0" u="none" strike="noStrike" kern="1200" cap="none" spc="2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{ </a:t>
            </a:r>
            <a:r>
              <a:rPr kumimoji="0" lang="en-US" sz="1800" i="0" u="none" strike="noStrike" kern="1200" cap="none" spc="2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if</a:t>
            </a:r>
            <a:r>
              <a:rPr kumimoji="0" lang="en-US" sz="1800" b="0" i="0" u="none" strike="noStrike" kern="1200" cap="none" spc="2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(</a:t>
            </a:r>
            <a:r>
              <a:rPr kumimoji="0" lang="en-US" sz="1800" b="0" i="0" u="none" strike="noStrike" kern="1200" cap="none" spc="2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m.CSharpKind</a:t>
            </a: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() == modifier</a:t>
            </a: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) </a:t>
            </a:r>
            <a:r>
              <a:rPr kumimoji="0" lang="en-US" sz="1800" i="0" u="none" strike="noStrike" kern="1200" cap="none" spc="2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return true; };</a:t>
            </a:r>
            <a:endParaRPr kumimoji="0" lang="pt-BR" sz="18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+</a:t>
            </a: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kumimoji="0" lang="en-US" sz="1800" i="0" u="none" strike="noStrike" kern="1200" cap="none" spc="2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foreach</a:t>
            </a:r>
            <a:r>
              <a:rPr kumimoji="0" lang="en-US" sz="1800" i="0" u="none" strike="noStrike" kern="1200" cap="none" spc="2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kumimoji="0" lang="en-US" sz="1800" i="0" u="none" strike="noStrike" kern="1200" cap="none" spc="2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(</a:t>
            </a:r>
            <a:r>
              <a:rPr kumimoji="0" lang="en-US" sz="1800" i="0" u="none" strike="noStrike" kern="1200" cap="none" spc="2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var</a:t>
            </a:r>
            <a:r>
              <a:rPr kumimoji="0" lang="en-US" sz="1800" i="0" u="none" strike="noStrike" kern="1200" cap="none" spc="2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m in modifiers) </a:t>
            </a:r>
            <a:endParaRPr lang="en-US" sz="1800" spc="20" dirty="0">
              <a:solidFill>
                <a:schemeClr val="tx1"/>
              </a:solidFill>
              <a:latin typeface="Consolas" panose="020B0609020204030204" pitchFamily="49" charset="0"/>
              <a:ea typeface="Times New Roman" panose="02020603050405020304" pitchFamily="18" charset="0"/>
              <a:cs typeface="Courier New" panose="02070309020205020404" pitchFamily="49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800" i="0" u="none" strike="noStrike" kern="1200" cap="none" spc="2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           </a:t>
            </a:r>
            <a:r>
              <a:rPr kumimoji="0" lang="en-US" sz="1800" i="0" u="none" strike="noStrike" kern="1200" cap="none" spc="2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{ if </a:t>
            </a: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(</a:t>
            </a:r>
            <a:r>
              <a:rPr kumimoji="0" lang="en-US" sz="1800" b="0" i="0" u="none" strike="noStrike" kern="1200" cap="none" spc="20" normalizeH="0" baseline="0" noProof="0" dirty="0" err="1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m.IsKind</a:t>
            </a:r>
            <a:r>
              <a:rPr kumimoji="0" lang="en-US" sz="1800" b="0" i="0" u="none" strike="noStrike" kern="1200" cap="none" spc="2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(modifier)</a:t>
            </a:r>
            <a:r>
              <a:rPr kumimoji="0" lang="en-US" sz="1800" b="0" i="0" u="none" strike="noStrike" kern="1200" cap="none" spc="2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) </a:t>
            </a:r>
            <a:r>
              <a:rPr kumimoji="0" lang="en-US" sz="1800" i="0" u="none" strike="noStrike" kern="1200" cap="none" spc="2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return true; };</a:t>
            </a:r>
            <a:endParaRPr kumimoji="0" lang="pt-BR" sz="18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Right Brace 24"/>
          <p:cNvSpPr/>
          <p:nvPr/>
        </p:nvSpPr>
        <p:spPr>
          <a:xfrm rot="5400000">
            <a:off x="4205886" y="801908"/>
            <a:ext cx="558964" cy="6583311"/>
          </a:xfrm>
          <a:prstGeom prst="rightBrac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" name="Group 1"/>
          <p:cNvGrpSpPr/>
          <p:nvPr/>
        </p:nvGrpSpPr>
        <p:grpSpPr>
          <a:xfrm>
            <a:off x="104342" y="4654305"/>
            <a:ext cx="8421959" cy="400110"/>
            <a:chOff x="93391" y="5723858"/>
            <a:chExt cx="8421959" cy="400110"/>
          </a:xfrm>
        </p:grpSpPr>
        <p:sp>
          <p:nvSpPr>
            <p:cNvPr id="27" name="TextBox 26"/>
            <p:cNvSpPr txBox="1"/>
            <p:nvPr/>
          </p:nvSpPr>
          <p:spPr>
            <a:xfrm>
              <a:off x="93391" y="5723858"/>
              <a:ext cx="412342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  <a:latin typeface="Consolas" panose="020B0609020204030204" pitchFamily="49" charset="0"/>
                </a:rPr>
                <a:t>&lt;</a:t>
              </a:r>
              <a:r>
                <a:rPr lang="en-US" i="1" dirty="0">
                  <a:solidFill>
                    <a:schemeClr val="accent2"/>
                  </a:solidFill>
                  <a:latin typeface="Consolas" panose="020B0609020204030204" pitchFamily="49" charset="0"/>
                </a:rPr>
                <a:t>name</a:t>
              </a:r>
              <a:r>
                <a:rPr lang="en-US" dirty="0">
                  <a:solidFill>
                    <a:schemeClr val="accent2"/>
                  </a:solidFill>
                  <a:latin typeface="Consolas" panose="020B0609020204030204" pitchFamily="49" charset="0"/>
                </a:rPr>
                <a:t>&gt;</a:t>
              </a:r>
              <a:r>
                <a:rPr lang="en-US" dirty="0">
                  <a:solidFill>
                    <a:srgbClr val="C00000"/>
                  </a:solidFill>
                  <a:latin typeface="Consolas" panose="020B0609020204030204" pitchFamily="49" charset="0"/>
                </a:rPr>
                <a:t>.</a:t>
              </a:r>
              <a:r>
                <a:rPr lang="en-US" dirty="0" err="1">
                  <a:solidFill>
                    <a:srgbClr val="C00000"/>
                  </a:solidFill>
                  <a:latin typeface="Consolas" panose="020B0609020204030204" pitchFamily="49" charset="0"/>
                </a:rPr>
                <a:t>CSharpKind</a:t>
              </a:r>
              <a:r>
                <a:rPr lang="en-US" dirty="0">
                  <a:solidFill>
                    <a:srgbClr val="C00000"/>
                  </a:solidFill>
                  <a:latin typeface="Consolas" panose="020B0609020204030204" pitchFamily="49" charset="0"/>
                </a:rPr>
                <a:t>() == </a:t>
              </a:r>
              <a:r>
                <a:rPr lang="en-US" dirty="0">
                  <a:solidFill>
                    <a:schemeClr val="accent2"/>
                  </a:solidFill>
                  <a:latin typeface="Consolas" panose="020B0609020204030204" pitchFamily="49" charset="0"/>
                </a:rPr>
                <a:t>&lt;</a:t>
              </a:r>
              <a:r>
                <a:rPr lang="en-US" i="1" dirty="0" err="1">
                  <a:solidFill>
                    <a:schemeClr val="accent2"/>
                  </a:solidFill>
                  <a:latin typeface="Consolas" panose="020B0609020204030204" pitchFamily="49" charset="0"/>
                </a:rPr>
                <a:t>exp</a:t>
              </a:r>
              <a:r>
                <a:rPr lang="en-US" dirty="0">
                  <a:solidFill>
                    <a:schemeClr val="accent2"/>
                  </a:solidFill>
                  <a:latin typeface="Consolas" panose="020B0609020204030204" pitchFamily="49" charset="0"/>
                </a:rPr>
                <a:t>&gt;</a:t>
              </a:r>
              <a:endParaRPr lang="pt-BR" dirty="0">
                <a:solidFill>
                  <a:schemeClr val="accent2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129193" y="5723858"/>
              <a:ext cx="338615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  <a:latin typeface="Consolas" panose="020B0609020204030204" pitchFamily="49" charset="0"/>
                </a:rPr>
                <a:t>&lt;</a:t>
              </a:r>
              <a:r>
                <a:rPr lang="en-US" i="1" dirty="0">
                  <a:solidFill>
                    <a:schemeClr val="accent2"/>
                  </a:solidFill>
                  <a:latin typeface="Consolas" panose="020B0609020204030204" pitchFamily="49" charset="0"/>
                </a:rPr>
                <a:t>name</a:t>
              </a:r>
              <a:r>
                <a:rPr lang="en-US" dirty="0">
                  <a:solidFill>
                    <a:schemeClr val="accent2"/>
                  </a:solidFill>
                  <a:latin typeface="Consolas" panose="020B0609020204030204" pitchFamily="49" charset="0"/>
                </a:rPr>
                <a:t>&gt;</a:t>
              </a:r>
              <a:r>
                <a:rPr lang="en-US" dirty="0">
                  <a:solidFill>
                    <a:srgbClr val="009900"/>
                  </a:solidFill>
                  <a:latin typeface="Consolas" panose="020B0609020204030204" pitchFamily="49" charset="0"/>
                </a:rPr>
                <a:t>.</a:t>
              </a:r>
              <a:r>
                <a:rPr lang="en-US" dirty="0" err="1">
                  <a:solidFill>
                    <a:srgbClr val="009900"/>
                  </a:solidFill>
                  <a:latin typeface="Consolas" panose="020B0609020204030204" pitchFamily="49" charset="0"/>
                </a:rPr>
                <a:t>IsKind</a:t>
              </a:r>
              <a:r>
                <a:rPr lang="en-US" dirty="0">
                  <a:solidFill>
                    <a:srgbClr val="009900"/>
                  </a:solidFill>
                  <a:latin typeface="Consolas" panose="020B0609020204030204" pitchFamily="49" charset="0"/>
                </a:rPr>
                <a:t>(</a:t>
              </a:r>
              <a:r>
                <a:rPr lang="en-US" dirty="0">
                  <a:solidFill>
                    <a:schemeClr val="accent2"/>
                  </a:solidFill>
                  <a:latin typeface="Consolas" panose="020B0609020204030204" pitchFamily="49" charset="0"/>
                </a:rPr>
                <a:t>&lt;</a:t>
              </a:r>
              <a:r>
                <a:rPr lang="en-US" i="1" dirty="0" err="1">
                  <a:solidFill>
                    <a:schemeClr val="accent2"/>
                  </a:solidFill>
                  <a:latin typeface="Consolas" panose="020B0609020204030204" pitchFamily="49" charset="0"/>
                </a:rPr>
                <a:t>exp</a:t>
              </a:r>
              <a:r>
                <a:rPr lang="en-US" dirty="0">
                  <a:solidFill>
                    <a:schemeClr val="accent2"/>
                  </a:solidFill>
                  <a:latin typeface="Consolas" panose="020B0609020204030204" pitchFamily="49" charset="0"/>
                </a:rPr>
                <a:t>&gt;</a:t>
              </a:r>
              <a:r>
                <a:rPr lang="en-US" dirty="0">
                  <a:solidFill>
                    <a:srgbClr val="009900"/>
                  </a:solidFill>
                  <a:latin typeface="Consolas" panose="020B0609020204030204" pitchFamily="49" charset="0"/>
                </a:rPr>
                <a:t>)</a:t>
              </a:r>
              <a:endParaRPr lang="pt-BR" dirty="0">
                <a:solidFill>
                  <a:srgbClr val="009900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33" name="Arrow: Right 7"/>
            <p:cNvSpPr/>
            <p:nvPr/>
          </p:nvSpPr>
          <p:spPr>
            <a:xfrm>
              <a:off x="4216818" y="5790055"/>
              <a:ext cx="818314" cy="273327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-17253" y="6271369"/>
            <a:ext cx="78902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800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Learning Syntactic Program Transformations from Examples</a:t>
            </a:r>
            <a:endParaRPr lang="en-US" sz="1800" i="1" dirty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0"/>
              </a:spcBef>
            </a:pPr>
            <a:r>
              <a:rPr lang="en-US" sz="18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ICSE 2017; Rolim, Soares, Antoni, Polozov, Gulwani, Gheyi, Suzuki, Hartmann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385782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79565" y="304800"/>
            <a:ext cx="8308675" cy="609600"/>
          </a:xfrm>
        </p:spPr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Repetitive Corrections in Student Assignments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Right Brace 15"/>
          <p:cNvSpPr/>
          <p:nvPr/>
        </p:nvSpPr>
        <p:spPr>
          <a:xfrm rot="5400000">
            <a:off x="4254419" y="1118342"/>
            <a:ext cx="558964" cy="6583311"/>
          </a:xfrm>
          <a:prstGeom prst="rightBrac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299216" y="4967287"/>
            <a:ext cx="3743823" cy="372305"/>
            <a:chOff x="3074723" y="5601664"/>
            <a:chExt cx="3743823" cy="372305"/>
          </a:xfrm>
        </p:grpSpPr>
        <p:sp>
          <p:nvSpPr>
            <p:cNvPr id="33" name="Arrow: Right 38"/>
            <p:cNvSpPr/>
            <p:nvPr/>
          </p:nvSpPr>
          <p:spPr>
            <a:xfrm>
              <a:off x="4032445" y="5676036"/>
              <a:ext cx="734732" cy="283703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074723" y="5604637"/>
              <a:ext cx="9769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&lt;</a:t>
              </a:r>
              <a:r>
                <a:rPr kumimoji="0" lang="en-US" sz="1800" b="0" i="1" u="none" strike="noStrike" kern="1200" cap="none" spc="0" normalizeH="0" baseline="0" noProof="0" dirty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name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&gt;</a:t>
              </a: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4841508" y="5601664"/>
              <a:ext cx="197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99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term(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&lt;</a:t>
              </a:r>
              <a:r>
                <a:rPr kumimoji="0" lang="en-US" sz="1800" b="0" i="1" u="none" strike="noStrike" kern="1200" cap="none" spc="0" normalizeH="0" baseline="0" noProof="0" dirty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name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&gt;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99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)</a:t>
              </a: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540361CE-348C-4FDD-846E-6360867723BC}"/>
              </a:ext>
            </a:extLst>
          </p:cNvPr>
          <p:cNvSpPr/>
          <p:nvPr/>
        </p:nvSpPr>
        <p:spPr>
          <a:xfrm>
            <a:off x="4276763" y="1949760"/>
            <a:ext cx="4700460" cy="147732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80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def product(n, term):</a:t>
            </a:r>
            <a:endParaRPr kumimoji="0" lang="pt-BR" sz="1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pt-BR" sz="180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kumimoji="0" lang="en-US" sz="180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if(n == 1):</a:t>
            </a:r>
            <a:endParaRPr kumimoji="0" lang="pt-BR" sz="1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pt-BR" sz="180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kumimoji="0" lang="en-US" sz="180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return </a:t>
            </a: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1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800" b="1" i="0" u="none" strike="noStrike" kern="1200" cap="none" spc="2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-</a:t>
            </a: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kumimoji="0" lang="en-US" sz="1800" i="0" u="none" strike="noStrike" kern="1200" cap="none" spc="2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return product(n-1, term)*n</a:t>
            </a:r>
            <a:endParaRPr kumimoji="0" lang="pt-BR" sz="180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800" b="1" i="0" u="none" strike="noStrike" kern="1200" cap="none" spc="2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onsolas" panose="020B0609020204030204" pitchFamily="49" charset="0"/>
                <a:cs typeface="Courier New" panose="02070309020205020404" pitchFamily="49" charset="0"/>
              </a:rPr>
              <a:t>+</a:t>
            </a: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onsolas" panose="020B0609020204030204" pitchFamily="49" charset="0"/>
                <a:cs typeface="Courier New" panose="02070309020205020404" pitchFamily="49" charset="0"/>
              </a:rPr>
              <a:t> </a:t>
            </a:r>
            <a:r>
              <a:rPr kumimoji="0" lang="en-US" sz="1800" i="0" u="none" strike="noStrike" kern="1200" cap="none" spc="2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onsolas" panose="020B0609020204030204" pitchFamily="49" charset="0"/>
                <a:cs typeface="Courier New" panose="02070309020205020404" pitchFamily="49" charset="0"/>
              </a:rPr>
              <a:t>return product(n-1, term)*term(n</a:t>
            </a:r>
            <a:r>
              <a:rPr kumimoji="0" lang="en-US" sz="1800" i="0" u="none" strike="noStrike" kern="1200" cap="none" spc="2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onsolas" panose="020B0609020204030204" pitchFamily="49" charset="0"/>
                <a:cs typeface="Courier New" panose="02070309020205020404" pitchFamily="49" charset="0"/>
              </a:rPr>
              <a:t>)</a:t>
            </a:r>
            <a:endParaRPr kumimoji="0" lang="en-US" sz="1800" i="0" u="none" strike="noStrike" kern="1200" cap="none" spc="20" normalizeH="0" baseline="0" noProof="0" dirty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Consolas" panose="020B0609020204030204" pitchFamily="49" charset="0"/>
              <a:cs typeface="Courier New" panose="02070309020205020404" pitchFamily="49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2B6DD02-D23A-4667-8111-D5614BD7FF40}"/>
              </a:ext>
            </a:extLst>
          </p:cNvPr>
          <p:cNvSpPr/>
          <p:nvPr/>
        </p:nvSpPr>
        <p:spPr>
          <a:xfrm>
            <a:off x="141928" y="1635230"/>
            <a:ext cx="3808689" cy="2031325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80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def product(n, term):</a:t>
            </a:r>
            <a:endParaRPr kumimoji="0" lang="pt-BR" sz="1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pt-BR" sz="180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kumimoji="0" lang="en-US" sz="180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total, k = 1, 1</a:t>
            </a:r>
            <a:endParaRPr kumimoji="0" lang="pt-BR" sz="1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80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while k&lt;=n:</a:t>
            </a:r>
            <a:endParaRPr kumimoji="0" lang="pt-BR" sz="1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800" b="1" i="0" u="none" strike="noStrike" kern="1200" cap="none" spc="2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-</a:t>
            </a: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</a:t>
            </a:r>
            <a:r>
              <a:rPr lang="en-US" sz="1800" spc="20" noProof="0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kumimoji="0" lang="en-US" sz="1800" b="0" i="0" u="none" strike="noStrike" kern="1200" cap="none" spc="2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total </a:t>
            </a: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= total * k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800" b="1" i="0" u="none" strike="noStrike" kern="1200" cap="none" spc="2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+</a:t>
            </a: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	</a:t>
            </a: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total = total * term(k)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	k = k + 1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800" b="1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</a:t>
            </a:r>
            <a:r>
              <a:rPr kumimoji="0" lang="pt-BR" sz="1800" i="0" u="none" strike="noStrike" kern="1200" cap="none" spc="2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return</a:t>
            </a:r>
            <a:r>
              <a:rPr kumimoji="0" lang="pt-BR" sz="18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total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17253" y="6271369"/>
            <a:ext cx="78902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800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Learning Syntactic Program Transformations from Examples</a:t>
            </a:r>
            <a:endParaRPr lang="en-US" sz="1800" i="1" dirty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0"/>
              </a:spcBef>
            </a:pPr>
            <a:r>
              <a:rPr lang="en-US" sz="18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ICSE 2017; Rolim, Soares, Antoni, Polozov, Gulwani, Gheyi, Suzuki, Hartmann</a:t>
            </a:r>
          </a:p>
        </p:txBody>
      </p:sp>
    </p:spTree>
    <p:extLst>
      <p:ext uri="{BB962C8B-B14F-4D97-AF65-F5344CB8AC3E}">
        <p14:creationId xmlns:p14="http://schemas.microsoft.com/office/powerpoint/2010/main" val="25455087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5415" y="1911969"/>
            <a:ext cx="1649095" cy="1649095"/>
          </a:xfrm>
          <a:prstGeom prst="rect">
            <a:avLst/>
          </a:prstGeom>
          <a:ln>
            <a:noFill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Programming-by-Examples Architecture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45482" y="2643487"/>
            <a:ext cx="20644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Example-based Intent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59022" y="2704055"/>
            <a:ext cx="2355421" cy="7848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endParaRPr lang="en-US" sz="100" dirty="0">
              <a:solidFill>
                <a:srgbClr val="000000"/>
              </a:solidFill>
              <a:latin typeface="Seoge UI"/>
              <a:ea typeface="MingLiU_HKSCS-ExtB" panose="02020500000000000000" pitchFamily="18" charset="-120"/>
              <a:cs typeface="Segoe UI Semilight" panose="020B0402040204020203" pitchFamily="34" charset="0"/>
            </a:endParaRPr>
          </a:p>
          <a:p>
            <a:pPr>
              <a:spcBef>
                <a:spcPts val="0"/>
              </a:spcBef>
            </a:pPr>
            <a:endParaRPr lang="en-US" sz="1000" dirty="0">
              <a:solidFill>
                <a:srgbClr val="000000"/>
              </a:solidFill>
              <a:latin typeface="Seoge UI"/>
              <a:ea typeface="MingLiU_HKSCS-ExtB" panose="02020500000000000000" pitchFamily="18" charset="-120"/>
              <a:cs typeface="Segoe UI Semilight" panose="020B0402040204020203" pitchFamily="34" charset="0"/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Program set </a:t>
            </a: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(a sub-DSL of D)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2738086" y="3090224"/>
            <a:ext cx="552426" cy="916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50" idx="3"/>
            <a:endCxn id="11" idx="1"/>
          </p:cNvCxnSpPr>
          <p:nvPr/>
        </p:nvCxnSpPr>
        <p:spPr>
          <a:xfrm flipV="1">
            <a:off x="5093507" y="3096470"/>
            <a:ext cx="365515" cy="29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236328" y="4715848"/>
            <a:ext cx="98779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Seoge UI"/>
              </a:rPr>
              <a:t>DSL</a:t>
            </a:r>
            <a:r>
              <a:rPr lang="en-US" sz="18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 D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4665925" y="4104192"/>
            <a:ext cx="0" cy="61943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3434298" y="3396306"/>
            <a:ext cx="15247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>
                <a:solidFill>
                  <a:srgbClr val="0078D7"/>
                </a:solidFill>
                <a:latin typeface="Seoge UI"/>
              </a:rPr>
              <a:t>Program 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0078D7"/>
                </a:solidFill>
                <a:latin typeface="Seoge UI"/>
              </a:rPr>
              <a:t>Synthesizer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3300903" y="2094575"/>
            <a:ext cx="1792604" cy="2009617"/>
          </a:xfrm>
          <a:prstGeom prst="rect">
            <a:avLst/>
          </a:prstGeom>
          <a:noFill/>
          <a:ln w="3175">
            <a:solidFill>
              <a:srgbClr val="000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34290" rIns="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647">
              <a:spcBef>
                <a:spcPct val="0"/>
              </a:spcBef>
            </a:pPr>
            <a:endParaRPr lang="en-US" sz="1471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</p:txBody>
      </p:sp>
      <p:sp>
        <p:nvSpPr>
          <p:cNvPr id="16" name="Slide Number Placeholder 2"/>
          <p:cNvSpPr txBox="1">
            <a:spLocks/>
          </p:cNvSpPr>
          <p:nvPr/>
        </p:nvSpPr>
        <p:spPr>
          <a:xfrm>
            <a:off x="7123652" y="6450435"/>
            <a:ext cx="19050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fld id="{5D07661B-1E0D-4001-BF89-AF1DFB53F904}" type="slidenum"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>
                <a:defRPr/>
              </a:pPr>
              <a:t>17</a:t>
            </a:fld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509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03199" y="1070430"/>
            <a:ext cx="8454417" cy="4198257"/>
          </a:xfrm>
        </p:spPr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Balanced Expressiveness</a:t>
            </a:r>
          </a:p>
          <a:p>
            <a:pPr lvl="1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Expressive enough to cover wide range of tasks</a:t>
            </a:r>
          </a:p>
          <a:p>
            <a:pPr lvl="1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Restricted enough to enable efficient search</a:t>
            </a:r>
          </a:p>
          <a:p>
            <a:pPr lvl="2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Restricted set of operators </a:t>
            </a:r>
          </a:p>
          <a:p>
            <a:pPr lvl="3"/>
            <a:r>
              <a:rPr lang="en-US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those with small inverse sets</a:t>
            </a:r>
          </a:p>
          <a:p>
            <a:pPr lvl="2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Restricted syntactic composition of those operators </a:t>
            </a:r>
          </a:p>
          <a:p>
            <a:pPr marL="0" indent="0">
              <a:buNone/>
            </a:pPr>
            <a:endParaRPr lang="en-US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Natural computation patterns</a:t>
            </a:r>
          </a:p>
          <a:p>
            <a:pPr lvl="1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Increased user understanding/confidence</a:t>
            </a:r>
          </a:p>
          <a:p>
            <a:pPr lvl="1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Enables selection between programs, editing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Domain-specific Language (DSL)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6615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Programming by Examples (PBE)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1066" y="1099398"/>
            <a:ext cx="8696632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The task of synthesizing a program in an 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underlying </a:t>
            </a:r>
            <a:r>
              <a:rPr lang="en-US" sz="24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domain-specific language (DSL)</a:t>
            </a: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from </a:t>
            </a:r>
            <a:r>
              <a:rPr lang="en-US" sz="24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example-based specification 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using a</a:t>
            </a: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search algorithm</a:t>
            </a: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>
              <a:spcBef>
                <a:spcPts val="0"/>
              </a:spcBef>
            </a:pPr>
            <a:endParaRPr lang="en-US" sz="10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0"/>
              </a:spcBef>
            </a:pPr>
            <a:endParaRPr lang="en-US" sz="24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0"/>
              </a:spcBef>
            </a:pP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An old problem but enabled 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today by </a:t>
            </a:r>
            <a:endParaRPr lang="en-US" sz="24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0"/>
              </a:spcBef>
            </a:pP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better 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algorithms &amp;</a:t>
            </a: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faster </a:t>
            </a: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machines.</a:t>
            </a: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0"/>
              </a:spcBef>
            </a:pP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0"/>
              </a:spcBef>
            </a:pPr>
            <a:endParaRPr lang="en-US" sz="24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0"/>
              </a:spcBef>
            </a:pP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The new 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programming </a:t>
            </a: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revolution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Enables 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10-100x productivity for programmers.</a:t>
            </a:r>
          </a:p>
          <a:p>
            <a:pPr>
              <a:spcBef>
                <a:spcPts val="0"/>
              </a:spcBef>
            </a:pPr>
            <a:endParaRPr lang="en-US" sz="24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0"/>
              </a:spcBef>
            </a:pP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The 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new </a:t>
            </a: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computer user 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experience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99% </a:t>
            </a: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users 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can’t </a:t>
            </a: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program and struggle with repetitive tasks.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N</a:t>
            </a: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on-programmers can now 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create scripts &amp; achieve more</a:t>
            </a: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en-US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1217" y="2009525"/>
            <a:ext cx="2359926" cy="2326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8358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685800" y="1188719"/>
                <a:ext cx="7772400" cy="5642715"/>
              </a:xfrm>
            </p:spPr>
            <p:txBody>
              <a:bodyPr/>
              <a:lstStyle/>
              <a:p>
                <a:pPr marL="0" indent="0" algn="ctr">
                  <a:buNone/>
                </a:pPr>
                <a:r>
                  <a:rPr lang="en-US" dirty="0" smtClean="0">
                    <a:solidFill>
                      <a:srgbClr val="0070C0"/>
                    </a:solidFill>
                  </a:rPr>
                  <a:t>  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𝑇𝑢𝑝𝑙𝑒</m:t>
                    </m:r>
                    <m:d>
                      <m:dPr>
                        <m:ctrlPr>
                          <a:rPr lang="en-US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𝑆𝑡𝑟𝑖𝑛𝑔</m:t>
                        </m:r>
                        <m:r>
                          <a:rPr lang="en-US" b="0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b="0" i="1" dirty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dirty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,…,</m:t>
                        </m:r>
                        <m:r>
                          <a:rPr lang="en-US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𝑆𝑡𝑟𝑖𝑛𝑔</m:t>
                        </m:r>
                        <m:r>
                          <a:rPr lang="en-US" b="0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b="0" i="1" dirty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dirty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→ </m:t>
                    </m:r>
                    <m:r>
                      <a:rPr lang="en-US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𝑆𝑡𝑟𝑖𝑛𝑔</m:t>
                    </m:r>
                  </m:oMath>
                </a14:m>
                <a:endParaRPr lang="en-US" dirty="0" smtClean="0">
                  <a:solidFill>
                    <a:srgbClr val="0070C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:endParaRPr lang="en-US" sz="1500" dirty="0" smtClean="0">
                  <a:solidFill>
                    <a:srgbClr val="0070C0"/>
                  </a:solidFill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0070C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top-level </a:t>
                </a:r>
                <a:r>
                  <a:rPr lang="en-US" dirty="0">
                    <a:solidFill>
                      <a:srgbClr val="0070C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e</a:t>
                </a:r>
                <a:r>
                  <a:rPr lang="en-US" dirty="0" smtClean="0">
                    <a:solidFill>
                      <a:srgbClr val="0070C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xpr </a:t>
                </a:r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T := </a:t>
                </a:r>
                <a:r>
                  <a:rPr lang="en-US" dirty="0" smtClean="0">
                    <a:solidFill>
                      <a:srgbClr val="008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if-then-else</a:t>
                </a:r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(B,C,T)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                          |  C</a:t>
                </a:r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0070C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c</a:t>
                </a:r>
                <a:r>
                  <a:rPr lang="en-US" dirty="0" smtClean="0">
                    <a:solidFill>
                      <a:srgbClr val="0070C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ondition-free </a:t>
                </a:r>
                <a:r>
                  <a:rPr lang="en-US" dirty="0">
                    <a:solidFill>
                      <a:srgbClr val="0070C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e</a:t>
                </a:r>
                <a:r>
                  <a:rPr lang="en-US" dirty="0" smtClean="0">
                    <a:solidFill>
                      <a:srgbClr val="0070C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xpr </a:t>
                </a:r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C := 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                                    |  A</a:t>
                </a:r>
              </a:p>
              <a:p>
                <a:pPr marL="0" indent="0">
                  <a:buNone/>
                </a:pPr>
                <a:endParaRPr lang="en-US" sz="1500" dirty="0" smtClean="0"/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0070C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a</a:t>
                </a:r>
                <a:r>
                  <a:rPr lang="en-US" dirty="0" smtClean="0">
                    <a:solidFill>
                      <a:srgbClr val="0070C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tomic expression </a:t>
                </a:r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A :=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                                  |  </a:t>
                </a:r>
                <a:r>
                  <a:rPr lang="en-US" dirty="0" err="1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ConstantString</a:t>
                </a:r>
                <a:endParaRPr lang="en-US" dirty="0" smtClean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0070C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i</a:t>
                </a:r>
                <a:r>
                  <a:rPr lang="en-US" dirty="0" smtClean="0">
                    <a:solidFill>
                      <a:srgbClr val="0070C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nput string </a:t>
                </a:r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X := x</a:t>
                </a:r>
                <a:r>
                  <a:rPr lang="en-US" baseline="-250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1</a:t>
                </a:r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 | x</a:t>
                </a:r>
                <a:r>
                  <a:rPr lang="en-US" baseline="-250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2</a:t>
                </a:r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 | … </a:t>
                </a:r>
              </a:p>
              <a:p>
                <a:pPr marL="0" indent="0">
                  <a:buNone/>
                </a:pPr>
                <a:endParaRPr lang="en-US" sz="1500" dirty="0" smtClean="0">
                  <a:solidFill>
                    <a:srgbClr val="0070C0"/>
                  </a:solidFill>
                </a:endParaRPr>
              </a:p>
              <a:p>
                <a:pPr marL="0" indent="0">
                  <a:buNone/>
                </a:pPr>
                <a:r>
                  <a:rPr lang="en-US" dirty="0" err="1" smtClean="0">
                    <a:solidFill>
                      <a:srgbClr val="0070C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boolean</a:t>
                </a:r>
                <a:r>
                  <a:rPr lang="en-US" dirty="0" smtClean="0">
                    <a:solidFill>
                      <a:srgbClr val="0070C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 expression </a:t>
                </a:r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B := …</a:t>
                </a: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800" y="1188719"/>
                <a:ext cx="7772400" cy="5642715"/>
              </a:xfrm>
              <a:blipFill>
                <a:blip r:embed="rId3"/>
                <a:stretch>
                  <a:fillRect l="-12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FlashFill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 DSL 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32520" y="3061040"/>
            <a:ext cx="2885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8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Concatenate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(A, C</a:t>
            </a: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)</a:t>
            </a: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83371" y="4212507"/>
            <a:ext cx="2397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008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SubStr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(X, </a:t>
            </a: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…)</a:t>
            </a: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4420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82103" y="1143000"/>
            <a:ext cx="8608978" cy="50292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What is a good choice for … in </a:t>
            </a:r>
            <a:r>
              <a:rPr lang="en-US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SubStr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(X</a:t>
            </a:r>
            <a:r>
              <a:rPr lang="en-US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,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 …) ?</a:t>
            </a:r>
          </a:p>
          <a:p>
            <a:pPr marL="0" indent="0">
              <a:buNone/>
            </a:pPr>
            <a:endParaRPr lang="en-US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R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egular expression</a:t>
            </a:r>
          </a:p>
          <a:p>
            <a:pPr lvl="1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Not very expressive. Does not take context into account.</a:t>
            </a:r>
          </a:p>
          <a:p>
            <a:pPr lvl="1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For instance: content within parenthesis, second word</a:t>
            </a:r>
          </a:p>
          <a:p>
            <a:pPr lvl="1"/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Extended regular expression</a:t>
            </a:r>
          </a:p>
          <a:p>
            <a:pPr lvl="1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Too sophisticated for learning and readability. </a:t>
            </a:r>
          </a:p>
          <a:p>
            <a:pPr lvl="1"/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Desired computational pattern:</a:t>
            </a: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Should involve simple regexes. </a:t>
            </a: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Take context into account.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00392" y="255165"/>
            <a:ext cx="7772400" cy="609600"/>
          </a:xfrm>
        </p:spPr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Substring Operator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66918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60671" y="2049880"/>
            <a:ext cx="7704769" cy="1935502"/>
          </a:xfrm>
        </p:spPr>
        <p:txBody>
          <a:bodyPr/>
          <a:lstStyle/>
          <a:p>
            <a:pPr marL="0" indent="0">
              <a:buNone/>
            </a:pPr>
            <a:endParaRPr lang="en-US" sz="1000" dirty="0" smtClean="0"/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endParaRPr lang="en-US" sz="1000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position expr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P  := 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Substring Operator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46441" y="3093127"/>
            <a:ext cx="24383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008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Pos</a:t>
            </a: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(X, R</a:t>
            </a:r>
            <a:r>
              <a:rPr lang="en-US" sz="2400" baseline="-2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R</a:t>
            </a:r>
            <a:r>
              <a:rPr lang="en-US" sz="2400" baseline="-2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K)</a:t>
            </a: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46441" y="2294555"/>
            <a:ext cx="2611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008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SubStr</a:t>
            </a: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(X, P, P’)</a:t>
            </a: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946441" y="3538134"/>
            <a:ext cx="50189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K</a:t>
            </a:r>
            <a:r>
              <a:rPr lang="en-US" sz="2400" baseline="30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th</a:t>
            </a: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position in </a:t>
            </a: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X 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whose </a:t>
            </a: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left/right   side 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matches with </a:t>
            </a: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R</a:t>
            </a:r>
            <a:r>
              <a:rPr lang="en-US" sz="2400" baseline="-2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/R</a:t>
            </a:r>
            <a:r>
              <a:rPr lang="en-US" sz="2400" baseline="-2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en-US" sz="2400" baseline="-25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1320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03200" y="991600"/>
            <a:ext cx="8825452" cy="90837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Evaluation of Expr </a:t>
            </a:r>
            <a:r>
              <a:rPr lang="en-US" dirty="0" err="1" smtClean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SubStr</a:t>
            </a:r>
            <a:r>
              <a:rPr lang="en-US" dirty="0" smtClean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</a:t>
            </a:r>
            <a:r>
              <a:rPr lang="en-US" dirty="0" err="1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x</a:t>
            </a:r>
            <a:r>
              <a:rPr lang="en-US" dirty="0" err="1" smtClean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,p,p</a:t>
            </a:r>
            <a:r>
              <a:rPr lang="en-US" dirty="0" smtClean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’)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, where </a:t>
            </a:r>
            <a:r>
              <a:rPr lang="en-US" dirty="0" smtClean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p=</a:t>
            </a:r>
            <a:r>
              <a:rPr lang="en-US" dirty="0" err="1" smtClean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Pos</a:t>
            </a:r>
            <a:r>
              <a:rPr lang="en-US" dirty="0" smtClean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(x,r</a:t>
            </a:r>
            <a:r>
              <a:rPr lang="en-US" baseline="-25000" dirty="0" smtClean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1,</a:t>
            </a:r>
            <a:r>
              <a:rPr lang="en-US" dirty="0" smtClean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</a:t>
            </a:r>
            <a:r>
              <a:rPr lang="en-US" baseline="-25000" dirty="0" smtClean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en-US" dirty="0" smtClean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,k)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 &amp;</a:t>
            </a:r>
          </a:p>
          <a:p>
            <a:pPr marL="0" indent="0">
              <a:buNone/>
            </a:pP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                                                                 </a:t>
            </a:r>
            <a:r>
              <a:rPr lang="en-US" dirty="0" smtClean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p’=</a:t>
            </a:r>
            <a:r>
              <a:rPr lang="en-US" dirty="0" err="1" smtClean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Pos</a:t>
            </a:r>
            <a:r>
              <a:rPr lang="en-US" dirty="0" smtClean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(x,r</a:t>
            </a:r>
            <a:r>
              <a:rPr lang="en-US" baseline="-25000" dirty="0" smtClean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en-US" dirty="0" smtClean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’,r</a:t>
            </a:r>
            <a:r>
              <a:rPr lang="en-US" baseline="-25000" dirty="0" smtClean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en-US" dirty="0" smtClean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’,k’)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Substring Operator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284314" y="2759024"/>
            <a:ext cx="5681272" cy="0"/>
          </a:xfrm>
          <a:prstGeom prst="line">
            <a:avLst/>
          </a:prstGeom>
          <a:noFill/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ight Brace 9"/>
          <p:cNvSpPr/>
          <p:nvPr/>
        </p:nvSpPr>
        <p:spPr bwMode="auto">
          <a:xfrm rot="5400000">
            <a:off x="2904119" y="1874802"/>
            <a:ext cx="534098" cy="3075483"/>
          </a:xfrm>
          <a:prstGeom prst="rightBrace">
            <a:avLst>
              <a:gd name="adj1" fmla="val 8333"/>
              <a:gd name="adj2" fmla="val 50527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97533" y="4098635"/>
            <a:ext cx="4465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x</a:t>
            </a:r>
          </a:p>
        </p:txBody>
      </p:sp>
      <p:cxnSp>
        <p:nvCxnSpPr>
          <p:cNvPr id="13" name="Straight Connector 12"/>
          <p:cNvCxnSpPr/>
          <p:nvPr/>
        </p:nvCxnSpPr>
        <p:spPr bwMode="auto">
          <a:xfrm>
            <a:off x="1648418" y="2683101"/>
            <a:ext cx="0" cy="137634"/>
          </a:xfrm>
          <a:prstGeom prst="line">
            <a:avLst/>
          </a:prstGeom>
          <a:noFill/>
          <a:ln w="19050" cap="flat" cmpd="sng" algn="ctr">
            <a:solidFill>
              <a:srgbClr val="0099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1453543" y="2679735"/>
            <a:ext cx="419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</a:t>
            </a:r>
            <a:endParaRPr lang="en-US" sz="2400" dirty="0">
              <a:solidFill>
                <a:srgbClr val="0099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7" name="Straight Connector 16"/>
          <p:cNvCxnSpPr/>
          <p:nvPr/>
        </p:nvCxnSpPr>
        <p:spPr bwMode="auto">
          <a:xfrm>
            <a:off x="4708910" y="2683101"/>
            <a:ext cx="0" cy="137634"/>
          </a:xfrm>
          <a:prstGeom prst="line">
            <a:avLst/>
          </a:prstGeom>
          <a:noFill/>
          <a:ln w="19050" cap="flat" cmpd="sng" algn="ctr">
            <a:solidFill>
              <a:srgbClr val="0099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4544018" y="2729044"/>
            <a:ext cx="447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p’</a:t>
            </a:r>
            <a:endParaRPr lang="en-US" sz="2400" dirty="0">
              <a:solidFill>
                <a:srgbClr val="0099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Left Brace 18"/>
          <p:cNvSpPr/>
          <p:nvPr/>
        </p:nvSpPr>
        <p:spPr bwMode="auto">
          <a:xfrm rot="5400000">
            <a:off x="1203409" y="2094856"/>
            <a:ext cx="193460" cy="666575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20" name="Left Brace 19"/>
          <p:cNvSpPr/>
          <p:nvPr/>
        </p:nvSpPr>
        <p:spPr bwMode="auto">
          <a:xfrm rot="5400000">
            <a:off x="1929943" y="2085174"/>
            <a:ext cx="193460" cy="666575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21" name="Left Brace 20"/>
          <p:cNvSpPr/>
          <p:nvPr/>
        </p:nvSpPr>
        <p:spPr bwMode="auto">
          <a:xfrm rot="5400000">
            <a:off x="4278892" y="2152337"/>
            <a:ext cx="193460" cy="666575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22" name="Left Brace 21"/>
          <p:cNvSpPr/>
          <p:nvPr/>
        </p:nvSpPr>
        <p:spPr bwMode="auto">
          <a:xfrm rot="5400000">
            <a:off x="5004179" y="2137567"/>
            <a:ext cx="193460" cy="666575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23" name="Right Brace 22"/>
          <p:cNvSpPr/>
          <p:nvPr/>
        </p:nvSpPr>
        <p:spPr bwMode="auto">
          <a:xfrm rot="5400000">
            <a:off x="2825002" y="1082459"/>
            <a:ext cx="599896" cy="5681272"/>
          </a:xfrm>
          <a:prstGeom prst="rightBrace">
            <a:avLst>
              <a:gd name="adj1" fmla="val 8333"/>
              <a:gd name="adj2" fmla="val 50527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102465" y="3454594"/>
            <a:ext cx="396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</a:t>
            </a:r>
            <a:endParaRPr lang="en-US" sz="2400" dirty="0">
              <a:solidFill>
                <a:schemeClr val="accent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90549" y="1942492"/>
            <a:ext cx="14158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800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</a:t>
            </a:r>
            <a:r>
              <a:rPr lang="en-US" sz="1800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atches </a:t>
            </a:r>
            <a:r>
              <a:rPr lang="en-US" sz="2100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</a:t>
            </a:r>
            <a:r>
              <a:rPr lang="en-US" sz="2100" baseline="-25000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en-US" sz="2100" dirty="0">
              <a:solidFill>
                <a:schemeClr val="accent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621844" y="1928849"/>
            <a:ext cx="168215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</a:t>
            </a:r>
            <a:r>
              <a:rPr lang="en-US" sz="1800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atches </a:t>
            </a:r>
            <a:r>
              <a:rPr lang="en-US" sz="2100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</a:t>
            </a:r>
            <a:r>
              <a:rPr lang="en-US" sz="2100" baseline="-25000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lang="en-US" sz="2100" dirty="0">
              <a:solidFill>
                <a:schemeClr val="accent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-20320" y="4456366"/>
                <a:ext cx="9306560" cy="2246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0"/>
                  </a:spcBef>
                </a:pPr>
                <a:r>
                  <a:rPr lang="en-US" sz="24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Two special cases:</a:t>
                </a:r>
              </a:p>
              <a:p>
                <a:pPr marL="342900" indent="-342900">
                  <a:spcBef>
                    <a:spcPts val="0"/>
                  </a:spcBef>
                  <a:buFont typeface="Arial" panose="020B0604020202020204" pitchFamily="34" charset="0"/>
                  <a:buChar char="•"/>
                </a:pPr>
                <a:r>
                  <a:rPr lang="en-US" sz="24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r</a:t>
                </a:r>
                <a:r>
                  <a:rPr lang="en-US" sz="2400" baseline="-250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1 </a:t>
                </a:r>
                <a:r>
                  <a:rPr lang="en-US" sz="24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= r</a:t>
                </a:r>
                <a:r>
                  <a:rPr lang="en-US" sz="2400" baseline="-250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2</a:t>
                </a:r>
                <a:r>
                  <a:rPr lang="en-US" sz="24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’ =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sz="24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 : This describes the substring</a:t>
                </a:r>
              </a:p>
              <a:p>
                <a:pPr marL="342900" indent="-342900">
                  <a:spcBef>
                    <a:spcPts val="0"/>
                  </a:spcBef>
                  <a:buFont typeface="Arial" panose="020B0604020202020204" pitchFamily="34" charset="0"/>
                  <a:buChar char="•"/>
                </a:pPr>
                <a:r>
                  <a:rPr lang="en-US" sz="24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r</a:t>
                </a:r>
                <a:r>
                  <a:rPr lang="en-US" sz="2400" baseline="-250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2 </a:t>
                </a:r>
                <a:r>
                  <a:rPr lang="en-US" sz="24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= r</a:t>
                </a:r>
                <a:r>
                  <a:rPr lang="en-US" sz="2400" baseline="-250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1</a:t>
                </a:r>
                <a:r>
                  <a:rPr lang="en-US" sz="24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’ </a:t>
                </a:r>
                <a:r>
                  <a:rPr lang="en-US" sz="2400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sz="24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 : This describes the context around the substring</a:t>
                </a:r>
              </a:p>
              <a:p>
                <a:pPr marL="342900" indent="-342900">
                  <a:spcBef>
                    <a:spcPts val="0"/>
                  </a:spcBef>
                  <a:buFont typeface="Arial" panose="020B0604020202020204" pitchFamily="34" charset="0"/>
                  <a:buChar char="•"/>
                </a:pPr>
                <a:endParaRPr lang="en-US" sz="1000" dirty="0" smtClean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>
                  <a:spcBef>
                    <a:spcPts val="0"/>
                  </a:spcBef>
                </a:pPr>
                <a:r>
                  <a:rPr lang="en-US" sz="24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General case is very expressive (describes substring &amp; context)</a:t>
                </a:r>
              </a:p>
              <a:p>
                <a:pPr>
                  <a:spcBef>
                    <a:spcPts val="0"/>
                  </a:spcBef>
                </a:pPr>
                <a:endParaRPr lang="en-US" sz="1000" dirty="0" smtClean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>
                  <a:spcBef>
                    <a:spcPts val="0"/>
                  </a:spcBef>
                </a:pPr>
                <a:r>
                  <a:rPr lang="en-US" sz="24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Regular </a:t>
                </a:r>
                <a:r>
                  <a:rPr lang="en-US" sz="2400" dirty="0" err="1">
                    <a:latin typeface="Segoe UI" panose="020B0502040204020203" pitchFamily="34" charset="0"/>
                    <a:cs typeface="Segoe UI" panose="020B0502040204020203" pitchFamily="34" charset="0"/>
                  </a:rPr>
                  <a:t>e</a:t>
                </a:r>
                <a:r>
                  <a:rPr lang="en-US" sz="2400" dirty="0" err="1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xprs</a:t>
                </a:r>
                <a:r>
                  <a:rPr lang="en-US" sz="24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 are simple (they describe local properties).</a:t>
                </a:r>
                <a:endParaRPr lang="en-US" sz="24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0320" y="4456366"/>
                <a:ext cx="9306560" cy="2246769"/>
              </a:xfrm>
              <a:prstGeom prst="rect">
                <a:avLst/>
              </a:prstGeom>
              <a:blipFill>
                <a:blip r:embed="rId3"/>
                <a:stretch>
                  <a:fillRect l="-1048" t="-1897" b="-54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Box 31"/>
          <p:cNvSpPr txBox="1"/>
          <p:nvPr/>
        </p:nvSpPr>
        <p:spPr>
          <a:xfrm>
            <a:off x="3358094" y="1911177"/>
            <a:ext cx="141580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800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</a:t>
            </a:r>
            <a:r>
              <a:rPr lang="en-US" sz="1800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atches </a:t>
            </a:r>
            <a:r>
              <a:rPr lang="en-US" sz="2100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</a:t>
            </a:r>
            <a:r>
              <a:rPr lang="en-US" sz="2100" baseline="-25000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en-US" sz="2100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’</a:t>
            </a:r>
            <a:endParaRPr lang="en-US" sz="2100" dirty="0">
              <a:solidFill>
                <a:schemeClr val="accent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773903" y="1920774"/>
            <a:ext cx="1546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800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</a:t>
            </a:r>
            <a:r>
              <a:rPr lang="en-US" sz="1800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atches </a:t>
            </a:r>
            <a:r>
              <a:rPr lang="en-US" sz="2100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</a:t>
            </a:r>
            <a:r>
              <a:rPr lang="en-US" sz="2100" baseline="-25000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en-US" sz="2100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’</a:t>
            </a:r>
            <a:endParaRPr lang="en-US" sz="2100" dirty="0">
              <a:solidFill>
                <a:schemeClr val="accent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11296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4" grpId="0"/>
      <p:bldP spid="18" grpId="0"/>
      <p:bldP spid="19" grpId="0" animBg="1"/>
      <p:bldP spid="20" grpId="0" animBg="1"/>
      <p:bldP spid="21" grpId="0" animBg="1"/>
      <p:bldP spid="22" grpId="0" animBg="1"/>
      <p:bldP spid="23" grpId="0" animBg="1"/>
      <p:bldP spid="24" grpId="0"/>
      <p:bldP spid="25" grpId="0"/>
      <p:bldP spid="26" grpId="0"/>
      <p:bldP spid="32" grpId="0"/>
      <p:bldP spid="3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Substring Operator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1"/>
              <p:cNvSpPr txBox="1">
                <a:spLocks/>
              </p:cNvSpPr>
              <p:nvPr/>
            </p:nvSpPr>
            <p:spPr bwMode="auto">
              <a:xfrm>
                <a:off x="685800" y="1186280"/>
                <a:ext cx="8194040" cy="24916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200">
                    <a:solidFill>
                      <a:schemeClr val="tx1"/>
                    </a:solidFill>
                    <a:latin typeface="+mn-lt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+mn-lt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marL="0" indent="0">
                  <a:spcBef>
                    <a:spcPts val="0"/>
                  </a:spcBef>
                  <a:buFontTx/>
                  <a:buNone/>
                </a:pPr>
                <a:r>
                  <a:rPr lang="en-US" kern="0" dirty="0" smtClean="0"/>
                  <a:t>             </a:t>
                </a:r>
                <a:r>
                  <a:rPr lang="en-US" kern="0" dirty="0" smtClean="0">
                    <a:solidFill>
                      <a:srgbClr val="008000"/>
                    </a:solidFill>
                  </a:rPr>
                  <a:t>               </a:t>
                </a:r>
                <a:r>
                  <a:rPr lang="en-US" kern="0" dirty="0" err="1" smtClean="0">
                    <a:solidFill>
                      <a:srgbClr val="008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SubStr</a:t>
                </a:r>
                <a:r>
                  <a:rPr lang="en-US" kern="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(X, P, P’)</a:t>
                </a:r>
              </a:p>
              <a:p>
                <a:pPr marL="0" indent="0">
                  <a:buFontTx/>
                  <a:buNone/>
                </a:pPr>
                <a:endParaRPr lang="en-US" sz="1000" kern="0" dirty="0" smtClean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FontTx/>
                  <a:buNone/>
                </a:pPr>
                <a:r>
                  <a:rPr lang="en-US" kern="0" dirty="0" smtClean="0">
                    <a:solidFill>
                      <a:srgbClr val="0070C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position expr </a:t>
                </a:r>
                <a:r>
                  <a:rPr lang="en-US" kern="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P  := </a:t>
                </a:r>
                <a:r>
                  <a:rPr lang="en-US" kern="0" dirty="0" err="1" smtClean="0">
                    <a:solidFill>
                      <a:srgbClr val="008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Pos</a:t>
                </a:r>
                <a:r>
                  <a:rPr lang="en-US" kern="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(X, R, R, K)</a:t>
                </a:r>
              </a:p>
              <a:p>
                <a:pPr marL="0" indent="0">
                  <a:buFontTx/>
                  <a:buNone/>
                </a:pPr>
                <a:r>
                  <a:rPr lang="en-US" kern="0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:r>
                  <a:rPr lang="en-US" kern="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                          </a:t>
                </a:r>
                <a:r>
                  <a:rPr lang="en-US" kern="0" dirty="0" smtClean="0">
                    <a:solidFill>
                      <a:srgbClr val="CC00CC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| K</a:t>
                </a:r>
              </a:p>
              <a:p>
                <a:pPr marL="0" indent="0">
                  <a:buFontTx/>
                  <a:buNone/>
                </a:pPr>
                <a:endParaRPr lang="en-US" sz="700" kern="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0070C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regular expr </a:t>
                </a:r>
                <a:r>
                  <a:rPr lang="en-US" dirty="0" smtClean="0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R  </a:t>
                </a:r>
                <a:r>
                  <a:rPr lang="en-US" dirty="0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:=  </a:t>
                </a:r>
                <a:r>
                  <a:rPr lang="en-US" dirty="0" err="1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Seq</a:t>
                </a:r>
                <a:r>
                  <a:rPr lang="en-US" dirty="0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(Token</a:t>
                </a:r>
                <a:r>
                  <a:rPr lang="en-US" baseline="-25000" dirty="0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1</a:t>
                </a:r>
                <a:r>
                  <a:rPr lang="en-US" dirty="0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, …, </a:t>
                </a:r>
                <a:r>
                  <a:rPr lang="en-US" dirty="0" err="1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Token</a:t>
                </a:r>
                <a:r>
                  <a:rPr lang="en-US" baseline="-25000" dirty="0" err="1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n</a:t>
                </a:r>
                <a:r>
                  <a:rPr lang="en-US" dirty="0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), where n 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3.</a:t>
                </a:r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0070C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T</a:t>
                </a:r>
                <a:r>
                  <a:rPr lang="en-US" dirty="0" smtClean="0">
                    <a:solidFill>
                      <a:srgbClr val="0070C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oken</a:t>
                </a:r>
                <a:r>
                  <a:rPr lang="en-US" dirty="0" smtClean="0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:=  Word | Number | Alphanumeric | ‘[‘ | … </a:t>
                </a:r>
              </a:p>
              <a:p>
                <a:pPr marL="0" indent="0">
                  <a:buFontTx/>
                  <a:buNone/>
                </a:pPr>
                <a:endParaRPr lang="en-US" kern="0" dirty="0" smtClean="0"/>
              </a:p>
              <a:p>
                <a:pPr marL="0" indent="0">
                  <a:buFontTx/>
                  <a:buNone/>
                </a:pPr>
                <a:endParaRPr lang="en-US" kern="0" dirty="0" smtClean="0"/>
              </a:p>
            </p:txBody>
          </p:sp>
        </mc:Choice>
        <mc:Fallback xmlns="">
          <p:sp>
            <p:nvSpPr>
              <p:cNvPr id="8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5800" y="1186280"/>
                <a:ext cx="8194040" cy="2491640"/>
              </a:xfrm>
              <a:prstGeom prst="rect">
                <a:avLst/>
              </a:prstGeom>
              <a:blipFill>
                <a:blip r:embed="rId3"/>
                <a:stretch>
                  <a:fillRect l="-1190" t="-1961" b="-7353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81280" y="4963256"/>
                <a:ext cx="9144000" cy="17912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lvl="0" indent="-342900" eaLnBrk="0" hangingPunct="0">
                  <a:spcBef>
                    <a:spcPct val="20000"/>
                  </a:spcBef>
                  <a:buFontTx/>
                  <a:buChar char="•"/>
                </a:pPr>
                <a:r>
                  <a:rPr lang="en-US" sz="2400" kern="0" dirty="0" smtClean="0">
                    <a:solidFill>
                      <a:srgbClr val="C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2nd </a:t>
                </a:r>
                <a:r>
                  <a:rPr lang="en-US" sz="2400" kern="0" dirty="0">
                    <a:solidFill>
                      <a:srgbClr val="C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Word</a:t>
                </a:r>
                <a:r>
                  <a:rPr lang="en-US" sz="2400" kern="0" dirty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: </a:t>
                </a:r>
                <a:r>
                  <a:rPr lang="en-US" sz="2400" kern="0" dirty="0" err="1" smtClean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SubStr</a:t>
                </a:r>
                <a:r>
                  <a:rPr lang="en-US" sz="2400" kern="0" dirty="0" smtClean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(x, </a:t>
                </a:r>
                <a:r>
                  <a:rPr lang="en-US" sz="2400" kern="0" dirty="0" err="1" smtClean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Pos</a:t>
                </a:r>
                <a:r>
                  <a:rPr lang="en-US" sz="2400" kern="0" dirty="0" smtClean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(x,</a:t>
                </a:r>
                <a14:m>
                  <m:oMath xmlns:m="http://schemas.openxmlformats.org/officeDocument/2006/math">
                    <m:r>
                      <a:rPr lang="en-US" sz="2400" i="1" kern="0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sz="2400" kern="0" dirty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,Word,2), </a:t>
                </a:r>
                <a:r>
                  <a:rPr lang="en-US" sz="2400" kern="0" dirty="0" err="1" smtClean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Pos</a:t>
                </a:r>
                <a:r>
                  <a:rPr lang="en-US" sz="2400" kern="0" dirty="0" smtClean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(</a:t>
                </a:r>
                <a:r>
                  <a:rPr lang="en-US" sz="2400" kern="0" dirty="0" err="1" smtClean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x,Word</a:t>
                </a:r>
                <a:r>
                  <a:rPr lang="en-US" sz="2400" kern="0" dirty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,</a:t>
                </a:r>
                <a14:m>
                  <m:oMath xmlns:m="http://schemas.openxmlformats.org/officeDocument/2006/math">
                    <m:r>
                      <a:rPr lang="en-US" sz="2400" i="1" kern="0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𝜖</m:t>
                    </m:r>
                    <m:r>
                      <a:rPr lang="en-US" sz="2400" i="1" kern="0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sz="2400" kern="0" dirty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2))</a:t>
                </a:r>
              </a:p>
              <a:p>
                <a:pPr marL="342900" lvl="0" indent="-342900" eaLnBrk="0" hangingPunct="0">
                  <a:spcBef>
                    <a:spcPct val="20000"/>
                  </a:spcBef>
                  <a:buFontTx/>
                  <a:buChar char="•"/>
                </a:pPr>
                <a:r>
                  <a:rPr lang="en-US" sz="2400" kern="0" dirty="0">
                    <a:solidFill>
                      <a:srgbClr val="C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Content within brackets:</a:t>
                </a:r>
                <a:r>
                  <a:rPr lang="en-US" sz="2400" kern="0" dirty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:r>
                  <a:rPr lang="en-US" sz="2400" kern="0" dirty="0" err="1" smtClean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SubStr</a:t>
                </a:r>
                <a:r>
                  <a:rPr lang="en-US" sz="2400" kern="0" dirty="0" smtClean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(x, </a:t>
                </a:r>
                <a:r>
                  <a:rPr lang="en-US" sz="2400" kern="0" dirty="0" err="1" smtClean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Pos</a:t>
                </a:r>
                <a:r>
                  <a:rPr lang="en-US" sz="2400" kern="0" dirty="0" smtClean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(x,’[‘,</a:t>
                </a:r>
                <a14:m>
                  <m:oMath xmlns:m="http://schemas.openxmlformats.org/officeDocument/2006/math">
                    <m:r>
                      <a:rPr lang="en-US" sz="2400" i="1" kern="0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sz="2400" kern="0" dirty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,1), </a:t>
                </a:r>
                <a:r>
                  <a:rPr lang="en-US" sz="2400" kern="0" dirty="0" err="1" smtClean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Pos</a:t>
                </a:r>
                <a:r>
                  <a:rPr lang="en-US" sz="2400" kern="0" dirty="0" smtClean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(x,</a:t>
                </a:r>
                <a14:m>
                  <m:oMath xmlns:m="http://schemas.openxmlformats.org/officeDocument/2006/math">
                    <m:r>
                      <a:rPr lang="en-US" sz="2400" i="1" kern="0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𝜖</m:t>
                    </m:r>
                    <m:r>
                      <a:rPr lang="en-US" sz="2400" i="1" kern="0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sz="2400" kern="0" dirty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’]’,1))</a:t>
                </a:r>
              </a:p>
              <a:p>
                <a:pPr marL="342900" lvl="0" indent="-342900" eaLnBrk="0" hangingPunct="0">
                  <a:spcBef>
                    <a:spcPct val="20000"/>
                  </a:spcBef>
                  <a:buFontTx/>
                  <a:buChar char="•"/>
                </a:pPr>
                <a:r>
                  <a:rPr lang="en-US" sz="2400" kern="0" dirty="0">
                    <a:solidFill>
                      <a:srgbClr val="C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First 7 characters</a:t>
                </a:r>
                <a:r>
                  <a:rPr lang="en-US" sz="2400" kern="0" dirty="0" smtClean="0">
                    <a:solidFill>
                      <a:srgbClr val="C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:</a:t>
                </a:r>
              </a:p>
              <a:p>
                <a:pPr marL="342900" lvl="0" indent="-342900" eaLnBrk="0" hangingPunct="0">
                  <a:spcBef>
                    <a:spcPct val="20000"/>
                  </a:spcBef>
                  <a:buFontTx/>
                  <a:buChar char="•"/>
                </a:pPr>
                <a:r>
                  <a:rPr lang="en-US" sz="2400" kern="0" dirty="0" smtClean="0">
                    <a:solidFill>
                      <a:srgbClr val="C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Last 7 characters:</a:t>
                </a:r>
                <a:r>
                  <a:rPr lang="en-US" sz="2400" kern="0" dirty="0" smtClean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:endParaRPr lang="en-US" sz="2400" kern="0" dirty="0">
                  <a:solidFill>
                    <a:srgbClr val="00000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80" y="4963256"/>
                <a:ext cx="9144000" cy="1791260"/>
              </a:xfrm>
              <a:prstGeom prst="rect">
                <a:avLst/>
              </a:prstGeom>
              <a:blipFill>
                <a:blip r:embed="rId4"/>
                <a:stretch>
                  <a:fillRect l="-1267" t="-5102" b="-88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2933754" y="5858886"/>
            <a:ext cx="2685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SubStr</a:t>
            </a: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(x, 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0, 7</a:t>
            </a: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)</a:t>
            </a: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33754" y="6279001"/>
            <a:ext cx="2685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SubStr</a:t>
            </a: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(x, -8, -1)</a:t>
            </a: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15372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71383" y="2645510"/>
            <a:ext cx="6608537" cy="1394360"/>
          </a:xfrm>
          <a:ln>
            <a:solidFill>
              <a:schemeClr val="tx1"/>
            </a:solidFill>
          </a:ln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dirty="0" smtClean="0">
                <a:solidFill>
                  <a:srgbClr val="CC00CC"/>
                </a:solidFill>
              </a:rPr>
              <a:t>                            </a:t>
            </a:r>
            <a:r>
              <a:rPr lang="en-US" dirty="0" smtClean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let </a:t>
            </a:r>
            <a:r>
              <a:rPr lang="en-US" dirty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x = X </a:t>
            </a:r>
            <a:r>
              <a:rPr lang="en-US" dirty="0" smtClean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>
                <a:solidFill>
                  <a:srgbClr val="008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                            </a:t>
            </a:r>
            <a:r>
              <a:rPr lang="en-US" dirty="0" err="1" smtClean="0">
                <a:solidFill>
                  <a:srgbClr val="008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SubStr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(</a:t>
            </a:r>
            <a:r>
              <a:rPr lang="en-US" dirty="0" smtClean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x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, P,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P)</a:t>
            </a:r>
          </a:p>
          <a:p>
            <a:pPr marL="0" indent="0">
              <a:buNone/>
            </a:pPr>
            <a:endParaRPr lang="en-US" sz="7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position expr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P  := </a:t>
            </a:r>
            <a:r>
              <a:rPr lang="en-US" dirty="0" err="1">
                <a:solidFill>
                  <a:srgbClr val="008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Pos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(</a:t>
            </a:r>
            <a:r>
              <a:rPr lang="en-US" dirty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x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R, R, 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K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) | K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Substring Operator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Content Placeholder 1"/>
          <p:cNvSpPr txBox="1">
            <a:spLocks/>
          </p:cNvSpPr>
          <p:nvPr/>
        </p:nvSpPr>
        <p:spPr bwMode="auto">
          <a:xfrm>
            <a:off x="371383" y="1033880"/>
            <a:ext cx="6608537" cy="9879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buFontTx/>
              <a:buNone/>
            </a:pPr>
            <a:r>
              <a:rPr lang="en-US" kern="0" dirty="0" smtClean="0"/>
              <a:t>             </a:t>
            </a:r>
            <a:r>
              <a:rPr lang="en-US" kern="0" dirty="0" smtClean="0">
                <a:solidFill>
                  <a:srgbClr val="008000"/>
                </a:solidFill>
              </a:rPr>
              <a:t>               </a:t>
            </a:r>
            <a:r>
              <a:rPr lang="en-US" kern="0" dirty="0" err="1" smtClean="0">
                <a:solidFill>
                  <a:srgbClr val="008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SubStr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(X, P, P)</a:t>
            </a:r>
          </a:p>
          <a:p>
            <a:pPr marL="0" indent="0">
              <a:buFontTx/>
              <a:buNone/>
            </a:pPr>
            <a:endParaRPr lang="en-US" sz="700" kern="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position expr 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P  := </a:t>
            </a:r>
            <a:r>
              <a:rPr lang="en-US" kern="0" dirty="0" err="1" smtClean="0">
                <a:solidFill>
                  <a:srgbClr val="008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Pos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(X, R, R, K) | K</a:t>
            </a:r>
          </a:p>
        </p:txBody>
      </p:sp>
      <p:sp>
        <p:nvSpPr>
          <p:cNvPr id="9" name="Content Placeholder 1"/>
          <p:cNvSpPr txBox="1">
            <a:spLocks/>
          </p:cNvSpPr>
          <p:nvPr/>
        </p:nvSpPr>
        <p:spPr bwMode="auto">
          <a:xfrm>
            <a:off x="371383" y="4586175"/>
            <a:ext cx="6608537" cy="207624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buFontTx/>
              <a:buNone/>
            </a:pPr>
            <a:r>
              <a:rPr lang="en-US" kern="0" dirty="0" smtClean="0"/>
              <a:t>                           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let x = X in</a:t>
            </a: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                             </a:t>
            </a:r>
            <a:r>
              <a:rPr lang="en-US" kern="0" dirty="0" smtClean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let p</a:t>
            </a:r>
            <a:r>
              <a:rPr lang="en-US" kern="0" baseline="-25000" dirty="0" smtClean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en-US" kern="0" dirty="0" smtClean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= P[x] in</a:t>
            </a: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en-US" kern="0" dirty="0" smtClean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                           let p</a:t>
            </a:r>
            <a:r>
              <a:rPr lang="en-US" kern="0" baseline="-25000" dirty="0" smtClean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en-US" kern="0" dirty="0" smtClean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= P[x] in</a:t>
            </a: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en-US" kern="0" dirty="0" smtClean="0">
                <a:solidFill>
                  <a:srgbClr val="008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                           </a:t>
            </a:r>
            <a:r>
              <a:rPr lang="en-US" kern="0" dirty="0" err="1" smtClean="0">
                <a:solidFill>
                  <a:srgbClr val="008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SubStr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(x, </a:t>
            </a:r>
            <a:r>
              <a:rPr lang="en-US" kern="0" dirty="0" smtClean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</a:t>
            </a:r>
            <a:r>
              <a:rPr lang="en-US" kern="0" baseline="-25000" dirty="0" smtClean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kern="0" dirty="0" smtClean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</a:t>
            </a:r>
            <a:r>
              <a:rPr lang="en-US" kern="0" baseline="-25000" dirty="0" smtClean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)</a:t>
            </a:r>
          </a:p>
          <a:p>
            <a:pPr marL="0" indent="0">
              <a:buFontTx/>
              <a:buNone/>
            </a:pPr>
            <a:endParaRPr lang="en-US" sz="700" kern="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position expr 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P</a:t>
            </a:r>
            <a:r>
              <a:rPr lang="en-US" kern="0" dirty="0" smtClean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[y]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  := </a:t>
            </a:r>
            <a:r>
              <a:rPr lang="en-US" kern="0" dirty="0" err="1" smtClean="0">
                <a:solidFill>
                  <a:srgbClr val="008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Pos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(</a:t>
            </a:r>
            <a:r>
              <a:rPr lang="en-US" kern="0" dirty="0" smtClean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y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R, R, K) | K</a:t>
            </a:r>
          </a:p>
          <a:p>
            <a:pPr marL="0" indent="0">
              <a:buFontTx/>
              <a:buNone/>
            </a:pPr>
            <a:endParaRPr lang="en-US" kern="0" dirty="0" smtClean="0"/>
          </a:p>
        </p:txBody>
      </p:sp>
      <p:sp>
        <p:nvSpPr>
          <p:cNvPr id="5" name="Curved Left Arrow 4"/>
          <p:cNvSpPr/>
          <p:nvPr/>
        </p:nvSpPr>
        <p:spPr bwMode="auto">
          <a:xfrm>
            <a:off x="7123652" y="1452880"/>
            <a:ext cx="628428" cy="1889760"/>
          </a:xfrm>
          <a:prstGeom prst="curvedLeftArrow">
            <a:avLst/>
          </a:prstGeom>
          <a:solidFill>
            <a:srgbClr val="FF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23652" y="2089540"/>
            <a:ext cx="1849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Restriction</a:t>
            </a:r>
            <a:endParaRPr lang="en-US" sz="2400" dirty="0">
              <a:solidFill>
                <a:srgbClr val="CC00CC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Curved Left Arrow 10"/>
          <p:cNvSpPr/>
          <p:nvPr/>
        </p:nvSpPr>
        <p:spPr bwMode="auto">
          <a:xfrm>
            <a:off x="7179532" y="3715305"/>
            <a:ext cx="628428" cy="1889760"/>
          </a:xfrm>
          <a:prstGeom prst="curvedLeftArrow">
            <a:avLst/>
          </a:prstGeom>
          <a:solidFill>
            <a:srgbClr val="FF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79532" y="4351965"/>
            <a:ext cx="1849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Modularity</a:t>
            </a:r>
            <a:endParaRPr lang="en-US" sz="2400" dirty="0">
              <a:solidFill>
                <a:srgbClr val="CC00CC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043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  <p:bldP spid="9" grpId="0" animBg="1"/>
      <p:bldP spid="5" grpId="0" animBg="1"/>
      <p:bldP spid="6" grpId="0"/>
      <p:bldP spid="11" grpId="0" animBg="1"/>
      <p:bldP spid="1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Substring Operator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Content Placeholder 1"/>
          <p:cNvSpPr txBox="1">
            <a:spLocks/>
          </p:cNvSpPr>
          <p:nvPr/>
        </p:nvSpPr>
        <p:spPr bwMode="auto">
          <a:xfrm>
            <a:off x="76743" y="1042875"/>
            <a:ext cx="6608537" cy="207624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buFontTx/>
              <a:buNone/>
            </a:pPr>
            <a:r>
              <a:rPr lang="en-US" kern="0" dirty="0" smtClean="0"/>
              <a:t>                             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let x = X in</a:t>
            </a: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en-US" kern="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                              let p</a:t>
            </a:r>
            <a:r>
              <a:rPr lang="en-US" kern="0" baseline="-2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 = P[x] in</a:t>
            </a: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en-US" kern="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                              let p</a:t>
            </a:r>
            <a:r>
              <a:rPr lang="en-US" kern="0" baseline="-2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 = P[x] in</a:t>
            </a: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en-US" kern="0" dirty="0">
                <a:solidFill>
                  <a:srgbClr val="008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kern="0" dirty="0" smtClean="0">
                <a:solidFill>
                  <a:srgbClr val="008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                            </a:t>
            </a:r>
            <a:r>
              <a:rPr lang="en-US" kern="0" dirty="0" err="1" smtClean="0">
                <a:solidFill>
                  <a:srgbClr val="008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SubStr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(x, p</a:t>
            </a:r>
            <a:r>
              <a:rPr lang="en-US" kern="0" baseline="-2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p</a:t>
            </a:r>
            <a:r>
              <a:rPr lang="en-US" kern="0" baseline="-25000" dirty="0"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)</a:t>
            </a:r>
          </a:p>
          <a:p>
            <a:pPr marL="0" indent="0">
              <a:buFontTx/>
              <a:buNone/>
            </a:pPr>
            <a:endParaRPr lang="en-US" sz="700" kern="0" dirty="0" smtClean="0"/>
          </a:p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position expr 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P[y]  := </a:t>
            </a:r>
            <a:r>
              <a:rPr lang="en-US" kern="0" dirty="0" err="1" smtClean="0">
                <a:solidFill>
                  <a:srgbClr val="008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Pos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(y, R, R, K) | K</a:t>
            </a:r>
          </a:p>
          <a:p>
            <a:pPr marL="0" indent="0">
              <a:buFontTx/>
              <a:buNone/>
            </a:pPr>
            <a:endParaRPr lang="en-US" kern="0" dirty="0" smtClean="0"/>
          </a:p>
        </p:txBody>
      </p:sp>
      <p:sp>
        <p:nvSpPr>
          <p:cNvPr id="10" name="Rectangle 9"/>
          <p:cNvSpPr/>
          <p:nvPr/>
        </p:nvSpPr>
        <p:spPr>
          <a:xfrm>
            <a:off x="-50111" y="5684277"/>
            <a:ext cx="35245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First 7 chars in 2</a:t>
            </a:r>
            <a:r>
              <a:rPr lang="en-US" sz="2400" baseline="300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nd</a:t>
            </a:r>
            <a:r>
              <a:rPr lang="en-US" sz="24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Word:</a:t>
            </a:r>
          </a:p>
        </p:txBody>
      </p:sp>
      <p:sp>
        <p:nvSpPr>
          <p:cNvPr id="13" name="Content Placeholder 1"/>
          <p:cNvSpPr txBox="1">
            <a:spLocks/>
          </p:cNvSpPr>
          <p:nvPr/>
        </p:nvSpPr>
        <p:spPr bwMode="auto">
          <a:xfrm>
            <a:off x="76743" y="3428490"/>
            <a:ext cx="7898857" cy="207624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buFontTx/>
              <a:buNone/>
            </a:pPr>
            <a:r>
              <a:rPr lang="en-US" kern="0" dirty="0" smtClean="0"/>
              <a:t>                             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let x = X in</a:t>
            </a: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en-US" kern="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                              let p</a:t>
            </a:r>
            <a:r>
              <a:rPr lang="en-US" kern="0" baseline="-2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 = P[x] in</a:t>
            </a: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en-US" kern="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                              let p</a:t>
            </a:r>
            <a:r>
              <a:rPr lang="en-US" kern="0" baseline="-2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 = P[x] </a:t>
            </a:r>
            <a:r>
              <a:rPr lang="en-US" kern="0" dirty="0" smtClean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| p</a:t>
            </a:r>
            <a:r>
              <a:rPr lang="en-US" kern="0" baseline="-25000" dirty="0" smtClean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en-US" kern="0" dirty="0" smtClean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+ P[Suffix(x,p</a:t>
            </a:r>
            <a:r>
              <a:rPr lang="en-US" kern="0" baseline="-25000" dirty="0" smtClean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en-US" kern="0" dirty="0" smtClean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)]</a:t>
            </a:r>
            <a:r>
              <a:rPr lang="en-US" kern="0" dirty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in</a:t>
            </a: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en-US" kern="0" dirty="0">
                <a:solidFill>
                  <a:srgbClr val="008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kern="0" dirty="0" smtClean="0">
                <a:solidFill>
                  <a:srgbClr val="008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                            </a:t>
            </a:r>
            <a:r>
              <a:rPr lang="en-US" kern="0" dirty="0" err="1" smtClean="0">
                <a:solidFill>
                  <a:srgbClr val="008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SubStr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(x, p</a:t>
            </a:r>
            <a:r>
              <a:rPr lang="en-US" kern="0" baseline="-2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p</a:t>
            </a:r>
            <a:r>
              <a:rPr lang="en-US" kern="0" baseline="-25000" dirty="0"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)</a:t>
            </a:r>
          </a:p>
          <a:p>
            <a:pPr marL="0" indent="0">
              <a:buFontTx/>
              <a:buNone/>
            </a:pPr>
            <a:endParaRPr lang="en-US" sz="700" kern="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position expr 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P[y]  := </a:t>
            </a:r>
            <a:r>
              <a:rPr lang="en-US" kern="0" dirty="0" err="1" smtClean="0">
                <a:solidFill>
                  <a:srgbClr val="008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Pos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(y, R, R, K) | K</a:t>
            </a:r>
          </a:p>
          <a:p>
            <a:pPr marL="0" indent="0">
              <a:buFontTx/>
              <a:buNone/>
            </a:pPr>
            <a:endParaRPr lang="en-US" kern="0" dirty="0" smtClean="0"/>
          </a:p>
        </p:txBody>
      </p:sp>
      <p:sp>
        <p:nvSpPr>
          <p:cNvPr id="15" name="Curved Left Arrow 14"/>
          <p:cNvSpPr/>
          <p:nvPr/>
        </p:nvSpPr>
        <p:spPr bwMode="auto">
          <a:xfrm>
            <a:off x="8041640" y="2096445"/>
            <a:ext cx="628428" cy="1889760"/>
          </a:xfrm>
          <a:prstGeom prst="curvedLeftArrow">
            <a:avLst/>
          </a:prstGeom>
          <a:solidFill>
            <a:srgbClr val="FF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860633" y="2520003"/>
            <a:ext cx="2346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Increased Expressiveness</a:t>
            </a:r>
            <a:endParaRPr lang="en-US" sz="2400" dirty="0">
              <a:solidFill>
                <a:srgbClr val="CC00CC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401328" y="5684872"/>
                <a:ext cx="539931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err="1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SubStr</a:t>
                </a:r>
                <a:r>
                  <a:rPr lang="en-US" sz="24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(x, p</a:t>
                </a:r>
                <a:r>
                  <a:rPr lang="en-US" sz="2400" baseline="-250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1</a:t>
                </a:r>
                <a:r>
                  <a:rPr lang="en-US" sz="24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=</a:t>
                </a:r>
                <a:r>
                  <a:rPr lang="en-US" sz="2400" dirty="0" err="1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Pos</a:t>
                </a:r>
                <a:r>
                  <a:rPr lang="en-US" sz="24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(x,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sz="2400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,Word,2), p</a:t>
                </a:r>
                <a:r>
                  <a:rPr lang="en-US" sz="2400" baseline="-25000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1</a:t>
                </a:r>
                <a:r>
                  <a:rPr lang="en-US" sz="2400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+7</a:t>
                </a:r>
                <a:r>
                  <a:rPr lang="en-US" sz="24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)</a:t>
                </a:r>
                <a:endParaRPr lang="en-US" sz="24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1328" y="5684872"/>
                <a:ext cx="5399316" cy="461665"/>
              </a:xfrm>
              <a:prstGeom prst="rect">
                <a:avLst/>
              </a:prstGeom>
              <a:blipFill>
                <a:blip r:embed="rId3"/>
                <a:stretch>
                  <a:fillRect l="-1806" t="-9333" b="-3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03200" y="6295390"/>
                <a:ext cx="39855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Suffix(</a:t>
                </a:r>
                <a:r>
                  <a:rPr lang="en-US" sz="2400" dirty="0" err="1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x,p</a:t>
                </a:r>
                <a:r>
                  <a:rPr lang="en-US" sz="24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≡ 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err="1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SubStr</a:t>
                </a:r>
                <a:r>
                  <a:rPr lang="en-US" sz="24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(x,p,-1)</a:t>
                </a:r>
                <a:endParaRPr lang="en-US" sz="24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200" y="6295390"/>
                <a:ext cx="3985519" cy="461665"/>
              </a:xfrm>
              <a:prstGeom prst="rect">
                <a:avLst/>
              </a:prstGeom>
              <a:blipFill>
                <a:blip r:embed="rId4"/>
                <a:stretch>
                  <a:fillRect l="-2294" t="-9333" b="-3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48023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 animBg="1"/>
      <p:bldP spid="15" grpId="0" animBg="1"/>
      <p:bldP spid="16" grpId="0"/>
      <p:bldP spid="17" grpId="0"/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Substring Operator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-50111" y="5561309"/>
            <a:ext cx="36729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2nd word within brackets:</a:t>
            </a:r>
            <a:endParaRPr lang="en-US" sz="2400" dirty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Content Placeholder 1"/>
          <p:cNvSpPr txBox="1">
            <a:spLocks/>
          </p:cNvSpPr>
          <p:nvPr/>
        </p:nvSpPr>
        <p:spPr bwMode="auto">
          <a:xfrm>
            <a:off x="76743" y="3552951"/>
            <a:ext cx="8843737" cy="19775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buFontTx/>
              <a:buNone/>
            </a:pPr>
            <a:r>
              <a:rPr lang="en-US" kern="0" dirty="0" smtClean="0"/>
              <a:t>              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let x = X in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kern="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              let p</a:t>
            </a:r>
            <a:r>
              <a:rPr lang="en-US" kern="0" baseline="-2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 = P[x] </a:t>
            </a:r>
            <a:r>
              <a:rPr lang="en-US" kern="0" dirty="0" smtClean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|</a:t>
            </a:r>
            <a:r>
              <a:rPr lang="en-US" dirty="0" smtClean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let </a:t>
            </a:r>
            <a:r>
              <a:rPr lang="en-US" dirty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</a:t>
            </a:r>
            <a:r>
              <a:rPr lang="en-US" baseline="-25000" dirty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  <a:r>
              <a:rPr lang="en-US" dirty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= </a:t>
            </a:r>
            <a:r>
              <a:rPr lang="en-US" dirty="0" smtClean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P[x] </a:t>
            </a:r>
            <a:r>
              <a:rPr lang="en-US" dirty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 (p</a:t>
            </a:r>
            <a:r>
              <a:rPr lang="en-US" baseline="-25000" dirty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  <a:r>
              <a:rPr lang="en-US" dirty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+ P[Suffix(s, p</a:t>
            </a:r>
            <a:r>
              <a:rPr lang="en-US" baseline="-25000" dirty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  <a:r>
              <a:rPr lang="en-US" dirty="0" smtClean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)])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in</a:t>
            </a:r>
            <a:endParaRPr lang="en-US" kern="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en-US" kern="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              let p</a:t>
            </a:r>
            <a:r>
              <a:rPr lang="en-US" kern="0" baseline="-2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 = P[x] | p</a:t>
            </a:r>
            <a:r>
              <a:rPr lang="en-US" kern="0" baseline="-2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 + P[</a:t>
            </a:r>
            <a:r>
              <a:rPr lang="en-US" kern="0" dirty="0" smtClean="0">
                <a:solidFill>
                  <a:srgbClr val="008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Suffix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(x,p</a:t>
            </a:r>
            <a:r>
              <a:rPr lang="en-US" kern="0" baseline="-2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)]</a:t>
            </a:r>
            <a:r>
              <a:rPr lang="en-US" kern="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in</a:t>
            </a: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en-US" kern="0" dirty="0">
                <a:solidFill>
                  <a:srgbClr val="008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kern="0" dirty="0" smtClean="0">
                <a:solidFill>
                  <a:srgbClr val="008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            </a:t>
            </a:r>
            <a:r>
              <a:rPr lang="en-US" kern="0" dirty="0" err="1" smtClean="0">
                <a:solidFill>
                  <a:srgbClr val="008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SubStr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(x, p</a:t>
            </a:r>
            <a:r>
              <a:rPr lang="en-US" kern="0" baseline="-2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p</a:t>
            </a:r>
            <a:r>
              <a:rPr lang="en-US" kern="0" baseline="-25000" dirty="0"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)</a:t>
            </a:r>
            <a:endParaRPr lang="en-US" sz="700" kern="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position expr 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P[y]  := </a:t>
            </a:r>
            <a:r>
              <a:rPr lang="en-US" kern="0" dirty="0" err="1" smtClean="0">
                <a:solidFill>
                  <a:srgbClr val="008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Pos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(y, R, R, K) | K</a:t>
            </a:r>
          </a:p>
          <a:p>
            <a:pPr marL="0" indent="0">
              <a:buFontTx/>
              <a:buNone/>
            </a:pPr>
            <a:endParaRPr lang="en-US" kern="0" dirty="0" smtClean="0"/>
          </a:p>
        </p:txBody>
      </p:sp>
      <p:sp>
        <p:nvSpPr>
          <p:cNvPr id="15" name="Curved Left Arrow 14"/>
          <p:cNvSpPr/>
          <p:nvPr/>
        </p:nvSpPr>
        <p:spPr bwMode="auto">
          <a:xfrm>
            <a:off x="7703649" y="1599497"/>
            <a:ext cx="628428" cy="1889760"/>
          </a:xfrm>
          <a:prstGeom prst="curvedLeftArrow">
            <a:avLst/>
          </a:prstGeom>
          <a:solidFill>
            <a:srgbClr val="FF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844383" y="2125757"/>
            <a:ext cx="2346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Increased Expressiveness</a:t>
            </a:r>
            <a:endParaRPr lang="en-US" sz="2400" dirty="0">
              <a:solidFill>
                <a:srgbClr val="CC00CC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41260" y="5585812"/>
                <a:ext cx="870274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0"/>
                  </a:spcBef>
                </a:pPr>
                <a:r>
                  <a:rPr lang="en-US" sz="2400" dirty="0" smtClean="0"/>
                  <a:t> 			    </a:t>
                </a:r>
                <a:r>
                  <a:rPr lang="en-US" sz="24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let p</a:t>
                </a:r>
                <a:r>
                  <a:rPr lang="en-US" sz="2400" baseline="-250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0</a:t>
                </a:r>
                <a:r>
                  <a:rPr lang="en-US" sz="24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 = </a:t>
                </a:r>
                <a:r>
                  <a:rPr lang="en-US" sz="2400" dirty="0" err="1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Pos</a:t>
                </a:r>
                <a:r>
                  <a:rPr lang="en-US" sz="24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(x,’[‘,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sz="2400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,1) </a:t>
                </a:r>
                <a:r>
                  <a:rPr lang="en-US" sz="24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in</a:t>
                </a:r>
              </a:p>
              <a:p>
                <a:pPr>
                  <a:spcBef>
                    <a:spcPts val="0"/>
                  </a:spcBef>
                </a:pPr>
                <a:r>
                  <a:rPr lang="en-US" sz="24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                 </a:t>
                </a:r>
                <a:r>
                  <a:rPr lang="en-US" sz="2400" dirty="0" err="1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SubStr</a:t>
                </a:r>
                <a:r>
                  <a:rPr lang="en-US" sz="24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(x, </a:t>
                </a:r>
                <a:r>
                  <a:rPr lang="en-US" sz="2400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p</a:t>
                </a:r>
                <a:r>
                  <a:rPr lang="en-US" sz="2400" baseline="-25000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1</a:t>
                </a:r>
                <a:r>
                  <a:rPr lang="en-US" sz="2400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 = </a:t>
                </a:r>
                <a:r>
                  <a:rPr lang="en-US" sz="24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p</a:t>
                </a:r>
                <a:r>
                  <a:rPr lang="en-US" sz="2400" baseline="-250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0</a:t>
                </a:r>
                <a:r>
                  <a:rPr lang="en-US" sz="24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+Pos(Suffix(x,p</a:t>
                </a:r>
                <a:r>
                  <a:rPr lang="en-US" sz="2400" baseline="-250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0</a:t>
                </a:r>
                <a:r>
                  <a:rPr lang="en-US" sz="2400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),</a:t>
                </a:r>
                <a:r>
                  <a:rPr lang="en-US" sz="24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sz="24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, Word, 2), </a:t>
                </a:r>
                <a:endParaRPr lang="en-US" sz="24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en-US" sz="2400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                                   </a:t>
                </a:r>
                <a:r>
                  <a:rPr lang="en-US" sz="24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     p</a:t>
                </a:r>
                <a:r>
                  <a:rPr lang="en-US" sz="2400" baseline="-250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1</a:t>
                </a:r>
                <a:r>
                  <a:rPr lang="en-US" sz="24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+Pos(Suffix(x,p</a:t>
                </a:r>
                <a:r>
                  <a:rPr lang="en-US" sz="2400" baseline="-250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1</a:t>
                </a:r>
                <a:r>
                  <a:rPr lang="en-US" sz="24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), Word,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sz="24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, 1))</a:t>
                </a:r>
                <a:endParaRPr lang="en-US" sz="24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260" y="5585812"/>
                <a:ext cx="8702740" cy="1200329"/>
              </a:xfrm>
              <a:prstGeom prst="rect">
                <a:avLst/>
              </a:prstGeom>
              <a:blipFill>
                <a:blip r:embed="rId3"/>
                <a:stretch>
                  <a:fillRect t="-4061" b="-111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Content Placeholder 1"/>
          <p:cNvSpPr txBox="1">
            <a:spLocks/>
          </p:cNvSpPr>
          <p:nvPr/>
        </p:nvSpPr>
        <p:spPr bwMode="auto">
          <a:xfrm>
            <a:off x="76743" y="1011971"/>
            <a:ext cx="6689818" cy="194478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buFontTx/>
              <a:buNone/>
            </a:pPr>
            <a:r>
              <a:rPr lang="en-US" kern="0" dirty="0" smtClean="0"/>
              <a:t>                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let x = X in</a:t>
            </a: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en-US" kern="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                let p</a:t>
            </a:r>
            <a:r>
              <a:rPr lang="en-US" kern="0" baseline="-2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 = P[x] in</a:t>
            </a: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en-US" kern="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                let p</a:t>
            </a:r>
            <a:r>
              <a:rPr lang="en-US" kern="0" baseline="-2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 = P[x] | p</a:t>
            </a:r>
            <a:r>
              <a:rPr lang="en-US" kern="0" baseline="-2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 + P[</a:t>
            </a:r>
            <a:r>
              <a:rPr lang="en-US" kern="0" dirty="0" smtClean="0">
                <a:solidFill>
                  <a:srgbClr val="008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Suffix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(x,p</a:t>
            </a:r>
            <a:r>
              <a:rPr lang="en-US" kern="0" baseline="-2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)]</a:t>
            </a:r>
            <a:r>
              <a:rPr lang="en-US" kern="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in</a:t>
            </a: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en-US" kern="0" dirty="0">
                <a:solidFill>
                  <a:srgbClr val="008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kern="0" dirty="0" smtClean="0">
                <a:solidFill>
                  <a:srgbClr val="008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              </a:t>
            </a:r>
            <a:r>
              <a:rPr lang="en-US" kern="0" dirty="0" err="1" smtClean="0">
                <a:solidFill>
                  <a:srgbClr val="008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SubStr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(x, p</a:t>
            </a:r>
            <a:r>
              <a:rPr lang="en-US" kern="0" baseline="-2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p</a:t>
            </a:r>
            <a:r>
              <a:rPr lang="en-US" kern="0" baseline="-25000" dirty="0"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)</a:t>
            </a:r>
            <a:endParaRPr lang="en-US" sz="700" kern="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position expr 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P[y]  := </a:t>
            </a:r>
            <a:r>
              <a:rPr lang="en-US" kern="0" dirty="0" err="1" smtClean="0">
                <a:solidFill>
                  <a:srgbClr val="008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Pos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(y, R, R, K) | K</a:t>
            </a:r>
          </a:p>
          <a:p>
            <a:pPr marL="0" indent="0">
              <a:buFontTx/>
              <a:buNone/>
            </a:pPr>
            <a:endParaRPr lang="en-US" kern="0" dirty="0" smtClean="0"/>
          </a:p>
        </p:txBody>
      </p:sp>
    </p:spTree>
    <p:extLst>
      <p:ext uri="{BB962C8B-B14F-4D97-AF65-F5344CB8AC3E}">
        <p14:creationId xmlns:p14="http://schemas.microsoft.com/office/powerpoint/2010/main" val="21901778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 animBg="1"/>
      <p:bldP spid="15" grpId="0" animBg="1"/>
      <p:bldP spid="16" grpId="0"/>
      <p:bldP spid="1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65256" y="914400"/>
                <a:ext cx="8355992" cy="576463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>
                    <a:solidFill>
                      <a:srgbClr val="0070C0"/>
                    </a:solidFill>
                  </a:rPr>
                  <a:t>                             </a:t>
                </a:r>
                <a14:m>
                  <m:oMath xmlns:m="http://schemas.openxmlformats.org/officeDocument/2006/math">
                    <m:r>
                      <a:rPr lang="en-US" b="0" i="0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𝑆𝑡𝑟𝑖𝑛𝑔</m:t>
                    </m:r>
                    <m:r>
                      <a:rPr lang="en-US" b="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b="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𝐿𝑖𝑠𝑡</m:t>
                    </m:r>
                    <m:r>
                      <a:rPr lang="en-US" b="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𝑃𝑜𝑠𝑃𝑎𝑖𝑟</m:t>
                    </m:r>
                    <m:r>
                      <a:rPr lang="en-US" b="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1500" dirty="0" smtClean="0">
                  <a:solidFill>
                    <a:srgbClr val="0070C0"/>
                  </a:solidFill>
                </a:endParaRPr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r>
                  <a:rPr lang="en-US" dirty="0"/>
                  <a:t>	 </a:t>
                </a:r>
                <a:r>
                  <a:rPr lang="en-US" dirty="0" smtClean="0"/>
                  <a:t>        </a:t>
                </a: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0070C0"/>
                    </a:solidFill>
                  </a:rPr>
                  <a:t>	         </a:t>
                </a:r>
                <a:endParaRPr lang="en-US" dirty="0" smtClean="0"/>
              </a:p>
              <a:p>
                <a:pPr marL="0" indent="0">
                  <a:buNone/>
                </a:pPr>
                <a:endParaRPr lang="en-US" sz="500" dirty="0" smtClean="0"/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0070C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all lines </a:t>
                </a:r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L</a:t>
                </a:r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 := </a:t>
                </a:r>
                <a:r>
                  <a:rPr lang="en-US" dirty="0" smtClean="0">
                    <a:solidFill>
                      <a:srgbClr val="008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Split</a:t>
                </a:r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(d,”\n”)</a:t>
                </a:r>
              </a:p>
              <a:p>
                <a:pPr marL="0" indent="0">
                  <a:buNone/>
                </a:pPr>
                <a:endParaRPr lang="en-US" sz="500" dirty="0" smtClean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0070C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some lines </a:t>
                </a:r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N := </a:t>
                </a:r>
                <a:r>
                  <a:rPr lang="en-US" dirty="0" smtClean="0">
                    <a:solidFill>
                      <a:srgbClr val="008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Filter</a:t>
                </a:r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(L,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z: F[z]) 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                       | </a:t>
                </a:r>
                <a:r>
                  <a:rPr lang="en-US" dirty="0" err="1" smtClean="0">
                    <a:solidFill>
                      <a:srgbClr val="008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FilterByPosition</a:t>
                </a:r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(L, </a:t>
                </a:r>
                <a:r>
                  <a:rPr lang="en-US" dirty="0" err="1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init</a:t>
                </a:r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, </a:t>
                </a:r>
                <a:r>
                  <a:rPr lang="en-US" dirty="0" err="1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iter</a:t>
                </a:r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)</a:t>
                </a:r>
              </a:p>
              <a:p>
                <a:pPr marL="0" indent="0">
                  <a:buNone/>
                </a:pPr>
                <a:endParaRPr lang="en-US" sz="500" dirty="0" smtClean="0">
                  <a:solidFill>
                    <a:srgbClr val="00800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0070C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l</a:t>
                </a:r>
                <a:r>
                  <a:rPr lang="en-US" dirty="0" smtClean="0">
                    <a:solidFill>
                      <a:srgbClr val="0070C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ine filter function </a:t>
                </a:r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F[y] := </a:t>
                </a:r>
                <a:r>
                  <a:rPr lang="en-US" dirty="0" smtClean="0">
                    <a:solidFill>
                      <a:srgbClr val="008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Contains</a:t>
                </a:r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(</a:t>
                </a:r>
                <a:r>
                  <a:rPr lang="en-US" dirty="0" err="1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y,r,K</a:t>
                </a:r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) | </a:t>
                </a:r>
                <a:r>
                  <a:rPr lang="en-US" dirty="0" err="1" smtClean="0">
                    <a:solidFill>
                      <a:srgbClr val="008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startsWith</a:t>
                </a:r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(</a:t>
                </a:r>
                <a:r>
                  <a:rPr lang="en-US" dirty="0" err="1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y,r</a:t>
                </a:r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)</a:t>
                </a:r>
              </a:p>
              <a:p>
                <a:pPr marL="0" indent="0">
                  <a:buNone/>
                </a:pPr>
                <a:endParaRPr lang="en-US" dirty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:endParaRPr lang="en-US" dirty="0" smtClean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5256" y="914400"/>
                <a:ext cx="8355992" cy="5764634"/>
              </a:xfrm>
              <a:blipFill>
                <a:blip r:embed="rId3"/>
                <a:stretch>
                  <a:fillRect l="-11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FlashExtract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 DSL 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Content Placeholder 1"/>
          <p:cNvSpPr txBox="1">
            <a:spLocks/>
          </p:cNvSpPr>
          <p:nvPr/>
        </p:nvSpPr>
        <p:spPr bwMode="auto">
          <a:xfrm>
            <a:off x="38371" y="4825907"/>
            <a:ext cx="8946841" cy="19775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buFontTx/>
              <a:buNone/>
            </a:pPr>
            <a:r>
              <a:rPr lang="en-US" kern="0" dirty="0" smtClean="0"/>
              <a:t>                             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let x = X in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300" kern="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300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                                </a:t>
            </a:r>
            <a:r>
              <a:rPr lang="en-US" sz="2250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let p</a:t>
            </a:r>
            <a:r>
              <a:rPr lang="en-US" sz="2250" kern="0" baseline="-2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en-US" sz="2250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=P[x] |</a:t>
            </a:r>
            <a:r>
              <a:rPr lang="en-US" sz="2250" dirty="0" smtClean="0">
                <a:latin typeface="Segoe UI" panose="020B0502040204020203" pitchFamily="34" charset="0"/>
                <a:cs typeface="Segoe UI" panose="020B0502040204020203" pitchFamily="34" charset="0"/>
              </a:rPr>
              <a:t> let p</a:t>
            </a:r>
            <a:r>
              <a:rPr lang="en-US" sz="2250" baseline="-2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  <a:r>
              <a:rPr lang="en-US" sz="2250" dirty="0" smtClean="0">
                <a:latin typeface="Segoe UI" panose="020B0502040204020203" pitchFamily="34" charset="0"/>
                <a:cs typeface="Segoe UI" panose="020B0502040204020203" pitchFamily="34" charset="0"/>
              </a:rPr>
              <a:t>=P[x] </a:t>
            </a:r>
            <a:r>
              <a:rPr lang="en-US" sz="2250" dirty="0">
                <a:latin typeface="Segoe UI" panose="020B0502040204020203" pitchFamily="34" charset="0"/>
                <a:cs typeface="Segoe UI" panose="020B0502040204020203" pitchFamily="34" charset="0"/>
              </a:rPr>
              <a:t>in (</a:t>
            </a:r>
            <a:r>
              <a:rPr lang="en-US" sz="2250" dirty="0" smtClean="0">
                <a:latin typeface="Segoe UI" panose="020B0502040204020203" pitchFamily="34" charset="0"/>
                <a:cs typeface="Segoe UI" panose="020B0502040204020203" pitchFamily="34" charset="0"/>
              </a:rPr>
              <a:t>p</a:t>
            </a:r>
            <a:r>
              <a:rPr lang="en-US" sz="2250" baseline="-2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  <a:r>
              <a:rPr lang="en-US" sz="2250" dirty="0" smtClean="0">
                <a:solidFill>
                  <a:srgbClr val="008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+</a:t>
            </a:r>
            <a:r>
              <a:rPr lang="en-US" sz="2250" dirty="0" smtClean="0">
                <a:latin typeface="Segoe UI" panose="020B0502040204020203" pitchFamily="34" charset="0"/>
                <a:cs typeface="Segoe UI" panose="020B0502040204020203" pitchFamily="34" charset="0"/>
              </a:rPr>
              <a:t>P[</a:t>
            </a:r>
            <a:r>
              <a:rPr lang="en-US" sz="2250" dirty="0" smtClean="0">
                <a:solidFill>
                  <a:srgbClr val="008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Suffix</a:t>
            </a:r>
            <a:r>
              <a:rPr lang="en-US" sz="2250" dirty="0" smtClean="0">
                <a:latin typeface="Segoe UI" panose="020B0502040204020203" pitchFamily="34" charset="0"/>
                <a:cs typeface="Segoe UI" panose="020B0502040204020203" pitchFamily="34" charset="0"/>
              </a:rPr>
              <a:t>(s,p</a:t>
            </a:r>
            <a:r>
              <a:rPr lang="en-US" sz="2250" baseline="-2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  <a:r>
              <a:rPr lang="en-US" sz="2250" dirty="0" smtClean="0">
                <a:latin typeface="Segoe UI" panose="020B0502040204020203" pitchFamily="34" charset="0"/>
                <a:cs typeface="Segoe UI" panose="020B0502040204020203" pitchFamily="34" charset="0"/>
              </a:rPr>
              <a:t>)]) in</a:t>
            </a:r>
            <a:endParaRPr lang="en-US" sz="2250" kern="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en-US" kern="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                              let p</a:t>
            </a:r>
            <a:r>
              <a:rPr lang="en-US" kern="0" baseline="-2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 = P[x] | p</a:t>
            </a:r>
            <a:r>
              <a:rPr lang="en-US" kern="0" baseline="-2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en-US" kern="0" dirty="0" smtClean="0">
                <a:solidFill>
                  <a:srgbClr val="008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+ 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P[</a:t>
            </a:r>
            <a:r>
              <a:rPr lang="en-US" kern="0" dirty="0" smtClean="0">
                <a:solidFill>
                  <a:srgbClr val="008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Suffix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(x,p</a:t>
            </a:r>
            <a:r>
              <a:rPr lang="en-US" kern="0" baseline="-2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)]</a:t>
            </a:r>
            <a:r>
              <a:rPr lang="en-US" kern="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in</a:t>
            </a: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en-US" kern="0" dirty="0">
                <a:solidFill>
                  <a:srgbClr val="008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kern="0" dirty="0" smtClean="0">
                <a:solidFill>
                  <a:srgbClr val="008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                            </a:t>
            </a:r>
            <a:r>
              <a:rPr lang="en-US" kern="0" dirty="0" err="1" smtClean="0">
                <a:solidFill>
                  <a:srgbClr val="008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SubStr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(x, p</a:t>
            </a:r>
            <a:r>
              <a:rPr lang="en-US" kern="0" baseline="-2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p</a:t>
            </a:r>
            <a:r>
              <a:rPr lang="en-US" kern="0" baseline="-25000" dirty="0"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)</a:t>
            </a:r>
            <a:endParaRPr lang="en-US" sz="700" kern="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position expr 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P[y]  := </a:t>
            </a:r>
            <a:r>
              <a:rPr lang="en-US" kern="0" dirty="0" err="1" smtClean="0">
                <a:solidFill>
                  <a:srgbClr val="008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Pos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(y, R, R, K) | K</a:t>
            </a:r>
          </a:p>
          <a:p>
            <a:pPr marL="0" indent="0">
              <a:buFontTx/>
              <a:buNone/>
            </a:pPr>
            <a:endParaRPr lang="en-US" kern="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-32749" y="4801379"/>
            <a:ext cx="3002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kern="0" dirty="0" err="1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substr</a:t>
            </a:r>
            <a:r>
              <a:rPr lang="en-US" sz="2400" kern="0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expr </a:t>
            </a:r>
            <a:r>
              <a:rPr lang="en-US" sz="2400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S     :=</a:t>
            </a: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01224" y="4788853"/>
            <a:ext cx="680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[X]</a:t>
            </a: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486820" y="3283260"/>
                <a:ext cx="437161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| </a:t>
                </a:r>
                <a:r>
                  <a:rPr lang="en-US" sz="2400" dirty="0">
                    <a:solidFill>
                      <a:srgbClr val="008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Filter</a:t>
                </a:r>
                <a:r>
                  <a:rPr lang="en-US" sz="2400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(L,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sz="2400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z: </a:t>
                </a:r>
                <a:r>
                  <a:rPr lang="en-US" sz="24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F[</a:t>
                </a:r>
                <a:r>
                  <a:rPr lang="en-US" sz="2400" dirty="0" err="1" smtClean="0">
                    <a:solidFill>
                      <a:srgbClr val="008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prevLine</a:t>
                </a:r>
                <a:r>
                  <a:rPr lang="en-US" sz="24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(z)])</a:t>
                </a:r>
                <a:endParaRPr lang="en-US" sz="24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6820" y="3283260"/>
                <a:ext cx="4371611" cy="461665"/>
              </a:xfrm>
              <a:prstGeom prst="rect">
                <a:avLst/>
              </a:prstGeom>
              <a:blipFill>
                <a:blip r:embed="rId4"/>
                <a:stretch>
                  <a:fillRect l="-2092" t="-9333" b="-3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572021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70724" y="912876"/>
                <a:ext cx="9044669" cy="576463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>
                    <a:solidFill>
                      <a:srgbClr val="C00000"/>
                    </a:solidFill>
                  </a:rPr>
                  <a:t>                 </a:t>
                </a:r>
                <a14:m>
                  <m:oMath xmlns:m="http://schemas.openxmlformats.org/officeDocument/2006/math">
                    <m:r>
                      <a:rPr lang="en-US" b="0" i="0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                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𝑆𝑡𝑟𝑖𝑛𝑔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𝐿𝑖𝑠𝑡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𝑃𝑜𝑠𝑃𝑎𝑖𝑟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 smtClean="0">
                  <a:solidFill>
                    <a:srgbClr val="0070C0"/>
                  </a:solidFill>
                </a:endParaRPr>
              </a:p>
              <a:p>
                <a:pPr marL="0" indent="0">
                  <a:buNone/>
                </a:pPr>
                <a:r>
                  <a:rPr lang="en-US" dirty="0" err="1" smtClean="0">
                    <a:solidFill>
                      <a:srgbClr val="0070C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Seq</a:t>
                </a:r>
                <a:r>
                  <a:rPr lang="en-US" dirty="0" smtClean="0">
                    <a:solidFill>
                      <a:srgbClr val="0070C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 expr </a:t>
                </a:r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PPL :=</a:t>
                </a:r>
                <a:r>
                  <a:rPr lang="en-US" dirty="0">
                    <a:solidFill>
                      <a:srgbClr val="008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:r>
                  <a:rPr lang="en-US" dirty="0" smtClean="0">
                    <a:solidFill>
                      <a:srgbClr val="008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Map</a:t>
                </a:r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z: PP[z], N)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	 </a:t>
                </a:r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           | </a:t>
                </a:r>
                <a:r>
                  <a:rPr lang="en-US" dirty="0" smtClean="0">
                    <a:solidFill>
                      <a:srgbClr val="008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Map</a:t>
                </a:r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z: PP[</a:t>
                </a:r>
                <a:r>
                  <a:rPr lang="en-US" dirty="0" smtClean="0">
                    <a:solidFill>
                      <a:srgbClr val="008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Suffix</a:t>
                </a:r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(</a:t>
                </a:r>
                <a:r>
                  <a:rPr lang="en-US" dirty="0" err="1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d,z</a:t>
                </a:r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)], </a:t>
                </a:r>
                <a:r>
                  <a:rPr lang="en-US" dirty="0" err="1">
                    <a:solidFill>
                      <a:srgbClr val="008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Pos</a:t>
                </a:r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(</a:t>
                </a:r>
                <a:r>
                  <a:rPr lang="en-US" dirty="0" err="1">
                    <a:latin typeface="Segoe UI" panose="020B0502040204020203" pitchFamily="34" charset="0"/>
                    <a:cs typeface="Segoe UI" panose="020B0502040204020203" pitchFamily="34" charset="0"/>
                  </a:rPr>
                  <a:t>d,R,R</a:t>
                </a:r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))</a:t>
                </a: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0070C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	            </a:t>
                </a:r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| </a:t>
                </a:r>
                <a:r>
                  <a:rPr lang="en-US" dirty="0" smtClean="0">
                    <a:solidFill>
                      <a:srgbClr val="008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Merge</a:t>
                </a:r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(PPL</a:t>
                </a:r>
                <a:r>
                  <a:rPr lang="en-US" baseline="-250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1,</a:t>
                </a:r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 PPL</a:t>
                </a:r>
                <a:r>
                  <a:rPr lang="en-US" baseline="-250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2</a:t>
                </a:r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)</a:t>
                </a:r>
              </a:p>
              <a:p>
                <a:pPr marL="0" indent="0">
                  <a:buNone/>
                </a:pPr>
                <a:endParaRPr lang="en-US" sz="500" dirty="0" smtClean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0070C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all lines </a:t>
                </a:r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L</a:t>
                </a:r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 := </a:t>
                </a:r>
                <a:r>
                  <a:rPr lang="en-US" dirty="0" smtClean="0">
                    <a:solidFill>
                      <a:srgbClr val="008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Split</a:t>
                </a:r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(d,”\n”)</a:t>
                </a:r>
              </a:p>
              <a:p>
                <a:pPr marL="0" indent="0">
                  <a:buNone/>
                </a:pPr>
                <a:endParaRPr lang="en-US" sz="500" dirty="0" smtClean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0070C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some lines </a:t>
                </a:r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N := </a:t>
                </a:r>
                <a:r>
                  <a:rPr lang="en-US" dirty="0" smtClean="0">
                    <a:solidFill>
                      <a:srgbClr val="008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Filter</a:t>
                </a:r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(L,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z: F[z]) 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                       | </a:t>
                </a:r>
                <a:r>
                  <a:rPr lang="en-US" dirty="0" err="1" smtClean="0">
                    <a:solidFill>
                      <a:srgbClr val="008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FilterByPosition</a:t>
                </a:r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(L, </a:t>
                </a:r>
                <a:r>
                  <a:rPr lang="en-US" dirty="0" err="1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init</a:t>
                </a:r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, </a:t>
                </a:r>
                <a:r>
                  <a:rPr lang="en-US" dirty="0" err="1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iter</a:t>
                </a:r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)</a:t>
                </a:r>
              </a:p>
              <a:p>
                <a:pPr marL="0" indent="0">
                  <a:buNone/>
                </a:pPr>
                <a:endParaRPr lang="en-US" sz="500" dirty="0" smtClean="0">
                  <a:solidFill>
                    <a:srgbClr val="00800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0070C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l</a:t>
                </a:r>
                <a:r>
                  <a:rPr lang="en-US" dirty="0" smtClean="0">
                    <a:solidFill>
                      <a:srgbClr val="0070C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ine filter function </a:t>
                </a:r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F[y] := </a:t>
                </a:r>
                <a:r>
                  <a:rPr lang="en-US" dirty="0" smtClean="0">
                    <a:solidFill>
                      <a:srgbClr val="008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Contains</a:t>
                </a:r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(</a:t>
                </a:r>
                <a:r>
                  <a:rPr lang="en-US" dirty="0" err="1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y,r,K</a:t>
                </a:r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) | </a:t>
                </a:r>
                <a:r>
                  <a:rPr lang="en-US" dirty="0" err="1" smtClean="0">
                    <a:solidFill>
                      <a:srgbClr val="008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startsWith</a:t>
                </a:r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(</a:t>
                </a:r>
                <a:r>
                  <a:rPr lang="en-US" dirty="0" err="1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y,r</a:t>
                </a:r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)</a:t>
                </a:r>
              </a:p>
              <a:p>
                <a:pPr marL="0" indent="0">
                  <a:buNone/>
                </a:pPr>
                <a:endParaRPr lang="en-US" dirty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:endParaRPr lang="en-US" dirty="0" smtClean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0724" y="912876"/>
                <a:ext cx="9044669" cy="5764634"/>
              </a:xfrm>
              <a:blipFill>
                <a:blip r:embed="rId3"/>
                <a:stretch>
                  <a:fillRect l="-10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FlashExtract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 DSL 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Content Placeholder 1"/>
          <p:cNvSpPr txBox="1">
            <a:spLocks/>
          </p:cNvSpPr>
          <p:nvPr/>
        </p:nvSpPr>
        <p:spPr bwMode="auto">
          <a:xfrm>
            <a:off x="65755" y="4840637"/>
            <a:ext cx="8558084" cy="19775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buFontTx/>
              <a:buNone/>
            </a:pPr>
            <a:r>
              <a:rPr lang="en-US" kern="0" dirty="0" smtClean="0"/>
              <a:t>                             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let x = X in </a:t>
            </a:r>
            <a:r>
              <a:rPr lang="en-US" kern="0" dirty="0" err="1">
                <a:solidFill>
                  <a:srgbClr val="008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SubStr</a:t>
            </a:r>
            <a:r>
              <a:rPr lang="en-US" kern="0" dirty="0">
                <a:latin typeface="Segoe UI" panose="020B0502040204020203" pitchFamily="34" charset="0"/>
                <a:cs typeface="Segoe UI" panose="020B0502040204020203" pitchFamily="34" charset="0"/>
              </a:rPr>
              <a:t>(x, 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PP[x])</a:t>
            </a: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en-US" sz="2300" kern="0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position pair </a:t>
            </a:r>
            <a:r>
              <a:rPr lang="en-US" sz="2300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PP[x] := </a:t>
            </a:r>
            <a:r>
              <a:rPr lang="en-US" sz="2150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let p</a:t>
            </a:r>
            <a:r>
              <a:rPr lang="en-US" sz="2150" kern="0" baseline="-2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en-US" sz="2150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=P[x] |</a:t>
            </a:r>
            <a:r>
              <a:rPr lang="en-US" sz="2150" dirty="0" smtClean="0">
                <a:latin typeface="Segoe UI" panose="020B0502040204020203" pitchFamily="34" charset="0"/>
                <a:cs typeface="Segoe UI" panose="020B0502040204020203" pitchFamily="34" charset="0"/>
              </a:rPr>
              <a:t> let p</a:t>
            </a:r>
            <a:r>
              <a:rPr lang="en-US" sz="2150" baseline="-2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  <a:r>
              <a:rPr lang="en-US" sz="2150" dirty="0" smtClean="0">
                <a:latin typeface="Segoe UI" panose="020B0502040204020203" pitchFamily="34" charset="0"/>
                <a:cs typeface="Segoe UI" panose="020B0502040204020203" pitchFamily="34" charset="0"/>
              </a:rPr>
              <a:t>=P[x] in (p</a:t>
            </a:r>
            <a:r>
              <a:rPr lang="en-US" sz="2150" baseline="-2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  <a:r>
              <a:rPr lang="en-US" sz="2150" dirty="0" smtClean="0">
                <a:solidFill>
                  <a:srgbClr val="008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+</a:t>
            </a:r>
            <a:r>
              <a:rPr lang="en-US" sz="2150" dirty="0" smtClean="0">
                <a:latin typeface="Segoe UI" panose="020B0502040204020203" pitchFamily="34" charset="0"/>
                <a:cs typeface="Segoe UI" panose="020B0502040204020203" pitchFamily="34" charset="0"/>
              </a:rPr>
              <a:t>P[</a:t>
            </a:r>
            <a:r>
              <a:rPr lang="en-US" sz="2150" dirty="0" smtClean="0">
                <a:solidFill>
                  <a:srgbClr val="008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Suffix</a:t>
            </a:r>
            <a:r>
              <a:rPr lang="en-US" sz="2150" dirty="0" smtClean="0">
                <a:latin typeface="Segoe UI" panose="020B0502040204020203" pitchFamily="34" charset="0"/>
                <a:cs typeface="Segoe UI" panose="020B0502040204020203" pitchFamily="34" charset="0"/>
              </a:rPr>
              <a:t>(s,p</a:t>
            </a:r>
            <a:r>
              <a:rPr lang="en-US" sz="2150" baseline="-2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  <a:r>
              <a:rPr lang="en-US" sz="2150" dirty="0" smtClean="0">
                <a:latin typeface="Segoe UI" panose="020B0502040204020203" pitchFamily="34" charset="0"/>
                <a:cs typeface="Segoe UI" panose="020B0502040204020203" pitchFamily="34" charset="0"/>
              </a:rPr>
              <a:t>)]) in</a:t>
            </a:r>
            <a:endParaRPr lang="en-US" sz="2150" kern="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                                 let p</a:t>
            </a:r>
            <a:r>
              <a:rPr lang="en-US" kern="0" baseline="-2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 = P[x] | p</a:t>
            </a:r>
            <a:r>
              <a:rPr lang="en-US" kern="0" baseline="-2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kern="0" dirty="0" smtClean="0">
                <a:solidFill>
                  <a:srgbClr val="008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+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 P[</a:t>
            </a:r>
            <a:r>
              <a:rPr lang="en-US" kern="0" dirty="0" smtClean="0">
                <a:solidFill>
                  <a:srgbClr val="008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Suffix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(x,p</a:t>
            </a:r>
            <a:r>
              <a:rPr lang="en-US" kern="0" baseline="-2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)]</a:t>
            </a:r>
            <a:r>
              <a:rPr lang="en-US" kern="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in</a:t>
            </a: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en-US" kern="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                                (p</a:t>
            </a:r>
            <a:r>
              <a:rPr lang="en-US" kern="0" baseline="-2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,p</a:t>
            </a:r>
            <a:r>
              <a:rPr lang="en-US" kern="0" baseline="-2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) </a:t>
            </a:r>
            <a:endParaRPr lang="en-US" sz="700" kern="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position expr 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P[y]  := </a:t>
            </a:r>
            <a:r>
              <a:rPr lang="en-US" kern="0" dirty="0" err="1" smtClean="0">
                <a:solidFill>
                  <a:srgbClr val="008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Pos</a:t>
            </a:r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(y, R, R, K) | K</a:t>
            </a:r>
          </a:p>
          <a:p>
            <a:pPr marL="0" indent="0">
              <a:buFontTx/>
              <a:buNone/>
            </a:pPr>
            <a:endParaRPr lang="en-US" kern="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109555" y="4827427"/>
            <a:ext cx="3002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kern="0" dirty="0" err="1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substr</a:t>
            </a:r>
            <a:r>
              <a:rPr lang="en-US" sz="2400" kern="0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expr </a:t>
            </a:r>
            <a:r>
              <a:rPr lang="en-US" sz="2400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S     :=</a:t>
            </a: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54544" y="4814217"/>
            <a:ext cx="680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[X]</a:t>
            </a: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475862" y="3272308"/>
                <a:ext cx="437614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| </a:t>
                </a:r>
                <a:r>
                  <a:rPr lang="en-US" sz="2400" dirty="0">
                    <a:solidFill>
                      <a:srgbClr val="008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Filter</a:t>
                </a:r>
                <a:r>
                  <a:rPr lang="en-US" sz="2400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(L,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sz="2400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z: </a:t>
                </a:r>
                <a:r>
                  <a:rPr lang="en-US" sz="24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F[</a:t>
                </a:r>
                <a:r>
                  <a:rPr lang="en-US" sz="2400" dirty="0" err="1" smtClean="0">
                    <a:solidFill>
                      <a:srgbClr val="008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prevLine</a:t>
                </a:r>
                <a:r>
                  <a:rPr lang="en-US" sz="24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(z)])</a:t>
                </a:r>
                <a:endParaRPr lang="en-US" sz="24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5862" y="3272308"/>
                <a:ext cx="4376147" cy="461665"/>
              </a:xfrm>
              <a:prstGeom prst="rect">
                <a:avLst/>
              </a:prstGeom>
              <a:blipFill>
                <a:blip r:embed="rId4"/>
                <a:stretch>
                  <a:fillRect l="-2089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9166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1082773"/>
            <a:ext cx="7772400" cy="5602749"/>
          </a:xfrm>
        </p:spPr>
        <p:txBody>
          <a:bodyPr/>
          <a:lstStyle/>
          <a:p>
            <a:pPr marL="0" indent="0">
              <a:buNone/>
            </a:pPr>
            <a:r>
              <a:rPr lang="en-US" sz="2000" u="sng" dirty="0" smtClean="0">
                <a:latin typeface="Segoe UI" panose="020B0502040204020203" pitchFamily="34" charset="0"/>
                <a:cs typeface="Segoe UI" panose="020B0502040204020203" pitchFamily="34" charset="0"/>
              </a:rPr>
              <a:t>Lecture 1:</a:t>
            </a:r>
          </a:p>
          <a:p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Applications</a:t>
            </a:r>
          </a:p>
          <a:p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DSLs </a:t>
            </a:r>
          </a:p>
          <a:p>
            <a:pPr marL="0" indent="0">
              <a:buNone/>
            </a:pPr>
            <a:endParaRPr lang="en-US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sz="2000" u="sng" dirty="0" smtClean="0">
                <a:latin typeface="Segoe UI" panose="020B0502040204020203" pitchFamily="34" charset="0"/>
                <a:cs typeface="Segoe UI" panose="020B0502040204020203" pitchFamily="34" charset="0"/>
              </a:rPr>
              <a:t>Lecture 2:</a:t>
            </a:r>
          </a:p>
          <a:p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Search Algorithm</a:t>
            </a:r>
          </a:p>
          <a:p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Ambiguity Resolution</a:t>
            </a:r>
          </a:p>
          <a:p>
            <a:pPr lvl="1"/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Ranking</a:t>
            </a:r>
          </a:p>
          <a:p>
            <a:pPr lvl="1"/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User interaction models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Leveraging ML for improving </a:t>
            </a:r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synthesis</a:t>
            </a:r>
          </a:p>
          <a:p>
            <a:pPr marL="0" indent="0">
              <a:buNone/>
            </a:pPr>
            <a:endParaRPr lang="en-US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sz="2000" u="sng" dirty="0" smtClean="0">
                <a:latin typeface="Segoe UI" panose="020B0502040204020203" pitchFamily="34" charset="0"/>
                <a:cs typeface="Segoe UI" panose="020B0502040204020203" pitchFamily="34" charset="0"/>
              </a:rPr>
              <a:t>Lecture 3: </a:t>
            </a:r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Hands-on session</a:t>
            </a:r>
          </a:p>
          <a:p>
            <a:pPr marL="0" indent="0">
              <a:buNone/>
            </a:pPr>
            <a:endParaRPr lang="en-US" sz="10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sz="2000" u="sng" dirty="0" smtClean="0">
                <a:latin typeface="Segoe UI" panose="020B0502040204020203" pitchFamily="34" charset="0"/>
                <a:cs typeface="Segoe UI" panose="020B0502040204020203" pitchFamily="34" charset="0"/>
              </a:rPr>
              <a:t>Lecture 4: </a:t>
            </a:r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Miscellaneous related topics</a:t>
            </a:r>
          </a:p>
          <a:p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Programming using Natural Language</a:t>
            </a:r>
          </a:p>
          <a:p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Applications in computer-aided Education</a:t>
            </a:r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The Four Big Bets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Outline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2010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-5080" y="863601"/>
                <a:ext cx="9077900" cy="4474962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>
                    <a:solidFill>
                      <a:srgbClr val="C00000"/>
                    </a:solidFill>
                  </a:rPr>
                  <a:t>                   </a:t>
                </a:r>
                <a:endParaRPr lang="en-US" i="1" dirty="0" smtClean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𝑆𝑡𝑟𝑖𝑛𝑔</m:t>
                      </m:r>
                      <m:r>
                        <a:rPr lang="en-US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𝐿𝑖𝑠𝑡</m:t>
                      </m:r>
                      <m:r>
                        <a:rPr lang="en-US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𝑃𝑜𝑠𝑃𝑎𝑖</m:t>
                      </m:r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,….,</m:t>
                      </m:r>
                      <m:r>
                        <a:rPr lang="en-US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𝑃𝑜𝑠𝑃𝑎𝑖</m:t>
                      </m:r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 smtClean="0">
                  <a:solidFill>
                    <a:srgbClr val="0070C0"/>
                  </a:solidFill>
                </a:endParaRPr>
              </a:p>
              <a:p>
                <a:pPr marL="0" lvl="0" indent="0">
                  <a:buNone/>
                </a:pPr>
                <a:endParaRPr lang="en-US" dirty="0" smtClean="0">
                  <a:solidFill>
                    <a:srgbClr val="0070C0"/>
                  </a:solidFill>
                </a:endParaRPr>
              </a:p>
              <a:p>
                <a:pPr marL="0" lvl="0" indent="0">
                  <a:buNone/>
                </a:pPr>
                <a:r>
                  <a:rPr lang="en-US" dirty="0" smtClean="0">
                    <a:solidFill>
                      <a:srgbClr val="0070C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top-level </a:t>
                </a:r>
                <a:r>
                  <a:rPr lang="en-US" dirty="0">
                    <a:solidFill>
                      <a:srgbClr val="0070C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expr </a:t>
                </a:r>
                <a:r>
                  <a:rPr lang="en-US" dirty="0" smtClean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T </a:t>
                </a:r>
                <a:r>
                  <a:rPr lang="en-US" dirty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:= </a:t>
                </a:r>
                <a:r>
                  <a:rPr lang="en-US" dirty="0" smtClean="0">
                    <a:solidFill>
                      <a:srgbClr val="008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Plan</a:t>
                </a:r>
                <a:r>
                  <a:rPr lang="en-US" dirty="0" smtClean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(PK, D</a:t>
                </a:r>
                <a:r>
                  <a:rPr lang="en-US" baseline="-25000" dirty="0" smtClean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2</a:t>
                </a:r>
                <a:r>
                  <a:rPr lang="en-US" dirty="0" smtClean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, …, </a:t>
                </a:r>
                <a:r>
                  <a:rPr lang="en-US" dirty="0" err="1" smtClean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D</a:t>
                </a:r>
                <a:r>
                  <a:rPr lang="en-US" baseline="-25000" dirty="0" err="1" smtClean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n</a:t>
                </a:r>
                <a:r>
                  <a:rPr lang="en-US" dirty="0" smtClean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)</a:t>
                </a:r>
              </a:p>
              <a:p>
                <a:pPr marL="0" lvl="0" indent="0">
                  <a:buNone/>
                </a:pPr>
                <a:r>
                  <a:rPr lang="en-US" dirty="0" smtClean="0">
                    <a:solidFill>
                      <a:srgbClr val="000000"/>
                    </a:solidFill>
                  </a:rPr>
                  <a:t> </a:t>
                </a:r>
              </a:p>
              <a:p>
                <a:pPr marL="0" lvl="0" indent="0">
                  <a:buNone/>
                </a:pPr>
                <a:endParaRPr lang="en-US" dirty="0">
                  <a:solidFill>
                    <a:srgbClr val="00000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lvl="0" indent="0">
                  <a:buNone/>
                </a:pPr>
                <a:endParaRPr lang="en-US" dirty="0" smtClean="0">
                  <a:solidFill>
                    <a:srgbClr val="0070C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lvl="0" indent="0">
                  <a:buNone/>
                </a:pPr>
                <a:r>
                  <a:rPr lang="en-US" dirty="0" smtClean="0">
                    <a:solidFill>
                      <a:srgbClr val="0070C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primary keys </a:t>
                </a:r>
                <a:r>
                  <a:rPr lang="en-US" dirty="0" smtClean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PK  := PPL </a:t>
                </a:r>
              </a:p>
              <a:p>
                <a:pPr marL="0" lvl="0" indent="0">
                  <a:buNone/>
                </a:pPr>
                <a:endParaRPr lang="en-US" dirty="0">
                  <a:solidFill>
                    <a:srgbClr val="000000"/>
                  </a:solidFill>
                </a:endParaRPr>
              </a:p>
              <a:p>
                <a:pPr marL="0" lvl="0" indent="0">
                  <a:buNone/>
                </a:pPr>
                <a:r>
                  <a:rPr lang="en-US" dirty="0">
                    <a:solidFill>
                      <a:srgbClr val="0070C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d</a:t>
                </a:r>
                <a:r>
                  <a:rPr lang="en-US" dirty="0" smtClean="0">
                    <a:solidFill>
                      <a:srgbClr val="0070C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erived value </a:t>
                </a:r>
                <a:r>
                  <a:rPr lang="en-US" dirty="0" smtClean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D  :=</a:t>
                </a:r>
                <a:endParaRPr lang="en-US" dirty="0">
                  <a:solidFill>
                    <a:srgbClr val="008000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-5080" y="863601"/>
                <a:ext cx="9077900" cy="4474962"/>
              </a:xfrm>
              <a:blipFill>
                <a:blip r:embed="rId3"/>
                <a:stretch>
                  <a:fillRect l="-10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099394" y="2989920"/>
                <a:ext cx="7348053" cy="461665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lvl="0" indent="0">
                  <a:buNone/>
                </a:pPr>
                <a:r>
                  <a:rPr lang="en-US" sz="2400" dirty="0">
                    <a:solidFill>
                      <a:srgbClr val="008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Plan</a:t>
                </a:r>
                <a:r>
                  <a:rPr lang="en-US" sz="2400" dirty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(PK, D</a:t>
                </a:r>
                <a:r>
                  <a:rPr lang="en-US" sz="2400" baseline="-25000" dirty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2</a:t>
                </a:r>
                <a:r>
                  <a:rPr lang="en-US" sz="2400" dirty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, …., </a:t>
                </a:r>
                <a:r>
                  <a:rPr lang="en-US" sz="2400" dirty="0" err="1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D</a:t>
                </a:r>
                <a:r>
                  <a:rPr lang="en-US" sz="2400" baseline="-25000" dirty="0" err="1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n</a:t>
                </a:r>
                <a:r>
                  <a:rPr lang="en-US" sz="2400" dirty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</m:oMath>
                </a14:m>
                <a:r>
                  <a:rPr lang="en-US" sz="2400" dirty="0">
                    <a:solidFill>
                      <a:srgbClr val="008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 Map</a:t>
                </a:r>
                <a:r>
                  <a:rPr lang="en-US" sz="2400" dirty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sz="2400" dirty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z: (z, D</a:t>
                </a:r>
                <a:r>
                  <a:rPr lang="en-US" sz="2400" baseline="-25000" dirty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2</a:t>
                </a:r>
                <a:r>
                  <a:rPr lang="en-US" sz="2400" dirty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[z], …, </a:t>
                </a:r>
                <a:r>
                  <a:rPr lang="en-US" sz="2400" dirty="0" err="1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D</a:t>
                </a:r>
                <a:r>
                  <a:rPr lang="en-US" sz="2400" baseline="-25000" dirty="0" err="1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n</a:t>
                </a:r>
                <a:r>
                  <a:rPr lang="en-US" sz="2400" dirty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[z]), PK)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9394" y="2989920"/>
                <a:ext cx="7348053" cy="461665"/>
              </a:xfrm>
              <a:prstGeom prst="rect">
                <a:avLst/>
              </a:prstGeom>
              <a:blipFill>
                <a:blip r:embed="rId4"/>
                <a:stretch>
                  <a:fillRect l="-1159" t="-7692" b="-28205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FlashExtract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 DSL 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677494" y="4747214"/>
                <a:ext cx="337835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sz="2400" dirty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z: PP[</a:t>
                </a:r>
                <a:r>
                  <a:rPr lang="en-US" sz="2400" dirty="0">
                    <a:solidFill>
                      <a:srgbClr val="008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Suffix</a:t>
                </a:r>
                <a:r>
                  <a:rPr lang="en-US" sz="2400" dirty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(</a:t>
                </a:r>
                <a:r>
                  <a:rPr lang="en-US" sz="2400" dirty="0" err="1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d,</a:t>
                </a:r>
                <a:r>
                  <a:rPr lang="en-US" sz="2400" dirty="0" err="1">
                    <a:solidFill>
                      <a:srgbClr val="008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Snd</a:t>
                </a:r>
                <a:r>
                  <a:rPr lang="en-US" sz="2400" dirty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(z</a:t>
                </a:r>
                <a:r>
                  <a:rPr lang="en-US" sz="2400" dirty="0" smtClean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))]</a:t>
                </a:r>
                <a:endParaRPr lang="en-US" sz="2400" dirty="0">
                  <a:solidFill>
                    <a:srgbClr val="00000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7494" y="4747214"/>
                <a:ext cx="3378352" cy="461665"/>
              </a:xfrm>
              <a:prstGeom prst="rect">
                <a:avLst/>
              </a:prstGeom>
              <a:blipFill>
                <a:blip r:embed="rId5"/>
                <a:stretch>
                  <a:fillRect l="-542" t="-9333" b="-3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305378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FlashRelate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 DSL 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77641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2" descr="image0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84" y="3986060"/>
            <a:ext cx="5328496" cy="256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1" descr="image00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00" y="1045772"/>
            <a:ext cx="4889840" cy="3376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Title 5"/>
          <p:cNvSpPr txBox="1">
            <a:spLocks/>
          </p:cNvSpPr>
          <p:nvPr/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Table Re-formatting</a:t>
            </a:r>
            <a:endParaRPr lang="en-US" kern="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6784" y="985520"/>
            <a:ext cx="5511376" cy="5181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9" name="Down Arrow 28"/>
          <p:cNvSpPr/>
          <p:nvPr/>
        </p:nvSpPr>
        <p:spPr>
          <a:xfrm>
            <a:off x="2332481" y="4593747"/>
            <a:ext cx="175260" cy="529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500"/>
          </a:p>
        </p:txBody>
      </p:sp>
      <p:sp>
        <p:nvSpPr>
          <p:cNvPr id="32" name="TextBox 31"/>
          <p:cNvSpPr txBox="1"/>
          <p:nvPr/>
        </p:nvSpPr>
        <p:spPr>
          <a:xfrm>
            <a:off x="5298034" y="5589663"/>
            <a:ext cx="40186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>
                <a:latin typeface="Segoe UI" panose="020B0502040204020203" pitchFamily="34" charset="0"/>
                <a:cs typeface="Segoe UI" panose="020B0502040204020203" pitchFamily="34" charset="0"/>
              </a:rPr>
              <a:t>Output</a:t>
            </a:r>
            <a:r>
              <a:rPr lang="en-US" sz="2400" u="sng" dirty="0" smtClean="0">
                <a:latin typeface="Segoe UI" panose="020B0502040204020203" pitchFamily="34" charset="0"/>
                <a:cs typeface="Segoe UI" panose="020B0502040204020203" pitchFamily="34" charset="0"/>
              </a:rPr>
              <a:t>:</a:t>
            </a: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Relational 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table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298034" y="2518003"/>
            <a:ext cx="3591965" cy="830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>
                <a:latin typeface="Segoe UI" panose="020B0502040204020203" pitchFamily="34" charset="0"/>
                <a:cs typeface="Segoe UI" panose="020B0502040204020203" pitchFamily="34" charset="0"/>
              </a:rPr>
              <a:t>Input: 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Semi-structured spreadsheet</a:t>
            </a:r>
          </a:p>
        </p:txBody>
      </p:sp>
    </p:spTree>
    <p:extLst>
      <p:ext uri="{BB962C8B-B14F-4D97-AF65-F5344CB8AC3E}">
        <p14:creationId xmlns:p14="http://schemas.microsoft.com/office/powerpoint/2010/main" val="2236671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-1" y="993534"/>
            <a:ext cx="9287902" cy="6139341"/>
            <a:chOff x="-1" y="113977"/>
            <a:chExt cx="12383867" cy="8185796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" y="113977"/>
              <a:ext cx="9943254" cy="3445097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" y="4109069"/>
              <a:ext cx="6199947" cy="4190704"/>
            </a:xfrm>
            <a:prstGeom prst="rect">
              <a:avLst/>
            </a:prstGeom>
          </p:spPr>
        </p:pic>
        <p:sp>
          <p:nvSpPr>
            <p:cNvPr id="6" name="Down Arrow 5"/>
            <p:cNvSpPr/>
            <p:nvPr/>
          </p:nvSpPr>
          <p:spPr>
            <a:xfrm>
              <a:off x="2730668" y="3481383"/>
              <a:ext cx="233680" cy="705377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50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102232" y="5947193"/>
              <a:ext cx="5358248" cy="615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u="sng" dirty="0">
                  <a:latin typeface="Segoe UI" panose="020B0502040204020203" pitchFamily="34" charset="0"/>
                  <a:cs typeface="Segoe UI" panose="020B0502040204020203" pitchFamily="34" charset="0"/>
                </a:rPr>
                <a:t>Output</a:t>
              </a:r>
              <a:r>
                <a:rPr lang="en-US" sz="2400" u="sng" dirty="0" smtClean="0">
                  <a:latin typeface="Segoe UI" panose="020B0502040204020203" pitchFamily="34" charset="0"/>
                  <a:cs typeface="Segoe UI" panose="020B0502040204020203" pitchFamily="34" charset="0"/>
                </a:rPr>
                <a:t>:</a:t>
              </a:r>
              <a:r>
                <a:rPr lang="en-US" sz="2400" dirty="0" smtClean="0">
                  <a:latin typeface="Segoe UI" panose="020B0502040204020203" pitchFamily="34" charset="0"/>
                  <a:cs typeface="Segoe UI" panose="020B0502040204020203" pitchFamily="34" charset="0"/>
                </a:rPr>
                <a:t> Relational </a:t>
              </a:r>
              <a:r>
                <a:rPr lang="en-US" sz="2400" dirty="0">
                  <a:latin typeface="Segoe UI" panose="020B0502040204020203" pitchFamily="34" charset="0"/>
                  <a:cs typeface="Segoe UI" panose="020B0502040204020203" pitchFamily="34" charset="0"/>
                </a:rPr>
                <a:t>table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7502641" y="3110588"/>
              <a:ext cx="4881225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u="sng" dirty="0">
                  <a:latin typeface="Segoe UI" panose="020B0502040204020203" pitchFamily="34" charset="0"/>
                  <a:cs typeface="Segoe UI" panose="020B0502040204020203" pitchFamily="34" charset="0"/>
                </a:rPr>
                <a:t>Input: </a:t>
              </a:r>
              <a:r>
                <a:rPr lang="en-US" sz="2400" dirty="0">
                  <a:latin typeface="Segoe UI" panose="020B0502040204020203" pitchFamily="34" charset="0"/>
                  <a:cs typeface="Segoe UI" panose="020B0502040204020203" pitchFamily="34" charset="0"/>
                </a:rPr>
                <a:t>Semi-structured spreadsheet</a:t>
              </a:r>
            </a:p>
          </p:txBody>
        </p:sp>
      </p:grpSp>
      <p:sp>
        <p:nvSpPr>
          <p:cNvPr id="11" name="Title 5"/>
          <p:cNvSpPr txBox="1">
            <a:spLocks/>
          </p:cNvSpPr>
          <p:nvPr/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Table Re-formatting</a:t>
            </a:r>
            <a:endParaRPr lang="en-US" kern="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652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-5081" y="863601"/>
                <a:ext cx="9179561" cy="576463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>
                    <a:solidFill>
                      <a:srgbClr val="C00000"/>
                    </a:solidFill>
                  </a:rPr>
                  <a:t>                   </a:t>
                </a:r>
                <a:endParaRPr lang="en-US" i="1" dirty="0" smtClean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𝑝𝑟𝑒𝑎𝑑𝑠h𝑒𝑒𝑡</m:t>
                      </m:r>
                      <m:r>
                        <a:rPr lang="en-US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𝐿𝑖𝑠𝑡</m:t>
                      </m:r>
                      <m:d>
                        <m:dPr>
                          <m:ctrlPr>
                            <a:rPr lang="en-US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𝐶𝑒𝑙</m:t>
                          </m:r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,…, </m:t>
                          </m:r>
                          <m:r>
                            <a:rPr lang="en-US" b="0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𝐶𝑒𝑙</m:t>
                          </m:r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 smtClean="0">
                  <a:solidFill>
                    <a:srgbClr val="0070C0"/>
                  </a:solidFill>
                </a:endParaRPr>
              </a:p>
              <a:p>
                <a:pPr marL="0" lvl="0" indent="0">
                  <a:buNone/>
                </a:pPr>
                <a:endParaRPr lang="en-US" dirty="0" smtClean="0">
                  <a:solidFill>
                    <a:srgbClr val="0070C0"/>
                  </a:solidFill>
                </a:endParaRPr>
              </a:p>
              <a:p>
                <a:pPr marL="0" lvl="0" indent="0">
                  <a:buNone/>
                </a:pPr>
                <a:r>
                  <a:rPr lang="en-US" dirty="0" smtClean="0">
                    <a:solidFill>
                      <a:srgbClr val="0070C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top-level </a:t>
                </a:r>
                <a:r>
                  <a:rPr lang="en-US" dirty="0">
                    <a:solidFill>
                      <a:srgbClr val="0070C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expr </a:t>
                </a:r>
                <a:r>
                  <a:rPr lang="en-US" dirty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T := </a:t>
                </a:r>
                <a:r>
                  <a:rPr lang="en-US" dirty="0" smtClean="0">
                    <a:solidFill>
                      <a:srgbClr val="008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Plan</a:t>
                </a:r>
                <a:r>
                  <a:rPr lang="en-US" dirty="0" smtClean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(PK, D</a:t>
                </a:r>
                <a:r>
                  <a:rPr lang="en-US" baseline="-25000" dirty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2</a:t>
                </a:r>
                <a:r>
                  <a:rPr lang="en-US" dirty="0" smtClean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, …, </a:t>
                </a:r>
                <a:r>
                  <a:rPr lang="en-US" dirty="0" err="1" smtClean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D</a:t>
                </a:r>
                <a:r>
                  <a:rPr lang="en-US" baseline="-25000" dirty="0" err="1" smtClean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n</a:t>
                </a:r>
                <a:r>
                  <a:rPr lang="en-US" dirty="0" smtClean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)</a:t>
                </a:r>
                <a:endParaRPr lang="en-US" dirty="0">
                  <a:solidFill>
                    <a:srgbClr val="00000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lvl="0" indent="0">
                  <a:buNone/>
                </a:pPr>
                <a:endParaRPr lang="en-US" sz="1500" dirty="0" smtClean="0">
                  <a:solidFill>
                    <a:srgbClr val="000000"/>
                  </a:solidFill>
                </a:endParaRPr>
              </a:p>
              <a:p>
                <a:pPr marL="0" lvl="0" indent="0">
                  <a:buNone/>
                </a:pPr>
                <a:endParaRPr lang="en-US" sz="1500" dirty="0">
                  <a:solidFill>
                    <a:srgbClr val="000000"/>
                  </a:solidFill>
                </a:endParaRPr>
              </a:p>
              <a:p>
                <a:pPr marL="0" lvl="0" indent="0">
                  <a:buNone/>
                </a:pPr>
                <a:endParaRPr lang="en-US" dirty="0" smtClean="0">
                  <a:solidFill>
                    <a:srgbClr val="0070C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lvl="0" indent="0">
                  <a:buNone/>
                </a:pPr>
                <a:endParaRPr lang="en-US" dirty="0">
                  <a:solidFill>
                    <a:srgbClr val="0070C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lvl="0" indent="0">
                  <a:buNone/>
                </a:pPr>
                <a:r>
                  <a:rPr lang="en-US" dirty="0" smtClean="0">
                    <a:solidFill>
                      <a:srgbClr val="0070C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primary keys </a:t>
                </a:r>
                <a:r>
                  <a:rPr lang="en-US" dirty="0" smtClean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PK </a:t>
                </a:r>
                <a:r>
                  <a:rPr lang="en-US" dirty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:= </a:t>
                </a:r>
                <a:endParaRPr lang="en-US" dirty="0" smtClean="0">
                  <a:solidFill>
                    <a:srgbClr val="00000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lvl="0" indent="0">
                  <a:buNone/>
                </a:pPr>
                <a:r>
                  <a:rPr lang="en-US" dirty="0" smtClean="0">
                    <a:solidFill>
                      <a:srgbClr val="0070C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cell filter </a:t>
                </a:r>
                <a:r>
                  <a:rPr lang="en-US" dirty="0" err="1" smtClean="0">
                    <a:solidFill>
                      <a:srgbClr val="0070C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fn</a:t>
                </a:r>
                <a:r>
                  <a:rPr lang="en-US" dirty="0" smtClean="0">
                    <a:solidFill>
                      <a:srgbClr val="0070C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:r>
                  <a:rPr lang="en-US" dirty="0" smtClean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F[y] := Boolean constraint over</a:t>
                </a:r>
              </a:p>
              <a:p>
                <a:pPr marL="0" lvl="0" indent="0">
                  <a:spcBef>
                    <a:spcPts val="0"/>
                  </a:spcBef>
                  <a:buNone/>
                </a:pPr>
                <a:r>
                  <a:rPr lang="en-US" dirty="0" smtClean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		</a:t>
                </a:r>
                <a:r>
                  <a:rPr lang="en-US" dirty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:r>
                  <a:rPr lang="en-US" dirty="0" smtClean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                      </a:t>
                </a:r>
                <a:r>
                  <a:rPr lang="en-US" dirty="0" err="1" smtClean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y.Coordinates</a:t>
                </a:r>
                <a:r>
                  <a:rPr lang="en-US" dirty="0" smtClean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, </a:t>
                </a:r>
                <a:r>
                  <a:rPr lang="en-US" dirty="0" err="1" smtClean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y.Content</a:t>
                </a:r>
                <a:r>
                  <a:rPr lang="en-US" dirty="0" smtClean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, </a:t>
                </a:r>
                <a:r>
                  <a:rPr lang="en-US" dirty="0" err="1" smtClean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y.Neighbors</a:t>
                </a:r>
                <a:endParaRPr lang="en-US" dirty="0" smtClean="0">
                  <a:solidFill>
                    <a:srgbClr val="00000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lvl="0" indent="0">
                  <a:buNone/>
                </a:pPr>
                <a:endParaRPr lang="en-US" sz="1500" dirty="0">
                  <a:solidFill>
                    <a:srgbClr val="00000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lvl="0" indent="0">
                  <a:buNone/>
                </a:pPr>
                <a:r>
                  <a:rPr lang="en-US" dirty="0">
                    <a:solidFill>
                      <a:srgbClr val="0070C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d</a:t>
                </a:r>
                <a:r>
                  <a:rPr lang="en-US" dirty="0" smtClean="0">
                    <a:solidFill>
                      <a:srgbClr val="0070C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erived value </a:t>
                </a:r>
                <a:r>
                  <a:rPr lang="en-US" dirty="0" smtClean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D  :=</a:t>
                </a:r>
              </a:p>
              <a:p>
                <a:pPr marL="0" lvl="0" indent="0">
                  <a:buNone/>
                </a:pPr>
                <a:r>
                  <a:rPr lang="en-US" dirty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:r>
                  <a:rPr lang="en-US" dirty="0" smtClean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                            | 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 smtClean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z: </a:t>
                </a:r>
                <a:r>
                  <a:rPr lang="en-US" dirty="0" err="1" smtClean="0">
                    <a:solidFill>
                      <a:srgbClr val="008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MoveUntil</a:t>
                </a:r>
                <a:r>
                  <a:rPr lang="en-US" dirty="0" smtClean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(z, Direction,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 smtClean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y: F[y])</a:t>
                </a:r>
                <a:endParaRPr lang="en-US" dirty="0">
                  <a:solidFill>
                    <a:srgbClr val="00000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:endParaRPr lang="en-US" dirty="0">
                  <a:solidFill>
                    <a:srgbClr val="00800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:endParaRPr lang="en-US" dirty="0" smtClean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-5081" y="863601"/>
                <a:ext cx="9179561" cy="5764634"/>
              </a:xfrm>
              <a:blipFill>
                <a:blip r:embed="rId3"/>
                <a:stretch>
                  <a:fillRect l="-9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FlashRelate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 DSL 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625459" y="3976792"/>
                <a:ext cx="346841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en-US" sz="2400" dirty="0" smtClean="0">
                    <a:solidFill>
                      <a:srgbClr val="008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Filter</a:t>
                </a:r>
                <a:r>
                  <a:rPr lang="en-US" sz="2400" dirty="0" smtClean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sz="2400" dirty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z: F[z</a:t>
                </a:r>
                <a:r>
                  <a:rPr lang="en-US" sz="2400" dirty="0" smtClean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], </a:t>
                </a:r>
                <a:r>
                  <a:rPr lang="en-US" sz="2400" dirty="0" err="1" smtClean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d.Cells</a:t>
                </a:r>
                <a:r>
                  <a:rPr lang="en-US" sz="2400" dirty="0" smtClean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)</a:t>
                </a:r>
                <a:endParaRPr lang="en-US" sz="2400" dirty="0">
                  <a:solidFill>
                    <a:srgbClr val="00000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5459" y="3976792"/>
                <a:ext cx="3468414" cy="461665"/>
              </a:xfrm>
              <a:prstGeom prst="rect">
                <a:avLst/>
              </a:prstGeom>
              <a:blipFill>
                <a:blip r:embed="rId4"/>
                <a:stretch>
                  <a:fillRect l="-2812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625459" y="5512502"/>
                <a:ext cx="30434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z: </a:t>
                </a:r>
                <a:r>
                  <a:rPr lang="en-US" sz="2400" dirty="0" smtClean="0">
                    <a:solidFill>
                      <a:srgbClr val="008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Neighbor</a:t>
                </a:r>
                <a:r>
                  <a:rPr lang="en-US" sz="2400" dirty="0" smtClean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(</a:t>
                </a:r>
                <a:r>
                  <a:rPr lang="en-US" sz="2400" dirty="0" err="1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z</a:t>
                </a:r>
                <a:r>
                  <a:rPr lang="en-US" sz="2400" dirty="0" err="1" smtClean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,K,K</a:t>
                </a:r>
                <a:r>
                  <a:rPr lang="en-US" sz="2400" dirty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)</a:t>
                </a:r>
                <a:endParaRPr lang="en-US" sz="24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5459" y="5512502"/>
                <a:ext cx="3043445" cy="461665"/>
              </a:xfrm>
              <a:prstGeom prst="rect">
                <a:avLst/>
              </a:prstGeom>
              <a:blipFill>
                <a:blip r:embed="rId5"/>
                <a:stretch>
                  <a:fillRect l="-601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94232" y="2891962"/>
                <a:ext cx="7348053" cy="461665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lvl="0" indent="0">
                  <a:buNone/>
                </a:pPr>
                <a:r>
                  <a:rPr lang="en-US" sz="2400" dirty="0">
                    <a:solidFill>
                      <a:srgbClr val="008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Plan</a:t>
                </a:r>
                <a:r>
                  <a:rPr lang="en-US" sz="2400" dirty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(PK, D</a:t>
                </a:r>
                <a:r>
                  <a:rPr lang="en-US" sz="2400" baseline="-25000" dirty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2</a:t>
                </a:r>
                <a:r>
                  <a:rPr lang="en-US" sz="2400" dirty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, …., </a:t>
                </a:r>
                <a:r>
                  <a:rPr lang="en-US" sz="2400" dirty="0" err="1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D</a:t>
                </a:r>
                <a:r>
                  <a:rPr lang="en-US" sz="2400" baseline="-25000" dirty="0" err="1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n</a:t>
                </a:r>
                <a:r>
                  <a:rPr lang="en-US" sz="2400" dirty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</m:oMath>
                </a14:m>
                <a:r>
                  <a:rPr lang="en-US" sz="2400" dirty="0">
                    <a:solidFill>
                      <a:srgbClr val="008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 Map</a:t>
                </a:r>
                <a:r>
                  <a:rPr lang="en-US" sz="2400" dirty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sz="2400" dirty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z: (z, D</a:t>
                </a:r>
                <a:r>
                  <a:rPr lang="en-US" sz="2400" baseline="-25000" dirty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2</a:t>
                </a:r>
                <a:r>
                  <a:rPr lang="en-US" sz="2400" dirty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[z], …, </a:t>
                </a:r>
                <a:r>
                  <a:rPr lang="en-US" sz="2400" dirty="0" err="1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D</a:t>
                </a:r>
                <a:r>
                  <a:rPr lang="en-US" sz="2400" baseline="-25000" dirty="0" err="1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n</a:t>
                </a:r>
                <a:r>
                  <a:rPr lang="en-US" sz="2400" dirty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[z]), PK)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232" y="2891962"/>
                <a:ext cx="7348053" cy="461665"/>
              </a:xfrm>
              <a:prstGeom prst="rect">
                <a:avLst/>
              </a:prstGeom>
              <a:blipFill>
                <a:blip r:embed="rId6"/>
                <a:stretch>
                  <a:fillRect l="-1243" t="-7692" b="-28205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10122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5" grpId="0"/>
      <p:bldP spid="6" grpId="0"/>
      <p:bldP spid="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1143000"/>
            <a:ext cx="8234680" cy="5029200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Balanced 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Expressiveness</a:t>
            </a:r>
          </a:p>
          <a:p>
            <a:pPr lvl="1"/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Expressive enough to cover wide range of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tasks</a:t>
            </a:r>
          </a:p>
          <a:p>
            <a:pPr lvl="2"/>
            <a:r>
              <a:rPr lang="en-US" dirty="0" smtClean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Build out iteratively from a simple core.</a:t>
            </a:r>
            <a:endParaRPr lang="en-US" dirty="0">
              <a:solidFill>
                <a:srgbClr val="CC00CC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1"/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Restricted enough to enable efficient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search</a:t>
            </a:r>
          </a:p>
          <a:p>
            <a:pPr lvl="2"/>
            <a:r>
              <a:rPr lang="en-US" dirty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Use “let” construct for syntactic </a:t>
            </a:r>
            <a:r>
              <a:rPr lang="en-US" dirty="0" smtClean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restrictions.</a:t>
            </a:r>
          </a:p>
          <a:p>
            <a:pPr lvl="2"/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Natural computation patterns</a:t>
            </a:r>
          </a:p>
          <a:p>
            <a:pPr lvl="1"/>
            <a:r>
              <a:rPr lang="en-US" dirty="0" smtClean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Use function definitions for reusability.</a:t>
            </a:r>
            <a:endParaRPr lang="en-US" dirty="0">
              <a:solidFill>
                <a:srgbClr val="CC00CC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Summary: Design of DSLs for Synthesis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7496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5415" y="1911969"/>
            <a:ext cx="1649095" cy="1649095"/>
          </a:xfrm>
          <a:prstGeom prst="rect">
            <a:avLst/>
          </a:prstGeom>
          <a:ln>
            <a:noFill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Programming-by-Examples Architecture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45482" y="2643487"/>
            <a:ext cx="20644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Example-based Intent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59022" y="2704055"/>
            <a:ext cx="2355421" cy="7848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endParaRPr lang="en-US" sz="100" dirty="0">
              <a:solidFill>
                <a:srgbClr val="000000"/>
              </a:solidFill>
              <a:latin typeface="Seoge UI"/>
              <a:ea typeface="MingLiU_HKSCS-ExtB" panose="02020500000000000000" pitchFamily="18" charset="-120"/>
              <a:cs typeface="Segoe UI Semilight" panose="020B0402040204020203" pitchFamily="34" charset="0"/>
            </a:endParaRPr>
          </a:p>
          <a:p>
            <a:pPr>
              <a:spcBef>
                <a:spcPts val="0"/>
              </a:spcBef>
            </a:pPr>
            <a:endParaRPr lang="en-US" sz="1000" dirty="0">
              <a:solidFill>
                <a:srgbClr val="000000"/>
              </a:solidFill>
              <a:latin typeface="Seoge UI"/>
              <a:ea typeface="MingLiU_HKSCS-ExtB" panose="02020500000000000000" pitchFamily="18" charset="-120"/>
              <a:cs typeface="Segoe UI Semilight" panose="020B0402040204020203" pitchFamily="34" charset="0"/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Program set </a:t>
            </a: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(a sub-DSL of D)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2738086" y="3090224"/>
            <a:ext cx="552426" cy="916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50" idx="3"/>
            <a:endCxn id="11" idx="1"/>
          </p:cNvCxnSpPr>
          <p:nvPr/>
        </p:nvCxnSpPr>
        <p:spPr>
          <a:xfrm flipV="1">
            <a:off x="5093507" y="3096470"/>
            <a:ext cx="365515" cy="29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236328" y="4715848"/>
            <a:ext cx="98779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Seoge UI"/>
              </a:rPr>
              <a:t>DSL</a:t>
            </a:r>
            <a:r>
              <a:rPr lang="en-US" sz="18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 D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4665925" y="4104192"/>
            <a:ext cx="0" cy="61943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3434298" y="3396306"/>
            <a:ext cx="15247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>
                <a:solidFill>
                  <a:srgbClr val="0078D7"/>
                </a:solidFill>
                <a:latin typeface="Seoge UI"/>
              </a:rPr>
              <a:t>Program 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0078D7"/>
                </a:solidFill>
                <a:latin typeface="Seoge UI"/>
              </a:rPr>
              <a:t>Synthesizer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3300903" y="2094575"/>
            <a:ext cx="1792604" cy="2009617"/>
          </a:xfrm>
          <a:prstGeom prst="rect">
            <a:avLst/>
          </a:prstGeom>
          <a:noFill/>
          <a:ln w="3175">
            <a:solidFill>
              <a:srgbClr val="000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34290" rIns="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647">
              <a:spcBef>
                <a:spcPct val="0"/>
              </a:spcBef>
            </a:pPr>
            <a:endParaRPr lang="en-US" sz="1471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</p:txBody>
      </p:sp>
      <p:sp>
        <p:nvSpPr>
          <p:cNvPr id="16" name="Slide Number Placeholder 2"/>
          <p:cNvSpPr txBox="1">
            <a:spLocks/>
          </p:cNvSpPr>
          <p:nvPr/>
        </p:nvSpPr>
        <p:spPr>
          <a:xfrm>
            <a:off x="7123652" y="6450435"/>
            <a:ext cx="19050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fld id="{5D07661B-1E0D-4001-BF89-AF1DFB53F904}" type="slidenum"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>
                <a:defRPr/>
              </a:pPr>
              <a:t>35</a:t>
            </a:fld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5438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122" y="228601"/>
            <a:ext cx="8753374" cy="666387"/>
          </a:xfrm>
        </p:spPr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Excel help forums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941" y="1342656"/>
            <a:ext cx="5117418" cy="14094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259" y="3336877"/>
            <a:ext cx="8039100" cy="9829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22" y="1034949"/>
            <a:ext cx="2143125" cy="21431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259" y="4930009"/>
            <a:ext cx="5372100" cy="1661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49935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Typical help-forum interaction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" name="Picture 2" descr="http://media02.hongkiat.com/geek-is-new-cool/gee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7053" y="2752713"/>
            <a:ext cx="2317518" cy="2317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rved Down Arrow 4"/>
          <p:cNvSpPr/>
          <p:nvPr/>
        </p:nvSpPr>
        <p:spPr>
          <a:xfrm>
            <a:off x="3793524" y="2654716"/>
            <a:ext cx="4243630" cy="74576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Curved Down Arrow 5"/>
          <p:cNvSpPr/>
          <p:nvPr/>
        </p:nvSpPr>
        <p:spPr>
          <a:xfrm rot="10800000">
            <a:off x="3843022" y="4658496"/>
            <a:ext cx="3874815" cy="81093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98211" y="2090113"/>
            <a:ext cx="42556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300_w5_aniSh_c1_b </a:t>
            </a: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 w5</a:t>
            </a: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21553" y="4824271"/>
            <a:ext cx="2278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=MID(B1,5,2)</a:t>
            </a: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-156897" y="2694460"/>
            <a:ext cx="3950421" cy="2375772"/>
            <a:chOff x="595628" y="2489008"/>
            <a:chExt cx="6588792" cy="3734543"/>
          </a:xfrm>
        </p:grpSpPr>
        <p:pic>
          <p:nvPicPr>
            <p:cNvPr id="10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3352" y="2583899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8287" y="2711916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1736" y="2489008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6671" y="2617025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0248" y="3199595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5183" y="3327612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5628" y="3732995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3647" y="4007715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3352" y="4119628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80497" y="3859225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1" name="TextBox 20"/>
          <p:cNvSpPr txBox="1"/>
          <p:nvPr/>
        </p:nvSpPr>
        <p:spPr>
          <a:xfrm>
            <a:off x="3690272" y="1581524"/>
            <a:ext cx="44932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300_w30_aniSh_c1_b </a:t>
            </a: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 w30</a:t>
            </a: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603753" y="5619039"/>
            <a:ext cx="77108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=MID(B1,FIND(“_”,$B:$B)+1, FIND(“_”,REPLACE($B:$B,1,FIND(“_”,$B:$B),””))-1)</a:t>
            </a: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56522" y="3379925"/>
            <a:ext cx="4097710" cy="610839"/>
          </a:xfrm>
          <a:prstGeom prst="rect">
            <a:avLst/>
          </a:prstGeom>
          <a:ln w="34925">
            <a:solidFill>
              <a:srgbClr val="FFFF00"/>
            </a:solidFill>
          </a:ln>
        </p:spPr>
      </p:pic>
      <p:sp>
        <p:nvSpPr>
          <p:cNvPr id="25" name="TextBox 24"/>
          <p:cNvSpPr txBox="1"/>
          <p:nvPr/>
        </p:nvSpPr>
        <p:spPr>
          <a:xfrm>
            <a:off x="4818146" y="4823136"/>
            <a:ext cx="2278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=MID(B1,5,2)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495309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1" grpId="0"/>
      <p:bldP spid="22" grpId="0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Flash Fill (Excel 2013 feature) demo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0418" y="959411"/>
            <a:ext cx="5993965" cy="532109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1" y="6204274"/>
            <a:ext cx="86781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“Automating string processing in spreadsheets using input-output examples”;</a:t>
            </a:r>
            <a:r>
              <a:rPr lang="en-US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POPL 2011; Sumit Gulwani</a:t>
            </a:r>
          </a:p>
        </p:txBody>
      </p:sp>
    </p:spTree>
    <p:extLst>
      <p:ext uri="{BB962C8B-B14F-4D97-AF65-F5344CB8AC3E}">
        <p14:creationId xmlns:p14="http://schemas.microsoft.com/office/powerpoint/2010/main" val="376605039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2937039"/>
              </p:ext>
            </p:extLst>
          </p:nvPr>
        </p:nvGraphicFramePr>
        <p:xfrm>
          <a:off x="1874519" y="3859478"/>
          <a:ext cx="4973321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8281">
                  <a:extLst>
                    <a:ext uri="{9D8B030D-6E8A-4147-A177-3AD203B41FA5}">
                      <a16:colId xmlns:a16="http://schemas.microsoft.com/office/drawing/2014/main" val="1288786668"/>
                    </a:ext>
                  </a:extLst>
                </a:gridCol>
                <a:gridCol w="3495040">
                  <a:extLst>
                    <a:ext uri="{9D8B030D-6E8A-4147-A177-3AD203B41FA5}">
                      <a16:colId xmlns:a16="http://schemas.microsoft.com/office/drawing/2014/main" val="122643139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Input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Output </a:t>
                      </a:r>
                    </a:p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(Half hour bucket</a:t>
                      </a:r>
                      <a:r>
                        <a:rPr lang="en-US" baseline="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)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60485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0d 5h 26m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5:00-5:30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4063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0d 4h 57m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4:30-5:00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3484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0d 4h 27m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4:00-4:30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8444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0d 3h 57m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3:30-4:00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7413503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Number and </a:t>
            </a:r>
            <a:r>
              <a:rPr lang="en-US" dirty="0" err="1">
                <a:latin typeface="Segoe UI" panose="020B0502040204020203" pitchFamily="34" charset="0"/>
                <a:cs typeface="Segoe UI" panose="020B0502040204020203" pitchFamily="34" charset="0"/>
              </a:rPr>
              <a:t>DateTime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 Transformations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6185224"/>
            <a:ext cx="90286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i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Synthesizing Number Transformations from Input-Output Examples; 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CAV 2012; Singh, Gulwani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799660"/>
              </p:ext>
            </p:extLst>
          </p:nvPr>
        </p:nvGraphicFramePr>
        <p:xfrm>
          <a:off x="325120" y="1384299"/>
          <a:ext cx="4534646" cy="177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8880">
                  <a:extLst>
                    <a:ext uri="{9D8B030D-6E8A-4147-A177-3AD203B41FA5}">
                      <a16:colId xmlns:a16="http://schemas.microsoft.com/office/drawing/2014/main" val="3624971444"/>
                    </a:ext>
                  </a:extLst>
                </a:gridCol>
                <a:gridCol w="3335766">
                  <a:extLst>
                    <a:ext uri="{9D8B030D-6E8A-4147-A177-3AD203B41FA5}">
                      <a16:colId xmlns:a16="http://schemas.microsoft.com/office/drawing/2014/main" val="2352811520"/>
                    </a:ext>
                  </a:extLst>
                </a:gridCol>
              </a:tblGrid>
              <a:tr h="665480"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Input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Output </a:t>
                      </a:r>
                    </a:p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(Round to 2 decimal places)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59547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123.4567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123.46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87890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123.4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123.40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32398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78.234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78.23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5783469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232400" y="1611579"/>
            <a:ext cx="14427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Excel/C#:</a:t>
            </a:r>
          </a:p>
          <a:p>
            <a:pPr algn="r"/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Python/C: </a:t>
            </a:r>
            <a:endParaRPr lang="en-US" dirty="0">
              <a:solidFill>
                <a:schemeClr val="accent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r"/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Java:</a:t>
            </a:r>
            <a:endParaRPr lang="en-US" dirty="0">
              <a:solidFill>
                <a:schemeClr val="accent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24017" y="1618645"/>
            <a:ext cx="10499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#.00</a:t>
            </a:r>
          </a:p>
          <a:p>
            <a:r>
              <a:rPr lang="en-US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.2f</a:t>
            </a:r>
          </a:p>
          <a:p>
            <a:r>
              <a:rPr lang="en-US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#.##</a:t>
            </a:r>
          </a:p>
        </p:txBody>
      </p:sp>
    </p:spTree>
    <p:extLst>
      <p:ext uri="{BB962C8B-B14F-4D97-AF65-F5344CB8AC3E}">
        <p14:creationId xmlns:p14="http://schemas.microsoft.com/office/powerpoint/2010/main" val="30801132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50889" y="304800"/>
            <a:ext cx="8023485" cy="609600"/>
          </a:xfrm>
        </p:spPr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Lookup Transformations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985146"/>
              </p:ext>
            </p:extLst>
          </p:nvPr>
        </p:nvGraphicFramePr>
        <p:xfrm>
          <a:off x="2131654" y="3858389"/>
          <a:ext cx="5391150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7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4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Input v1</a:t>
                      </a:r>
                      <a:r>
                        <a:rPr lang="en-US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(Name)</a:t>
                      </a:r>
                      <a:endParaRPr lang="en-US" baseline="-25000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Input v2</a:t>
                      </a:r>
                      <a:r>
                        <a:rPr lang="en-US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(Date)</a:t>
                      </a:r>
                      <a:endParaRPr lang="en-US" baseline="-25000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Output </a:t>
                      </a:r>
                    </a:p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(Price</a:t>
                      </a:r>
                      <a:r>
                        <a:rPr lang="en-US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+ Markup*Price)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Stroller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10/12/2010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$145.67+0.30*145.67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Bib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23/12/2010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$3.56+0.45*3.56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Diapers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21/1/2011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Wipes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2/4/2009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Aspirator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23/2/2010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4100581"/>
              </p:ext>
            </p:extLst>
          </p:nvPr>
        </p:nvGraphicFramePr>
        <p:xfrm>
          <a:off x="1677330" y="1021257"/>
          <a:ext cx="3067198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6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29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74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Id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Name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Markup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S33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Stroller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30%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B56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Bib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45%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D32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Diapers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35%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W98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Wipes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40%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A46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Aspirator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30%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...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....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...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4066758"/>
              </p:ext>
            </p:extLst>
          </p:nvPr>
        </p:nvGraphicFramePr>
        <p:xfrm>
          <a:off x="6170104" y="1012441"/>
          <a:ext cx="2858548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58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5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0615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Id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Date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Price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S33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12/2010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$145.67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S33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11/2010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$142.38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B56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12/2010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$3.56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D32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1/2011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$21.45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W98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4/2009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$5.12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...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...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...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047161" y="1926418"/>
            <a:ext cx="190375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CostRec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Table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8279" y="1926418"/>
            <a:ext cx="161601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MarkupRec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Table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58197" y="6504057"/>
            <a:ext cx="8862204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700" dirty="0">
                <a:solidFill>
                  <a:srgbClr val="C00000"/>
                </a:solidFill>
              </a:rPr>
              <a:t>Learning Semantic String Transformations from </a:t>
            </a:r>
            <a:r>
              <a:rPr lang="en-US" sz="1700" dirty="0" smtClean="0">
                <a:solidFill>
                  <a:srgbClr val="C00000"/>
                </a:solidFill>
              </a:rPr>
              <a:t>Examples; VLDB </a:t>
            </a:r>
            <a:r>
              <a:rPr lang="en-US" sz="1700" dirty="0">
                <a:solidFill>
                  <a:srgbClr val="C00000"/>
                </a:solidFill>
              </a:rPr>
              <a:t>2012; Singh, Gulwani</a:t>
            </a:r>
          </a:p>
        </p:txBody>
      </p:sp>
    </p:spTree>
    <p:extLst>
      <p:ext uri="{BB962C8B-B14F-4D97-AF65-F5344CB8AC3E}">
        <p14:creationId xmlns:p14="http://schemas.microsoft.com/office/powerpoint/2010/main" val="37764577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30" y="2009581"/>
            <a:ext cx="5609724" cy="36808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193" y="1153606"/>
            <a:ext cx="887279" cy="69207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15429" y="2405279"/>
            <a:ext cx="4279106" cy="2371725"/>
          </a:xfrm>
          <a:prstGeom prst="rect">
            <a:avLst/>
          </a:prstGeom>
        </p:spPr>
      </p:pic>
      <p:sp>
        <p:nvSpPr>
          <p:cNvPr id="11" name="Right Arrow 10"/>
          <p:cNvSpPr/>
          <p:nvPr/>
        </p:nvSpPr>
        <p:spPr>
          <a:xfrm>
            <a:off x="4524483" y="3332017"/>
            <a:ext cx="457200" cy="316924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650" y="4181301"/>
            <a:ext cx="8033580" cy="644372"/>
          </a:xfrm>
          <a:prstGeom prst="rect">
            <a:avLst/>
          </a:prstGeom>
          <a:ln w="60325">
            <a:solidFill>
              <a:schemeClr val="accent1"/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602217" y="3827074"/>
            <a:ext cx="2292927" cy="323165"/>
          </a:xfrm>
          <a:prstGeom prst="rect">
            <a:avLst/>
          </a:prstGeom>
          <a:solidFill>
            <a:schemeClr val="bg1"/>
          </a:solidFill>
          <a:ln w="60325">
            <a:noFill/>
          </a:ln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rgbClr val="FF0000"/>
                </a:solidFill>
                <a:latin typeface="Gill Sans MT" panose="020B0502020104020203" pitchFamily="34" charset="0"/>
              </a:rPr>
              <a:t>To get Started!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Data Science Class Assignment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197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  <p:tag name="DEFAULTWIDTH" val="354"/>
  <p:tag name="DEFAULTHEIGHT" val="200"/>
  <p:tag name="FIRSTSUMITG@PR10562AXNJXY5K9" val="3079"/>
  <p:tag name="FIRSTSUMITG@PWS13125SVWXY5K9" val="3113"/>
  <p:tag name="FIRSTSUMITG@YFGYMLOFUVWXY5M7" val="3493"/>
  <p:tag name="FIRSTSUMITG@OMKLSHNFUVWYY57I" val="4026"/>
  <p:tag name="DEFAULTDISPLAYSOURCE" val="\documentclass{article}\pagestyle{empty}&#10;\begin{document}&#10;&#10;\end{document}&#10;"/>
  <p:tag name="EMBEDFONTS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6.7|20.2|42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1|42.4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135908</TotalTime>
  <Words>1991</Words>
  <Application>Microsoft Office PowerPoint</Application>
  <PresentationFormat>On-screen Show (4:3)</PresentationFormat>
  <Paragraphs>528</Paragraphs>
  <Slides>36</Slides>
  <Notes>36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36</vt:i4>
      </vt:variant>
    </vt:vector>
  </HeadingPairs>
  <TitlesOfParts>
    <vt:vector size="53" baseType="lpstr">
      <vt:lpstr>Segoe UI Semilight</vt:lpstr>
      <vt:lpstr>Comic Sans MS</vt:lpstr>
      <vt:lpstr>Calibri</vt:lpstr>
      <vt:lpstr>Seoge UI</vt:lpstr>
      <vt:lpstr>Times New Roman</vt:lpstr>
      <vt:lpstr>Consolas</vt:lpstr>
      <vt:lpstr>Cambria Math</vt:lpstr>
      <vt:lpstr>Segoe UI</vt:lpstr>
      <vt:lpstr>Gill Sans MT</vt:lpstr>
      <vt:lpstr>Wingdings</vt:lpstr>
      <vt:lpstr>Arial</vt:lpstr>
      <vt:lpstr>MingLiU_HKSCS-ExtB</vt:lpstr>
      <vt:lpstr>Courier New</vt:lpstr>
      <vt:lpstr>Bookman Old Style</vt:lpstr>
      <vt:lpstr>Segoe UI Light</vt:lpstr>
      <vt:lpstr>Default Design</vt:lpstr>
      <vt:lpstr>2_Default Design</vt:lpstr>
      <vt:lpstr>PowerPoint Presentation</vt:lpstr>
      <vt:lpstr>Programming by Examples (PBE)</vt:lpstr>
      <vt:lpstr>Outline</vt:lpstr>
      <vt:lpstr>Excel help forums</vt:lpstr>
      <vt:lpstr>Typical help-forum interaction</vt:lpstr>
      <vt:lpstr>Flash Fill (Excel 2013 feature) demo</vt:lpstr>
      <vt:lpstr>Number and DateTime Transformations</vt:lpstr>
      <vt:lpstr>Lookup Transformations</vt:lpstr>
      <vt:lpstr>Data Science Class Assignment</vt:lpstr>
      <vt:lpstr>FlashExtract Demo</vt:lpstr>
      <vt:lpstr>FlashExtract</vt:lpstr>
      <vt:lpstr>FlashExtract</vt:lpstr>
      <vt:lpstr>FlashRelate: Table Reshaping by Examples</vt:lpstr>
      <vt:lpstr>PowerPoint Presentation</vt:lpstr>
      <vt:lpstr>Killer Applications</vt:lpstr>
      <vt:lpstr>Repetitive API Changes</vt:lpstr>
      <vt:lpstr>Repetitive Corrections in Student Assignments</vt:lpstr>
      <vt:lpstr>Programming-by-Examples Architecture</vt:lpstr>
      <vt:lpstr>Domain-specific Language (DSL)</vt:lpstr>
      <vt:lpstr>FlashFill DSL </vt:lpstr>
      <vt:lpstr>Substring Operator</vt:lpstr>
      <vt:lpstr>Substring Operator</vt:lpstr>
      <vt:lpstr>Substring Operator</vt:lpstr>
      <vt:lpstr>Substring Operator</vt:lpstr>
      <vt:lpstr>Substring Operator</vt:lpstr>
      <vt:lpstr>Substring Operator</vt:lpstr>
      <vt:lpstr>Substring Operator</vt:lpstr>
      <vt:lpstr>FlashExtract DSL </vt:lpstr>
      <vt:lpstr>FlashExtract DSL </vt:lpstr>
      <vt:lpstr>FlashExtract DSL </vt:lpstr>
      <vt:lpstr>FlashRelate DSL </vt:lpstr>
      <vt:lpstr>PowerPoint Presentation</vt:lpstr>
      <vt:lpstr>PowerPoint Presentation</vt:lpstr>
      <vt:lpstr>FlashRelate DSL </vt:lpstr>
      <vt:lpstr>Summary: Design of DSLs for Synthesis</vt:lpstr>
      <vt:lpstr>Programming-by-Examples Architecture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Sumit Gulwani</dc:creator>
  <cp:lastModifiedBy>Sumit Gulwani</cp:lastModifiedBy>
  <cp:revision>7152</cp:revision>
  <cp:lastPrinted>2011-01-25T02:43:07Z</cp:lastPrinted>
  <dcterms:created xsi:type="dcterms:W3CDTF">1601-01-01T00:00:00Z</dcterms:created>
  <dcterms:modified xsi:type="dcterms:W3CDTF">2017-12-12T02:15:51Z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42aa342-8706-4288-bd11-ebb85995028c_Enabled">
    <vt:lpwstr>True</vt:lpwstr>
  </property>
  <property fmtid="{D5CDD505-2E9C-101B-9397-08002B2CF9AE}" pid="3" name="MSIP_Label_f42aa342-8706-4288-bd11-ebb85995028c_SiteId">
    <vt:lpwstr>72f988bf-86f1-41af-91ab-2d7cd011db47</vt:lpwstr>
  </property>
  <property fmtid="{D5CDD505-2E9C-101B-9397-08002B2CF9AE}" pid="4" name="MSIP_Label_f42aa342-8706-4288-bd11-ebb85995028c_Ref">
    <vt:lpwstr>https://api.informationprotection.azure.com/api/72f988bf-86f1-41af-91ab-2d7cd011db47</vt:lpwstr>
  </property>
  <property fmtid="{D5CDD505-2E9C-101B-9397-08002B2CF9AE}" pid="5" name="MSIP_Label_f42aa342-8706-4288-bd11-ebb85995028c_SetBy">
    <vt:lpwstr>sumitg@microsoft.com</vt:lpwstr>
  </property>
  <property fmtid="{D5CDD505-2E9C-101B-9397-08002B2CF9AE}" pid="6" name="MSIP_Label_f42aa342-8706-4288-bd11-ebb85995028c_SetDate">
    <vt:lpwstr>2017-06-10T17:49:16.6410668-07:00</vt:lpwstr>
  </property>
  <property fmtid="{D5CDD505-2E9C-101B-9397-08002B2CF9AE}" pid="7" name="MSIP_Label_f42aa342-8706-4288-bd11-ebb85995028c_Name">
    <vt:lpwstr>General</vt:lpwstr>
  </property>
  <property fmtid="{D5CDD505-2E9C-101B-9397-08002B2CF9AE}" pid="8" name="MSIP_Label_f42aa342-8706-4288-bd11-ebb85995028c_Application">
    <vt:lpwstr>Microsoft Azure Information Protection</vt:lpwstr>
  </property>
  <property fmtid="{D5CDD505-2E9C-101B-9397-08002B2CF9AE}" pid="9" name="MSIP_Label_f42aa342-8706-4288-bd11-ebb85995028c_Extended_MSFT_Method">
    <vt:lpwstr>Automatic</vt:lpwstr>
  </property>
  <property fmtid="{D5CDD505-2E9C-101B-9397-08002B2CF9AE}" pid="10" name="Sensitivity">
    <vt:lpwstr>General</vt:lpwstr>
  </property>
</Properties>
</file>