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9"/>
  </p:notesMasterIdLst>
  <p:handoutMasterIdLst>
    <p:handoutMasterId r:id="rId40"/>
  </p:handoutMasterIdLst>
  <p:sldIdLst>
    <p:sldId id="2136" r:id="rId3"/>
    <p:sldId id="2159" r:id="rId4"/>
    <p:sldId id="2144" r:id="rId5"/>
    <p:sldId id="2076" r:id="rId6"/>
    <p:sldId id="2077" r:id="rId7"/>
    <p:sldId id="2078" r:id="rId8"/>
    <p:sldId id="2079" r:id="rId9"/>
    <p:sldId id="2080" r:id="rId10"/>
    <p:sldId id="2148" r:id="rId11"/>
    <p:sldId id="2149" r:id="rId12"/>
    <p:sldId id="2150" r:id="rId13"/>
    <p:sldId id="2081" r:id="rId14"/>
    <p:sldId id="2082" r:id="rId15"/>
    <p:sldId id="2160" r:id="rId16"/>
    <p:sldId id="2147" r:id="rId17"/>
    <p:sldId id="2083" r:id="rId18"/>
    <p:sldId id="2084" r:id="rId19"/>
    <p:sldId id="1991" r:id="rId20"/>
    <p:sldId id="1992" r:id="rId21"/>
    <p:sldId id="2085" r:id="rId22"/>
    <p:sldId id="2087" r:id="rId23"/>
    <p:sldId id="2161" r:id="rId24"/>
    <p:sldId id="1997" r:id="rId25"/>
    <p:sldId id="2146" r:id="rId26"/>
    <p:sldId id="2143" r:id="rId27"/>
    <p:sldId id="1999" r:id="rId28"/>
    <p:sldId id="2162" r:id="rId29"/>
    <p:sldId id="2152" r:id="rId30"/>
    <p:sldId id="2153" r:id="rId31"/>
    <p:sldId id="2154" r:id="rId32"/>
    <p:sldId id="2155" r:id="rId33"/>
    <p:sldId id="2156" r:id="rId34"/>
    <p:sldId id="2157" r:id="rId35"/>
    <p:sldId id="2158" r:id="rId36"/>
    <p:sldId id="2164" r:id="rId37"/>
    <p:sldId id="2163" r:id="rId38"/>
  </p:sldIdLst>
  <p:sldSz cx="9144000" cy="6858000" type="screen4x3"/>
  <p:notesSz cx="7023100" cy="9309100"/>
  <p:embeddedFontLst>
    <p:embeddedFont>
      <p:font typeface="Bookman Old Style" panose="02050604050505020204" pitchFamily="18" charset="0"/>
      <p:regular r:id="rId41"/>
      <p:bold r:id="rId42"/>
      <p:italic r:id="rId43"/>
      <p:boldItalic r:id="rId44"/>
    </p:embeddedFont>
    <p:embeddedFont>
      <p:font typeface="Consolas" panose="020B0609020204030204" pitchFamily="49" charset="0"/>
      <p:regular r:id="rId45"/>
      <p:bold r:id="rId46"/>
      <p:italic r:id="rId47"/>
      <p:boldItalic r:id="rId48"/>
    </p:embeddedFont>
    <p:embeddedFont>
      <p:font typeface="Segoe UI" panose="020B0502040204020203" pitchFamily="34" charset="0"/>
      <p:regular r:id="rId49"/>
      <p:bold r:id="rId50"/>
      <p:italic r:id="rId51"/>
      <p:boldItalic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Comic Sans MS" panose="030F0702030302020204" pitchFamily="66" charset="0"/>
      <p:regular r:id="rId57"/>
      <p:bold r:id="rId58"/>
      <p:italic r:id="rId59"/>
      <p:boldItalic r:id="rId60"/>
    </p:embeddedFont>
    <p:embeddedFont>
      <p:font typeface="Segoe UI Semilight" panose="020B0402040204020203" pitchFamily="34" charset="0"/>
      <p:regular r:id="rId61"/>
      <p:italic r:id="rId62"/>
    </p:embeddedFont>
    <p:embeddedFont>
      <p:font typeface="Cambria Math" panose="02040503050406030204" pitchFamily="18" charset="0"/>
      <p:regular r:id="rId63"/>
    </p:embeddedFont>
    <p:embeddedFont>
      <p:font typeface="MingLiU_HKSCS-ExtB" panose="02020500000000000000" pitchFamily="18" charset="-120"/>
      <p:regular r:id="rId64"/>
    </p:embeddedFont>
  </p:embeddedFontLst>
  <p:custDataLst>
    <p:tags r:id="rId6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6"/>
            <p14:sldId id="2159"/>
            <p14:sldId id="2144"/>
          </p14:sldIdLst>
        </p14:section>
        <p14:section name="Search" id="{7B456FB2-214F-4A3D-ACFE-5C9ECB6678DC}">
          <p14:sldIdLst>
            <p14:sldId id="2076"/>
            <p14:sldId id="2077"/>
            <p14:sldId id="2078"/>
            <p14:sldId id="2079"/>
            <p14:sldId id="2080"/>
            <p14:sldId id="2148"/>
            <p14:sldId id="2149"/>
            <p14:sldId id="2150"/>
            <p14:sldId id="2081"/>
            <p14:sldId id="2082"/>
          </p14:sldIdLst>
        </p14:section>
        <p14:section name="Ranking" id="{CF663794-0540-4C42-819E-DD490B119FFF}">
          <p14:sldIdLst>
            <p14:sldId id="2160"/>
            <p14:sldId id="2147"/>
            <p14:sldId id="2083"/>
            <p14:sldId id="2084"/>
            <p14:sldId id="1991"/>
            <p14:sldId id="1992"/>
            <p14:sldId id="2085"/>
            <p14:sldId id="2087"/>
          </p14:sldIdLst>
        </p14:section>
        <p14:section name="Disambiguation" id="{404E7BF7-8663-4372-88E4-B66E96983C1D}">
          <p14:sldIdLst>
            <p14:sldId id="2161"/>
            <p14:sldId id="1997"/>
            <p14:sldId id="2146"/>
            <p14:sldId id="2143"/>
            <p14:sldId id="1999"/>
          </p14:sldIdLst>
        </p14:section>
        <p14:section name="PL meets ML" id="{7CB018A4-4BA3-4492-A1F5-D1AF8C5155B1}">
          <p14:sldIdLst>
            <p14:sldId id="2162"/>
            <p14:sldId id="2152"/>
            <p14:sldId id="2153"/>
            <p14:sldId id="2154"/>
            <p14:sldId id="2155"/>
            <p14:sldId id="2156"/>
            <p14:sldId id="2157"/>
            <p14:sldId id="2158"/>
            <p14:sldId id="2164"/>
            <p14:sldId id="21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8000"/>
    <a:srgbClr val="009900"/>
    <a:srgbClr val="CC00CC"/>
    <a:srgbClr val="CC66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9" autoAdjust="0"/>
    <p:restoredTop sz="84409" autoAdjust="0"/>
  </p:normalViewPr>
  <p:slideViewPr>
    <p:cSldViewPr snapToGrid="0">
      <p:cViewPr varScale="1">
        <p:scale>
          <a:sx n="87" d="100"/>
          <a:sy n="87" d="100"/>
        </p:scale>
        <p:origin x="648" y="30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-383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786"/>
    </p:cViewPr>
  </p:sorterViewPr>
  <p:notesViewPr>
    <p:cSldViewPr snapToGrid="0">
      <p:cViewPr varScale="1">
        <p:scale>
          <a:sx n="76" d="100"/>
          <a:sy n="76" d="100"/>
        </p:scale>
        <p:origin x="2778" y="69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font" Target="fonts/font21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381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671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108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72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668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18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12/11/2017 7:07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103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41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59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38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98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14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2184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613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180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2314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12/11/2017 7:07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76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17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858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635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415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57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12/11/2017 7:07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3855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040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4314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3835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4344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8318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12/11/2017 12:22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2628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8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47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950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30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003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55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494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8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57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900.png"/><Relationship Id="rId4" Type="http://schemas.openxmlformats.org/officeDocument/2006/relationships/image" Target="../media/image10.GIF"/><Relationship Id="rId9" Type="http://schemas.openxmlformats.org/officeDocument/2006/relationships/image" Target="../media/image1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46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10" Type="http://schemas.openxmlformats.org/officeDocument/2006/relationships/image" Target="../media/image5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380.png"/><Relationship Id="rId4" Type="http://schemas.openxmlformats.org/officeDocument/2006/relationships/image" Target="../media/image4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420.png"/><Relationship Id="rId10" Type="http://schemas.openxmlformats.org/officeDocument/2006/relationships/image" Target="../media/image41.png"/><Relationship Id="rId4" Type="http://schemas.openxmlformats.org/officeDocument/2006/relationships/image" Target="../media/image440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2542" y="5638556"/>
            <a:ext cx="2834016" cy="1252142"/>
            <a:chOff x="-227702" y="5811837"/>
            <a:chExt cx="2834016" cy="1252142"/>
          </a:xfrm>
        </p:grpSpPr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0" y="5811837"/>
              <a:ext cx="2606314" cy="47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Sumit Gulwani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702" y="6052843"/>
              <a:ext cx="2748820" cy="1011136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66" y="2628849"/>
            <a:ext cx="2613303" cy="2528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41" y="2635239"/>
            <a:ext cx="2509612" cy="252219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25705" y="3803212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2" y="12918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by 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Applications, Algorithms &amp; Ambiguity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2299" y="1776072"/>
            <a:ext cx="77017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008000"/>
                </a:solidFill>
              </a:rPr>
              <a:t>Lecture 2: Algorithms and Ambiguity Resolution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5872" y="5607014"/>
            <a:ext cx="64008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Winter School in Software Engineering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 dirty="0" smtClean="0">
                <a:solidFill>
                  <a:srgbClr val="3333CC"/>
                </a:solidFill>
              </a:rPr>
              <a:t>TRDDC, </a:t>
            </a:r>
            <a:r>
              <a:rPr lang="en-US" sz="2600" dirty="0" smtClean="0">
                <a:solidFill>
                  <a:srgbClr val="3333CC"/>
                </a:solidFill>
              </a:rPr>
              <a:t>Pune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Dec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550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Output properties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974038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Task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Prefix of the output table (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seq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records)</a:t>
            </a: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Or rather,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Prefixes of projections of the output table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783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User specification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Examples: </a:t>
                </a:r>
                <a:r>
                  <a:rPr lang="en-US" dirty="0">
                    <a:latin typeface="Seoge UI"/>
                  </a:rPr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Seoge UI"/>
                  </a:rPr>
                  <a:t>output value)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Inductive Spec: </a:t>
                </a:r>
                <a:r>
                  <a:rPr lang="en-US" dirty="0">
                    <a:latin typeface="Seoge UI"/>
                  </a:rPr>
                  <a:t>Conjunction of (input state, output property)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Search methodology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Inverse </a:t>
                </a:r>
                <a:r>
                  <a:rPr lang="en-US" dirty="0" smtClean="0">
                    <a:solidFill>
                      <a:schemeClr val="accent2"/>
                    </a:solidFill>
                    <a:latin typeface="Seoge UI"/>
                  </a:rPr>
                  <a:t>set</a:t>
                </a:r>
                <a:r>
                  <a:rPr lang="en-US" dirty="0" smtClean="0">
                    <a:latin typeface="Seoge UI"/>
                  </a:rPr>
                  <a:t>: Backward propagation </a:t>
                </a:r>
                <a:r>
                  <a:rPr lang="en-US" dirty="0">
                    <a:latin typeface="Seoge UI"/>
                  </a:rPr>
                  <a:t>of values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Witness </a:t>
                </a:r>
                <a:r>
                  <a:rPr lang="en-US" dirty="0" smtClean="0">
                    <a:solidFill>
                      <a:schemeClr val="accent2"/>
                    </a:solidFill>
                    <a:latin typeface="Seoge UI"/>
                  </a:rPr>
                  <a:t>function</a:t>
                </a:r>
                <a:r>
                  <a:rPr lang="en-US" dirty="0" smtClean="0">
                    <a:latin typeface="Seoge UI"/>
                  </a:rPr>
                  <a:t>: </a:t>
                </a:r>
                <a:r>
                  <a:rPr lang="en-US" sz="2300" dirty="0" smtClean="0">
                    <a:latin typeface="Seoge UI"/>
                  </a:rPr>
                  <a:t>Backward propagation </a:t>
                </a:r>
                <a:r>
                  <a:rPr lang="en-US" sz="2300" dirty="0">
                    <a:latin typeface="Seoge UI"/>
                  </a:rPr>
                  <a:t>of properties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  <a:blipFill>
                <a:blip r:embed="rId3"/>
                <a:stretch>
                  <a:fillRect l="-1060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879" y="304800"/>
            <a:ext cx="8215009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Generalizing output values to output properties</a:t>
            </a:r>
          </a:p>
        </p:txBody>
      </p:sp>
    </p:spTree>
    <p:extLst>
      <p:ext uri="{BB962C8B-B14F-4D97-AF65-F5344CB8AC3E}">
        <p14:creationId xmlns:p14="http://schemas.microsoft.com/office/powerpoint/2010/main" val="2550162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strings </a:t>
                </a:r>
                <a:r>
                  <a:rPr lang="en-US" dirty="0">
                    <a:latin typeface="Consolas" panose="020B0609020204030204" pitchFamily="49" charset="0"/>
                  </a:rPr>
                  <a:t>T := Map(L,S)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substring </a:t>
                </a:r>
                <a:r>
                  <a:rPr lang="en-US" dirty="0" err="1">
                    <a:solidFill>
                      <a:schemeClr val="accent2"/>
                    </a:solidFill>
                    <a:latin typeface="Seoge UI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lines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L := Filter(Split(d,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), B)</a:t>
                </a:r>
                <a:endParaRPr lang="en-US" dirty="0">
                  <a:solidFill>
                    <a:schemeClr val="accent2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boolean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  <a:blipFill>
                <a:blip r:embed="rId3"/>
                <a:stretch>
                  <a:fillRect l="-1394" t="-3261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S</a:t>
            </a:r>
            <a:endParaRPr lang="en-US" sz="2400" dirty="0">
              <a:latin typeface="Seoge UI"/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92665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DSL</a:t>
            </a:r>
          </a:p>
        </p:txBody>
      </p:sp>
    </p:spTree>
    <p:extLst>
      <p:ext uri="{BB962C8B-B14F-4D97-AF65-F5344CB8AC3E}">
        <p14:creationId xmlns:p14="http://schemas.microsoft.com/office/powerpoint/2010/main" val="145139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8" grpId="0" animBg="1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6086016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substring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E := </a:t>
            </a:r>
            <a:r>
              <a:rPr lang="en-US" dirty="0" err="1" smtClean="0">
                <a:latin typeface="Consolas" panose="020B0609020204030204" pitchFamily="49" charset="0"/>
              </a:rPr>
              <a:t>SubStr</a:t>
            </a:r>
            <a:r>
              <a:rPr lang="en-US" dirty="0" smtClean="0">
                <a:latin typeface="Consolas" panose="020B0609020204030204" pitchFamily="49" charset="0"/>
              </a:rPr>
              <a:t>(x,P</a:t>
            </a:r>
            <a:r>
              <a:rPr lang="en-US" baseline="-25000" dirty="0" smtClean="0">
                <a:latin typeface="Consolas" panose="020B0609020204030204" pitchFamily="49" charset="0"/>
              </a:rPr>
              <a:t>1</a:t>
            </a:r>
            <a:r>
              <a:rPr lang="en-US" dirty="0" smtClean="0">
                <a:latin typeface="Consolas" panose="020B0609020204030204" pitchFamily="49" charset="0"/>
              </a:rPr>
              <a:t>,P</a:t>
            </a:r>
            <a:r>
              <a:rPr lang="en-US" baseline="-25000" dirty="0" smtClean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  position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P := K | </a:t>
            </a:r>
            <a:r>
              <a:rPr lang="en-US" dirty="0" err="1" smtClean="0">
                <a:latin typeface="Consolas" panose="020B0609020204030204" pitchFamily="49" charset="0"/>
              </a:rPr>
              <a:t>Pos</a:t>
            </a:r>
            <a:r>
              <a:rPr lang="en-US" dirty="0" smtClean="0">
                <a:latin typeface="Consolas" panose="020B0609020204030204" pitchFamily="49" charset="0"/>
              </a:rPr>
              <a:t>(x,R</a:t>
            </a:r>
            <a:r>
              <a:rPr lang="en-US" baseline="-25000" dirty="0" smtClean="0">
                <a:latin typeface="Consolas" panose="020B0609020204030204" pitchFamily="49" charset="0"/>
              </a:rPr>
              <a:t>1</a:t>
            </a:r>
            <a:r>
              <a:rPr lang="en-US" dirty="0" smtClean="0">
                <a:latin typeface="Consolas" panose="020B0609020204030204" pitchFamily="49" charset="0"/>
              </a:rPr>
              <a:t>,R</a:t>
            </a:r>
            <a:r>
              <a:rPr lang="en-US" baseline="-25000" dirty="0" smtClean="0">
                <a:latin typeface="Consolas" panose="020B0609020204030204" pitchFamily="49" charset="0"/>
              </a:rPr>
              <a:t>2</a:t>
            </a:r>
            <a:r>
              <a:rPr lang="en-US" dirty="0" smtClean="0">
                <a:latin typeface="Consolas" panose="020B0609020204030204" pitchFamily="49" charset="0"/>
              </a:rPr>
              <a:t>,K</a:t>
            </a:r>
            <a:r>
              <a:rPr lang="en-US" dirty="0">
                <a:latin typeface="Consolas" panose="020B0609020204030204" pitchFamily="49" charset="0"/>
              </a:rPr>
              <a:t>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694202" y="4373932"/>
            <a:ext cx="2481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US" sz="24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US" sz="24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oge UI"/>
              </a:rPr>
              <a:t>SubStr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 grammar</a:t>
            </a:r>
          </a:p>
        </p:txBody>
      </p:sp>
    </p:spTree>
    <p:extLst>
      <p:ext uri="{BB962C8B-B14F-4D97-AF65-F5344CB8AC3E}">
        <p14:creationId xmlns:p14="http://schemas.microsoft.com/office/powerpoint/2010/main" val="556410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36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12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2766" y="2643487"/>
            <a:ext cx="1930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362" y="2782447"/>
            <a:ext cx="188729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631083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4986504" y="3090224"/>
            <a:ext cx="353858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64171" y="4797091"/>
            <a:ext cx="111646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Witnes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s functions</a:t>
            </a:r>
            <a:endParaRPr lang="en-US" sz="1800" dirty="0" smtClean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H="1" flipV="1">
            <a:off x="4759716" y="4102523"/>
            <a:ext cx="562686" cy="6945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2912285" y="4102523"/>
            <a:ext cx="609232" cy="694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394875" y="4796909"/>
            <a:ext cx="10348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function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7295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193900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2291" y="2780753"/>
            <a:ext cx="235542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8013" y="4808044"/>
            <a:ext cx="8696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DSL D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19" name="Straight Arrow Connector 18"/>
          <p:cNvCxnSpPr>
            <a:stCxn id="18" idx="0"/>
            <a:endCxn id="50" idx="2"/>
          </p:cNvCxnSpPr>
          <p:nvPr/>
        </p:nvCxnSpPr>
        <p:spPr>
          <a:xfrm flipH="1" flipV="1">
            <a:off x="4090202" y="4104192"/>
            <a:ext cx="2638" cy="703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58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Basic ranking scheme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394242"/>
              </p:ext>
            </p:extLst>
          </p:nvPr>
        </p:nvGraphicFramePr>
        <p:xfrm>
          <a:off x="1685027" y="2772189"/>
          <a:ext cx="461690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Amey Karkare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Amey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Ravindra Naik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Ravindra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</a:t>
            </a:r>
            <a:r>
              <a:rPr lang="en-US" sz="2400" dirty="0" smtClean="0">
                <a:latin typeface="Seoge UI"/>
              </a:rPr>
              <a:t>input =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“Amey Karkare”</a:t>
            </a:r>
            <a:r>
              <a:rPr lang="en-US" sz="2400" dirty="0" smtClean="0">
                <a:latin typeface="Seoge UI"/>
              </a:rPr>
              <a:t>) </a:t>
            </a:r>
            <a:r>
              <a:rPr lang="en-US" sz="2400" dirty="0">
                <a:latin typeface="Seoge UI"/>
              </a:rPr>
              <a:t>then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“Amey”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“Ravindra”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“Amey”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3074914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839024"/>
              </p:ext>
            </p:extLst>
          </p:nvPr>
        </p:nvGraphicFramePr>
        <p:xfrm>
          <a:off x="823671" y="2500411"/>
          <a:ext cx="549086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3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Amey Karkare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Karkare,  Amey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Ravindra Naik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Naik,  Ravindra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2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nd</a:t>
            </a:r>
            <a:r>
              <a:rPr lang="en-US" sz="2400" dirty="0">
                <a:latin typeface="Seoge UI"/>
              </a:rPr>
              <a:t> Word 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“,    ‘’ </a:t>
            </a:r>
            <a:r>
              <a:rPr lang="en-US" sz="2400" dirty="0">
                <a:latin typeface="Seoge UI"/>
              </a:rPr>
              <a:t>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“Karkare,   Amey”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752" y="4811642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Fewer larger constants vs. More smaller constants?</a:t>
            </a:r>
          </a:p>
          <a:p>
            <a:pPr lvl="1"/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Associate numeric weights with constants.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2271702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Comparison of Ranking Strategies over </a:t>
            </a:r>
            <a:r>
              <a:rPr lang="en-US" sz="25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Benchmarks</a:t>
            </a:r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97178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Strategy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Average # of examples required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Basic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4.17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Learning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1.48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1838774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Ranking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79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13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8883" y="4689330"/>
            <a:ext cx="9241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Same number of same-sized constants?</a:t>
            </a:r>
          </a:p>
          <a:p>
            <a:pPr lvl="0" algn="ctr">
              <a:spcBef>
                <a:spcPts val="0"/>
              </a:spcBef>
            </a:pPr>
            <a:endParaRPr lang="en-US" sz="1000" u="sng" dirty="0">
              <a:solidFill>
                <a:srgbClr val="0066FF"/>
              </a:solidFill>
              <a:latin typeface="Seoge UI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Missing page numbers, 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64-67, 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</a:t>
            </a:r>
            <a:r>
              <a:rPr lang="en-US" sz="2400" dirty="0" smtClean="0">
                <a:latin typeface="Seoge UI"/>
              </a:rPr>
              <a:t>the left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 smtClean="0">
                <a:latin typeface="Seoge UI"/>
              </a:rPr>
              <a:t> Number from the right </a:t>
            </a:r>
            <a:endParaRPr lang="en-US" sz="2400" dirty="0">
              <a:latin typeface="Seog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6455" y="6237260"/>
            <a:ext cx="8865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i="1" dirty="0">
                <a:solidFill>
                  <a:srgbClr val="C00000"/>
                </a:solidFill>
                <a:latin typeface="Seoge UI"/>
              </a:rPr>
              <a:t>Learning to Learn Programs from Examples: Going Beyond Program Structure </a:t>
            </a: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IJCAI 2017; Ellis, Gulwani</a:t>
            </a:r>
            <a:endParaRPr lang="en-US" sz="16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673141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8883" y="4874582"/>
            <a:ext cx="9241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What if the correct program has </a:t>
            </a:r>
            <a:r>
              <a:rPr lang="en-US" sz="2400" dirty="0">
                <a:solidFill>
                  <a:srgbClr val="C00000"/>
                </a:solidFill>
                <a:latin typeface="Seoge UI"/>
              </a:rPr>
              <a:t>l</a:t>
            </a: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arger Kolmogorov complexity?</a:t>
            </a:r>
            <a:endParaRPr lang="en-US" sz="2400" dirty="0">
              <a:solidFill>
                <a:srgbClr val="C00000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endParaRPr lang="en-US" sz="1000" u="sng" dirty="0">
              <a:solidFill>
                <a:srgbClr val="0066FF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Examine </a:t>
            </a:r>
            <a:r>
              <a:rPr lang="en-US" sz="2400" dirty="0" smtClean="0">
                <a:solidFill>
                  <a:schemeClr val="accent6"/>
                </a:solidFill>
                <a:latin typeface="Seoge UI"/>
              </a:rPr>
              <a:t>data/trace 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features (in addition to program features)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0580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Input v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Seoge UI"/>
                  </a:rPr>
                  <a:t>v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err="1" smtClean="0">
                    <a:latin typeface="Seoge UI"/>
                  </a:rPr>
                  <a:t>SubStr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>
                    <a:latin typeface="Seoge UI"/>
                  </a:rPr>
                  <a:t>v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0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err="1" smtClean="0">
                    <a:latin typeface="Seoge UI"/>
                  </a:rPr>
                  <a:t>Pos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 err="1" smtClean="0">
                    <a:latin typeface="Seoge UI"/>
                  </a:rPr>
                  <a:t>v,number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oge UI"/>
                  </a:rPr>
                  <a:t>,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1</a:t>
                </a:r>
                <a:r>
                  <a:rPr lang="en-US" sz="2400" dirty="0" smtClean="0">
                    <a:latin typeface="Seoge UI"/>
                  </a:rPr>
                  <a:t>))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  <a:endParaRPr lang="en-US" sz="2400" dirty="0">
                  <a:solidFill>
                    <a:srgbClr val="CC00CC"/>
                  </a:solidFill>
                  <a:latin typeface="Seoge UI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blipFill>
                <a:blip r:embed="rId4"/>
                <a:stretch>
                  <a:fillRect l="-1367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6455" y="6237260"/>
            <a:ext cx="8865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i="1" dirty="0">
                <a:solidFill>
                  <a:srgbClr val="C00000"/>
                </a:solidFill>
                <a:latin typeface="Seoge UI"/>
              </a:rPr>
              <a:t>Learning to Learn Programs from Examples: Going Beyond Program Structure </a:t>
            </a: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IJCAI 2017; Ellis, Gulwani</a:t>
            </a:r>
            <a:endParaRPr lang="en-US" sz="16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4216683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177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“It's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 great concept, but it can also lead to lots of bad data.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think many users will look at a few "flash filled" cells,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 just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assume that it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worked. … Be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very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careful.”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Need for a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fall-back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mechanism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“most of the extracted data will be fine. But there might be exceptions that you don't notice unless you examine the results very carefully.”</a:t>
            </a: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61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83" y="2628486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80811" y="4798759"/>
            <a:ext cx="111646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Witnes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s functions</a:t>
            </a:r>
            <a:endParaRPr lang="en-US" sz="1800" dirty="0" smtClean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32" name="Straight Arrow Connector 31"/>
          <p:cNvCxnSpPr>
            <a:stCxn id="31" idx="0"/>
          </p:cNvCxnSpPr>
          <p:nvPr/>
        </p:nvCxnSpPr>
        <p:spPr>
          <a:xfrm flipH="1" flipV="1">
            <a:off x="2876356" y="4104191"/>
            <a:ext cx="562686" cy="6945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7" idx="0"/>
          </p:cNvCxnSpPr>
          <p:nvPr/>
        </p:nvCxnSpPr>
        <p:spPr>
          <a:xfrm flipV="1">
            <a:off x="1028925" y="4104191"/>
            <a:ext cx="609232" cy="694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1515" y="4798577"/>
            <a:ext cx="10348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function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74653" y="4809712"/>
            <a:ext cx="8696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DSL D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40" name="Straight Arrow Connector 39"/>
          <p:cNvCxnSpPr>
            <a:stCxn id="39" idx="0"/>
          </p:cNvCxnSpPr>
          <p:nvPr/>
        </p:nvCxnSpPr>
        <p:spPr>
          <a:xfrm flipH="1" flipV="1">
            <a:off x="2206842" y="4105860"/>
            <a:ext cx="2638" cy="703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90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42" grpId="0"/>
      <p:bldP spid="67" grpId="0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it easy to inspect output correctness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can accordingly provide more examples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Show programs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 any desired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language; in English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 effective navigation between programs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initiated interactivity (Active learning)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Cluster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inputs/outputs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based on syntactic patterns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Highlight less confident entries in the output based on 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distinguishing inputs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 for Ambiguity Resolution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FlashProfile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Synthesis of Syntactic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Profiles”,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[Under submission] Padhi, Jain, Perelman, Polozov, Gulwani, Millstein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887" y="5497813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User 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Interaction Models for Disambiguation in Programming by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038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(User Interaction Models)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93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820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9816">
            <a:off x="4770577" y="1453525"/>
            <a:ext cx="530209" cy="3971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586">
            <a:off x="2299249" y="1454989"/>
            <a:ext cx="558402" cy="4182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" y="1161821"/>
            <a:ext cx="2057825" cy="1727027"/>
          </a:xfrm>
          <a:prstGeom prst="rect">
            <a:avLst/>
          </a:prstGeom>
        </p:spPr>
      </p:pic>
      <p:sp>
        <p:nvSpPr>
          <p:cNvPr id="31" name="Arrow: Right 30"/>
          <p:cNvSpPr/>
          <p:nvPr/>
        </p:nvSpPr>
        <p:spPr>
          <a:xfrm>
            <a:off x="2025565" y="1887310"/>
            <a:ext cx="996259" cy="199739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09" y="1104696"/>
            <a:ext cx="771531" cy="182167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22" y="1084083"/>
            <a:ext cx="778675" cy="1814526"/>
          </a:xfrm>
          <a:prstGeom prst="rect">
            <a:avLst/>
          </a:prstGeom>
        </p:spPr>
      </p:pic>
      <p:sp>
        <p:nvSpPr>
          <p:cNvPr id="36" name="Arrow: Right 35"/>
          <p:cNvSpPr/>
          <p:nvPr/>
        </p:nvSpPr>
        <p:spPr>
          <a:xfrm>
            <a:off x="4570064" y="1903482"/>
            <a:ext cx="852033" cy="221030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8553" y="2926366"/>
            <a:ext cx="2643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 component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or, more generally, some intelligent software component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56937" y="2987168"/>
            <a:ext cx="1298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Logical strategies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2313" y="2994863"/>
            <a:ext cx="125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Creative heuristics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1522" y="2978388"/>
            <a:ext cx="974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8165" y="2961552"/>
            <a:ext cx="1253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522283" y="3737327"/>
            <a:ext cx="1342667" cy="54408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86751" y="3500410"/>
            <a:ext cx="1406697" cy="75460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4182" y="4108335"/>
            <a:ext cx="246357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be learned and maintained by ML-backed runtime</a:t>
            </a:r>
            <a:endParaRPr lang="en-US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3616" y="4315992"/>
            <a:ext cx="157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Written by </a:t>
            </a:r>
            <a:r>
              <a:rPr lang="en-US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developers</a:t>
            </a:r>
            <a:endParaRPr lang="en-US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Arrow Connector 17"/>
          <p:cNvCxnSpPr>
            <a:stCxn id="15" idx="2"/>
            <a:endCxn id="11" idx="0"/>
          </p:cNvCxnSpPr>
          <p:nvPr/>
        </p:nvCxnSpPr>
        <p:spPr>
          <a:xfrm>
            <a:off x="7747046" y="3301554"/>
            <a:ext cx="18923" cy="806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499145" y="1217731"/>
            <a:ext cx="2962234" cy="1698095"/>
            <a:chOff x="7521577" y="1669181"/>
            <a:chExt cx="3949645" cy="2264127"/>
          </a:xfrm>
        </p:grpSpPr>
        <p:grpSp>
          <p:nvGrpSpPr>
            <p:cNvPr id="33" name="Group 32"/>
            <p:cNvGrpSpPr/>
            <p:nvPr/>
          </p:nvGrpSpPr>
          <p:grpSpPr>
            <a:xfrm>
              <a:off x="7521577" y="1669181"/>
              <a:ext cx="3949645" cy="2264127"/>
              <a:chOff x="1524517" y="1479471"/>
              <a:chExt cx="3949645" cy="2264127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24517" y="1479471"/>
                <a:ext cx="3949645" cy="2264127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055">
                <a:off x="3522069" y="1781057"/>
                <a:ext cx="1386532" cy="143812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57">
                <a:off x="4988471" y="1938091"/>
                <a:ext cx="226693" cy="810597"/>
              </a:xfrm>
              <a:prstGeom prst="rect">
                <a:avLst/>
              </a:prstGeom>
            </p:spPr>
          </p:pic>
        </p:grpSp>
        <p:cxnSp>
          <p:nvCxnSpPr>
            <p:cNvPr id="29" name="Straight Connector 28"/>
            <p:cNvCxnSpPr/>
            <p:nvPr/>
          </p:nvCxnSpPr>
          <p:spPr>
            <a:xfrm>
              <a:off x="9031183" y="1687881"/>
              <a:ext cx="467620" cy="18890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meets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ML” in PBE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547" y="4980495"/>
            <a:ext cx="8885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Advantages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models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Less time to author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Online adaptation, personalization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Content Placeholder 4"/>
          <p:cNvSpPr txBox="1">
            <a:spLocks/>
          </p:cNvSpPr>
          <p:nvPr/>
        </p:nvSpPr>
        <p:spPr bwMode="auto">
          <a:xfrm>
            <a:off x="-14632" y="6505423"/>
            <a:ext cx="9158632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7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“Programming by Examples: PL meets ML”; 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Gulwani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, 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Jain; Invited Talk paper at APLAS 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2017</a:t>
            </a:r>
            <a:endParaRPr lang="en-US" sz="17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50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13" grpId="0"/>
      <p:bldP spid="14" grpId="0"/>
      <p:bldP spid="15" grpId="0"/>
      <p:bldP spid="17" grpId="0"/>
      <p:bldP spid="11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264" y="1194759"/>
            <a:ext cx="8505316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 specified as grammar rules.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Top-down/goal-directed search using Inverse semantics.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Which grammar production to eliminate or try first?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Which sub-goal resulting from application of inverse semantics to try first?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opportunity 1: Search Algorithm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94" y="2375141"/>
            <a:ext cx="2201279" cy="220127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817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32584" y="4715848"/>
            <a:ext cx="85036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162181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32779" y="4096632"/>
          <a:ext cx="3749313" cy="128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0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194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sridhar</a:t>
                      </a:r>
                      <a:r>
                        <a:rPr lang="en-US" sz="2200" dirty="0" smtClean="0">
                          <a:latin typeface="Seoge UI"/>
                        </a:rPr>
                        <a:t>, amey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sr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raghavan</a:t>
                      </a:r>
                      <a:r>
                        <a:rPr lang="en-US" sz="2200" dirty="0" smtClean="0">
                          <a:latin typeface="Seoge UI"/>
                        </a:rPr>
                        <a:t>, </a:t>
                      </a:r>
                      <a:r>
                        <a:rPr lang="en-US" sz="2200" dirty="0" err="1" smtClean="0">
                          <a:latin typeface="Seoge UI"/>
                        </a:rPr>
                        <a:t>sumesh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ra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6351" y="2613664"/>
          <a:ext cx="419282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4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oge UI"/>
                        </a:rPr>
                        <a:t>amey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oge UI"/>
                        </a:rPr>
                        <a:t>amey@wsse.org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raghavan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oge UI"/>
                        </a:rPr>
                        <a:t>raghavan@wsse.org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99802" y="924917"/>
            <a:ext cx="5302929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condition-free expr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:= </a:t>
            </a:r>
            <a:r>
              <a:rPr lang="en-US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Concat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(A, C)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|  A</a:t>
            </a:r>
          </a:p>
          <a:p>
            <a:pPr>
              <a:spcBef>
                <a:spcPts val="0"/>
              </a:spcBef>
            </a:pPr>
            <a:endParaRPr lang="en-US" sz="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atomic expression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:= </a:t>
            </a:r>
            <a:r>
              <a:rPr lang="en-US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P, P)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| </a:t>
            </a:r>
            <a:r>
              <a:rPr lang="en-US" sz="24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ConstantString</a:t>
            </a:r>
            <a:endParaRPr lang="en-US" sz="2400" dirty="0">
              <a:solidFill>
                <a:srgbClr val="107C1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Eliminating Grammar Productions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32778" y="5543917"/>
          <a:ext cx="370003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7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263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sridhar</a:t>
                      </a:r>
                      <a:r>
                        <a:rPr lang="en-US" sz="2200" dirty="0" smtClean="0">
                          <a:latin typeface="Seoge UI"/>
                        </a:rPr>
                        <a:t>, </a:t>
                      </a:r>
                      <a:r>
                        <a:rPr lang="en-US" sz="2200" dirty="0" err="1" smtClean="0">
                          <a:latin typeface="Seoge UI"/>
                        </a:rPr>
                        <a:t>raghavan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sr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raghavan</a:t>
                      </a:r>
                      <a:r>
                        <a:rPr lang="en-US" sz="2200" dirty="0" smtClean="0">
                          <a:latin typeface="Seoge UI"/>
                        </a:rPr>
                        <a:t>,</a:t>
                      </a:r>
                      <a:r>
                        <a:rPr lang="en-US" sz="2200" baseline="0" dirty="0" smtClean="0">
                          <a:latin typeface="Seoge UI"/>
                        </a:rPr>
                        <a:t> amey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oge UI"/>
                        </a:rPr>
                        <a:t>ra</a:t>
                      </a:r>
                      <a:endParaRPr lang="en-US" sz="22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Content Placeholder 1"/>
          <p:cNvSpPr>
            <a:spLocks noGrp="1"/>
          </p:cNvSpPr>
          <p:nvPr>
            <p:ph idx="1"/>
          </p:nvPr>
        </p:nvSpPr>
        <p:spPr>
          <a:xfrm>
            <a:off x="4411244" y="3129954"/>
            <a:ext cx="4732756" cy="62757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Only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Concat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(…) branch possible</a:t>
            </a: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4434978" y="4422736"/>
            <a:ext cx="3641174" cy="62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Need to consider only </a:t>
            </a:r>
            <a:r>
              <a:rPr lang="en-US" kern="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(…) branch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4235711" y="5745038"/>
            <a:ext cx="4459713" cy="87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be </a:t>
            </a:r>
            <a:r>
              <a:rPr lang="en-US" kern="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Concat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(…) or </a:t>
            </a:r>
            <a:r>
              <a:rPr lang="en-US" kern="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(…) depending on ranking function</a:t>
            </a:r>
          </a:p>
        </p:txBody>
      </p:sp>
    </p:spTree>
    <p:extLst>
      <p:ext uri="{BB962C8B-B14F-4D97-AF65-F5344CB8AC3E}">
        <p14:creationId xmlns:p14="http://schemas.microsoft.com/office/powerpoint/2010/main" val="3156562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4494" y="1143000"/>
                <a:ext cx="8547176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Controller</a:t>
                </a: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predict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the top-ranked program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score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from each branch. </a:t>
                </a:r>
              </a:p>
              <a:p>
                <a:pPr>
                  <a:spcBef>
                    <a:spcPts val="0"/>
                  </a:spcBef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explore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all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branches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having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>
                                <a:latin typeface="Segoe UI" panose="020B0502040204020203" pitchFamily="34" charset="0"/>
                                <a:cs typeface="Segoe UI" panose="020B0502040204020203" pitchFamily="34" charset="0"/>
                              </a:rPr>
                              <m:t>argmax</m:t>
                            </m:r>
                          </m:sub>
                        </m:sSub>
                      </m:e>
                    </m:d>
                    <m:r>
                      <a:rPr lang="en-US" b="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Replace predicted scores by actual scores as learning progresses.</a:t>
                </a:r>
              </a:p>
              <a:p>
                <a:pPr marL="0" indent="0">
                  <a:buNone/>
                </a:pPr>
                <a:endParaRPr lang="en-US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Prediction based on supervised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raining </a:t>
                </a: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standard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LSTM architecture </a:t>
                </a:r>
                <a:endParaRPr lang="en-US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100s of tasks, 1 task on average yields 1000 sub-problems.</a:t>
                </a: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4494" y="1143000"/>
                <a:ext cx="8547176" cy="5029200"/>
              </a:xfrm>
              <a:blipFill>
                <a:blip r:embed="rId3"/>
                <a:stretch>
                  <a:fillRect l="-1355" t="-848" r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Neural-guided Deductive Search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-13748" y="5976290"/>
            <a:ext cx="79750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Neural-guided Deductive Search for Real-Time Program Synthesis from Examples</a:t>
            </a: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Mohta, Kalyan, Polozov, </a:t>
            </a:r>
            <a:r>
              <a:rPr lang="en-US" sz="1600" kern="0" dirty="0" err="1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Batra</a:t>
            </a: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, Gulwani, Jain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Under submission to ICLR 2017</a:t>
            </a:r>
            <a:endParaRPr lang="en-US" sz="16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4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9" y="1376832"/>
            <a:ext cx="10655471" cy="440508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Initial Results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B6F31B-BA6F-44C1-8BF3-AE6ED3F7ED99}"/>
              </a:ext>
            </a:extLst>
          </p:cNvPr>
          <p:cNvCxnSpPr>
            <a:cxnSpLocks/>
          </p:cNvCxnSpPr>
          <p:nvPr/>
        </p:nvCxnSpPr>
        <p:spPr>
          <a:xfrm>
            <a:off x="346826" y="4976470"/>
            <a:ext cx="8805195" cy="0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"/>
          <p:cNvSpPr txBox="1">
            <a:spLocks/>
          </p:cNvSpPr>
          <p:nvPr/>
        </p:nvSpPr>
        <p:spPr bwMode="auto">
          <a:xfrm rot="16200000">
            <a:off x="-515604" y="3286567"/>
            <a:ext cx="1478507" cy="58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5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SPEED-UP</a:t>
            </a:r>
          </a:p>
          <a:p>
            <a:pPr marL="0" indent="0">
              <a:buFontTx/>
              <a:buNone/>
            </a:pP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541022" y="6062668"/>
            <a:ext cx="7687530" cy="58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Average speed-up: 1.67</a:t>
            </a:r>
          </a:p>
          <a:p>
            <a:endParaRPr lang="en-US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97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65" y="2748145"/>
            <a:ext cx="3122692" cy="2498153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5990" y="1033732"/>
            <a:ext cx="8827702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Syntactic features of a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Number of constants, size of constants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Features of outputs/execution traces of a program on extra inputs. </a:t>
            </a:r>
          </a:p>
          <a:p>
            <a:pPr lvl="1"/>
            <a:r>
              <a:rPr lang="en-US" sz="2000" dirty="0" err="1">
                <a:latin typeface="Seoge UI"/>
              </a:rPr>
              <a:t>IsYear</a:t>
            </a:r>
            <a:r>
              <a:rPr lang="en-US" sz="2000" dirty="0">
                <a:latin typeface="Seoge UI"/>
              </a:rPr>
              <a:t>, Numeric Deviation, Number of characters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Weights over various features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Non-syntactic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isPersonName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“PL-meets-ML” opportunity 2: Program Ranking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19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33" y="986517"/>
            <a:ext cx="2058838" cy="257022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5990" y="1004977"/>
            <a:ext cx="8827702" cy="441816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Communicate actionable information back to user.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Generate multiple top-ranked programs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Enable effective navigation between those programs.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Highlight ambiguity based on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distinguishing inputs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An input where different programs generate different outputs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Highlight ambiguity based on clustering of inputs/outputs 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based on their syntactic and other features.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When to stop highlighting ambiguity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opportunity 3: Disambiguation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74930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FlashProfile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Synthesis of Syntactic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Profiles”,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ArxiV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Report] Padhi, Jain, Perelman, Polozov, Gulwani, Millstein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10" y="5564364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User 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Interaction Models for Disambiguation in Programming by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529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83" y="2628486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80811" y="4798759"/>
            <a:ext cx="111646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Witnes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s functions</a:t>
            </a:r>
            <a:endParaRPr lang="en-US" sz="1800" dirty="0" smtClean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32" name="Straight Arrow Connector 31"/>
          <p:cNvCxnSpPr>
            <a:stCxn id="31" idx="0"/>
          </p:cNvCxnSpPr>
          <p:nvPr/>
        </p:nvCxnSpPr>
        <p:spPr>
          <a:xfrm flipH="1" flipV="1">
            <a:off x="2876356" y="4104191"/>
            <a:ext cx="562686" cy="6945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7" idx="0"/>
          </p:cNvCxnSpPr>
          <p:nvPr/>
        </p:nvCxnSpPr>
        <p:spPr>
          <a:xfrm flipV="1">
            <a:off x="1028925" y="4104191"/>
            <a:ext cx="609232" cy="694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1515" y="4798577"/>
            <a:ext cx="10348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function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74653" y="4809712"/>
            <a:ext cx="8696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DSL D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40" name="Straight Arrow Connector 39"/>
          <p:cNvCxnSpPr>
            <a:stCxn id="39" idx="0"/>
          </p:cNvCxnSpPr>
          <p:nvPr/>
        </p:nvCxnSpPr>
        <p:spPr>
          <a:xfrm flipH="1" flipV="1">
            <a:off x="2206842" y="4105860"/>
            <a:ext cx="2638" cy="703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8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0674" y="1010792"/>
            <a:ext cx="8732043" cy="341743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 is a revolutionary new frontier in AI.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99% of end users are non-programmers.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cleaning data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refactoring code during migration.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“PL meets ML” in AI software creation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ML can synthesize code heuristics: better, efficient, adaptable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255925" y="657695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07034" y="4170814"/>
          <a:ext cx="8724181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2136">
                  <a:extLst>
                    <a:ext uri="{9D8B030D-6E8A-4147-A177-3AD203B41FA5}">
                      <a16:colId xmlns:a16="http://schemas.microsoft.com/office/drawing/2014/main" val="3153091696"/>
                    </a:ext>
                  </a:extLst>
                </a:gridCol>
                <a:gridCol w="2898475">
                  <a:extLst>
                    <a:ext uri="{9D8B030D-6E8A-4147-A177-3AD203B41FA5}">
                      <a16:colId xmlns:a16="http://schemas.microsoft.com/office/drawing/2014/main" val="564592563"/>
                    </a:ext>
                  </a:extLst>
                </a:gridCol>
                <a:gridCol w="3473570">
                  <a:extLst>
                    <a:ext uri="{9D8B030D-6E8A-4147-A177-3AD203B41FA5}">
                      <a16:colId xmlns:a16="http://schemas.microsoft.com/office/drawing/2014/main" val="2033972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PBE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component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 aspect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Heuristics that can be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machine learned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554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Search Algorithm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DSL, Inverse functions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Non-deterministic choices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817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Program Ranking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Features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Weights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410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Disambiguation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Program navigation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Distinguishing inputs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Clustering,</a:t>
                      </a:r>
                    </a:p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When/what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to ask?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787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42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Methodology: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Based on </a:t>
                </a:r>
                <a:r>
                  <a:rPr lang="en-US" dirty="0">
                    <a:solidFill>
                      <a:schemeClr val="accent6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divide-and-conquer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style problem decomposition.</a:t>
                </a:r>
                <a:endParaRPr lang="en-US" dirty="0">
                  <a:solidFill>
                    <a:schemeClr val="accent6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is reduced to </a:t>
                </a:r>
                <a:r>
                  <a:rPr lang="en-US" dirty="0">
                    <a:solidFill>
                      <a:srgbClr val="0099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simpler problems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).</a:t>
                </a: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3"/>
                <a:stretch>
                  <a:fillRect l="-1292" t="-786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FlashMeta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[OOPSLA 2015]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727994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be a non-terminal </a:t>
                </a:r>
                <a:r>
                  <a:rPr lang="en-US" dirty="0">
                    <a:latin typeface="Seoge UI"/>
                  </a:rPr>
                  <a:t>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blipFill>
                <a:blip r:embed="rId3"/>
                <a:stretch>
                  <a:fillRect l="-1257" t="-301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, where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′=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𝑇𝑜𝑝𝑆𝑦𝑚𝑏𝑜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blipFill>
                <a:blip r:embed="rId7"/>
                <a:stretch>
                  <a:fillRect l="-88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2886" y="3330930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"/>
              <p:cNvSpPr txBox="1">
                <a:spLocks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2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56000" y="1399368"/>
                <a:ext cx="3896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0" y="1399368"/>
                <a:ext cx="3896360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846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11" grpId="0" animBg="1"/>
      <p:bldP spid="7" grpId="0"/>
      <p:bldP spid="8" grpId="0"/>
      <p:bldP spid="9" grpId="0"/>
      <p:bldP spid="10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b="-34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50" b="0" i="1" kern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639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𝐼𝑓𝑇h𝑒𝑛𝐸𝑙𝑠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blipFill>
                <a:blip r:embed="rId7"/>
                <a:stretch>
                  <a:fillRect b="-175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𝑡𝑟𝑢𝑒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⊤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𝑓𝑎𝑙𝑠𝑒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⊤,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blipFill>
                <a:blip r:embed="rId8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…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blipFill>
                <a:blip r:embed="rId9"/>
                <a:stretch>
                  <a:fillRect l="-2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blipFill>
                <a:blip r:embed="rId10"/>
                <a:stretch>
                  <a:fillRect l="-289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blipFill>
                <a:blip r:embed="rId11"/>
                <a:stretch>
                  <a:fillRect l="-3273" r="-20727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83659" y="5079440"/>
            <a:ext cx="7976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The notion of inverse sets (and corresponding reduction rules) can be generalized to the conditional setting.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044" y="3788750"/>
            <a:ext cx="48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Consider the 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SubStr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(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x,i,j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)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operator</a:t>
            </a:r>
          </a:p>
        </p:txBody>
      </p:sp>
    </p:spTree>
    <p:extLst>
      <p:ext uri="{BB962C8B-B14F-4D97-AF65-F5344CB8AC3E}">
        <p14:creationId xmlns:p14="http://schemas.microsoft.com/office/powerpoint/2010/main" val="1744981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0" grpId="0" animBg="1"/>
      <p:bldP spid="11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User specification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Examples: </a:t>
                </a:r>
                <a:r>
                  <a:rPr lang="en-US" dirty="0">
                    <a:latin typeface="Seoge UI"/>
                  </a:rPr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Seoge UI"/>
                  </a:rPr>
                  <a:t>output value)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Inductive Spec: </a:t>
                </a:r>
                <a:r>
                  <a:rPr lang="en-US" dirty="0">
                    <a:latin typeface="Seoge UI"/>
                  </a:rPr>
                  <a:t>Conjunction of (input state, output property</a:t>
                </a:r>
                <a:r>
                  <a:rPr lang="en-US" dirty="0" smtClean="0">
                    <a:latin typeface="Seoge UI"/>
                  </a:rPr>
                  <a:t>)</a:t>
                </a: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  <a:blipFill>
                <a:blip r:embed="rId3"/>
                <a:stretch>
                  <a:fillRect l="-1060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879" y="304800"/>
            <a:ext cx="8215009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Generalizing output values to output properties</a:t>
            </a:r>
          </a:p>
        </p:txBody>
      </p:sp>
    </p:spTree>
    <p:extLst>
      <p:ext uri="{BB962C8B-B14F-4D97-AF65-F5344CB8AC3E}">
        <p14:creationId xmlns:p14="http://schemas.microsoft.com/office/powerpoint/2010/main" val="3295558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Output properties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Elements belonging to the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output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list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Elements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not belonging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to the output list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Contiguous subsequence of the output list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Prefix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output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968559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Task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7649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136310</TotalTime>
  <Words>1943</Words>
  <Application>Microsoft Office PowerPoint</Application>
  <PresentationFormat>On-screen Show (4:3)</PresentationFormat>
  <Paragraphs>597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Seoge UI</vt:lpstr>
      <vt:lpstr>Bookman Old Style</vt:lpstr>
      <vt:lpstr>Consolas</vt:lpstr>
      <vt:lpstr>Segoe UI</vt:lpstr>
      <vt:lpstr>Calibri</vt:lpstr>
      <vt:lpstr>Wingdings</vt:lpstr>
      <vt:lpstr>Arial</vt:lpstr>
      <vt:lpstr>Comic Sans MS</vt:lpstr>
      <vt:lpstr>Segoe UI Semilight</vt:lpstr>
      <vt:lpstr>Times New Roman</vt:lpstr>
      <vt:lpstr>Cambria Math</vt:lpstr>
      <vt:lpstr>MingLiU_HKSCS-ExtB</vt:lpstr>
      <vt:lpstr>Default Design</vt:lpstr>
      <vt:lpstr>2_Default Design</vt:lpstr>
      <vt:lpstr>PowerPoint Presentation</vt:lpstr>
      <vt:lpstr>Outline</vt:lpstr>
      <vt:lpstr>Programming-by-Examples Architecture</vt:lpstr>
      <vt:lpstr>Search Methodology</vt:lpstr>
      <vt:lpstr>Problem Reduction Rules</vt:lpstr>
      <vt:lpstr>Problem Reduction Rules</vt:lpstr>
      <vt:lpstr>Problem Reduction Rules</vt:lpstr>
      <vt:lpstr>Generalizing output values to output properties</vt:lpstr>
      <vt:lpstr>Output properties</vt:lpstr>
      <vt:lpstr>Output properties</vt:lpstr>
      <vt:lpstr>Generalizing output values to output properties</vt:lpstr>
      <vt:lpstr>Problem Reduction</vt:lpstr>
      <vt:lpstr>Problem Reduction</vt:lpstr>
      <vt:lpstr>Outline</vt:lpstr>
      <vt:lpstr>Programming-by-Examples Architecture</vt:lpstr>
      <vt:lpstr>Basic ranking scheme</vt:lpstr>
      <vt:lpstr>Challenges with Basic ranking scheme</vt:lpstr>
      <vt:lpstr>Comparison of Ranking Strategies over FlashFill Benchmarks</vt:lpstr>
      <vt:lpstr>PowerPoint Presentation</vt:lpstr>
      <vt:lpstr>Challenges with Basic ranking scheme</vt:lpstr>
      <vt:lpstr>Challenges with Basic ranking scheme</vt:lpstr>
      <vt:lpstr>Outline</vt:lpstr>
      <vt:lpstr>Need for a fall-back mechanism</vt:lpstr>
      <vt:lpstr>Programming-by-Examples Architecture</vt:lpstr>
      <vt:lpstr>User Interaction Models for Ambiguity Resolution</vt:lpstr>
      <vt:lpstr>PowerPoint Presentation</vt:lpstr>
      <vt:lpstr>Outline</vt:lpstr>
      <vt:lpstr>“PL meets ML” in PBE</vt:lpstr>
      <vt:lpstr>“PL meets ML” opportunity 1: Search Algorithm</vt:lpstr>
      <vt:lpstr>Eliminating Grammar Productions</vt:lpstr>
      <vt:lpstr>Neural-guided Deductive Search</vt:lpstr>
      <vt:lpstr>Initial Results</vt:lpstr>
      <vt:lpstr>“PL-meets-ML” opportunity 2: Program Ranking</vt:lpstr>
      <vt:lpstr>“PL meets ML” opportunity 3: Disambiguation</vt:lpstr>
      <vt:lpstr>Programming-by-Examples Architecture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7135</cp:revision>
  <cp:lastPrinted>2011-01-25T02:43:07Z</cp:lastPrinted>
  <dcterms:created xsi:type="dcterms:W3CDTF">1601-01-01T00:00:00Z</dcterms:created>
  <dcterms:modified xsi:type="dcterms:W3CDTF">2017-12-11T07:30:42Z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